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56" r:id="rId5"/>
    <p:sldId id="258" r:id="rId6"/>
    <p:sldId id="299" r:id="rId7"/>
    <p:sldId id="331" r:id="rId8"/>
    <p:sldId id="335" r:id="rId9"/>
    <p:sldId id="279" r:id="rId10"/>
    <p:sldId id="280" r:id="rId11"/>
    <p:sldId id="281" r:id="rId12"/>
    <p:sldId id="308" r:id="rId13"/>
    <p:sldId id="328" r:id="rId14"/>
    <p:sldId id="332" r:id="rId15"/>
    <p:sldId id="333" r:id="rId16"/>
    <p:sldId id="278" r:id="rId17"/>
    <p:sldId id="283" r:id="rId18"/>
    <p:sldId id="284" r:id="rId19"/>
    <p:sldId id="288" r:id="rId20"/>
    <p:sldId id="312" r:id="rId21"/>
    <p:sldId id="298" r:id="rId22"/>
    <p:sldId id="291" r:id="rId23"/>
    <p:sldId id="306" r:id="rId24"/>
    <p:sldId id="315" r:id="rId25"/>
    <p:sldId id="317" r:id="rId26"/>
    <p:sldId id="324" r:id="rId27"/>
    <p:sldId id="329" r:id="rId28"/>
    <p:sldId id="327" r:id="rId29"/>
    <p:sldId id="334" r:id="rId30"/>
    <p:sldId id="325" r:id="rId31"/>
    <p:sldId id="307" r:id="rId32"/>
    <p:sldId id="316" r:id="rId33"/>
    <p:sldId id="292" r:id="rId34"/>
    <p:sldId id="311" r:id="rId35"/>
    <p:sldId id="294" r:id="rId36"/>
    <p:sldId id="276" r:id="rId37"/>
    <p:sldId id="277" r:id="rId38"/>
    <p:sldId id="309" r:id="rId39"/>
    <p:sldId id="310" r:id="rId40"/>
    <p:sldId id="300" r:id="rId41"/>
    <p:sldId id="318" r:id="rId42"/>
    <p:sldId id="319" r:id="rId43"/>
    <p:sldId id="320" r:id="rId44"/>
    <p:sldId id="321" r:id="rId45"/>
    <p:sldId id="322" r:id="rId46"/>
    <p:sldId id="323" r:id="rId47"/>
    <p:sldId id="27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BF15A-12C9-4F1C-BC2A-6BD51AC326B2}" v="3" dt="2023-02-06T16:36:57.954"/>
    <p1510:client id="{33F27FCB-E7CC-B646-A89C-BE90739C15C3}" v="1875" dt="2023-02-06T16:51:38.6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6"/>
    <p:restoredTop sz="79523" autoAdjust="0"/>
  </p:normalViewPr>
  <p:slideViewPr>
    <p:cSldViewPr snapToGrid="0">
      <p:cViewPr varScale="1">
        <p:scale>
          <a:sx n="65" d="100"/>
          <a:sy n="65" d="100"/>
        </p:scale>
        <p:origin x="595" y="4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270E5D-4C22-472D-B47A-7C8C280FFEE4}"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76B8947D-A7DF-4C26-825F-86F882DADDE9}">
      <dgm:prSet/>
      <dgm:spPr/>
      <dgm:t>
        <a:bodyPr/>
        <a:lstStyle/>
        <a:p>
          <a:r>
            <a:rPr lang="en-US" dirty="0"/>
            <a:t>Certification Test</a:t>
          </a:r>
        </a:p>
      </dgm:t>
    </dgm:pt>
    <dgm:pt modelId="{E30E6E7A-B21E-4C1B-930C-9ED471627F8C}" type="parTrans" cxnId="{6170D562-7B05-41A7-A997-72174E679473}">
      <dgm:prSet/>
      <dgm:spPr/>
      <dgm:t>
        <a:bodyPr/>
        <a:lstStyle/>
        <a:p>
          <a:endParaRPr lang="en-US"/>
        </a:p>
      </dgm:t>
    </dgm:pt>
    <dgm:pt modelId="{C6936721-DB57-47BA-B46B-54A7BCA785B1}" type="sibTrans" cxnId="{6170D562-7B05-41A7-A997-72174E679473}">
      <dgm:prSet/>
      <dgm:spPr/>
      <dgm:t>
        <a:bodyPr/>
        <a:lstStyle/>
        <a:p>
          <a:endParaRPr lang="en-US"/>
        </a:p>
      </dgm:t>
    </dgm:pt>
    <dgm:pt modelId="{325F5B32-C7CA-4E1A-B295-2AE63B28772D}">
      <dgm:prSet/>
      <dgm:spPr/>
      <dgm:t>
        <a:bodyPr/>
        <a:lstStyle/>
        <a:p>
          <a:r>
            <a:rPr lang="en-US" dirty="0"/>
            <a:t>Recertification Test</a:t>
          </a:r>
        </a:p>
      </dgm:t>
    </dgm:pt>
    <dgm:pt modelId="{4B3944B3-BFCD-407F-84AD-680B5FDD7C29}" type="parTrans" cxnId="{28A785F6-D6DA-42C9-9EF6-E8100406DC9C}">
      <dgm:prSet/>
      <dgm:spPr/>
      <dgm:t>
        <a:bodyPr/>
        <a:lstStyle/>
        <a:p>
          <a:endParaRPr lang="en-US"/>
        </a:p>
      </dgm:t>
    </dgm:pt>
    <dgm:pt modelId="{4DB4E9C3-CCDA-48DE-9080-059673BADE72}" type="sibTrans" cxnId="{28A785F6-D6DA-42C9-9EF6-E8100406DC9C}">
      <dgm:prSet/>
      <dgm:spPr/>
      <dgm:t>
        <a:bodyPr/>
        <a:lstStyle/>
        <a:p>
          <a:endParaRPr lang="en-US"/>
        </a:p>
      </dgm:t>
    </dgm:pt>
    <dgm:pt modelId="{E9731967-B79D-9548-AB01-F668AC7677BE}">
      <dgm:prSet/>
      <dgm:spPr/>
      <dgm:t>
        <a:bodyPr/>
        <a:lstStyle/>
        <a:p>
          <a:pPr>
            <a:buFont typeface="Arial" panose="020B0604020202020204" pitchFamily="34" charset="0"/>
            <a:buNone/>
          </a:pPr>
          <a:r>
            <a:rPr lang="en-US" dirty="0"/>
            <a:t>Knowledge Multiple-Choice, 50 Questions</a:t>
          </a:r>
        </a:p>
      </dgm:t>
    </dgm:pt>
    <dgm:pt modelId="{6DB49FFE-E491-3E4A-815A-E3678AA33006}" type="parTrans" cxnId="{F073CB34-695C-1641-A6CC-04F036F06B5D}">
      <dgm:prSet/>
      <dgm:spPr/>
      <dgm:t>
        <a:bodyPr/>
        <a:lstStyle/>
        <a:p>
          <a:endParaRPr lang="en-US"/>
        </a:p>
      </dgm:t>
    </dgm:pt>
    <dgm:pt modelId="{307AD04D-8ECF-6741-9430-C2057DC87A6C}" type="sibTrans" cxnId="{F073CB34-695C-1641-A6CC-04F036F06B5D}">
      <dgm:prSet/>
      <dgm:spPr/>
      <dgm:t>
        <a:bodyPr/>
        <a:lstStyle/>
        <a:p>
          <a:endParaRPr lang="en-US"/>
        </a:p>
      </dgm:t>
    </dgm:pt>
    <dgm:pt modelId="{7386EC0E-BFBA-114A-8D2C-D20599E196DA}">
      <dgm:prSet/>
      <dgm:spPr/>
      <dgm:t>
        <a:bodyPr/>
        <a:lstStyle/>
        <a:p>
          <a:r>
            <a:rPr lang="en-US" dirty="0"/>
            <a:t>Medication Administration Demonstration</a:t>
          </a:r>
        </a:p>
      </dgm:t>
    </dgm:pt>
    <dgm:pt modelId="{40D28839-67EA-4A40-B8B3-CD4028C8C1ED}" type="parTrans" cxnId="{215EE1F4-99FB-8045-B9F8-964E1412E2EB}">
      <dgm:prSet/>
      <dgm:spPr/>
      <dgm:t>
        <a:bodyPr/>
        <a:lstStyle/>
        <a:p>
          <a:endParaRPr lang="en-US"/>
        </a:p>
      </dgm:t>
    </dgm:pt>
    <dgm:pt modelId="{7677830A-62F8-4948-85E7-DA3167BBB1A6}" type="sibTrans" cxnId="{215EE1F4-99FB-8045-B9F8-964E1412E2EB}">
      <dgm:prSet/>
      <dgm:spPr/>
      <dgm:t>
        <a:bodyPr/>
        <a:lstStyle/>
        <a:p>
          <a:endParaRPr lang="en-US"/>
        </a:p>
      </dgm:t>
    </dgm:pt>
    <dgm:pt modelId="{36A63D76-7F44-FF45-B65C-17A4E76B9F37}">
      <dgm:prSet/>
      <dgm:spPr/>
      <dgm:t>
        <a:bodyPr/>
        <a:lstStyle/>
        <a:p>
          <a:r>
            <a:rPr lang="en-US" dirty="0"/>
            <a:t>Medication Administration Demonstration</a:t>
          </a:r>
        </a:p>
      </dgm:t>
    </dgm:pt>
    <dgm:pt modelId="{DFA9CFCC-EB29-EC40-B122-9DE3669730CC}" type="parTrans" cxnId="{4B164184-1C82-FA4F-A13D-4E03B423CDCD}">
      <dgm:prSet/>
      <dgm:spPr/>
      <dgm:t>
        <a:bodyPr/>
        <a:lstStyle/>
        <a:p>
          <a:endParaRPr lang="en-US"/>
        </a:p>
      </dgm:t>
    </dgm:pt>
    <dgm:pt modelId="{AAEFD440-6A9B-D340-AB33-09F0DE0FA214}" type="sibTrans" cxnId="{4B164184-1C82-FA4F-A13D-4E03B423CDCD}">
      <dgm:prSet/>
      <dgm:spPr/>
      <dgm:t>
        <a:bodyPr/>
        <a:lstStyle/>
        <a:p>
          <a:endParaRPr lang="en-US"/>
        </a:p>
      </dgm:t>
    </dgm:pt>
    <dgm:pt modelId="{CD0EA745-08CC-F04D-9286-1BEEF6EB3BE7}">
      <dgm:prSet/>
      <dgm:spPr/>
      <dgm:t>
        <a:bodyPr/>
        <a:lstStyle/>
        <a:p>
          <a:r>
            <a:rPr lang="en-US" strike="sngStrike" dirty="0"/>
            <a:t>Transcription</a:t>
          </a:r>
        </a:p>
      </dgm:t>
    </dgm:pt>
    <dgm:pt modelId="{5EFBB69D-76D4-8744-8B6B-DC447C231DCC}" type="parTrans" cxnId="{606AE763-16F0-8340-BC72-F9162F21FE91}">
      <dgm:prSet/>
      <dgm:spPr/>
      <dgm:t>
        <a:bodyPr/>
        <a:lstStyle/>
        <a:p>
          <a:endParaRPr lang="en-US"/>
        </a:p>
      </dgm:t>
    </dgm:pt>
    <dgm:pt modelId="{C9CD2382-982B-1149-9056-9F9E11490910}" type="sibTrans" cxnId="{606AE763-16F0-8340-BC72-F9162F21FE91}">
      <dgm:prSet/>
      <dgm:spPr/>
      <dgm:t>
        <a:bodyPr/>
        <a:lstStyle/>
        <a:p>
          <a:endParaRPr lang="en-US"/>
        </a:p>
      </dgm:t>
    </dgm:pt>
    <dgm:pt modelId="{269147BC-8376-F14E-BF37-ADDCBA67EABF}">
      <dgm:prSet/>
      <dgm:spPr/>
      <dgm:t>
        <a:bodyPr/>
        <a:lstStyle/>
        <a:p>
          <a:r>
            <a:rPr lang="en-US" strike="sngStrike" dirty="0"/>
            <a:t>Transcriptio</a:t>
          </a:r>
          <a:r>
            <a:rPr lang="en-US" dirty="0"/>
            <a:t>n </a:t>
          </a:r>
        </a:p>
      </dgm:t>
    </dgm:pt>
    <dgm:pt modelId="{F41E6111-46B6-4A4C-B50F-C628B620A232}" type="parTrans" cxnId="{C0A9C9A4-7F97-CE41-90C2-774180E725C8}">
      <dgm:prSet/>
      <dgm:spPr/>
      <dgm:t>
        <a:bodyPr/>
        <a:lstStyle/>
        <a:p>
          <a:endParaRPr lang="en-US"/>
        </a:p>
      </dgm:t>
    </dgm:pt>
    <dgm:pt modelId="{BC3C266F-B91C-B044-A1B2-EEA603252C20}" type="sibTrans" cxnId="{C0A9C9A4-7F97-CE41-90C2-774180E725C8}">
      <dgm:prSet/>
      <dgm:spPr/>
      <dgm:t>
        <a:bodyPr/>
        <a:lstStyle/>
        <a:p>
          <a:endParaRPr lang="en-US"/>
        </a:p>
      </dgm:t>
    </dgm:pt>
    <dgm:pt modelId="{A9D94D00-FE09-6D47-84D0-5E1779792A39}" type="pres">
      <dgm:prSet presAssocID="{85270E5D-4C22-472D-B47A-7C8C280FFEE4}" presName="linear" presStyleCnt="0">
        <dgm:presLayoutVars>
          <dgm:animLvl val="lvl"/>
          <dgm:resizeHandles val="exact"/>
        </dgm:presLayoutVars>
      </dgm:prSet>
      <dgm:spPr/>
    </dgm:pt>
    <dgm:pt modelId="{79C40774-D81A-504B-B065-7AD3F37F69DA}" type="pres">
      <dgm:prSet presAssocID="{76B8947D-A7DF-4C26-825F-86F882DADDE9}" presName="parentText" presStyleLbl="node1" presStyleIdx="0" presStyleCnt="2">
        <dgm:presLayoutVars>
          <dgm:chMax val="0"/>
          <dgm:bulletEnabled val="1"/>
        </dgm:presLayoutVars>
      </dgm:prSet>
      <dgm:spPr/>
    </dgm:pt>
    <dgm:pt modelId="{9D380281-1848-DF4C-A21B-A856400B9A5D}" type="pres">
      <dgm:prSet presAssocID="{76B8947D-A7DF-4C26-825F-86F882DADDE9}" presName="childText" presStyleLbl="revTx" presStyleIdx="0" presStyleCnt="2">
        <dgm:presLayoutVars>
          <dgm:bulletEnabled val="1"/>
        </dgm:presLayoutVars>
      </dgm:prSet>
      <dgm:spPr/>
    </dgm:pt>
    <dgm:pt modelId="{107BE5FB-0E4D-E94A-8F29-949B2514BC0A}" type="pres">
      <dgm:prSet presAssocID="{325F5B32-C7CA-4E1A-B295-2AE63B28772D}" presName="parentText" presStyleLbl="node1" presStyleIdx="1" presStyleCnt="2">
        <dgm:presLayoutVars>
          <dgm:chMax val="0"/>
          <dgm:bulletEnabled val="1"/>
        </dgm:presLayoutVars>
      </dgm:prSet>
      <dgm:spPr/>
    </dgm:pt>
    <dgm:pt modelId="{66CAAF00-5478-C240-8936-89995647497E}" type="pres">
      <dgm:prSet presAssocID="{325F5B32-C7CA-4E1A-B295-2AE63B28772D}" presName="childText" presStyleLbl="revTx" presStyleIdx="1" presStyleCnt="2">
        <dgm:presLayoutVars>
          <dgm:bulletEnabled val="1"/>
        </dgm:presLayoutVars>
      </dgm:prSet>
      <dgm:spPr/>
    </dgm:pt>
  </dgm:ptLst>
  <dgm:cxnLst>
    <dgm:cxn modelId="{C236C633-2715-D942-AA64-893A208E5851}" type="presOf" srcId="{76B8947D-A7DF-4C26-825F-86F882DADDE9}" destId="{79C40774-D81A-504B-B065-7AD3F37F69DA}" srcOrd="0" destOrd="0" presId="urn:microsoft.com/office/officeart/2005/8/layout/vList2"/>
    <dgm:cxn modelId="{F073CB34-695C-1641-A6CC-04F036F06B5D}" srcId="{76B8947D-A7DF-4C26-825F-86F882DADDE9}" destId="{E9731967-B79D-9548-AB01-F668AC7677BE}" srcOrd="0" destOrd="0" parTransId="{6DB49FFE-E491-3E4A-815A-E3678AA33006}" sibTransId="{307AD04D-8ECF-6741-9430-C2057DC87A6C}"/>
    <dgm:cxn modelId="{6170D562-7B05-41A7-A997-72174E679473}" srcId="{85270E5D-4C22-472D-B47A-7C8C280FFEE4}" destId="{76B8947D-A7DF-4C26-825F-86F882DADDE9}" srcOrd="0" destOrd="0" parTransId="{E30E6E7A-B21E-4C1B-930C-9ED471627F8C}" sibTransId="{C6936721-DB57-47BA-B46B-54A7BCA785B1}"/>
    <dgm:cxn modelId="{606AE763-16F0-8340-BC72-F9162F21FE91}" srcId="{76B8947D-A7DF-4C26-825F-86F882DADDE9}" destId="{CD0EA745-08CC-F04D-9286-1BEEF6EB3BE7}" srcOrd="2" destOrd="0" parTransId="{5EFBB69D-76D4-8744-8B6B-DC447C231DCC}" sibTransId="{C9CD2382-982B-1149-9056-9F9E11490910}"/>
    <dgm:cxn modelId="{D28A4E67-C384-F440-B584-910DF007D5E6}" type="presOf" srcId="{269147BC-8376-F14E-BF37-ADDCBA67EABF}" destId="{66CAAF00-5478-C240-8936-89995647497E}" srcOrd="0" destOrd="1" presId="urn:microsoft.com/office/officeart/2005/8/layout/vList2"/>
    <dgm:cxn modelId="{3F467773-BE9D-F04C-B2CD-F60F1B2BD16F}" type="presOf" srcId="{E9731967-B79D-9548-AB01-F668AC7677BE}" destId="{9D380281-1848-DF4C-A21B-A856400B9A5D}" srcOrd="0" destOrd="0" presId="urn:microsoft.com/office/officeart/2005/8/layout/vList2"/>
    <dgm:cxn modelId="{4B164184-1C82-FA4F-A13D-4E03B423CDCD}" srcId="{325F5B32-C7CA-4E1A-B295-2AE63B28772D}" destId="{36A63D76-7F44-FF45-B65C-17A4E76B9F37}" srcOrd="0" destOrd="0" parTransId="{DFA9CFCC-EB29-EC40-B122-9DE3669730CC}" sibTransId="{AAEFD440-6A9B-D340-AB33-09F0DE0FA214}"/>
    <dgm:cxn modelId="{C0A9C9A4-7F97-CE41-90C2-774180E725C8}" srcId="{325F5B32-C7CA-4E1A-B295-2AE63B28772D}" destId="{269147BC-8376-F14E-BF37-ADDCBA67EABF}" srcOrd="1" destOrd="0" parTransId="{F41E6111-46B6-4A4C-B50F-C628B620A232}" sibTransId="{BC3C266F-B91C-B044-A1B2-EEA603252C20}"/>
    <dgm:cxn modelId="{B51EE2B8-263B-1E4F-B701-63D89E7DE38E}" type="presOf" srcId="{36A63D76-7F44-FF45-B65C-17A4E76B9F37}" destId="{66CAAF00-5478-C240-8936-89995647497E}" srcOrd="0" destOrd="0" presId="urn:microsoft.com/office/officeart/2005/8/layout/vList2"/>
    <dgm:cxn modelId="{30EFADBA-48D3-6641-9F94-478AE856CA53}" type="presOf" srcId="{CD0EA745-08CC-F04D-9286-1BEEF6EB3BE7}" destId="{9D380281-1848-DF4C-A21B-A856400B9A5D}" srcOrd="0" destOrd="2" presId="urn:microsoft.com/office/officeart/2005/8/layout/vList2"/>
    <dgm:cxn modelId="{3680B1CB-AE04-1547-ABC5-0345942CA9A6}" type="presOf" srcId="{85270E5D-4C22-472D-B47A-7C8C280FFEE4}" destId="{A9D94D00-FE09-6D47-84D0-5E1779792A39}" srcOrd="0" destOrd="0" presId="urn:microsoft.com/office/officeart/2005/8/layout/vList2"/>
    <dgm:cxn modelId="{0DC576DA-0F82-0748-B06C-71C47BA0D8CA}" type="presOf" srcId="{325F5B32-C7CA-4E1A-B295-2AE63B28772D}" destId="{107BE5FB-0E4D-E94A-8F29-949B2514BC0A}" srcOrd="0" destOrd="0" presId="urn:microsoft.com/office/officeart/2005/8/layout/vList2"/>
    <dgm:cxn modelId="{8F7AFEE3-2844-AC4E-BB7A-BA18C5D74865}" type="presOf" srcId="{7386EC0E-BFBA-114A-8D2C-D20599E196DA}" destId="{9D380281-1848-DF4C-A21B-A856400B9A5D}" srcOrd="0" destOrd="1" presId="urn:microsoft.com/office/officeart/2005/8/layout/vList2"/>
    <dgm:cxn modelId="{215EE1F4-99FB-8045-B9F8-964E1412E2EB}" srcId="{76B8947D-A7DF-4C26-825F-86F882DADDE9}" destId="{7386EC0E-BFBA-114A-8D2C-D20599E196DA}" srcOrd="1" destOrd="0" parTransId="{40D28839-67EA-4A40-B8B3-CD4028C8C1ED}" sibTransId="{7677830A-62F8-4948-85E7-DA3167BBB1A6}"/>
    <dgm:cxn modelId="{28A785F6-D6DA-42C9-9EF6-E8100406DC9C}" srcId="{85270E5D-4C22-472D-B47A-7C8C280FFEE4}" destId="{325F5B32-C7CA-4E1A-B295-2AE63B28772D}" srcOrd="1" destOrd="0" parTransId="{4B3944B3-BFCD-407F-84AD-680B5FDD7C29}" sibTransId="{4DB4E9C3-CCDA-48DE-9080-059673BADE72}"/>
    <dgm:cxn modelId="{91F1D6F6-ED3B-A14E-BDC9-5FF131FB2B08}" type="presParOf" srcId="{A9D94D00-FE09-6D47-84D0-5E1779792A39}" destId="{79C40774-D81A-504B-B065-7AD3F37F69DA}" srcOrd="0" destOrd="0" presId="urn:microsoft.com/office/officeart/2005/8/layout/vList2"/>
    <dgm:cxn modelId="{78136D48-7A62-7B40-95A9-30E9B5DA2C41}" type="presParOf" srcId="{A9D94D00-FE09-6D47-84D0-5E1779792A39}" destId="{9D380281-1848-DF4C-A21B-A856400B9A5D}" srcOrd="1" destOrd="0" presId="urn:microsoft.com/office/officeart/2005/8/layout/vList2"/>
    <dgm:cxn modelId="{282F39D6-F9EC-3E4C-8818-74C78C17B441}" type="presParOf" srcId="{A9D94D00-FE09-6D47-84D0-5E1779792A39}" destId="{107BE5FB-0E4D-E94A-8F29-949B2514BC0A}" srcOrd="2" destOrd="0" presId="urn:microsoft.com/office/officeart/2005/8/layout/vList2"/>
    <dgm:cxn modelId="{12808AF4-DE82-644B-8E14-12CA253B6028}" type="presParOf" srcId="{A9D94D00-FE09-6D47-84D0-5E1779792A39}" destId="{66CAAF00-5478-C240-8936-89995647497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270E5D-4C22-472D-B47A-7C8C280FFE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B8947D-A7DF-4C26-825F-86F882DADDE9}">
      <dgm:prSet/>
      <dgm:spPr/>
      <dgm:t>
        <a:bodyPr/>
        <a:lstStyle/>
        <a:p>
          <a:r>
            <a:rPr lang="en-US" dirty="0"/>
            <a:t>Certification Test</a:t>
          </a:r>
        </a:p>
      </dgm:t>
    </dgm:pt>
    <dgm:pt modelId="{E30E6E7A-B21E-4C1B-930C-9ED471627F8C}" type="parTrans" cxnId="{6170D562-7B05-41A7-A997-72174E679473}">
      <dgm:prSet/>
      <dgm:spPr/>
      <dgm:t>
        <a:bodyPr/>
        <a:lstStyle/>
        <a:p>
          <a:endParaRPr lang="en-US"/>
        </a:p>
      </dgm:t>
    </dgm:pt>
    <dgm:pt modelId="{C6936721-DB57-47BA-B46B-54A7BCA785B1}" type="sibTrans" cxnId="{6170D562-7B05-41A7-A997-72174E679473}">
      <dgm:prSet/>
      <dgm:spPr/>
      <dgm:t>
        <a:bodyPr/>
        <a:lstStyle/>
        <a:p>
          <a:endParaRPr lang="en-US"/>
        </a:p>
      </dgm:t>
    </dgm:pt>
    <dgm:pt modelId="{325F5B32-C7CA-4E1A-B295-2AE63B28772D}">
      <dgm:prSet/>
      <dgm:spPr/>
      <dgm:t>
        <a:bodyPr/>
        <a:lstStyle/>
        <a:p>
          <a:r>
            <a:rPr lang="en-US" dirty="0"/>
            <a:t>Recertification Test</a:t>
          </a:r>
        </a:p>
      </dgm:t>
    </dgm:pt>
    <dgm:pt modelId="{4B3944B3-BFCD-407F-84AD-680B5FDD7C29}" type="parTrans" cxnId="{28A785F6-D6DA-42C9-9EF6-E8100406DC9C}">
      <dgm:prSet/>
      <dgm:spPr/>
      <dgm:t>
        <a:bodyPr/>
        <a:lstStyle/>
        <a:p>
          <a:endParaRPr lang="en-US"/>
        </a:p>
      </dgm:t>
    </dgm:pt>
    <dgm:pt modelId="{4DB4E9C3-CCDA-48DE-9080-059673BADE72}" type="sibTrans" cxnId="{28A785F6-D6DA-42C9-9EF6-E8100406DC9C}">
      <dgm:prSet/>
      <dgm:spPr/>
      <dgm:t>
        <a:bodyPr/>
        <a:lstStyle/>
        <a:p>
          <a:endParaRPr lang="en-US"/>
        </a:p>
      </dgm:t>
    </dgm:pt>
    <dgm:pt modelId="{E9731967-B79D-9548-AB01-F668AC7677BE}">
      <dgm:prSet/>
      <dgm:spPr/>
      <dgm:t>
        <a:bodyPr/>
        <a:lstStyle/>
        <a:p>
          <a:pPr>
            <a:buFont typeface="Arial" panose="020B0604020202020204" pitchFamily="34" charset="0"/>
            <a:buChar char="•"/>
          </a:pPr>
          <a:r>
            <a:rPr lang="en-US" dirty="0"/>
            <a:t>Knowledge Multiple-Choice, 50-Questions</a:t>
          </a:r>
        </a:p>
      </dgm:t>
    </dgm:pt>
    <dgm:pt modelId="{6DB49FFE-E491-3E4A-815A-E3678AA33006}" type="parTrans" cxnId="{F073CB34-695C-1641-A6CC-04F036F06B5D}">
      <dgm:prSet/>
      <dgm:spPr/>
      <dgm:t>
        <a:bodyPr/>
        <a:lstStyle/>
        <a:p>
          <a:endParaRPr lang="en-US"/>
        </a:p>
      </dgm:t>
    </dgm:pt>
    <dgm:pt modelId="{307AD04D-8ECF-6741-9430-C2057DC87A6C}" type="sibTrans" cxnId="{F073CB34-695C-1641-A6CC-04F036F06B5D}">
      <dgm:prSet/>
      <dgm:spPr/>
      <dgm:t>
        <a:bodyPr/>
        <a:lstStyle/>
        <a:p>
          <a:endParaRPr lang="en-US"/>
        </a:p>
      </dgm:t>
    </dgm:pt>
    <dgm:pt modelId="{36A63D76-7F44-FF45-B65C-17A4E76B9F37}">
      <dgm:prSet custT="1"/>
      <dgm:spPr/>
      <dgm:t>
        <a:bodyPr/>
        <a:lstStyle/>
        <a:p>
          <a:r>
            <a:rPr lang="en-US" sz="2800" kern="1200" dirty="0">
              <a:solidFill>
                <a:srgbClr val="000000">
                  <a:hueOff val="0"/>
                  <a:satOff val="0"/>
                  <a:lumOff val="0"/>
                  <a:alphaOff val="0"/>
                </a:srgbClr>
              </a:solidFill>
              <a:latin typeface="Tenorite"/>
              <a:ea typeface="+mn-ea"/>
              <a:cs typeface="+mn-cs"/>
            </a:rPr>
            <a:t>M</a:t>
          </a:r>
          <a:r>
            <a:rPr lang="en-US" sz="2800" kern="1200" dirty="0"/>
            <a:t>edication Administration Demonstration </a:t>
          </a:r>
        </a:p>
      </dgm:t>
    </dgm:pt>
    <dgm:pt modelId="{DFA9CFCC-EB29-EC40-B122-9DE3669730CC}" type="parTrans" cxnId="{4B164184-1C82-FA4F-A13D-4E03B423CDCD}">
      <dgm:prSet/>
      <dgm:spPr/>
      <dgm:t>
        <a:bodyPr/>
        <a:lstStyle/>
        <a:p>
          <a:endParaRPr lang="en-US"/>
        </a:p>
      </dgm:t>
    </dgm:pt>
    <dgm:pt modelId="{AAEFD440-6A9B-D340-AB33-09F0DE0FA214}" type="sibTrans" cxnId="{4B164184-1C82-FA4F-A13D-4E03B423CDCD}">
      <dgm:prSet/>
      <dgm:spPr/>
      <dgm:t>
        <a:bodyPr/>
        <a:lstStyle/>
        <a:p>
          <a:endParaRPr lang="en-US"/>
        </a:p>
      </dgm:t>
    </dgm:pt>
    <dgm:pt modelId="{CBA418C3-9A89-6B4B-B800-BCDD395163FB}">
      <dgm:prSet/>
      <dgm:spPr/>
      <dgm:t>
        <a:bodyPr/>
        <a:lstStyle/>
        <a:p>
          <a:pPr>
            <a:buFont typeface="Arial" panose="020B0604020202020204" pitchFamily="34" charset="0"/>
            <a:buChar char="•"/>
          </a:pPr>
          <a:r>
            <a:rPr lang="en-US" dirty="0"/>
            <a:t>Medication Administration Demonstration</a:t>
          </a:r>
        </a:p>
      </dgm:t>
    </dgm:pt>
    <dgm:pt modelId="{13685187-8FA2-A94A-8034-9C0AED744C86}" type="parTrans" cxnId="{614DA3B8-FFDD-3442-A894-E19D26E2FF50}">
      <dgm:prSet/>
      <dgm:spPr/>
      <dgm:t>
        <a:bodyPr/>
        <a:lstStyle/>
        <a:p>
          <a:endParaRPr lang="en-US"/>
        </a:p>
      </dgm:t>
    </dgm:pt>
    <dgm:pt modelId="{ECF646AA-790B-3E40-8413-6CEC49246F05}" type="sibTrans" cxnId="{614DA3B8-FFDD-3442-A894-E19D26E2FF50}">
      <dgm:prSet/>
      <dgm:spPr/>
      <dgm:t>
        <a:bodyPr/>
        <a:lstStyle/>
        <a:p>
          <a:endParaRPr lang="en-US"/>
        </a:p>
      </dgm:t>
    </dgm:pt>
    <dgm:pt modelId="{FACA74E0-E956-964C-947E-E6C31DB6A00A}" type="pres">
      <dgm:prSet presAssocID="{85270E5D-4C22-472D-B47A-7C8C280FFEE4}" presName="linear" presStyleCnt="0">
        <dgm:presLayoutVars>
          <dgm:animLvl val="lvl"/>
          <dgm:resizeHandles val="exact"/>
        </dgm:presLayoutVars>
      </dgm:prSet>
      <dgm:spPr/>
    </dgm:pt>
    <dgm:pt modelId="{1003E45A-60E8-AB4B-A61D-1D2AC265D475}" type="pres">
      <dgm:prSet presAssocID="{76B8947D-A7DF-4C26-825F-86F882DADDE9}" presName="parentText" presStyleLbl="node1" presStyleIdx="0" presStyleCnt="2">
        <dgm:presLayoutVars>
          <dgm:chMax val="0"/>
          <dgm:bulletEnabled val="1"/>
        </dgm:presLayoutVars>
      </dgm:prSet>
      <dgm:spPr/>
    </dgm:pt>
    <dgm:pt modelId="{AD69083F-F4F5-5640-98C1-AAB7767DA6C6}" type="pres">
      <dgm:prSet presAssocID="{76B8947D-A7DF-4C26-825F-86F882DADDE9}" presName="childText" presStyleLbl="revTx" presStyleIdx="0" presStyleCnt="2">
        <dgm:presLayoutVars>
          <dgm:bulletEnabled val="1"/>
        </dgm:presLayoutVars>
      </dgm:prSet>
      <dgm:spPr/>
    </dgm:pt>
    <dgm:pt modelId="{F3428AA5-BC13-EB4B-A85D-E8FD8D36FB9F}" type="pres">
      <dgm:prSet presAssocID="{325F5B32-C7CA-4E1A-B295-2AE63B28772D}" presName="parentText" presStyleLbl="node1" presStyleIdx="1" presStyleCnt="2">
        <dgm:presLayoutVars>
          <dgm:chMax val="0"/>
          <dgm:bulletEnabled val="1"/>
        </dgm:presLayoutVars>
      </dgm:prSet>
      <dgm:spPr/>
    </dgm:pt>
    <dgm:pt modelId="{0B545DFF-D238-5F43-AD28-33029DE0A3A8}" type="pres">
      <dgm:prSet presAssocID="{325F5B32-C7CA-4E1A-B295-2AE63B28772D}" presName="childText" presStyleLbl="revTx" presStyleIdx="1" presStyleCnt="2">
        <dgm:presLayoutVars>
          <dgm:bulletEnabled val="1"/>
        </dgm:presLayoutVars>
      </dgm:prSet>
      <dgm:spPr/>
    </dgm:pt>
  </dgm:ptLst>
  <dgm:cxnLst>
    <dgm:cxn modelId="{F073CB34-695C-1641-A6CC-04F036F06B5D}" srcId="{76B8947D-A7DF-4C26-825F-86F882DADDE9}" destId="{E9731967-B79D-9548-AB01-F668AC7677BE}" srcOrd="0" destOrd="0" parTransId="{6DB49FFE-E491-3E4A-815A-E3678AA33006}" sibTransId="{307AD04D-8ECF-6741-9430-C2057DC87A6C}"/>
    <dgm:cxn modelId="{7263B73A-6964-4943-9B64-460E61473A05}" type="presOf" srcId="{E9731967-B79D-9548-AB01-F668AC7677BE}" destId="{AD69083F-F4F5-5640-98C1-AAB7767DA6C6}" srcOrd="0" destOrd="0" presId="urn:microsoft.com/office/officeart/2005/8/layout/vList2"/>
    <dgm:cxn modelId="{FAFF1E3B-7538-6041-8778-621DDE794950}" type="presOf" srcId="{325F5B32-C7CA-4E1A-B295-2AE63B28772D}" destId="{F3428AA5-BC13-EB4B-A85D-E8FD8D36FB9F}" srcOrd="0" destOrd="0" presId="urn:microsoft.com/office/officeart/2005/8/layout/vList2"/>
    <dgm:cxn modelId="{3C72A63C-77C9-2141-8391-976EC0272ECB}" type="presOf" srcId="{CBA418C3-9A89-6B4B-B800-BCDD395163FB}" destId="{AD69083F-F4F5-5640-98C1-AAB7767DA6C6}" srcOrd="0" destOrd="1" presId="urn:microsoft.com/office/officeart/2005/8/layout/vList2"/>
    <dgm:cxn modelId="{AEE19A60-A863-CC49-99CC-1C8133BEEAF3}" type="presOf" srcId="{76B8947D-A7DF-4C26-825F-86F882DADDE9}" destId="{1003E45A-60E8-AB4B-A61D-1D2AC265D475}" srcOrd="0" destOrd="0" presId="urn:microsoft.com/office/officeart/2005/8/layout/vList2"/>
    <dgm:cxn modelId="{6170D562-7B05-41A7-A997-72174E679473}" srcId="{85270E5D-4C22-472D-B47A-7C8C280FFEE4}" destId="{76B8947D-A7DF-4C26-825F-86F882DADDE9}" srcOrd="0" destOrd="0" parTransId="{E30E6E7A-B21E-4C1B-930C-9ED471627F8C}" sibTransId="{C6936721-DB57-47BA-B46B-54A7BCA785B1}"/>
    <dgm:cxn modelId="{98A7746C-E9B5-BC4A-98EC-AE4F4F034F74}" type="presOf" srcId="{36A63D76-7F44-FF45-B65C-17A4E76B9F37}" destId="{0B545DFF-D238-5F43-AD28-33029DE0A3A8}" srcOrd="0" destOrd="0" presId="urn:microsoft.com/office/officeart/2005/8/layout/vList2"/>
    <dgm:cxn modelId="{629F0980-E523-0446-9A96-841DFF77172E}" type="presOf" srcId="{85270E5D-4C22-472D-B47A-7C8C280FFEE4}" destId="{FACA74E0-E956-964C-947E-E6C31DB6A00A}" srcOrd="0" destOrd="0" presId="urn:microsoft.com/office/officeart/2005/8/layout/vList2"/>
    <dgm:cxn modelId="{4B164184-1C82-FA4F-A13D-4E03B423CDCD}" srcId="{325F5B32-C7CA-4E1A-B295-2AE63B28772D}" destId="{36A63D76-7F44-FF45-B65C-17A4E76B9F37}" srcOrd="0" destOrd="0" parTransId="{DFA9CFCC-EB29-EC40-B122-9DE3669730CC}" sibTransId="{AAEFD440-6A9B-D340-AB33-09F0DE0FA214}"/>
    <dgm:cxn modelId="{614DA3B8-FFDD-3442-A894-E19D26E2FF50}" srcId="{76B8947D-A7DF-4C26-825F-86F882DADDE9}" destId="{CBA418C3-9A89-6B4B-B800-BCDD395163FB}" srcOrd="1" destOrd="0" parTransId="{13685187-8FA2-A94A-8034-9C0AED744C86}" sibTransId="{ECF646AA-790B-3E40-8413-6CEC49246F05}"/>
    <dgm:cxn modelId="{28A785F6-D6DA-42C9-9EF6-E8100406DC9C}" srcId="{85270E5D-4C22-472D-B47A-7C8C280FFEE4}" destId="{325F5B32-C7CA-4E1A-B295-2AE63B28772D}" srcOrd="1" destOrd="0" parTransId="{4B3944B3-BFCD-407F-84AD-680B5FDD7C29}" sibTransId="{4DB4E9C3-CCDA-48DE-9080-059673BADE72}"/>
    <dgm:cxn modelId="{A35BB7BF-7DA5-BB4C-8908-876CA56F9CC9}" type="presParOf" srcId="{FACA74E0-E956-964C-947E-E6C31DB6A00A}" destId="{1003E45A-60E8-AB4B-A61D-1D2AC265D475}" srcOrd="0" destOrd="0" presId="urn:microsoft.com/office/officeart/2005/8/layout/vList2"/>
    <dgm:cxn modelId="{5EA4A93D-B1C8-8D46-A2AA-C7D5EBB3F2B0}" type="presParOf" srcId="{FACA74E0-E956-964C-947E-E6C31DB6A00A}" destId="{AD69083F-F4F5-5640-98C1-AAB7767DA6C6}" srcOrd="1" destOrd="0" presId="urn:microsoft.com/office/officeart/2005/8/layout/vList2"/>
    <dgm:cxn modelId="{A0660CEB-45ED-C147-BD3C-D50BBC05B5C2}" type="presParOf" srcId="{FACA74E0-E956-964C-947E-E6C31DB6A00A}" destId="{F3428AA5-BC13-EB4B-A85D-E8FD8D36FB9F}" srcOrd="2" destOrd="0" presId="urn:microsoft.com/office/officeart/2005/8/layout/vList2"/>
    <dgm:cxn modelId="{6C598D47-9C9C-6E49-8C3E-54AEF7211C57}" type="presParOf" srcId="{FACA74E0-E956-964C-947E-E6C31DB6A00A}" destId="{0B545DFF-D238-5F43-AD28-33029DE0A3A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102CF7-C260-4603-A6AF-D55551B4581E}"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604CC282-FA24-421D-8335-3C301C33A88E}">
      <dgm:prSet/>
      <dgm:spPr/>
      <dgm:t>
        <a:bodyPr/>
        <a:lstStyle/>
        <a:p>
          <a:r>
            <a:rPr lang="en-US" dirty="0"/>
            <a:t>Slide 8 Skills Practice</a:t>
          </a:r>
        </a:p>
      </dgm:t>
    </dgm:pt>
    <dgm:pt modelId="{523196A2-AEF3-492E-8486-90DCE52FC3C3}" type="parTrans" cxnId="{F4819AF6-7B2F-4F4F-BB5E-4E1C0AB7D1E7}">
      <dgm:prSet/>
      <dgm:spPr/>
      <dgm:t>
        <a:bodyPr/>
        <a:lstStyle/>
        <a:p>
          <a:endParaRPr lang="en-US"/>
        </a:p>
      </dgm:t>
    </dgm:pt>
    <dgm:pt modelId="{F667E509-B71B-45BA-8FF5-1D3A96ACC21B}" type="sibTrans" cxnId="{F4819AF6-7B2F-4F4F-BB5E-4E1C0AB7D1E7}">
      <dgm:prSet/>
      <dgm:spPr/>
      <dgm:t>
        <a:bodyPr/>
        <a:lstStyle/>
        <a:p>
          <a:endParaRPr lang="en-US"/>
        </a:p>
      </dgm:t>
    </dgm:pt>
    <dgm:pt modelId="{55244D5D-FE7B-499B-9B39-C1BB0C9175C1}">
      <dgm:prSet/>
      <dgm:spPr/>
      <dgm:t>
        <a:bodyPr/>
        <a:lstStyle/>
        <a:p>
          <a:r>
            <a:rPr lang="en-US" dirty="0"/>
            <a:t>Assignment Instructions</a:t>
          </a:r>
        </a:p>
      </dgm:t>
    </dgm:pt>
    <dgm:pt modelId="{466AA8C5-1F92-43EE-8E80-2F8502437970}" type="parTrans" cxnId="{4EF6097B-8E32-4954-A65B-C3CE165E4A6B}">
      <dgm:prSet/>
      <dgm:spPr/>
      <dgm:t>
        <a:bodyPr/>
        <a:lstStyle/>
        <a:p>
          <a:endParaRPr lang="en-US"/>
        </a:p>
      </dgm:t>
    </dgm:pt>
    <dgm:pt modelId="{054BD13F-FB65-4A35-A46D-F2B45B68359F}" type="sibTrans" cxnId="{4EF6097B-8E32-4954-A65B-C3CE165E4A6B}">
      <dgm:prSet/>
      <dgm:spPr/>
      <dgm:t>
        <a:bodyPr/>
        <a:lstStyle/>
        <a:p>
          <a:endParaRPr lang="en-US"/>
        </a:p>
      </dgm:t>
    </dgm:pt>
    <dgm:pt modelId="{993C67FE-58D7-4F55-8D66-F92FB562A703}">
      <dgm:prSet/>
      <dgm:spPr/>
      <dgm:t>
        <a:bodyPr/>
        <a:lstStyle/>
        <a:p>
          <a:r>
            <a:rPr lang="en-US" dirty="0"/>
            <a:t>Slide 9 Unit 6 Activity Prep for Transcription Practice</a:t>
          </a:r>
        </a:p>
      </dgm:t>
    </dgm:pt>
    <dgm:pt modelId="{46AC85AF-257B-4A93-AC97-4FA2FA0A2954}" type="parTrans" cxnId="{ECCF0101-C306-44EF-A6B4-DDE67F9F4C0A}">
      <dgm:prSet/>
      <dgm:spPr/>
      <dgm:t>
        <a:bodyPr/>
        <a:lstStyle/>
        <a:p>
          <a:endParaRPr lang="en-US"/>
        </a:p>
      </dgm:t>
    </dgm:pt>
    <dgm:pt modelId="{685E4517-F10A-4D27-B769-51912EA4F7D2}" type="sibTrans" cxnId="{ECCF0101-C306-44EF-A6B4-DDE67F9F4C0A}">
      <dgm:prSet/>
      <dgm:spPr/>
      <dgm:t>
        <a:bodyPr/>
        <a:lstStyle/>
        <a:p>
          <a:endParaRPr lang="en-US"/>
        </a:p>
      </dgm:t>
    </dgm:pt>
    <dgm:pt modelId="{BAE12742-0B8E-482E-9728-FB3793B1D20F}">
      <dgm:prSet/>
      <dgm:spPr/>
      <dgm:t>
        <a:bodyPr/>
        <a:lstStyle/>
        <a:p>
          <a:pPr algn="l"/>
          <a:r>
            <a:rPr lang="en-US" dirty="0"/>
            <a:t>Transcription Assignment</a:t>
          </a:r>
        </a:p>
      </dgm:t>
    </dgm:pt>
    <dgm:pt modelId="{CD8FD517-B062-4132-835A-6AC6EC6AD6E4}" type="parTrans" cxnId="{54565DC0-B913-445C-B205-19CACDA904E6}">
      <dgm:prSet/>
      <dgm:spPr/>
      <dgm:t>
        <a:bodyPr/>
        <a:lstStyle/>
        <a:p>
          <a:endParaRPr lang="en-US"/>
        </a:p>
      </dgm:t>
    </dgm:pt>
    <dgm:pt modelId="{04E349F1-D1D8-4F47-9BCB-A45CDB5F3DC9}" type="sibTrans" cxnId="{54565DC0-B913-445C-B205-19CACDA904E6}">
      <dgm:prSet/>
      <dgm:spPr/>
      <dgm:t>
        <a:bodyPr/>
        <a:lstStyle/>
        <a:p>
          <a:endParaRPr lang="en-US"/>
        </a:p>
      </dgm:t>
    </dgm:pt>
    <dgm:pt modelId="{C4CC41AC-C3BE-4CB1-96D6-254687EC667E}">
      <dgm:prSet/>
      <dgm:spPr/>
      <dgm:t>
        <a:bodyPr/>
        <a:lstStyle/>
        <a:p>
          <a:pPr algn="l">
            <a:buSzPct val="60000"/>
            <a:buFont typeface="Wingdings" pitchFamily="2" charset="2"/>
            <a:buChar char="§"/>
          </a:pPr>
          <a:r>
            <a:rPr lang="en-US" dirty="0"/>
            <a:t> paper or using computer and how to access in TMU</a:t>
          </a:r>
        </a:p>
      </dgm:t>
    </dgm:pt>
    <dgm:pt modelId="{4920E69F-EC86-4846-92D0-50CE7E44A0F3}" type="parTrans" cxnId="{A52F621C-F961-443E-A2F8-673206A19D34}">
      <dgm:prSet/>
      <dgm:spPr/>
      <dgm:t>
        <a:bodyPr/>
        <a:lstStyle/>
        <a:p>
          <a:endParaRPr lang="en-US"/>
        </a:p>
      </dgm:t>
    </dgm:pt>
    <dgm:pt modelId="{EB85C701-4072-4B76-89BC-1C339FAB7970}" type="sibTrans" cxnId="{A52F621C-F961-443E-A2F8-673206A19D34}">
      <dgm:prSet/>
      <dgm:spPr/>
      <dgm:t>
        <a:bodyPr/>
        <a:lstStyle/>
        <a:p>
          <a:endParaRPr lang="en-US"/>
        </a:p>
      </dgm:t>
    </dgm:pt>
    <dgm:pt modelId="{3DBF067D-DAA4-DB4B-9DC8-60A8A632DD62}">
      <dgm:prSet/>
      <dgm:spPr/>
      <dgm:t>
        <a:bodyPr/>
        <a:lstStyle/>
        <a:p>
          <a:pPr>
            <a:buSzPct val="60000"/>
            <a:buFont typeface="Wingdings" pitchFamily="2" charset="2"/>
            <a:buChar char="§"/>
          </a:pPr>
          <a:r>
            <a:rPr lang="en-US" dirty="0"/>
            <a:t>Transcription</a:t>
          </a:r>
        </a:p>
      </dgm:t>
    </dgm:pt>
    <dgm:pt modelId="{EFFF9EB0-2F26-A84D-A6E0-0CD39D095EC2}" type="parTrans" cxnId="{BCA45481-4DFC-5C4D-8929-82B56F3285A6}">
      <dgm:prSet/>
      <dgm:spPr/>
      <dgm:t>
        <a:bodyPr/>
        <a:lstStyle/>
        <a:p>
          <a:endParaRPr lang="en-US"/>
        </a:p>
      </dgm:t>
    </dgm:pt>
    <dgm:pt modelId="{BC54DC53-A11F-8C44-AB54-BF4E752EE2EF}" type="sibTrans" cxnId="{BCA45481-4DFC-5C4D-8929-82B56F3285A6}">
      <dgm:prSet/>
      <dgm:spPr/>
      <dgm:t>
        <a:bodyPr/>
        <a:lstStyle/>
        <a:p>
          <a:endParaRPr lang="en-US"/>
        </a:p>
      </dgm:t>
    </dgm:pt>
    <dgm:pt modelId="{BDA221D8-6269-6F45-B71F-95C924F89A46}">
      <dgm:prSet/>
      <dgm:spPr/>
      <dgm:t>
        <a:bodyPr/>
        <a:lstStyle/>
        <a:p>
          <a:pPr>
            <a:buSzPct val="60000"/>
            <a:buFont typeface="Wingdings" pitchFamily="2" charset="2"/>
            <a:buChar char="ü"/>
          </a:pPr>
          <a:r>
            <a:rPr lang="en-US" dirty="0"/>
            <a:t> paper or</a:t>
          </a:r>
        </a:p>
      </dgm:t>
    </dgm:pt>
    <dgm:pt modelId="{8FF06BD7-0A8F-9442-A8D1-C50376A0BE32}" type="parTrans" cxnId="{D85D611C-7A93-3D4A-A381-FCD72345251E}">
      <dgm:prSet/>
      <dgm:spPr/>
      <dgm:t>
        <a:bodyPr/>
        <a:lstStyle/>
        <a:p>
          <a:endParaRPr lang="en-US"/>
        </a:p>
      </dgm:t>
    </dgm:pt>
    <dgm:pt modelId="{2861783E-1905-2A4F-BAE4-27740161DF28}" type="sibTrans" cxnId="{D85D611C-7A93-3D4A-A381-FCD72345251E}">
      <dgm:prSet/>
      <dgm:spPr/>
      <dgm:t>
        <a:bodyPr/>
        <a:lstStyle/>
        <a:p>
          <a:endParaRPr lang="en-US"/>
        </a:p>
      </dgm:t>
    </dgm:pt>
    <dgm:pt modelId="{C1E53B4F-3B6D-4F4D-BFA4-233C49295DF7}">
      <dgm:prSet/>
      <dgm:spPr/>
      <dgm:t>
        <a:bodyPr/>
        <a:lstStyle/>
        <a:p>
          <a:pPr>
            <a:buSzPct val="60000"/>
            <a:buFont typeface="Wingdings" pitchFamily="2" charset="2"/>
            <a:buChar char="ü"/>
          </a:pPr>
          <a:r>
            <a:rPr lang="en-US" dirty="0"/>
            <a:t> using computer</a:t>
          </a:r>
        </a:p>
      </dgm:t>
    </dgm:pt>
    <dgm:pt modelId="{4E7769DF-9EB2-3D49-AF79-ECCF11221604}" type="parTrans" cxnId="{953C6DA9-450D-F242-9B8F-CB62E79B7A1C}">
      <dgm:prSet/>
      <dgm:spPr/>
      <dgm:t>
        <a:bodyPr/>
        <a:lstStyle/>
        <a:p>
          <a:endParaRPr lang="en-US"/>
        </a:p>
      </dgm:t>
    </dgm:pt>
    <dgm:pt modelId="{BDBD4EF5-328B-D240-B02F-9C9EE43DCB27}" type="sibTrans" cxnId="{953C6DA9-450D-F242-9B8F-CB62E79B7A1C}">
      <dgm:prSet/>
      <dgm:spPr/>
      <dgm:t>
        <a:bodyPr/>
        <a:lstStyle/>
        <a:p>
          <a:endParaRPr lang="en-US"/>
        </a:p>
      </dgm:t>
    </dgm:pt>
    <dgm:pt modelId="{F556753A-D42B-394E-BA16-0BA8F5137EE1}">
      <dgm:prSet/>
      <dgm:spPr/>
      <dgm:t>
        <a:bodyPr/>
        <a:lstStyle/>
        <a:p>
          <a:pPr>
            <a:buSzPct val="60000"/>
            <a:buFont typeface="Wingdings" pitchFamily="2" charset="2"/>
            <a:buChar char="§"/>
          </a:pPr>
          <a:r>
            <a:rPr lang="en-US" dirty="0"/>
            <a:t>Medication Administration Demonstration</a:t>
          </a:r>
        </a:p>
      </dgm:t>
    </dgm:pt>
    <dgm:pt modelId="{ECB5FC87-2547-A946-AFAB-27A5518E251B}" type="parTrans" cxnId="{DD634009-D48A-C145-8250-EE761EF34B63}">
      <dgm:prSet/>
      <dgm:spPr/>
      <dgm:t>
        <a:bodyPr/>
        <a:lstStyle/>
        <a:p>
          <a:endParaRPr lang="en-US"/>
        </a:p>
      </dgm:t>
    </dgm:pt>
    <dgm:pt modelId="{70763E6A-15AB-554B-B66D-D090A1C6A41B}" type="sibTrans" cxnId="{DD634009-D48A-C145-8250-EE761EF34B63}">
      <dgm:prSet/>
      <dgm:spPr/>
      <dgm:t>
        <a:bodyPr/>
        <a:lstStyle/>
        <a:p>
          <a:endParaRPr lang="en-US"/>
        </a:p>
      </dgm:t>
    </dgm:pt>
    <dgm:pt modelId="{503661A3-8D29-6748-8DAA-99C92662F9BF}">
      <dgm:prSet/>
      <dgm:spPr/>
      <dgm:t>
        <a:bodyPr/>
        <a:lstStyle/>
        <a:p>
          <a:pPr>
            <a:buSzPct val="60000"/>
            <a:buFont typeface="Wingdings" pitchFamily="2" charset="2"/>
            <a:buChar char="ü"/>
          </a:pPr>
          <a:r>
            <a:rPr lang="en-US" dirty="0"/>
            <a:t> face-to-face (virtual or in-person) or</a:t>
          </a:r>
        </a:p>
      </dgm:t>
    </dgm:pt>
    <dgm:pt modelId="{BF3B0833-6B1E-4E4F-A57D-057959CB222D}" type="parTrans" cxnId="{ABFF4874-914A-5343-9304-8CCC5C0AFFD6}">
      <dgm:prSet/>
      <dgm:spPr/>
      <dgm:t>
        <a:bodyPr/>
        <a:lstStyle/>
        <a:p>
          <a:endParaRPr lang="en-US"/>
        </a:p>
      </dgm:t>
    </dgm:pt>
    <dgm:pt modelId="{6845A563-33D7-8148-BD55-DF8CE1AC2534}" type="sibTrans" cxnId="{ABFF4874-914A-5343-9304-8CCC5C0AFFD6}">
      <dgm:prSet/>
      <dgm:spPr/>
      <dgm:t>
        <a:bodyPr/>
        <a:lstStyle/>
        <a:p>
          <a:endParaRPr lang="en-US"/>
        </a:p>
      </dgm:t>
    </dgm:pt>
    <dgm:pt modelId="{F3F34FBC-E208-004D-B596-0492E1941AEE}">
      <dgm:prSet/>
      <dgm:spPr/>
      <dgm:t>
        <a:bodyPr/>
        <a:lstStyle/>
        <a:p>
          <a:pPr>
            <a:buSzPct val="60000"/>
            <a:buFont typeface="Wingdings" pitchFamily="2" charset="2"/>
            <a:buChar char="ü"/>
          </a:pPr>
          <a:r>
            <a:rPr lang="en-US" dirty="0"/>
            <a:t> video submission</a:t>
          </a:r>
        </a:p>
      </dgm:t>
    </dgm:pt>
    <dgm:pt modelId="{A9CF1D78-4C33-F44C-A5FA-58B73EE9A4BF}" type="parTrans" cxnId="{369438BB-468F-B84D-BC89-5A89BDA7DCD5}">
      <dgm:prSet/>
      <dgm:spPr/>
      <dgm:t>
        <a:bodyPr/>
        <a:lstStyle/>
        <a:p>
          <a:endParaRPr lang="en-US"/>
        </a:p>
      </dgm:t>
    </dgm:pt>
    <dgm:pt modelId="{895C9357-A239-CD49-A319-C3A287E8C4C0}" type="sibTrans" cxnId="{369438BB-468F-B84D-BC89-5A89BDA7DCD5}">
      <dgm:prSet/>
      <dgm:spPr/>
      <dgm:t>
        <a:bodyPr/>
        <a:lstStyle/>
        <a:p>
          <a:endParaRPr lang="en-US"/>
        </a:p>
      </dgm:t>
    </dgm:pt>
    <dgm:pt modelId="{80D2F524-6F4A-4A4D-A964-443F37C7E447}">
      <dgm:prSet/>
      <dgm:spPr/>
      <dgm:t>
        <a:bodyPr/>
        <a:lstStyle/>
        <a:p>
          <a:pPr algn="l">
            <a:buSzPct val="50000"/>
            <a:buFont typeface="Wingdings" pitchFamily="2" charset="2"/>
            <a:buChar char="q"/>
          </a:pPr>
          <a:r>
            <a:rPr lang="en-US" dirty="0"/>
            <a:t>Slide 10 Unit 7 Medication Administration Demonstration</a:t>
          </a:r>
        </a:p>
      </dgm:t>
    </dgm:pt>
    <dgm:pt modelId="{3C27EC63-DFD2-8442-834C-B1D74E2B1C4B}" type="parTrans" cxnId="{E0E5F1B5-7778-544C-A7E9-E059E06E64E4}">
      <dgm:prSet/>
      <dgm:spPr/>
      <dgm:t>
        <a:bodyPr/>
        <a:lstStyle/>
        <a:p>
          <a:endParaRPr lang="en-US"/>
        </a:p>
      </dgm:t>
    </dgm:pt>
    <dgm:pt modelId="{46DC02B6-8615-EB40-8D74-C1D8F22DE830}" type="sibTrans" cxnId="{E0E5F1B5-7778-544C-A7E9-E059E06E64E4}">
      <dgm:prSet/>
      <dgm:spPr/>
      <dgm:t>
        <a:bodyPr/>
        <a:lstStyle/>
        <a:p>
          <a:endParaRPr lang="en-US"/>
        </a:p>
      </dgm:t>
    </dgm:pt>
    <dgm:pt modelId="{33A7D1AF-AA13-B644-BB45-2CB6E26E936D}">
      <dgm:prSet/>
      <dgm:spPr/>
      <dgm:t>
        <a:bodyPr/>
        <a:lstStyle/>
        <a:p>
          <a:pPr algn="l">
            <a:buSzPct val="100000"/>
            <a:buFont typeface="Arial" panose="020B0604020202020204" pitchFamily="34" charset="0"/>
            <a:buChar char="•"/>
          </a:pPr>
          <a:r>
            <a:rPr lang="en-US" dirty="0"/>
            <a:t>Medication Administration Demonstration</a:t>
          </a:r>
        </a:p>
      </dgm:t>
    </dgm:pt>
    <dgm:pt modelId="{CBCF6354-1C3C-5547-86CA-A7A5E5A39E7B}" type="parTrans" cxnId="{8FFC3E73-3A34-D34A-91DD-32411208AB07}">
      <dgm:prSet/>
      <dgm:spPr/>
      <dgm:t>
        <a:bodyPr/>
        <a:lstStyle/>
        <a:p>
          <a:endParaRPr lang="en-US"/>
        </a:p>
      </dgm:t>
    </dgm:pt>
    <dgm:pt modelId="{2A949B9C-33E9-A248-98AB-9F5EF11F8721}" type="sibTrans" cxnId="{8FFC3E73-3A34-D34A-91DD-32411208AB07}">
      <dgm:prSet/>
      <dgm:spPr/>
      <dgm:t>
        <a:bodyPr/>
        <a:lstStyle/>
        <a:p>
          <a:endParaRPr lang="en-US"/>
        </a:p>
      </dgm:t>
    </dgm:pt>
    <dgm:pt modelId="{07D7C37D-2DE0-BC44-B98B-74A6E8188265}">
      <dgm:prSet/>
      <dgm:spPr/>
      <dgm:t>
        <a:bodyPr/>
        <a:lstStyle/>
        <a:p>
          <a:pPr algn="l">
            <a:buSzPct val="60000"/>
            <a:buFont typeface="Wingdings" pitchFamily="2" charset="2"/>
            <a:buChar char="§"/>
          </a:pPr>
          <a:r>
            <a:rPr lang="en-US" dirty="0"/>
            <a:t> face-to-face (virtual or in-person) or video submission and how to submit</a:t>
          </a:r>
        </a:p>
      </dgm:t>
    </dgm:pt>
    <dgm:pt modelId="{D7EF3F7E-416F-5C4D-85D9-EFA3890A710D}" type="parTrans" cxnId="{E2FD8C51-1CAD-3B40-9673-25F8BB36069F}">
      <dgm:prSet/>
      <dgm:spPr/>
      <dgm:t>
        <a:bodyPr/>
        <a:lstStyle/>
        <a:p>
          <a:endParaRPr lang="en-US"/>
        </a:p>
      </dgm:t>
    </dgm:pt>
    <dgm:pt modelId="{BAB83D3F-9185-CD40-B9C9-A10F849A33D4}" type="sibTrans" cxnId="{E2FD8C51-1CAD-3B40-9673-25F8BB36069F}">
      <dgm:prSet/>
      <dgm:spPr/>
      <dgm:t>
        <a:bodyPr/>
        <a:lstStyle/>
        <a:p>
          <a:endParaRPr lang="en-US"/>
        </a:p>
      </dgm:t>
    </dgm:pt>
    <dgm:pt modelId="{7CBBD76A-9208-9B44-84CE-16728B088850}" type="pres">
      <dgm:prSet presAssocID="{BC102CF7-C260-4603-A6AF-D55551B4581E}" presName="linear" presStyleCnt="0">
        <dgm:presLayoutVars>
          <dgm:dir/>
          <dgm:animLvl val="lvl"/>
          <dgm:resizeHandles val="exact"/>
        </dgm:presLayoutVars>
      </dgm:prSet>
      <dgm:spPr/>
    </dgm:pt>
    <dgm:pt modelId="{3A7D1988-6D4F-D049-99BB-AC4C7699739B}" type="pres">
      <dgm:prSet presAssocID="{604CC282-FA24-421D-8335-3C301C33A88E}" presName="parentLin" presStyleCnt="0"/>
      <dgm:spPr/>
    </dgm:pt>
    <dgm:pt modelId="{FE6A6D0F-A4E5-7B4E-857B-8D2C1F60D9FA}" type="pres">
      <dgm:prSet presAssocID="{604CC282-FA24-421D-8335-3C301C33A88E}" presName="parentLeftMargin" presStyleLbl="node1" presStyleIdx="0" presStyleCnt="3"/>
      <dgm:spPr/>
    </dgm:pt>
    <dgm:pt modelId="{A5CF2EF1-D1D2-2048-94A9-BF90BFFE62F9}" type="pres">
      <dgm:prSet presAssocID="{604CC282-FA24-421D-8335-3C301C33A88E}" presName="parentText" presStyleLbl="node1" presStyleIdx="0" presStyleCnt="3">
        <dgm:presLayoutVars>
          <dgm:chMax val="0"/>
          <dgm:bulletEnabled val="1"/>
        </dgm:presLayoutVars>
      </dgm:prSet>
      <dgm:spPr/>
    </dgm:pt>
    <dgm:pt modelId="{4D73FB02-658A-CB4C-AA7D-43690B969159}" type="pres">
      <dgm:prSet presAssocID="{604CC282-FA24-421D-8335-3C301C33A88E}" presName="negativeSpace" presStyleCnt="0"/>
      <dgm:spPr/>
    </dgm:pt>
    <dgm:pt modelId="{823AD9AC-74C4-864C-8F1C-913C5FC52C3B}" type="pres">
      <dgm:prSet presAssocID="{604CC282-FA24-421D-8335-3C301C33A88E}" presName="childText" presStyleLbl="conFgAcc1" presStyleIdx="0" presStyleCnt="3">
        <dgm:presLayoutVars>
          <dgm:bulletEnabled val="1"/>
        </dgm:presLayoutVars>
      </dgm:prSet>
      <dgm:spPr/>
    </dgm:pt>
    <dgm:pt modelId="{7BBD292D-8C54-E148-9100-F03678BE86CA}" type="pres">
      <dgm:prSet presAssocID="{F667E509-B71B-45BA-8FF5-1D3A96ACC21B}" presName="spaceBetweenRectangles" presStyleCnt="0"/>
      <dgm:spPr/>
    </dgm:pt>
    <dgm:pt modelId="{3F151740-3228-6841-932A-8B527CC63749}" type="pres">
      <dgm:prSet presAssocID="{993C67FE-58D7-4F55-8D66-F92FB562A703}" presName="parentLin" presStyleCnt="0"/>
      <dgm:spPr/>
    </dgm:pt>
    <dgm:pt modelId="{E5C48E78-F9B1-DB49-A2B0-D19C8EF49C3B}" type="pres">
      <dgm:prSet presAssocID="{993C67FE-58D7-4F55-8D66-F92FB562A703}" presName="parentLeftMargin" presStyleLbl="node1" presStyleIdx="0" presStyleCnt="3"/>
      <dgm:spPr/>
    </dgm:pt>
    <dgm:pt modelId="{37676C5B-5A14-344A-BEEB-E3EFC3CF68F7}" type="pres">
      <dgm:prSet presAssocID="{993C67FE-58D7-4F55-8D66-F92FB562A703}" presName="parentText" presStyleLbl="node1" presStyleIdx="1" presStyleCnt="3">
        <dgm:presLayoutVars>
          <dgm:chMax val="0"/>
          <dgm:bulletEnabled val="1"/>
        </dgm:presLayoutVars>
      </dgm:prSet>
      <dgm:spPr/>
    </dgm:pt>
    <dgm:pt modelId="{4DF34F23-7A8C-1E4C-8ED9-1C612C26B23D}" type="pres">
      <dgm:prSet presAssocID="{993C67FE-58D7-4F55-8D66-F92FB562A703}" presName="negativeSpace" presStyleCnt="0"/>
      <dgm:spPr/>
    </dgm:pt>
    <dgm:pt modelId="{5BEF0A3D-37CF-BB4F-8ECC-DBF76309527D}" type="pres">
      <dgm:prSet presAssocID="{993C67FE-58D7-4F55-8D66-F92FB562A703}" presName="childText" presStyleLbl="conFgAcc1" presStyleIdx="1" presStyleCnt="3">
        <dgm:presLayoutVars>
          <dgm:bulletEnabled val="1"/>
        </dgm:presLayoutVars>
      </dgm:prSet>
      <dgm:spPr/>
    </dgm:pt>
    <dgm:pt modelId="{9E465191-9868-AD41-B52C-C29C4FF82106}" type="pres">
      <dgm:prSet presAssocID="{685E4517-F10A-4D27-B769-51912EA4F7D2}" presName="spaceBetweenRectangles" presStyleCnt="0"/>
      <dgm:spPr/>
    </dgm:pt>
    <dgm:pt modelId="{960FDCE3-CD90-3540-84C9-4191BC140BA4}" type="pres">
      <dgm:prSet presAssocID="{80D2F524-6F4A-4A4D-A964-443F37C7E447}" presName="parentLin" presStyleCnt="0"/>
      <dgm:spPr/>
    </dgm:pt>
    <dgm:pt modelId="{3B4BC0EE-3A16-5E4E-8D43-25AECCE26D35}" type="pres">
      <dgm:prSet presAssocID="{80D2F524-6F4A-4A4D-A964-443F37C7E447}" presName="parentLeftMargin" presStyleLbl="node1" presStyleIdx="1" presStyleCnt="3"/>
      <dgm:spPr/>
    </dgm:pt>
    <dgm:pt modelId="{D7F1B321-4FAB-AC43-BF71-FCF1BC3F808E}" type="pres">
      <dgm:prSet presAssocID="{80D2F524-6F4A-4A4D-A964-443F37C7E447}" presName="parentText" presStyleLbl="node1" presStyleIdx="2" presStyleCnt="3">
        <dgm:presLayoutVars>
          <dgm:chMax val="0"/>
          <dgm:bulletEnabled val="1"/>
        </dgm:presLayoutVars>
      </dgm:prSet>
      <dgm:spPr/>
    </dgm:pt>
    <dgm:pt modelId="{97F761CE-114D-6746-98BC-DF999AB74055}" type="pres">
      <dgm:prSet presAssocID="{80D2F524-6F4A-4A4D-A964-443F37C7E447}" presName="negativeSpace" presStyleCnt="0"/>
      <dgm:spPr/>
    </dgm:pt>
    <dgm:pt modelId="{0F5818C0-2F94-C940-872B-9BF7C21F6AA1}" type="pres">
      <dgm:prSet presAssocID="{80D2F524-6F4A-4A4D-A964-443F37C7E447}" presName="childText" presStyleLbl="conFgAcc1" presStyleIdx="2" presStyleCnt="3">
        <dgm:presLayoutVars>
          <dgm:bulletEnabled val="1"/>
        </dgm:presLayoutVars>
      </dgm:prSet>
      <dgm:spPr/>
    </dgm:pt>
  </dgm:ptLst>
  <dgm:cxnLst>
    <dgm:cxn modelId="{ECCF0101-C306-44EF-A6B4-DDE67F9F4C0A}" srcId="{BC102CF7-C260-4603-A6AF-D55551B4581E}" destId="{993C67FE-58D7-4F55-8D66-F92FB562A703}" srcOrd="1" destOrd="0" parTransId="{46AC85AF-257B-4A93-AC97-4FA2FA0A2954}" sibTransId="{685E4517-F10A-4D27-B769-51912EA4F7D2}"/>
    <dgm:cxn modelId="{DD634009-D48A-C145-8250-EE761EF34B63}" srcId="{55244D5D-FE7B-499B-9B39-C1BB0C9175C1}" destId="{F556753A-D42B-394E-BA16-0BA8F5137EE1}" srcOrd="1" destOrd="0" parTransId="{ECB5FC87-2547-A946-AFAB-27A5518E251B}" sibTransId="{70763E6A-15AB-554B-B66D-D090A1C6A41B}"/>
    <dgm:cxn modelId="{9313871A-C56E-EF42-9791-C07B67810391}" type="presOf" srcId="{3DBF067D-DAA4-DB4B-9DC8-60A8A632DD62}" destId="{823AD9AC-74C4-864C-8F1C-913C5FC52C3B}" srcOrd="0" destOrd="1" presId="urn:microsoft.com/office/officeart/2005/8/layout/list1"/>
    <dgm:cxn modelId="{D85D611C-7A93-3D4A-A381-FCD72345251E}" srcId="{3DBF067D-DAA4-DB4B-9DC8-60A8A632DD62}" destId="{BDA221D8-6269-6F45-B71F-95C924F89A46}" srcOrd="0" destOrd="0" parTransId="{8FF06BD7-0A8F-9442-A8D1-C50376A0BE32}" sibTransId="{2861783E-1905-2A4F-BAE4-27740161DF28}"/>
    <dgm:cxn modelId="{A52F621C-F961-443E-A2F8-673206A19D34}" srcId="{BAE12742-0B8E-482E-9728-FB3793B1D20F}" destId="{C4CC41AC-C3BE-4CB1-96D6-254687EC667E}" srcOrd="0" destOrd="0" parTransId="{4920E69F-EC86-4846-92D0-50CE7E44A0F3}" sibTransId="{EB85C701-4072-4B76-89BC-1C339FAB7970}"/>
    <dgm:cxn modelId="{CBCF2827-F629-074B-8F33-2EAB8304CD74}" type="presOf" srcId="{503661A3-8D29-6748-8DAA-99C92662F9BF}" destId="{823AD9AC-74C4-864C-8F1C-913C5FC52C3B}" srcOrd="0" destOrd="5" presId="urn:microsoft.com/office/officeart/2005/8/layout/list1"/>
    <dgm:cxn modelId="{75B50C3A-ED4F-C348-B0AD-3F1ADAA9E3A3}" type="presOf" srcId="{604CC282-FA24-421D-8335-3C301C33A88E}" destId="{A5CF2EF1-D1D2-2048-94A9-BF90BFFE62F9}" srcOrd="1" destOrd="0" presId="urn:microsoft.com/office/officeart/2005/8/layout/list1"/>
    <dgm:cxn modelId="{ADC15A4D-0BBB-DD4F-9E38-44B073BC326F}" type="presOf" srcId="{80D2F524-6F4A-4A4D-A964-443F37C7E447}" destId="{3B4BC0EE-3A16-5E4E-8D43-25AECCE26D35}" srcOrd="0" destOrd="0" presId="urn:microsoft.com/office/officeart/2005/8/layout/list1"/>
    <dgm:cxn modelId="{3E594E4E-F486-3D4F-8480-1C63CB545089}" type="presOf" srcId="{604CC282-FA24-421D-8335-3C301C33A88E}" destId="{FE6A6D0F-A4E5-7B4E-857B-8D2C1F60D9FA}" srcOrd="0" destOrd="0" presId="urn:microsoft.com/office/officeart/2005/8/layout/list1"/>
    <dgm:cxn modelId="{E2FD8C51-1CAD-3B40-9673-25F8BB36069F}" srcId="{33A7D1AF-AA13-B644-BB45-2CB6E26E936D}" destId="{07D7C37D-2DE0-BC44-B98B-74A6E8188265}" srcOrd="0" destOrd="0" parTransId="{D7EF3F7E-416F-5C4D-85D9-EFA3890A710D}" sibTransId="{BAB83D3F-9185-CD40-B9C9-A10F849A33D4}"/>
    <dgm:cxn modelId="{8FFC3E73-3A34-D34A-91DD-32411208AB07}" srcId="{80D2F524-6F4A-4A4D-A964-443F37C7E447}" destId="{33A7D1AF-AA13-B644-BB45-2CB6E26E936D}" srcOrd="0" destOrd="0" parTransId="{CBCF6354-1C3C-5547-86CA-A7A5E5A39E7B}" sibTransId="{2A949B9C-33E9-A248-98AB-9F5EF11F8721}"/>
    <dgm:cxn modelId="{ABFF4874-914A-5343-9304-8CCC5C0AFFD6}" srcId="{F556753A-D42B-394E-BA16-0BA8F5137EE1}" destId="{503661A3-8D29-6748-8DAA-99C92662F9BF}" srcOrd="0" destOrd="0" parTransId="{BF3B0833-6B1E-4E4F-A57D-057959CB222D}" sibTransId="{6845A563-33D7-8148-BD55-DF8CE1AC2534}"/>
    <dgm:cxn modelId="{F6128959-21E3-0E49-8DB4-E217863C3344}" type="presOf" srcId="{55244D5D-FE7B-499B-9B39-C1BB0C9175C1}" destId="{823AD9AC-74C4-864C-8F1C-913C5FC52C3B}" srcOrd="0" destOrd="0" presId="urn:microsoft.com/office/officeart/2005/8/layout/list1"/>
    <dgm:cxn modelId="{C51F1D5A-7ED9-0345-9605-C6697B481567}" type="presOf" srcId="{993C67FE-58D7-4F55-8D66-F92FB562A703}" destId="{37676C5B-5A14-344A-BEEB-E3EFC3CF68F7}" srcOrd="1" destOrd="0" presId="urn:microsoft.com/office/officeart/2005/8/layout/list1"/>
    <dgm:cxn modelId="{F9B8087B-EE27-F744-80F4-FF4BF1CEDC07}" type="presOf" srcId="{C1E53B4F-3B6D-4F4D-BFA4-233C49295DF7}" destId="{823AD9AC-74C4-864C-8F1C-913C5FC52C3B}" srcOrd="0" destOrd="3" presId="urn:microsoft.com/office/officeart/2005/8/layout/list1"/>
    <dgm:cxn modelId="{4EF6097B-8E32-4954-A65B-C3CE165E4A6B}" srcId="{604CC282-FA24-421D-8335-3C301C33A88E}" destId="{55244D5D-FE7B-499B-9B39-C1BB0C9175C1}" srcOrd="0" destOrd="0" parTransId="{466AA8C5-1F92-43EE-8E80-2F8502437970}" sibTransId="{054BD13F-FB65-4A35-A46D-F2B45B68359F}"/>
    <dgm:cxn modelId="{BCA45481-4DFC-5C4D-8929-82B56F3285A6}" srcId="{55244D5D-FE7B-499B-9B39-C1BB0C9175C1}" destId="{3DBF067D-DAA4-DB4B-9DC8-60A8A632DD62}" srcOrd="0" destOrd="0" parTransId="{EFFF9EB0-2F26-A84D-A6E0-0CD39D095EC2}" sibTransId="{BC54DC53-A11F-8C44-AB54-BF4E752EE2EF}"/>
    <dgm:cxn modelId="{FA9E6982-6361-FC43-A8D1-85AA9CA377D6}" type="presOf" srcId="{BAE12742-0B8E-482E-9728-FB3793B1D20F}" destId="{5BEF0A3D-37CF-BB4F-8ECC-DBF76309527D}" srcOrd="0" destOrd="0" presId="urn:microsoft.com/office/officeart/2005/8/layout/list1"/>
    <dgm:cxn modelId="{B56C7985-A905-5F49-A219-B4DCA1522F6A}" type="presOf" srcId="{33A7D1AF-AA13-B644-BB45-2CB6E26E936D}" destId="{0F5818C0-2F94-C940-872B-9BF7C21F6AA1}" srcOrd="0" destOrd="0" presId="urn:microsoft.com/office/officeart/2005/8/layout/list1"/>
    <dgm:cxn modelId="{0FE0D38C-019D-C94A-86C5-F56339E9CD28}" type="presOf" srcId="{80D2F524-6F4A-4A4D-A964-443F37C7E447}" destId="{D7F1B321-4FAB-AC43-BF71-FCF1BC3F808E}" srcOrd="1" destOrd="0" presId="urn:microsoft.com/office/officeart/2005/8/layout/list1"/>
    <dgm:cxn modelId="{CA69E491-A171-7D44-95FD-3CAE55FF0E0B}" type="presOf" srcId="{BC102CF7-C260-4603-A6AF-D55551B4581E}" destId="{7CBBD76A-9208-9B44-84CE-16728B088850}" srcOrd="0" destOrd="0" presId="urn:microsoft.com/office/officeart/2005/8/layout/list1"/>
    <dgm:cxn modelId="{953C6DA9-450D-F242-9B8F-CB62E79B7A1C}" srcId="{3DBF067D-DAA4-DB4B-9DC8-60A8A632DD62}" destId="{C1E53B4F-3B6D-4F4D-BFA4-233C49295DF7}" srcOrd="1" destOrd="0" parTransId="{4E7769DF-9EB2-3D49-AF79-ECCF11221604}" sibTransId="{BDBD4EF5-328B-D240-B02F-9C9EE43DCB27}"/>
    <dgm:cxn modelId="{60F96FAD-2F48-7343-A837-B9ADDF4838FF}" type="presOf" srcId="{C4CC41AC-C3BE-4CB1-96D6-254687EC667E}" destId="{5BEF0A3D-37CF-BB4F-8ECC-DBF76309527D}" srcOrd="0" destOrd="1" presId="urn:microsoft.com/office/officeart/2005/8/layout/list1"/>
    <dgm:cxn modelId="{E0E5F1B5-7778-544C-A7E9-E059E06E64E4}" srcId="{BC102CF7-C260-4603-A6AF-D55551B4581E}" destId="{80D2F524-6F4A-4A4D-A964-443F37C7E447}" srcOrd="2" destOrd="0" parTransId="{3C27EC63-DFD2-8442-834C-B1D74E2B1C4B}" sibTransId="{46DC02B6-8615-EB40-8D74-C1D8F22DE830}"/>
    <dgm:cxn modelId="{369438BB-468F-B84D-BC89-5A89BDA7DCD5}" srcId="{F556753A-D42B-394E-BA16-0BA8F5137EE1}" destId="{F3F34FBC-E208-004D-B596-0492E1941AEE}" srcOrd="1" destOrd="0" parTransId="{A9CF1D78-4C33-F44C-A5FA-58B73EE9A4BF}" sibTransId="{895C9357-A239-CD49-A319-C3A287E8C4C0}"/>
    <dgm:cxn modelId="{E85D89BD-C6B3-E94F-BC9F-A6A499D3C814}" type="presOf" srcId="{F556753A-D42B-394E-BA16-0BA8F5137EE1}" destId="{823AD9AC-74C4-864C-8F1C-913C5FC52C3B}" srcOrd="0" destOrd="4" presId="urn:microsoft.com/office/officeart/2005/8/layout/list1"/>
    <dgm:cxn modelId="{54565DC0-B913-445C-B205-19CACDA904E6}" srcId="{993C67FE-58D7-4F55-8D66-F92FB562A703}" destId="{BAE12742-0B8E-482E-9728-FB3793B1D20F}" srcOrd="0" destOrd="0" parTransId="{CD8FD517-B062-4132-835A-6AC6EC6AD6E4}" sibTransId="{04E349F1-D1D8-4F47-9BCB-A45CDB5F3DC9}"/>
    <dgm:cxn modelId="{0122B4C2-11E2-4041-8208-8D0873545843}" type="presOf" srcId="{993C67FE-58D7-4F55-8D66-F92FB562A703}" destId="{E5C48E78-F9B1-DB49-A2B0-D19C8EF49C3B}" srcOrd="0" destOrd="0" presId="urn:microsoft.com/office/officeart/2005/8/layout/list1"/>
    <dgm:cxn modelId="{9293C2CD-F88A-C44C-BD23-1FAEDA014549}" type="presOf" srcId="{F3F34FBC-E208-004D-B596-0492E1941AEE}" destId="{823AD9AC-74C4-864C-8F1C-913C5FC52C3B}" srcOrd="0" destOrd="6" presId="urn:microsoft.com/office/officeart/2005/8/layout/list1"/>
    <dgm:cxn modelId="{F63211DC-2CFB-A34C-A15C-630C6ABF0D07}" type="presOf" srcId="{BDA221D8-6269-6F45-B71F-95C924F89A46}" destId="{823AD9AC-74C4-864C-8F1C-913C5FC52C3B}" srcOrd="0" destOrd="2" presId="urn:microsoft.com/office/officeart/2005/8/layout/list1"/>
    <dgm:cxn modelId="{64DCB2E9-BF39-8540-AD06-A3B1DDD1C207}" type="presOf" srcId="{07D7C37D-2DE0-BC44-B98B-74A6E8188265}" destId="{0F5818C0-2F94-C940-872B-9BF7C21F6AA1}" srcOrd="0" destOrd="1" presId="urn:microsoft.com/office/officeart/2005/8/layout/list1"/>
    <dgm:cxn modelId="{F4819AF6-7B2F-4F4F-BB5E-4E1C0AB7D1E7}" srcId="{BC102CF7-C260-4603-A6AF-D55551B4581E}" destId="{604CC282-FA24-421D-8335-3C301C33A88E}" srcOrd="0" destOrd="0" parTransId="{523196A2-AEF3-492E-8486-90DCE52FC3C3}" sibTransId="{F667E509-B71B-45BA-8FF5-1D3A96ACC21B}"/>
    <dgm:cxn modelId="{5E89B2D8-0048-2A42-B68C-A38C71B9B140}" type="presParOf" srcId="{7CBBD76A-9208-9B44-84CE-16728B088850}" destId="{3A7D1988-6D4F-D049-99BB-AC4C7699739B}" srcOrd="0" destOrd="0" presId="urn:microsoft.com/office/officeart/2005/8/layout/list1"/>
    <dgm:cxn modelId="{9A529EF4-AD58-DA4A-A77A-6C94D826555D}" type="presParOf" srcId="{3A7D1988-6D4F-D049-99BB-AC4C7699739B}" destId="{FE6A6D0F-A4E5-7B4E-857B-8D2C1F60D9FA}" srcOrd="0" destOrd="0" presId="urn:microsoft.com/office/officeart/2005/8/layout/list1"/>
    <dgm:cxn modelId="{7F475AD9-8773-434B-B84D-22A0BF4E1EBC}" type="presParOf" srcId="{3A7D1988-6D4F-D049-99BB-AC4C7699739B}" destId="{A5CF2EF1-D1D2-2048-94A9-BF90BFFE62F9}" srcOrd="1" destOrd="0" presId="urn:microsoft.com/office/officeart/2005/8/layout/list1"/>
    <dgm:cxn modelId="{AAF8DA6E-4CAE-784C-B53E-5C0FE6E1E342}" type="presParOf" srcId="{7CBBD76A-9208-9B44-84CE-16728B088850}" destId="{4D73FB02-658A-CB4C-AA7D-43690B969159}" srcOrd="1" destOrd="0" presId="urn:microsoft.com/office/officeart/2005/8/layout/list1"/>
    <dgm:cxn modelId="{783D2B5A-CCB4-8346-99FD-89B9BAA85147}" type="presParOf" srcId="{7CBBD76A-9208-9B44-84CE-16728B088850}" destId="{823AD9AC-74C4-864C-8F1C-913C5FC52C3B}" srcOrd="2" destOrd="0" presId="urn:microsoft.com/office/officeart/2005/8/layout/list1"/>
    <dgm:cxn modelId="{572CDD52-2DDA-BC45-8143-4DE2F054029D}" type="presParOf" srcId="{7CBBD76A-9208-9B44-84CE-16728B088850}" destId="{7BBD292D-8C54-E148-9100-F03678BE86CA}" srcOrd="3" destOrd="0" presId="urn:microsoft.com/office/officeart/2005/8/layout/list1"/>
    <dgm:cxn modelId="{5EDA3347-8CE6-5D49-914F-CF601565BD9D}" type="presParOf" srcId="{7CBBD76A-9208-9B44-84CE-16728B088850}" destId="{3F151740-3228-6841-932A-8B527CC63749}" srcOrd="4" destOrd="0" presId="urn:microsoft.com/office/officeart/2005/8/layout/list1"/>
    <dgm:cxn modelId="{E3A070A7-7996-6A42-A752-040D638B962B}" type="presParOf" srcId="{3F151740-3228-6841-932A-8B527CC63749}" destId="{E5C48E78-F9B1-DB49-A2B0-D19C8EF49C3B}" srcOrd="0" destOrd="0" presId="urn:microsoft.com/office/officeart/2005/8/layout/list1"/>
    <dgm:cxn modelId="{210EE374-0DDC-AD49-8FA2-10000F116B50}" type="presParOf" srcId="{3F151740-3228-6841-932A-8B527CC63749}" destId="{37676C5B-5A14-344A-BEEB-E3EFC3CF68F7}" srcOrd="1" destOrd="0" presId="urn:microsoft.com/office/officeart/2005/8/layout/list1"/>
    <dgm:cxn modelId="{12E029AD-DF9D-6649-8EB0-990862F9FEE6}" type="presParOf" srcId="{7CBBD76A-9208-9B44-84CE-16728B088850}" destId="{4DF34F23-7A8C-1E4C-8ED9-1C612C26B23D}" srcOrd="5" destOrd="0" presId="urn:microsoft.com/office/officeart/2005/8/layout/list1"/>
    <dgm:cxn modelId="{553CA907-322B-0443-B7B7-4DBE5F16AB79}" type="presParOf" srcId="{7CBBD76A-9208-9B44-84CE-16728B088850}" destId="{5BEF0A3D-37CF-BB4F-8ECC-DBF76309527D}" srcOrd="6" destOrd="0" presId="urn:microsoft.com/office/officeart/2005/8/layout/list1"/>
    <dgm:cxn modelId="{83A94D37-8766-D34D-8DA0-01C0EB668787}" type="presParOf" srcId="{7CBBD76A-9208-9B44-84CE-16728B088850}" destId="{9E465191-9868-AD41-B52C-C29C4FF82106}" srcOrd="7" destOrd="0" presId="urn:microsoft.com/office/officeart/2005/8/layout/list1"/>
    <dgm:cxn modelId="{2A84C6E3-17D4-5348-BDDC-466F98E8698F}" type="presParOf" srcId="{7CBBD76A-9208-9B44-84CE-16728B088850}" destId="{960FDCE3-CD90-3540-84C9-4191BC140BA4}" srcOrd="8" destOrd="0" presId="urn:microsoft.com/office/officeart/2005/8/layout/list1"/>
    <dgm:cxn modelId="{87B67BC4-3E00-FC43-89F6-65A01245A01C}" type="presParOf" srcId="{960FDCE3-CD90-3540-84C9-4191BC140BA4}" destId="{3B4BC0EE-3A16-5E4E-8D43-25AECCE26D35}" srcOrd="0" destOrd="0" presId="urn:microsoft.com/office/officeart/2005/8/layout/list1"/>
    <dgm:cxn modelId="{761890EC-6F01-8843-9136-031BA0F1D074}" type="presParOf" srcId="{960FDCE3-CD90-3540-84C9-4191BC140BA4}" destId="{D7F1B321-4FAB-AC43-BF71-FCF1BC3F808E}" srcOrd="1" destOrd="0" presId="urn:microsoft.com/office/officeart/2005/8/layout/list1"/>
    <dgm:cxn modelId="{B780BE90-3FF5-2149-A3CB-F8718F587B73}" type="presParOf" srcId="{7CBBD76A-9208-9B44-84CE-16728B088850}" destId="{97F761CE-114D-6746-98BC-DF999AB74055}" srcOrd="9" destOrd="0" presId="urn:microsoft.com/office/officeart/2005/8/layout/list1"/>
    <dgm:cxn modelId="{37109843-E537-A64A-B423-A92DF9D32793}" type="presParOf" srcId="{7CBBD76A-9208-9B44-84CE-16728B088850}" destId="{0F5818C0-2F94-C940-872B-9BF7C21F6AA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9E9D49-4B1F-430D-B670-6276419EA7EC}"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en-US"/>
        </a:p>
      </dgm:t>
    </dgm:pt>
    <dgm:pt modelId="{FBA4FD7E-9507-4ED6-A5AB-C48AEA9C0258}">
      <dgm:prSet/>
      <dgm:spPr/>
      <dgm:t>
        <a:bodyPr/>
        <a:lstStyle/>
        <a:p>
          <a:r>
            <a:rPr lang="en-US" dirty="0"/>
            <a:t>Student Accesses Independently</a:t>
          </a:r>
        </a:p>
      </dgm:t>
    </dgm:pt>
    <dgm:pt modelId="{7DEF3C2F-0280-4170-8A34-1BD76DD6DCBD}" type="parTrans" cxnId="{8A2F89DC-7593-41A8-9DCA-5C9644AAB34A}">
      <dgm:prSet/>
      <dgm:spPr/>
      <dgm:t>
        <a:bodyPr/>
        <a:lstStyle/>
        <a:p>
          <a:endParaRPr lang="en-US"/>
        </a:p>
      </dgm:t>
    </dgm:pt>
    <dgm:pt modelId="{0C22A15D-9097-4D7F-A0E4-50F55800233A}" type="sibTrans" cxnId="{8A2F89DC-7593-41A8-9DCA-5C9644AAB34A}">
      <dgm:prSet/>
      <dgm:spPr/>
      <dgm:t>
        <a:bodyPr/>
        <a:lstStyle/>
        <a:p>
          <a:endParaRPr lang="en-US"/>
        </a:p>
      </dgm:t>
    </dgm:pt>
    <dgm:pt modelId="{B2363CEB-B7B9-418C-9937-BA6E56F17777}">
      <dgm:prSet/>
      <dgm:spPr/>
      <dgm:t>
        <a:bodyPr/>
        <a:lstStyle/>
        <a:p>
          <a:r>
            <a:rPr lang="en-US"/>
            <a:t>Trainer presents Brief Content Overview (in-person/virtual)</a:t>
          </a:r>
        </a:p>
      </dgm:t>
    </dgm:pt>
    <dgm:pt modelId="{5052E62C-BF5F-4CEB-8015-407B96996C4A}" type="parTrans" cxnId="{3DA4EB22-64D8-41BF-A8C8-39C7FA8712F8}">
      <dgm:prSet/>
      <dgm:spPr/>
      <dgm:t>
        <a:bodyPr/>
        <a:lstStyle/>
        <a:p>
          <a:endParaRPr lang="en-US"/>
        </a:p>
      </dgm:t>
    </dgm:pt>
    <dgm:pt modelId="{ED43F328-5E18-46A8-9223-0F656269CFAD}" type="sibTrans" cxnId="{3DA4EB22-64D8-41BF-A8C8-39C7FA8712F8}">
      <dgm:prSet/>
      <dgm:spPr/>
      <dgm:t>
        <a:bodyPr/>
        <a:lstStyle/>
        <a:p>
          <a:endParaRPr lang="en-US"/>
        </a:p>
      </dgm:t>
    </dgm:pt>
    <dgm:pt modelId="{E6B6EAA9-79B7-491D-927A-2B3287F54965}">
      <dgm:prSet/>
      <dgm:spPr/>
      <dgm:t>
        <a:bodyPr/>
        <a:lstStyle/>
        <a:p>
          <a:r>
            <a:rPr lang="en-US"/>
            <a:t>Student then logs in to online course</a:t>
          </a:r>
        </a:p>
      </dgm:t>
    </dgm:pt>
    <dgm:pt modelId="{99D6090C-3316-4FDF-AE4B-B9239D9D7AFC}" type="parTrans" cxnId="{D00176F7-5B0B-4728-B06A-ABC933FBCF07}">
      <dgm:prSet/>
      <dgm:spPr/>
      <dgm:t>
        <a:bodyPr/>
        <a:lstStyle/>
        <a:p>
          <a:endParaRPr lang="en-US"/>
        </a:p>
      </dgm:t>
    </dgm:pt>
    <dgm:pt modelId="{80BB7049-AF52-45DF-BA00-7370B325FA59}" type="sibTrans" cxnId="{D00176F7-5B0B-4728-B06A-ABC933FBCF07}">
      <dgm:prSet/>
      <dgm:spPr/>
      <dgm:t>
        <a:bodyPr/>
        <a:lstStyle/>
        <a:p>
          <a:endParaRPr lang="en-US"/>
        </a:p>
      </dgm:t>
    </dgm:pt>
    <dgm:pt modelId="{0FA9DC6A-04D9-48BB-B268-A53E732E7E9E}">
      <dgm:prSet/>
      <dgm:spPr/>
      <dgm:t>
        <a:bodyPr/>
        <a:lstStyle/>
        <a:p>
          <a:r>
            <a:rPr lang="en-US" dirty="0"/>
            <a:t>Trainer on site while student group logs in </a:t>
          </a:r>
        </a:p>
      </dgm:t>
    </dgm:pt>
    <dgm:pt modelId="{9CE58FEB-5549-445E-BCF5-A721716F1D11}" type="parTrans" cxnId="{1053024C-27CB-4078-A62B-D6962A81EAF4}">
      <dgm:prSet/>
      <dgm:spPr/>
      <dgm:t>
        <a:bodyPr/>
        <a:lstStyle/>
        <a:p>
          <a:endParaRPr lang="en-US"/>
        </a:p>
      </dgm:t>
    </dgm:pt>
    <dgm:pt modelId="{5A9A964B-E84B-4F98-BDF0-10E9FA7ED768}" type="sibTrans" cxnId="{1053024C-27CB-4078-A62B-D6962A81EAF4}">
      <dgm:prSet/>
      <dgm:spPr/>
      <dgm:t>
        <a:bodyPr/>
        <a:lstStyle/>
        <a:p>
          <a:endParaRPr lang="en-US"/>
        </a:p>
      </dgm:t>
    </dgm:pt>
    <dgm:pt modelId="{6E6DF398-0CC8-4569-B9FE-661D3BC0D752}">
      <dgm:prSet/>
      <dgm:spPr/>
      <dgm:t>
        <a:bodyPr/>
        <a:lstStyle/>
        <a:p>
          <a:r>
            <a:rPr lang="en-US"/>
            <a:t>Computer lab</a:t>
          </a:r>
        </a:p>
      </dgm:t>
    </dgm:pt>
    <dgm:pt modelId="{FF3AD589-2C44-4B91-A396-F162DA1E7ACE}" type="parTrans" cxnId="{105D0C5E-11A2-46BD-B69F-5A4225C210F5}">
      <dgm:prSet/>
      <dgm:spPr/>
      <dgm:t>
        <a:bodyPr/>
        <a:lstStyle/>
        <a:p>
          <a:endParaRPr lang="en-US"/>
        </a:p>
      </dgm:t>
    </dgm:pt>
    <dgm:pt modelId="{791553B1-8B62-4FF3-8B46-754F09DBB2E5}" type="sibTrans" cxnId="{105D0C5E-11A2-46BD-B69F-5A4225C210F5}">
      <dgm:prSet/>
      <dgm:spPr/>
      <dgm:t>
        <a:bodyPr/>
        <a:lstStyle/>
        <a:p>
          <a:endParaRPr lang="en-US"/>
        </a:p>
      </dgm:t>
    </dgm:pt>
    <dgm:pt modelId="{4AA7BD7C-D3C3-4F87-B6BB-E9A800E14AB5}">
      <dgm:prSet/>
      <dgm:spPr/>
      <dgm:t>
        <a:bodyPr/>
        <a:lstStyle/>
        <a:p>
          <a:r>
            <a:rPr lang="en-US"/>
            <a:t>Classroom with iPad/laptops</a:t>
          </a:r>
        </a:p>
      </dgm:t>
    </dgm:pt>
    <dgm:pt modelId="{690CA738-AE18-47C0-9A45-5AFBBF55F655}" type="parTrans" cxnId="{B2523183-6A69-4186-88B5-7E294672810A}">
      <dgm:prSet/>
      <dgm:spPr/>
      <dgm:t>
        <a:bodyPr/>
        <a:lstStyle/>
        <a:p>
          <a:endParaRPr lang="en-US"/>
        </a:p>
      </dgm:t>
    </dgm:pt>
    <dgm:pt modelId="{8FFE93A2-708A-4993-A778-EAFC35979253}" type="sibTrans" cxnId="{B2523183-6A69-4186-88B5-7E294672810A}">
      <dgm:prSet/>
      <dgm:spPr/>
      <dgm:t>
        <a:bodyPr/>
        <a:lstStyle/>
        <a:p>
          <a:endParaRPr lang="en-US"/>
        </a:p>
      </dgm:t>
    </dgm:pt>
    <dgm:pt modelId="{4B123DAD-16AF-4764-A35D-7F9F63D0868F}">
      <dgm:prSet/>
      <dgm:spPr/>
      <dgm:t>
        <a:bodyPr/>
        <a:lstStyle/>
        <a:p>
          <a:r>
            <a:rPr lang="en-US" dirty="0"/>
            <a:t>Trainer projects Online Course material in classroom</a:t>
          </a:r>
        </a:p>
      </dgm:t>
    </dgm:pt>
    <dgm:pt modelId="{837D5502-CEEC-4E69-BE58-D68B9F939524}" type="parTrans" cxnId="{1FFD8228-6458-4AC1-9FDB-2A0645513BA9}">
      <dgm:prSet/>
      <dgm:spPr/>
      <dgm:t>
        <a:bodyPr/>
        <a:lstStyle/>
        <a:p>
          <a:endParaRPr lang="en-US"/>
        </a:p>
      </dgm:t>
    </dgm:pt>
    <dgm:pt modelId="{7D566B07-9C87-49F6-8975-BA4895D77733}" type="sibTrans" cxnId="{1FFD8228-6458-4AC1-9FDB-2A0645513BA9}">
      <dgm:prSet/>
      <dgm:spPr/>
      <dgm:t>
        <a:bodyPr/>
        <a:lstStyle/>
        <a:p>
          <a:endParaRPr lang="en-US"/>
        </a:p>
      </dgm:t>
    </dgm:pt>
    <dgm:pt modelId="{CA3934F7-E7D1-4BFF-83DF-E72B37FB8D75}">
      <dgm:prSet/>
      <dgm:spPr/>
      <dgm:t>
        <a:bodyPr/>
        <a:lstStyle/>
        <a:p>
          <a:r>
            <a:rPr lang="en-US"/>
            <a:t>Large screen to view units</a:t>
          </a:r>
        </a:p>
      </dgm:t>
    </dgm:pt>
    <dgm:pt modelId="{CA591199-45B8-4425-89EE-3FB9019E7FA7}" type="parTrans" cxnId="{DF62C85A-3790-4601-944D-329E8FA66E75}">
      <dgm:prSet/>
      <dgm:spPr/>
      <dgm:t>
        <a:bodyPr/>
        <a:lstStyle/>
        <a:p>
          <a:endParaRPr lang="en-US"/>
        </a:p>
      </dgm:t>
    </dgm:pt>
    <dgm:pt modelId="{05B57C0B-B936-46E8-BA3D-41C3A863CD89}" type="sibTrans" cxnId="{DF62C85A-3790-4601-944D-329E8FA66E75}">
      <dgm:prSet/>
      <dgm:spPr/>
      <dgm:t>
        <a:bodyPr/>
        <a:lstStyle/>
        <a:p>
          <a:endParaRPr lang="en-US"/>
        </a:p>
      </dgm:t>
    </dgm:pt>
    <dgm:pt modelId="{219B6E52-3B4C-472A-8B9C-C1FE260A598F}">
      <dgm:prSet/>
      <dgm:spPr/>
      <dgm:t>
        <a:bodyPr/>
        <a:lstStyle/>
        <a:p>
          <a:r>
            <a:rPr lang="en-US" dirty="0"/>
            <a:t>Students can review units &amp; complete end of unit quizzes during class or later as homework</a:t>
          </a:r>
          <a:endParaRPr lang="en-US" i="0" dirty="0"/>
        </a:p>
      </dgm:t>
    </dgm:pt>
    <dgm:pt modelId="{C4B6D35B-158C-4515-9483-EAD9A4676967}" type="parTrans" cxnId="{096FBE83-247F-4F82-953D-4ED1BCA18BAA}">
      <dgm:prSet/>
      <dgm:spPr/>
      <dgm:t>
        <a:bodyPr/>
        <a:lstStyle/>
        <a:p>
          <a:endParaRPr lang="en-US"/>
        </a:p>
      </dgm:t>
    </dgm:pt>
    <dgm:pt modelId="{9B064787-B306-42EC-96D0-7A8E77382723}" type="sibTrans" cxnId="{096FBE83-247F-4F82-953D-4ED1BCA18BAA}">
      <dgm:prSet/>
      <dgm:spPr/>
      <dgm:t>
        <a:bodyPr/>
        <a:lstStyle/>
        <a:p>
          <a:endParaRPr lang="en-US"/>
        </a:p>
      </dgm:t>
    </dgm:pt>
    <dgm:pt modelId="{D8AE95FB-0292-D249-BD0E-9D95BFF276FD}">
      <dgm:prSet/>
      <dgm:spPr/>
      <dgm:t>
        <a:bodyPr/>
        <a:lstStyle/>
        <a:p>
          <a:r>
            <a:rPr lang="en-US" dirty="0"/>
            <a:t>Student then proceeds through online course</a:t>
          </a:r>
        </a:p>
      </dgm:t>
    </dgm:pt>
    <dgm:pt modelId="{71400C72-8D8B-664E-8E03-30432C8CE55A}" type="parTrans" cxnId="{A99D46A2-F9F2-4942-B2FB-250E2EF170F6}">
      <dgm:prSet/>
      <dgm:spPr/>
      <dgm:t>
        <a:bodyPr/>
        <a:lstStyle/>
        <a:p>
          <a:endParaRPr lang="en-US"/>
        </a:p>
      </dgm:t>
    </dgm:pt>
    <dgm:pt modelId="{ECFF2573-73E0-CA4C-A29D-FABDCA5318E4}" type="sibTrans" cxnId="{A99D46A2-F9F2-4942-B2FB-250E2EF170F6}">
      <dgm:prSet/>
      <dgm:spPr/>
      <dgm:t>
        <a:bodyPr/>
        <a:lstStyle/>
        <a:p>
          <a:endParaRPr lang="en-US"/>
        </a:p>
      </dgm:t>
    </dgm:pt>
    <dgm:pt modelId="{A6335BEB-D622-134B-A932-C657F4AD60C2}" type="pres">
      <dgm:prSet presAssocID="{919E9D49-4B1F-430D-B670-6276419EA7EC}" presName="Name0" presStyleCnt="0">
        <dgm:presLayoutVars>
          <dgm:dir/>
          <dgm:animLvl val="lvl"/>
          <dgm:resizeHandles val="exact"/>
        </dgm:presLayoutVars>
      </dgm:prSet>
      <dgm:spPr/>
    </dgm:pt>
    <dgm:pt modelId="{14CA46F6-9C90-8D4C-9AE5-FBCAE51D108B}" type="pres">
      <dgm:prSet presAssocID="{FBA4FD7E-9507-4ED6-A5AB-C48AEA9C0258}" presName="linNode" presStyleCnt="0"/>
      <dgm:spPr/>
    </dgm:pt>
    <dgm:pt modelId="{149536F1-8DCF-B747-B046-D432DB466BC3}" type="pres">
      <dgm:prSet presAssocID="{FBA4FD7E-9507-4ED6-A5AB-C48AEA9C0258}" presName="parentText" presStyleLbl="node1" presStyleIdx="0" presStyleCnt="4">
        <dgm:presLayoutVars>
          <dgm:chMax val="1"/>
          <dgm:bulletEnabled val="1"/>
        </dgm:presLayoutVars>
      </dgm:prSet>
      <dgm:spPr/>
    </dgm:pt>
    <dgm:pt modelId="{6C4B1CBC-48FF-3C44-B1FB-5F506E82B5FB}" type="pres">
      <dgm:prSet presAssocID="{FBA4FD7E-9507-4ED6-A5AB-C48AEA9C0258}" presName="descendantText" presStyleLbl="alignAccFollowNode1" presStyleIdx="0" presStyleCnt="4">
        <dgm:presLayoutVars>
          <dgm:bulletEnabled val="1"/>
        </dgm:presLayoutVars>
      </dgm:prSet>
      <dgm:spPr/>
    </dgm:pt>
    <dgm:pt modelId="{488A1433-EFAC-024D-8D88-5C8B3B3B791E}" type="pres">
      <dgm:prSet presAssocID="{0C22A15D-9097-4D7F-A0E4-50F55800233A}" presName="sp" presStyleCnt="0"/>
      <dgm:spPr/>
    </dgm:pt>
    <dgm:pt modelId="{8952C602-2F92-564B-9FA6-B418EA249E72}" type="pres">
      <dgm:prSet presAssocID="{B2363CEB-B7B9-418C-9937-BA6E56F17777}" presName="linNode" presStyleCnt="0"/>
      <dgm:spPr/>
    </dgm:pt>
    <dgm:pt modelId="{1714CFBF-658E-5849-8F95-5CAE63FCE5E1}" type="pres">
      <dgm:prSet presAssocID="{B2363CEB-B7B9-418C-9937-BA6E56F17777}" presName="parentText" presStyleLbl="node1" presStyleIdx="1" presStyleCnt="4">
        <dgm:presLayoutVars>
          <dgm:chMax val="1"/>
          <dgm:bulletEnabled val="1"/>
        </dgm:presLayoutVars>
      </dgm:prSet>
      <dgm:spPr/>
    </dgm:pt>
    <dgm:pt modelId="{432B16F5-12E4-CF4B-9059-FE63D09D0087}" type="pres">
      <dgm:prSet presAssocID="{B2363CEB-B7B9-418C-9937-BA6E56F17777}" presName="descendantText" presStyleLbl="alignAccFollowNode1" presStyleIdx="1" presStyleCnt="4">
        <dgm:presLayoutVars>
          <dgm:bulletEnabled val="1"/>
        </dgm:presLayoutVars>
      </dgm:prSet>
      <dgm:spPr/>
    </dgm:pt>
    <dgm:pt modelId="{E4FAD263-D2B4-F243-A201-CEF0C8D01751}" type="pres">
      <dgm:prSet presAssocID="{ED43F328-5E18-46A8-9223-0F656269CFAD}" presName="sp" presStyleCnt="0"/>
      <dgm:spPr/>
    </dgm:pt>
    <dgm:pt modelId="{2B08FDEE-61D1-714B-A7B8-F5F12DC8F7CD}" type="pres">
      <dgm:prSet presAssocID="{0FA9DC6A-04D9-48BB-B268-A53E732E7E9E}" presName="linNode" presStyleCnt="0"/>
      <dgm:spPr/>
    </dgm:pt>
    <dgm:pt modelId="{7B4A4B43-7863-404F-9D79-DE0B25D671C6}" type="pres">
      <dgm:prSet presAssocID="{0FA9DC6A-04D9-48BB-B268-A53E732E7E9E}" presName="parentText" presStyleLbl="node1" presStyleIdx="2" presStyleCnt="4">
        <dgm:presLayoutVars>
          <dgm:chMax val="1"/>
          <dgm:bulletEnabled val="1"/>
        </dgm:presLayoutVars>
      </dgm:prSet>
      <dgm:spPr/>
    </dgm:pt>
    <dgm:pt modelId="{5039B703-E80E-F34E-B11C-924C3D9BE241}" type="pres">
      <dgm:prSet presAssocID="{0FA9DC6A-04D9-48BB-B268-A53E732E7E9E}" presName="descendantText" presStyleLbl="alignAccFollowNode1" presStyleIdx="2" presStyleCnt="4">
        <dgm:presLayoutVars>
          <dgm:bulletEnabled val="1"/>
        </dgm:presLayoutVars>
      </dgm:prSet>
      <dgm:spPr/>
    </dgm:pt>
    <dgm:pt modelId="{30DD84B6-A63C-644D-8404-1F83FEF2072B}" type="pres">
      <dgm:prSet presAssocID="{5A9A964B-E84B-4F98-BDF0-10E9FA7ED768}" presName="sp" presStyleCnt="0"/>
      <dgm:spPr/>
    </dgm:pt>
    <dgm:pt modelId="{CD1EFB54-71B3-D143-A071-2C2C0EEF479B}" type="pres">
      <dgm:prSet presAssocID="{4B123DAD-16AF-4764-A35D-7F9F63D0868F}" presName="linNode" presStyleCnt="0"/>
      <dgm:spPr/>
    </dgm:pt>
    <dgm:pt modelId="{8045AC3C-6236-314F-818C-D701AF55D048}" type="pres">
      <dgm:prSet presAssocID="{4B123DAD-16AF-4764-A35D-7F9F63D0868F}" presName="parentText" presStyleLbl="node1" presStyleIdx="3" presStyleCnt="4">
        <dgm:presLayoutVars>
          <dgm:chMax val="1"/>
          <dgm:bulletEnabled val="1"/>
        </dgm:presLayoutVars>
      </dgm:prSet>
      <dgm:spPr/>
    </dgm:pt>
    <dgm:pt modelId="{57C1AFB5-0DF6-7045-9777-6ECC87EA6081}" type="pres">
      <dgm:prSet presAssocID="{4B123DAD-16AF-4764-A35D-7F9F63D0868F}" presName="descendantText" presStyleLbl="alignAccFollowNode1" presStyleIdx="3" presStyleCnt="4">
        <dgm:presLayoutVars>
          <dgm:bulletEnabled val="1"/>
        </dgm:presLayoutVars>
      </dgm:prSet>
      <dgm:spPr/>
    </dgm:pt>
  </dgm:ptLst>
  <dgm:cxnLst>
    <dgm:cxn modelId="{3DA4EB22-64D8-41BF-A8C8-39C7FA8712F8}" srcId="{919E9D49-4B1F-430D-B670-6276419EA7EC}" destId="{B2363CEB-B7B9-418C-9937-BA6E56F17777}" srcOrd="1" destOrd="0" parTransId="{5052E62C-BF5F-4CEB-8015-407B96996C4A}" sibTransId="{ED43F328-5E18-46A8-9223-0F656269CFAD}"/>
    <dgm:cxn modelId="{1FFD8228-6458-4AC1-9FDB-2A0645513BA9}" srcId="{919E9D49-4B1F-430D-B670-6276419EA7EC}" destId="{4B123DAD-16AF-4764-A35D-7F9F63D0868F}" srcOrd="3" destOrd="0" parTransId="{837D5502-CEEC-4E69-BE58-D68B9F939524}" sibTransId="{7D566B07-9C87-49F6-8975-BA4895D77733}"/>
    <dgm:cxn modelId="{78E78F2D-7B74-F945-858B-E25526803FA4}" type="presOf" srcId="{B2363CEB-B7B9-418C-9937-BA6E56F17777}" destId="{1714CFBF-658E-5849-8F95-5CAE63FCE5E1}" srcOrd="0" destOrd="0" presId="urn:microsoft.com/office/officeart/2005/8/layout/vList5"/>
    <dgm:cxn modelId="{F12CA72E-6126-6945-B019-BE597BB2C25A}" type="presOf" srcId="{FBA4FD7E-9507-4ED6-A5AB-C48AEA9C0258}" destId="{149536F1-8DCF-B747-B046-D432DB466BC3}" srcOrd="0" destOrd="0" presId="urn:microsoft.com/office/officeart/2005/8/layout/vList5"/>
    <dgm:cxn modelId="{3240B536-A0B3-3B4D-B160-085BF2A7F861}" type="presOf" srcId="{919E9D49-4B1F-430D-B670-6276419EA7EC}" destId="{A6335BEB-D622-134B-A932-C657F4AD60C2}" srcOrd="0" destOrd="0" presId="urn:microsoft.com/office/officeart/2005/8/layout/vList5"/>
    <dgm:cxn modelId="{105D0C5E-11A2-46BD-B69F-5A4225C210F5}" srcId="{0FA9DC6A-04D9-48BB-B268-A53E732E7E9E}" destId="{6E6DF398-0CC8-4569-B9FE-661D3BC0D752}" srcOrd="0" destOrd="0" parTransId="{FF3AD589-2C44-4B91-A396-F162DA1E7ACE}" sibTransId="{791553B1-8B62-4FF3-8B46-754F09DBB2E5}"/>
    <dgm:cxn modelId="{09DC5D60-BF94-6C4F-B0C9-81D2F9299C04}" type="presOf" srcId="{4B123DAD-16AF-4764-A35D-7F9F63D0868F}" destId="{8045AC3C-6236-314F-818C-D701AF55D048}" srcOrd="0" destOrd="0" presId="urn:microsoft.com/office/officeart/2005/8/layout/vList5"/>
    <dgm:cxn modelId="{EB46A36A-1890-6044-9119-FF7BAFFFB779}" type="presOf" srcId="{6E6DF398-0CC8-4569-B9FE-661D3BC0D752}" destId="{5039B703-E80E-F34E-B11C-924C3D9BE241}" srcOrd="0" destOrd="0" presId="urn:microsoft.com/office/officeart/2005/8/layout/vList5"/>
    <dgm:cxn modelId="{12B0F94A-A00E-ED41-ACC6-9A657186CD71}" type="presOf" srcId="{0FA9DC6A-04D9-48BB-B268-A53E732E7E9E}" destId="{7B4A4B43-7863-404F-9D79-DE0B25D671C6}" srcOrd="0" destOrd="0" presId="urn:microsoft.com/office/officeart/2005/8/layout/vList5"/>
    <dgm:cxn modelId="{1053024C-27CB-4078-A62B-D6962A81EAF4}" srcId="{919E9D49-4B1F-430D-B670-6276419EA7EC}" destId="{0FA9DC6A-04D9-48BB-B268-A53E732E7E9E}" srcOrd="2" destOrd="0" parTransId="{9CE58FEB-5549-445E-BCF5-A721716F1D11}" sibTransId="{5A9A964B-E84B-4F98-BDF0-10E9FA7ED768}"/>
    <dgm:cxn modelId="{718CAC74-04B1-ED41-98C3-DD71B0EF470E}" type="presOf" srcId="{CA3934F7-E7D1-4BFF-83DF-E72B37FB8D75}" destId="{57C1AFB5-0DF6-7045-9777-6ECC87EA6081}" srcOrd="0" destOrd="0" presId="urn:microsoft.com/office/officeart/2005/8/layout/vList5"/>
    <dgm:cxn modelId="{DF62C85A-3790-4601-944D-329E8FA66E75}" srcId="{4B123DAD-16AF-4764-A35D-7F9F63D0868F}" destId="{CA3934F7-E7D1-4BFF-83DF-E72B37FB8D75}" srcOrd="0" destOrd="0" parTransId="{CA591199-45B8-4425-89EE-3FB9019E7FA7}" sibTransId="{05B57C0B-B936-46E8-BA3D-41C3A863CD89}"/>
    <dgm:cxn modelId="{B2523183-6A69-4186-88B5-7E294672810A}" srcId="{0FA9DC6A-04D9-48BB-B268-A53E732E7E9E}" destId="{4AA7BD7C-D3C3-4F87-B6BB-E9A800E14AB5}" srcOrd="1" destOrd="0" parTransId="{690CA738-AE18-47C0-9A45-5AFBBF55F655}" sibTransId="{8FFE93A2-708A-4993-A778-EAFC35979253}"/>
    <dgm:cxn modelId="{096FBE83-247F-4F82-953D-4ED1BCA18BAA}" srcId="{4B123DAD-16AF-4764-A35D-7F9F63D0868F}" destId="{219B6E52-3B4C-472A-8B9C-C1FE260A598F}" srcOrd="1" destOrd="0" parTransId="{C4B6D35B-158C-4515-9483-EAD9A4676967}" sibTransId="{9B064787-B306-42EC-96D0-7A8E77382723}"/>
    <dgm:cxn modelId="{718A2B98-61DE-6C4E-8CB0-8437A84C2EBF}" type="presOf" srcId="{219B6E52-3B4C-472A-8B9C-C1FE260A598F}" destId="{57C1AFB5-0DF6-7045-9777-6ECC87EA6081}" srcOrd="0" destOrd="1" presId="urn:microsoft.com/office/officeart/2005/8/layout/vList5"/>
    <dgm:cxn modelId="{A99D46A2-F9F2-4942-B2FB-250E2EF170F6}" srcId="{FBA4FD7E-9507-4ED6-A5AB-C48AEA9C0258}" destId="{D8AE95FB-0292-D249-BD0E-9D95BFF276FD}" srcOrd="0" destOrd="0" parTransId="{71400C72-8D8B-664E-8E03-30432C8CE55A}" sibTransId="{ECFF2573-73E0-CA4C-A29D-FABDCA5318E4}"/>
    <dgm:cxn modelId="{CD6CFDAA-3E87-8F4A-A99E-5DB9C8C8EEBE}" type="presOf" srcId="{D8AE95FB-0292-D249-BD0E-9D95BFF276FD}" destId="{6C4B1CBC-48FF-3C44-B1FB-5F506E82B5FB}" srcOrd="0" destOrd="0" presId="urn:microsoft.com/office/officeart/2005/8/layout/vList5"/>
    <dgm:cxn modelId="{533DEFB0-88C7-CB4E-ACB4-0698AE663B46}" type="presOf" srcId="{4AA7BD7C-D3C3-4F87-B6BB-E9A800E14AB5}" destId="{5039B703-E80E-F34E-B11C-924C3D9BE241}" srcOrd="0" destOrd="1" presId="urn:microsoft.com/office/officeart/2005/8/layout/vList5"/>
    <dgm:cxn modelId="{8A2F89DC-7593-41A8-9DCA-5C9644AAB34A}" srcId="{919E9D49-4B1F-430D-B670-6276419EA7EC}" destId="{FBA4FD7E-9507-4ED6-A5AB-C48AEA9C0258}" srcOrd="0" destOrd="0" parTransId="{7DEF3C2F-0280-4170-8A34-1BD76DD6DCBD}" sibTransId="{0C22A15D-9097-4D7F-A0E4-50F55800233A}"/>
    <dgm:cxn modelId="{D00176F7-5B0B-4728-B06A-ABC933FBCF07}" srcId="{B2363CEB-B7B9-418C-9937-BA6E56F17777}" destId="{E6B6EAA9-79B7-491D-927A-2B3287F54965}" srcOrd="0" destOrd="0" parTransId="{99D6090C-3316-4FDF-AE4B-B9239D9D7AFC}" sibTransId="{80BB7049-AF52-45DF-BA00-7370B325FA59}"/>
    <dgm:cxn modelId="{DA9122FD-1A4A-EA41-9BAE-D002FD7DF644}" type="presOf" srcId="{E6B6EAA9-79B7-491D-927A-2B3287F54965}" destId="{432B16F5-12E4-CF4B-9059-FE63D09D0087}" srcOrd="0" destOrd="0" presId="urn:microsoft.com/office/officeart/2005/8/layout/vList5"/>
    <dgm:cxn modelId="{7D898087-FF2D-874F-8C36-3C822CAA83C3}" type="presParOf" srcId="{A6335BEB-D622-134B-A932-C657F4AD60C2}" destId="{14CA46F6-9C90-8D4C-9AE5-FBCAE51D108B}" srcOrd="0" destOrd="0" presId="urn:microsoft.com/office/officeart/2005/8/layout/vList5"/>
    <dgm:cxn modelId="{8C69CA0A-D2F3-E64F-90F9-A74B77FBBA59}" type="presParOf" srcId="{14CA46F6-9C90-8D4C-9AE5-FBCAE51D108B}" destId="{149536F1-8DCF-B747-B046-D432DB466BC3}" srcOrd="0" destOrd="0" presId="urn:microsoft.com/office/officeart/2005/8/layout/vList5"/>
    <dgm:cxn modelId="{0A765D65-E779-5E49-898D-761EAA948ECD}" type="presParOf" srcId="{14CA46F6-9C90-8D4C-9AE5-FBCAE51D108B}" destId="{6C4B1CBC-48FF-3C44-B1FB-5F506E82B5FB}" srcOrd="1" destOrd="0" presId="urn:microsoft.com/office/officeart/2005/8/layout/vList5"/>
    <dgm:cxn modelId="{6032993D-12E2-324A-B26A-06514ECBCEEF}" type="presParOf" srcId="{A6335BEB-D622-134B-A932-C657F4AD60C2}" destId="{488A1433-EFAC-024D-8D88-5C8B3B3B791E}" srcOrd="1" destOrd="0" presId="urn:microsoft.com/office/officeart/2005/8/layout/vList5"/>
    <dgm:cxn modelId="{9F436926-F296-1E47-9AF6-745EE246988F}" type="presParOf" srcId="{A6335BEB-D622-134B-A932-C657F4AD60C2}" destId="{8952C602-2F92-564B-9FA6-B418EA249E72}" srcOrd="2" destOrd="0" presId="urn:microsoft.com/office/officeart/2005/8/layout/vList5"/>
    <dgm:cxn modelId="{20B0D907-12F5-754C-866D-EC18AF054C32}" type="presParOf" srcId="{8952C602-2F92-564B-9FA6-B418EA249E72}" destId="{1714CFBF-658E-5849-8F95-5CAE63FCE5E1}" srcOrd="0" destOrd="0" presId="urn:microsoft.com/office/officeart/2005/8/layout/vList5"/>
    <dgm:cxn modelId="{3C286BD8-E826-3A43-A55B-BA13C4D0339B}" type="presParOf" srcId="{8952C602-2F92-564B-9FA6-B418EA249E72}" destId="{432B16F5-12E4-CF4B-9059-FE63D09D0087}" srcOrd="1" destOrd="0" presId="urn:microsoft.com/office/officeart/2005/8/layout/vList5"/>
    <dgm:cxn modelId="{47DCD999-DB81-074F-8355-CB0C57D30139}" type="presParOf" srcId="{A6335BEB-D622-134B-A932-C657F4AD60C2}" destId="{E4FAD263-D2B4-F243-A201-CEF0C8D01751}" srcOrd="3" destOrd="0" presId="urn:microsoft.com/office/officeart/2005/8/layout/vList5"/>
    <dgm:cxn modelId="{4F5978BC-4ABE-7A41-A6F7-3B8967F8AFB7}" type="presParOf" srcId="{A6335BEB-D622-134B-A932-C657F4AD60C2}" destId="{2B08FDEE-61D1-714B-A7B8-F5F12DC8F7CD}" srcOrd="4" destOrd="0" presId="urn:microsoft.com/office/officeart/2005/8/layout/vList5"/>
    <dgm:cxn modelId="{8B242B6D-78B9-964A-94ED-E2EDD612C8D9}" type="presParOf" srcId="{2B08FDEE-61D1-714B-A7B8-F5F12DC8F7CD}" destId="{7B4A4B43-7863-404F-9D79-DE0B25D671C6}" srcOrd="0" destOrd="0" presId="urn:microsoft.com/office/officeart/2005/8/layout/vList5"/>
    <dgm:cxn modelId="{2363D486-9010-4342-9E76-83951F9ABC4E}" type="presParOf" srcId="{2B08FDEE-61D1-714B-A7B8-F5F12DC8F7CD}" destId="{5039B703-E80E-F34E-B11C-924C3D9BE241}" srcOrd="1" destOrd="0" presId="urn:microsoft.com/office/officeart/2005/8/layout/vList5"/>
    <dgm:cxn modelId="{EEE1FB00-88CC-0043-A505-9CC66B40533B}" type="presParOf" srcId="{A6335BEB-D622-134B-A932-C657F4AD60C2}" destId="{30DD84B6-A63C-644D-8404-1F83FEF2072B}" srcOrd="5" destOrd="0" presId="urn:microsoft.com/office/officeart/2005/8/layout/vList5"/>
    <dgm:cxn modelId="{F962FA7E-0536-5D44-9D54-0E275EFF3E2F}" type="presParOf" srcId="{A6335BEB-D622-134B-A932-C657F4AD60C2}" destId="{CD1EFB54-71B3-D143-A071-2C2C0EEF479B}" srcOrd="6" destOrd="0" presId="urn:microsoft.com/office/officeart/2005/8/layout/vList5"/>
    <dgm:cxn modelId="{C9C007EB-E6A4-2848-B156-0CF667DE9A37}" type="presParOf" srcId="{CD1EFB54-71B3-D143-A071-2C2C0EEF479B}" destId="{8045AC3C-6236-314F-818C-D701AF55D048}" srcOrd="0" destOrd="0" presId="urn:microsoft.com/office/officeart/2005/8/layout/vList5"/>
    <dgm:cxn modelId="{F8023A6E-2E5D-DD49-8942-DCD0CE3EF113}" type="presParOf" srcId="{CD1EFB54-71B3-D143-A071-2C2C0EEF479B}" destId="{57C1AFB5-0DF6-7045-9777-6ECC87EA60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40774-D81A-504B-B065-7AD3F37F69DA}">
      <dsp:nvSpPr>
        <dsp:cNvPr id="0" name=""/>
        <dsp:cNvSpPr/>
      </dsp:nvSpPr>
      <dsp:spPr>
        <a:xfrm>
          <a:off x="0" y="12355"/>
          <a:ext cx="9779183" cy="6955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Certification Test</a:t>
          </a:r>
        </a:p>
      </dsp:txBody>
      <dsp:txXfrm>
        <a:off x="33955" y="46310"/>
        <a:ext cx="9711273" cy="627655"/>
      </dsp:txXfrm>
    </dsp:sp>
    <dsp:sp modelId="{9D380281-1848-DF4C-A21B-A856400B9A5D}">
      <dsp:nvSpPr>
        <dsp:cNvPr id="0" name=""/>
        <dsp:cNvSpPr/>
      </dsp:nvSpPr>
      <dsp:spPr>
        <a:xfrm>
          <a:off x="0" y="707920"/>
          <a:ext cx="9779183" cy="1170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489" tIns="36830" rIns="206248" bIns="36830" numCol="1" spcCol="1270" anchor="t" anchorCtr="0">
          <a:noAutofit/>
        </a:bodyPr>
        <a:lstStyle/>
        <a:p>
          <a:pPr marL="228600" lvl="1" indent="-228600" algn="l" defTabSz="1022350">
            <a:lnSpc>
              <a:spcPct val="90000"/>
            </a:lnSpc>
            <a:spcBef>
              <a:spcPct val="0"/>
            </a:spcBef>
            <a:spcAft>
              <a:spcPct val="20000"/>
            </a:spcAft>
            <a:buFont typeface="Arial" panose="020B0604020202020204" pitchFamily="34" charset="0"/>
            <a:buNone/>
          </a:pPr>
          <a:r>
            <a:rPr lang="en-US" sz="2300" kern="1200" dirty="0"/>
            <a:t>Knowledge Multiple-Choice, 50 Questions</a:t>
          </a:r>
        </a:p>
        <a:p>
          <a:pPr marL="228600" lvl="1" indent="-228600" algn="l" defTabSz="1022350">
            <a:lnSpc>
              <a:spcPct val="90000"/>
            </a:lnSpc>
            <a:spcBef>
              <a:spcPct val="0"/>
            </a:spcBef>
            <a:spcAft>
              <a:spcPct val="20000"/>
            </a:spcAft>
            <a:buChar char="•"/>
          </a:pPr>
          <a:r>
            <a:rPr lang="en-US" sz="2300" kern="1200" dirty="0"/>
            <a:t>Medication Administration Demonstration</a:t>
          </a:r>
        </a:p>
        <a:p>
          <a:pPr marL="228600" lvl="1" indent="-228600" algn="l" defTabSz="1022350">
            <a:lnSpc>
              <a:spcPct val="90000"/>
            </a:lnSpc>
            <a:spcBef>
              <a:spcPct val="0"/>
            </a:spcBef>
            <a:spcAft>
              <a:spcPct val="20000"/>
            </a:spcAft>
            <a:buChar char="•"/>
          </a:pPr>
          <a:r>
            <a:rPr lang="en-US" sz="2300" strike="sngStrike" kern="1200" dirty="0"/>
            <a:t>Transcription</a:t>
          </a:r>
        </a:p>
      </dsp:txBody>
      <dsp:txXfrm>
        <a:off x="0" y="707920"/>
        <a:ext cx="9779183" cy="1170584"/>
      </dsp:txXfrm>
    </dsp:sp>
    <dsp:sp modelId="{107BE5FB-0E4D-E94A-8F29-949B2514BC0A}">
      <dsp:nvSpPr>
        <dsp:cNvPr id="0" name=""/>
        <dsp:cNvSpPr/>
      </dsp:nvSpPr>
      <dsp:spPr>
        <a:xfrm>
          <a:off x="0" y="1878505"/>
          <a:ext cx="9779183" cy="6955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Recertification Test</a:t>
          </a:r>
        </a:p>
      </dsp:txBody>
      <dsp:txXfrm>
        <a:off x="33955" y="1912460"/>
        <a:ext cx="9711273" cy="627655"/>
      </dsp:txXfrm>
    </dsp:sp>
    <dsp:sp modelId="{66CAAF00-5478-C240-8936-89995647497E}">
      <dsp:nvSpPr>
        <dsp:cNvPr id="0" name=""/>
        <dsp:cNvSpPr/>
      </dsp:nvSpPr>
      <dsp:spPr>
        <a:xfrm>
          <a:off x="0" y="2574070"/>
          <a:ext cx="9779183" cy="78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48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Medication Administration Demonstration</a:t>
          </a:r>
        </a:p>
        <a:p>
          <a:pPr marL="228600" lvl="1" indent="-228600" algn="l" defTabSz="1022350">
            <a:lnSpc>
              <a:spcPct val="90000"/>
            </a:lnSpc>
            <a:spcBef>
              <a:spcPct val="0"/>
            </a:spcBef>
            <a:spcAft>
              <a:spcPct val="20000"/>
            </a:spcAft>
            <a:buChar char="•"/>
          </a:pPr>
          <a:r>
            <a:rPr lang="en-US" sz="2300" strike="sngStrike" kern="1200" dirty="0"/>
            <a:t>Transcriptio</a:t>
          </a:r>
          <a:r>
            <a:rPr lang="en-US" sz="2300" kern="1200" dirty="0"/>
            <a:t>n </a:t>
          </a:r>
        </a:p>
      </dsp:txBody>
      <dsp:txXfrm>
        <a:off x="0" y="2574070"/>
        <a:ext cx="9779183" cy="780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3E45A-60E8-AB4B-A61D-1D2AC265D475}">
      <dsp:nvSpPr>
        <dsp:cNvPr id="0" name=""/>
        <dsp:cNvSpPr/>
      </dsp:nvSpPr>
      <dsp:spPr>
        <a:xfrm>
          <a:off x="0" y="46802"/>
          <a:ext cx="9779183"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Certification Test</a:t>
          </a:r>
        </a:p>
      </dsp:txBody>
      <dsp:txXfrm>
        <a:off x="42151" y="88953"/>
        <a:ext cx="9694881" cy="779158"/>
      </dsp:txXfrm>
    </dsp:sp>
    <dsp:sp modelId="{AD69083F-F4F5-5640-98C1-AAB7767DA6C6}">
      <dsp:nvSpPr>
        <dsp:cNvPr id="0" name=""/>
        <dsp:cNvSpPr/>
      </dsp:nvSpPr>
      <dsp:spPr>
        <a:xfrm>
          <a:off x="0" y="910262"/>
          <a:ext cx="9779183"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489" tIns="45720" rIns="256032" bIns="45720" numCol="1" spcCol="1270" anchor="t" anchorCtr="0">
          <a:noAutofit/>
        </a:bodyPr>
        <a:lstStyle/>
        <a:p>
          <a:pPr marL="285750" lvl="1" indent="-285750" algn="l" defTabSz="1244600">
            <a:lnSpc>
              <a:spcPct val="90000"/>
            </a:lnSpc>
            <a:spcBef>
              <a:spcPct val="0"/>
            </a:spcBef>
            <a:spcAft>
              <a:spcPct val="20000"/>
            </a:spcAft>
            <a:buFont typeface="Arial" panose="020B0604020202020204" pitchFamily="34" charset="0"/>
            <a:buChar char="•"/>
          </a:pPr>
          <a:r>
            <a:rPr lang="en-US" sz="2800" kern="1200" dirty="0"/>
            <a:t>Knowledge Multiple-Choice, 50-Questions</a:t>
          </a:r>
        </a:p>
        <a:p>
          <a:pPr marL="285750" lvl="1" indent="-285750" algn="l" defTabSz="1244600">
            <a:lnSpc>
              <a:spcPct val="90000"/>
            </a:lnSpc>
            <a:spcBef>
              <a:spcPct val="0"/>
            </a:spcBef>
            <a:spcAft>
              <a:spcPct val="20000"/>
            </a:spcAft>
            <a:buFont typeface="Arial" panose="020B0604020202020204" pitchFamily="34" charset="0"/>
            <a:buChar char="•"/>
          </a:pPr>
          <a:r>
            <a:rPr lang="en-US" sz="2800" kern="1200" dirty="0"/>
            <a:t>Medication Administration Demonstration</a:t>
          </a:r>
        </a:p>
      </dsp:txBody>
      <dsp:txXfrm>
        <a:off x="0" y="910262"/>
        <a:ext cx="9779183" cy="950130"/>
      </dsp:txXfrm>
    </dsp:sp>
    <dsp:sp modelId="{F3428AA5-BC13-EB4B-A85D-E8FD8D36FB9F}">
      <dsp:nvSpPr>
        <dsp:cNvPr id="0" name=""/>
        <dsp:cNvSpPr/>
      </dsp:nvSpPr>
      <dsp:spPr>
        <a:xfrm>
          <a:off x="0" y="1860392"/>
          <a:ext cx="9779183"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Recertification Test</a:t>
          </a:r>
        </a:p>
      </dsp:txBody>
      <dsp:txXfrm>
        <a:off x="42151" y="1902543"/>
        <a:ext cx="9694881" cy="779158"/>
      </dsp:txXfrm>
    </dsp:sp>
    <dsp:sp modelId="{0B545DFF-D238-5F43-AD28-33029DE0A3A8}">
      <dsp:nvSpPr>
        <dsp:cNvPr id="0" name=""/>
        <dsp:cNvSpPr/>
      </dsp:nvSpPr>
      <dsp:spPr>
        <a:xfrm>
          <a:off x="0" y="2723852"/>
          <a:ext cx="9779183"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489"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rgbClr val="000000">
                  <a:hueOff val="0"/>
                  <a:satOff val="0"/>
                  <a:lumOff val="0"/>
                  <a:alphaOff val="0"/>
                </a:srgbClr>
              </a:solidFill>
              <a:latin typeface="Tenorite"/>
              <a:ea typeface="+mn-ea"/>
              <a:cs typeface="+mn-cs"/>
            </a:rPr>
            <a:t>M</a:t>
          </a:r>
          <a:r>
            <a:rPr lang="en-US" sz="2800" kern="1200" dirty="0"/>
            <a:t>edication Administration Demonstration </a:t>
          </a:r>
        </a:p>
      </dsp:txBody>
      <dsp:txXfrm>
        <a:off x="0" y="2723852"/>
        <a:ext cx="9779183" cy="59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AD9AC-74C4-864C-8F1C-913C5FC52C3B}">
      <dsp:nvSpPr>
        <dsp:cNvPr id="0" name=""/>
        <dsp:cNvSpPr/>
      </dsp:nvSpPr>
      <dsp:spPr>
        <a:xfrm>
          <a:off x="0" y="279857"/>
          <a:ext cx="9779183" cy="1386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8973" tIns="208280" rIns="758973"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Assignment Instructions</a:t>
          </a:r>
        </a:p>
        <a:p>
          <a:pPr marL="114300" lvl="2" indent="-57150" algn="l" defTabSz="444500">
            <a:lnSpc>
              <a:spcPct val="90000"/>
            </a:lnSpc>
            <a:spcBef>
              <a:spcPct val="0"/>
            </a:spcBef>
            <a:spcAft>
              <a:spcPct val="15000"/>
            </a:spcAft>
            <a:buSzPct val="60000"/>
            <a:buFont typeface="Wingdings" pitchFamily="2" charset="2"/>
            <a:buChar char="§"/>
          </a:pPr>
          <a:r>
            <a:rPr lang="en-US" sz="1000" kern="1200" dirty="0"/>
            <a:t>Transcription</a:t>
          </a:r>
        </a:p>
        <a:p>
          <a:pPr marL="171450" lvl="3" indent="-57150" algn="l" defTabSz="444500">
            <a:lnSpc>
              <a:spcPct val="90000"/>
            </a:lnSpc>
            <a:spcBef>
              <a:spcPct val="0"/>
            </a:spcBef>
            <a:spcAft>
              <a:spcPct val="15000"/>
            </a:spcAft>
            <a:buSzPct val="60000"/>
            <a:buFont typeface="Wingdings" pitchFamily="2" charset="2"/>
            <a:buChar char="ü"/>
          </a:pPr>
          <a:r>
            <a:rPr lang="en-US" sz="1000" kern="1200" dirty="0"/>
            <a:t> paper or</a:t>
          </a:r>
        </a:p>
        <a:p>
          <a:pPr marL="171450" lvl="3" indent="-57150" algn="l" defTabSz="444500">
            <a:lnSpc>
              <a:spcPct val="90000"/>
            </a:lnSpc>
            <a:spcBef>
              <a:spcPct val="0"/>
            </a:spcBef>
            <a:spcAft>
              <a:spcPct val="15000"/>
            </a:spcAft>
            <a:buSzPct val="60000"/>
            <a:buFont typeface="Wingdings" pitchFamily="2" charset="2"/>
            <a:buChar char="ü"/>
          </a:pPr>
          <a:r>
            <a:rPr lang="en-US" sz="1000" kern="1200" dirty="0"/>
            <a:t> using computer</a:t>
          </a:r>
        </a:p>
        <a:p>
          <a:pPr marL="114300" lvl="2" indent="-57150" algn="l" defTabSz="444500">
            <a:lnSpc>
              <a:spcPct val="90000"/>
            </a:lnSpc>
            <a:spcBef>
              <a:spcPct val="0"/>
            </a:spcBef>
            <a:spcAft>
              <a:spcPct val="15000"/>
            </a:spcAft>
            <a:buSzPct val="60000"/>
            <a:buFont typeface="Wingdings" pitchFamily="2" charset="2"/>
            <a:buChar char="§"/>
          </a:pPr>
          <a:r>
            <a:rPr lang="en-US" sz="1000" kern="1200" dirty="0"/>
            <a:t>Medication Administration Demonstration</a:t>
          </a:r>
        </a:p>
        <a:p>
          <a:pPr marL="171450" lvl="3" indent="-57150" algn="l" defTabSz="444500">
            <a:lnSpc>
              <a:spcPct val="90000"/>
            </a:lnSpc>
            <a:spcBef>
              <a:spcPct val="0"/>
            </a:spcBef>
            <a:spcAft>
              <a:spcPct val="15000"/>
            </a:spcAft>
            <a:buSzPct val="60000"/>
            <a:buFont typeface="Wingdings" pitchFamily="2" charset="2"/>
            <a:buChar char="ü"/>
          </a:pPr>
          <a:r>
            <a:rPr lang="en-US" sz="1000" kern="1200" dirty="0"/>
            <a:t> face-to-face (virtual or in-person) or</a:t>
          </a:r>
        </a:p>
        <a:p>
          <a:pPr marL="171450" lvl="3" indent="-57150" algn="l" defTabSz="444500">
            <a:lnSpc>
              <a:spcPct val="90000"/>
            </a:lnSpc>
            <a:spcBef>
              <a:spcPct val="0"/>
            </a:spcBef>
            <a:spcAft>
              <a:spcPct val="15000"/>
            </a:spcAft>
            <a:buSzPct val="60000"/>
            <a:buFont typeface="Wingdings" pitchFamily="2" charset="2"/>
            <a:buChar char="ü"/>
          </a:pPr>
          <a:r>
            <a:rPr lang="en-US" sz="1000" kern="1200" dirty="0"/>
            <a:t> video submission</a:t>
          </a:r>
        </a:p>
      </dsp:txBody>
      <dsp:txXfrm>
        <a:off x="0" y="279857"/>
        <a:ext cx="9779183" cy="1386000"/>
      </dsp:txXfrm>
    </dsp:sp>
    <dsp:sp modelId="{A5CF2EF1-D1D2-2048-94A9-BF90BFFE62F9}">
      <dsp:nvSpPr>
        <dsp:cNvPr id="0" name=""/>
        <dsp:cNvSpPr/>
      </dsp:nvSpPr>
      <dsp:spPr>
        <a:xfrm>
          <a:off x="488959" y="132257"/>
          <a:ext cx="6845428" cy="295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41" tIns="0" rIns="258741" bIns="0" numCol="1" spcCol="1270" anchor="ctr" anchorCtr="0">
          <a:noAutofit/>
        </a:bodyPr>
        <a:lstStyle/>
        <a:p>
          <a:pPr marL="0" lvl="0" indent="0" algn="l" defTabSz="444500">
            <a:lnSpc>
              <a:spcPct val="90000"/>
            </a:lnSpc>
            <a:spcBef>
              <a:spcPct val="0"/>
            </a:spcBef>
            <a:spcAft>
              <a:spcPct val="35000"/>
            </a:spcAft>
            <a:buNone/>
          </a:pPr>
          <a:r>
            <a:rPr lang="en-US" sz="1000" kern="1200" dirty="0"/>
            <a:t>Slide 8 Skills Practice</a:t>
          </a:r>
        </a:p>
      </dsp:txBody>
      <dsp:txXfrm>
        <a:off x="503369" y="146667"/>
        <a:ext cx="6816608" cy="266380"/>
      </dsp:txXfrm>
    </dsp:sp>
    <dsp:sp modelId="{5BEF0A3D-37CF-BB4F-8ECC-DBF76309527D}">
      <dsp:nvSpPr>
        <dsp:cNvPr id="0" name=""/>
        <dsp:cNvSpPr/>
      </dsp:nvSpPr>
      <dsp:spPr>
        <a:xfrm>
          <a:off x="0" y="1867457"/>
          <a:ext cx="9779183" cy="5827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8973" tIns="208280" rIns="758973"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Transcription Assignment</a:t>
          </a:r>
        </a:p>
        <a:p>
          <a:pPr marL="114300" lvl="2" indent="-57150" algn="l" defTabSz="444500">
            <a:lnSpc>
              <a:spcPct val="90000"/>
            </a:lnSpc>
            <a:spcBef>
              <a:spcPct val="0"/>
            </a:spcBef>
            <a:spcAft>
              <a:spcPct val="15000"/>
            </a:spcAft>
            <a:buSzPct val="60000"/>
            <a:buFont typeface="Wingdings" pitchFamily="2" charset="2"/>
            <a:buChar char="§"/>
          </a:pPr>
          <a:r>
            <a:rPr lang="en-US" sz="1000" kern="1200" dirty="0"/>
            <a:t> paper or using computer and how to access in TMU</a:t>
          </a:r>
        </a:p>
      </dsp:txBody>
      <dsp:txXfrm>
        <a:off x="0" y="1867457"/>
        <a:ext cx="9779183" cy="582750"/>
      </dsp:txXfrm>
    </dsp:sp>
    <dsp:sp modelId="{37676C5B-5A14-344A-BEEB-E3EFC3CF68F7}">
      <dsp:nvSpPr>
        <dsp:cNvPr id="0" name=""/>
        <dsp:cNvSpPr/>
      </dsp:nvSpPr>
      <dsp:spPr>
        <a:xfrm>
          <a:off x="488959" y="1719857"/>
          <a:ext cx="6845428" cy="295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41" tIns="0" rIns="258741" bIns="0" numCol="1" spcCol="1270" anchor="ctr" anchorCtr="0">
          <a:noAutofit/>
        </a:bodyPr>
        <a:lstStyle/>
        <a:p>
          <a:pPr marL="0" lvl="0" indent="0" algn="l" defTabSz="444500">
            <a:lnSpc>
              <a:spcPct val="90000"/>
            </a:lnSpc>
            <a:spcBef>
              <a:spcPct val="0"/>
            </a:spcBef>
            <a:spcAft>
              <a:spcPct val="35000"/>
            </a:spcAft>
            <a:buNone/>
          </a:pPr>
          <a:r>
            <a:rPr lang="en-US" sz="1000" kern="1200" dirty="0"/>
            <a:t>Slide 9 Unit 6 Activity Prep for Transcription Practice</a:t>
          </a:r>
        </a:p>
      </dsp:txBody>
      <dsp:txXfrm>
        <a:off x="503369" y="1734267"/>
        <a:ext cx="6816608" cy="266380"/>
      </dsp:txXfrm>
    </dsp:sp>
    <dsp:sp modelId="{0F5818C0-2F94-C940-872B-9BF7C21F6AA1}">
      <dsp:nvSpPr>
        <dsp:cNvPr id="0" name=""/>
        <dsp:cNvSpPr/>
      </dsp:nvSpPr>
      <dsp:spPr>
        <a:xfrm>
          <a:off x="0" y="2651807"/>
          <a:ext cx="9779183" cy="5827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8973" tIns="208280" rIns="758973" bIns="71120" numCol="1" spcCol="1270" anchor="t" anchorCtr="0">
          <a:noAutofit/>
        </a:bodyPr>
        <a:lstStyle/>
        <a:p>
          <a:pPr marL="57150" lvl="1" indent="-57150" algn="l" defTabSz="444500">
            <a:lnSpc>
              <a:spcPct val="90000"/>
            </a:lnSpc>
            <a:spcBef>
              <a:spcPct val="0"/>
            </a:spcBef>
            <a:spcAft>
              <a:spcPct val="15000"/>
            </a:spcAft>
            <a:buSzPct val="100000"/>
            <a:buFont typeface="Arial" panose="020B0604020202020204" pitchFamily="34" charset="0"/>
            <a:buChar char="•"/>
          </a:pPr>
          <a:r>
            <a:rPr lang="en-US" sz="1000" kern="1200" dirty="0"/>
            <a:t>Medication Administration Demonstration</a:t>
          </a:r>
        </a:p>
        <a:p>
          <a:pPr marL="114300" lvl="2" indent="-57150" algn="l" defTabSz="444500">
            <a:lnSpc>
              <a:spcPct val="90000"/>
            </a:lnSpc>
            <a:spcBef>
              <a:spcPct val="0"/>
            </a:spcBef>
            <a:spcAft>
              <a:spcPct val="15000"/>
            </a:spcAft>
            <a:buSzPct val="60000"/>
            <a:buFont typeface="Wingdings" pitchFamily="2" charset="2"/>
            <a:buChar char="§"/>
          </a:pPr>
          <a:r>
            <a:rPr lang="en-US" sz="1000" kern="1200" dirty="0"/>
            <a:t> face-to-face (virtual or in-person) or video submission and how to submit</a:t>
          </a:r>
        </a:p>
      </dsp:txBody>
      <dsp:txXfrm>
        <a:off x="0" y="2651807"/>
        <a:ext cx="9779183" cy="582750"/>
      </dsp:txXfrm>
    </dsp:sp>
    <dsp:sp modelId="{D7F1B321-4FAB-AC43-BF71-FCF1BC3F808E}">
      <dsp:nvSpPr>
        <dsp:cNvPr id="0" name=""/>
        <dsp:cNvSpPr/>
      </dsp:nvSpPr>
      <dsp:spPr>
        <a:xfrm>
          <a:off x="488959" y="2504207"/>
          <a:ext cx="6845428" cy="295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8741" tIns="0" rIns="258741" bIns="0" numCol="1" spcCol="1270" anchor="ctr" anchorCtr="0">
          <a:noAutofit/>
        </a:bodyPr>
        <a:lstStyle/>
        <a:p>
          <a:pPr marL="0" lvl="0" indent="0" algn="l" defTabSz="444500">
            <a:lnSpc>
              <a:spcPct val="90000"/>
            </a:lnSpc>
            <a:spcBef>
              <a:spcPct val="0"/>
            </a:spcBef>
            <a:spcAft>
              <a:spcPct val="35000"/>
            </a:spcAft>
            <a:buSzPct val="50000"/>
            <a:buFont typeface="Wingdings" pitchFamily="2" charset="2"/>
            <a:buNone/>
          </a:pPr>
          <a:r>
            <a:rPr lang="en-US" sz="1000" kern="1200" dirty="0"/>
            <a:t>Slide 10 Unit 7 Medication Administration Demonstration</a:t>
          </a:r>
        </a:p>
      </dsp:txBody>
      <dsp:txXfrm>
        <a:off x="503369" y="2518617"/>
        <a:ext cx="6816608"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B1CBC-48FF-3C44-B1FB-5F506E82B5FB}">
      <dsp:nvSpPr>
        <dsp:cNvPr id="0" name=""/>
        <dsp:cNvSpPr/>
      </dsp:nvSpPr>
      <dsp:spPr>
        <a:xfrm rot="5400000">
          <a:off x="6325656" y="-2722419"/>
          <a:ext cx="648374" cy="625867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Student then proceeds through online course</a:t>
          </a:r>
        </a:p>
      </dsp:txBody>
      <dsp:txXfrm rot="-5400000">
        <a:off x="3520505" y="114383"/>
        <a:ext cx="6227026" cy="585072"/>
      </dsp:txXfrm>
    </dsp:sp>
    <dsp:sp modelId="{149536F1-8DCF-B747-B046-D432DB466BC3}">
      <dsp:nvSpPr>
        <dsp:cNvPr id="0" name=""/>
        <dsp:cNvSpPr/>
      </dsp:nvSpPr>
      <dsp:spPr>
        <a:xfrm>
          <a:off x="0" y="1685"/>
          <a:ext cx="3520505" cy="81046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Student Accesses Independently</a:t>
          </a:r>
        </a:p>
      </dsp:txBody>
      <dsp:txXfrm>
        <a:off x="39564" y="41249"/>
        <a:ext cx="3441377" cy="731340"/>
      </dsp:txXfrm>
    </dsp:sp>
    <dsp:sp modelId="{432B16F5-12E4-CF4B-9059-FE63D09D0087}">
      <dsp:nvSpPr>
        <dsp:cNvPr id="0" name=""/>
        <dsp:cNvSpPr/>
      </dsp:nvSpPr>
      <dsp:spPr>
        <a:xfrm rot="5400000">
          <a:off x="6325656" y="-1871427"/>
          <a:ext cx="648374" cy="625867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Student then logs in to online course</a:t>
          </a:r>
        </a:p>
      </dsp:txBody>
      <dsp:txXfrm rot="-5400000">
        <a:off x="3520505" y="965375"/>
        <a:ext cx="6227026" cy="585072"/>
      </dsp:txXfrm>
    </dsp:sp>
    <dsp:sp modelId="{1714CFBF-658E-5849-8F95-5CAE63FCE5E1}">
      <dsp:nvSpPr>
        <dsp:cNvPr id="0" name=""/>
        <dsp:cNvSpPr/>
      </dsp:nvSpPr>
      <dsp:spPr>
        <a:xfrm>
          <a:off x="0" y="852677"/>
          <a:ext cx="3520505" cy="81046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Trainer presents Brief Content Overview (in-person/virtual)</a:t>
          </a:r>
        </a:p>
      </dsp:txBody>
      <dsp:txXfrm>
        <a:off x="39564" y="892241"/>
        <a:ext cx="3441377" cy="731340"/>
      </dsp:txXfrm>
    </dsp:sp>
    <dsp:sp modelId="{5039B703-E80E-F34E-B11C-924C3D9BE241}">
      <dsp:nvSpPr>
        <dsp:cNvPr id="0" name=""/>
        <dsp:cNvSpPr/>
      </dsp:nvSpPr>
      <dsp:spPr>
        <a:xfrm rot="5400000">
          <a:off x="6325656" y="-1020435"/>
          <a:ext cx="648374" cy="625867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Computer lab</a:t>
          </a:r>
        </a:p>
        <a:p>
          <a:pPr marL="114300" lvl="1" indent="-114300" algn="l" defTabSz="533400">
            <a:lnSpc>
              <a:spcPct val="90000"/>
            </a:lnSpc>
            <a:spcBef>
              <a:spcPct val="0"/>
            </a:spcBef>
            <a:spcAft>
              <a:spcPct val="15000"/>
            </a:spcAft>
            <a:buChar char="•"/>
          </a:pPr>
          <a:r>
            <a:rPr lang="en-US" sz="1200" kern="1200"/>
            <a:t>Classroom with iPad/laptops</a:t>
          </a:r>
        </a:p>
      </dsp:txBody>
      <dsp:txXfrm rot="-5400000">
        <a:off x="3520505" y="1816367"/>
        <a:ext cx="6227026" cy="585072"/>
      </dsp:txXfrm>
    </dsp:sp>
    <dsp:sp modelId="{7B4A4B43-7863-404F-9D79-DE0B25D671C6}">
      <dsp:nvSpPr>
        <dsp:cNvPr id="0" name=""/>
        <dsp:cNvSpPr/>
      </dsp:nvSpPr>
      <dsp:spPr>
        <a:xfrm>
          <a:off x="0" y="1703669"/>
          <a:ext cx="3520505" cy="81046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Trainer on site while student group logs in </a:t>
          </a:r>
        </a:p>
      </dsp:txBody>
      <dsp:txXfrm>
        <a:off x="39564" y="1743233"/>
        <a:ext cx="3441377" cy="731340"/>
      </dsp:txXfrm>
    </dsp:sp>
    <dsp:sp modelId="{57C1AFB5-0DF6-7045-9777-6ECC87EA6081}">
      <dsp:nvSpPr>
        <dsp:cNvPr id="0" name=""/>
        <dsp:cNvSpPr/>
      </dsp:nvSpPr>
      <dsp:spPr>
        <a:xfrm rot="5400000">
          <a:off x="6325656" y="-169442"/>
          <a:ext cx="648374" cy="6258677"/>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Large screen to view units</a:t>
          </a:r>
        </a:p>
        <a:p>
          <a:pPr marL="114300" lvl="1" indent="-114300" algn="l" defTabSz="533400">
            <a:lnSpc>
              <a:spcPct val="90000"/>
            </a:lnSpc>
            <a:spcBef>
              <a:spcPct val="0"/>
            </a:spcBef>
            <a:spcAft>
              <a:spcPct val="15000"/>
            </a:spcAft>
            <a:buChar char="•"/>
          </a:pPr>
          <a:r>
            <a:rPr lang="en-US" sz="1200" kern="1200" dirty="0"/>
            <a:t>Students can review units &amp; complete end of unit quizzes during class or later as homework</a:t>
          </a:r>
          <a:endParaRPr lang="en-US" sz="1200" i="0" kern="1200" dirty="0"/>
        </a:p>
      </dsp:txBody>
      <dsp:txXfrm rot="-5400000">
        <a:off x="3520505" y="2667360"/>
        <a:ext cx="6227026" cy="585072"/>
      </dsp:txXfrm>
    </dsp:sp>
    <dsp:sp modelId="{8045AC3C-6236-314F-818C-D701AF55D048}">
      <dsp:nvSpPr>
        <dsp:cNvPr id="0" name=""/>
        <dsp:cNvSpPr/>
      </dsp:nvSpPr>
      <dsp:spPr>
        <a:xfrm>
          <a:off x="0" y="2554661"/>
          <a:ext cx="3520505" cy="81046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Trainer projects Online Course material in classroom</a:t>
          </a:r>
        </a:p>
      </dsp:txBody>
      <dsp:txXfrm>
        <a:off x="39564" y="2594225"/>
        <a:ext cx="3441377" cy="7313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Welcome to the</a:t>
            </a:r>
            <a:r>
              <a:rPr lang="en-US" sz="1200" b="1" baseline="0" dirty="0"/>
              <a:t> MAP </a:t>
            </a:r>
            <a:r>
              <a:rPr lang="en-US" sz="1200" b="1" dirty="0"/>
              <a:t>Training and Testing updates overview.  </a:t>
            </a:r>
            <a:r>
              <a:rPr lang="en-US" sz="1200" b="1" baseline="0" dirty="0"/>
              <a:t>By viewing webinars marked as required, within the specified time period, you’ll meet the MAP Trainer meeting attendance requirement.  </a:t>
            </a:r>
            <a:r>
              <a:rPr lang="en-US" sz="1200" b="1" dirty="0"/>
              <a:t>I’m Gina Hunt,</a:t>
            </a:r>
            <a:r>
              <a:rPr lang="en-US" sz="1200" b="1" baseline="0" dirty="0"/>
              <a:t> a Department of Developmental Services MAP Coordinator and I’m your webinar presenter.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p>
          <a:p>
            <a:r>
              <a:rPr lang="en-US" sz="1200" b="1" baseline="0" dirty="0"/>
              <a:t>The Department of Public Health (DPH), Drug Control Program (DCP), recently issued an advisory and amended MAP policies that in turn impact MAP Training and Testing.  </a:t>
            </a:r>
          </a:p>
          <a:p>
            <a:endParaRPr lang="en-US" sz="1200" b="1" baseline="0" dirty="0"/>
          </a:p>
          <a:p>
            <a:endParaRPr lang="en-US" sz="1200" b="1" baseline="0" dirty="0"/>
          </a:p>
          <a:p>
            <a:endParaRPr lang="en-U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a:t>
            </a:fld>
            <a:endParaRPr lang="en-US" dirty="0"/>
          </a:p>
        </p:txBody>
      </p:sp>
    </p:spTree>
    <p:extLst>
      <p:ext uri="{BB962C8B-B14F-4D97-AF65-F5344CB8AC3E}">
        <p14:creationId xmlns:p14="http://schemas.microsoft.com/office/powerpoint/2010/main" val="3944891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latin typeface="+mn-lt"/>
              </a:rPr>
              <a:t>This brings you to the DCP Advisory, followed by the amended policies and the new policy with details regarding:</a:t>
            </a:r>
            <a:endParaRPr lang="en-US" sz="1200" b="1" dirty="0">
              <a:effectLst/>
              <a:latin typeface="+mn-lt"/>
              <a:ea typeface="Times New Roman" panose="02020603050405020304" pitchFamily="18" charset="0"/>
            </a:endParaRPr>
          </a:p>
          <a:p>
            <a:endParaRPr lang="en-US" b="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mn-lt"/>
              </a:rPr>
              <a:t>Certification training relative to transcription content,  </a:t>
            </a:r>
          </a:p>
          <a:p>
            <a:pPr marL="171450" indent="-171450">
              <a:buFont typeface="Arial" panose="020B0604020202020204" pitchFamily="34" charset="0"/>
              <a:buChar char="•"/>
            </a:pPr>
            <a:r>
              <a:rPr lang="en-US" b="1" dirty="0">
                <a:latin typeface="+mn-lt"/>
              </a:rPr>
              <a:t>Removal of the transcription test component requirement, which is replaced with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mn-lt"/>
              </a:rPr>
              <a:t>Service Provider specific transcription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atin typeface="+mn-lt"/>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10</a:t>
            </a:fld>
            <a:endParaRPr lang="en-US" dirty="0"/>
          </a:p>
        </p:txBody>
      </p:sp>
    </p:spTree>
    <p:extLst>
      <p:ext uri="{BB962C8B-B14F-4D97-AF65-F5344CB8AC3E}">
        <p14:creationId xmlns:p14="http://schemas.microsoft.com/office/powerpoint/2010/main" val="2902624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solidFill>
                  <a:schemeClr val="tx1"/>
                </a:solidFill>
                <a:effectLst/>
                <a:latin typeface="+mn-lt"/>
                <a:ea typeface="Times New Roman" panose="02020603050405020304" pitchFamily="18" charset="0"/>
              </a:rPr>
              <a:t>Service Providers will determine which MAP Certified staff may be authorized to transcribe after receiving the specialized training as outlined in the new MAP Policy, 13-7.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dirty="0">
              <a:solidFill>
                <a:schemeClr val="tx1"/>
              </a:solidFill>
              <a:effectLst/>
              <a:latin typeface="+mn-lt"/>
              <a:ea typeface="Times New Roman" panose="02020603050405020304" pitchFamily="18" charset="0"/>
            </a:endParaRPr>
          </a:p>
          <a:p>
            <a:pPr>
              <a:buFontTx/>
              <a:buNone/>
            </a:pPr>
            <a:r>
              <a:rPr lang="en-US" sz="1200" b="1" dirty="0">
                <a:solidFill>
                  <a:schemeClr val="tx1"/>
                </a:solidFill>
                <a:effectLst/>
                <a:latin typeface="+mn-lt"/>
              </a:rPr>
              <a:t>The Service Provider TMM System includes, but is not limited to: </a:t>
            </a:r>
          </a:p>
          <a:p>
            <a:pPr marL="628650" lvl="1" indent="-171450">
              <a:buFont typeface="Arial" panose="020B0604020202020204" pitchFamily="34" charset="0"/>
              <a:buChar char="•"/>
            </a:pPr>
            <a:r>
              <a:rPr lang="en-US" sz="1200" b="1" dirty="0">
                <a:solidFill>
                  <a:schemeClr val="tx1"/>
                </a:solidFill>
                <a:effectLst/>
                <a:latin typeface="+mn-lt"/>
              </a:rPr>
              <a:t>Management of the Transcription of medication HCP Orders; </a:t>
            </a:r>
          </a:p>
          <a:p>
            <a:pPr marL="628650" lvl="1" indent="-171450">
              <a:buFont typeface="Arial" panose="020B0604020202020204" pitchFamily="34" charset="0"/>
              <a:buChar char="•"/>
            </a:pPr>
            <a:r>
              <a:rPr lang="en-US" sz="1200" b="1" dirty="0">
                <a:solidFill>
                  <a:schemeClr val="tx1"/>
                </a:solidFill>
                <a:effectLst/>
                <a:latin typeface="+mn-lt"/>
              </a:rPr>
              <a:t>Posting and Verification of HCP Orders; and </a:t>
            </a:r>
          </a:p>
          <a:p>
            <a:pPr marL="628650" lvl="1" indent="-171450">
              <a:buFont typeface="Arial" panose="020B0604020202020204" pitchFamily="34" charset="0"/>
              <a:buChar char="•"/>
            </a:pPr>
            <a:r>
              <a:rPr lang="en-US" sz="1200" b="1" dirty="0">
                <a:solidFill>
                  <a:schemeClr val="tx1"/>
                </a:solidFill>
                <a:effectLst/>
                <a:latin typeface="+mn-lt"/>
              </a:rPr>
              <a:t>Monthly Accuracy Checks of HCP Orders. </a:t>
            </a:r>
          </a:p>
          <a:p>
            <a:pPr>
              <a:buFont typeface="+mj-lt"/>
              <a:buNone/>
            </a:pPr>
            <a:endParaRPr lang="en-US" sz="1200" b="1"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mn-lt"/>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11</a:t>
            </a:fld>
            <a:endParaRPr lang="en-US" dirty="0"/>
          </a:p>
        </p:txBody>
      </p:sp>
    </p:spTree>
    <p:extLst>
      <p:ext uri="{BB962C8B-B14F-4D97-AF65-F5344CB8AC3E}">
        <p14:creationId xmlns:p14="http://schemas.microsoft.com/office/powerpoint/2010/main" val="157228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effectLst/>
                <a:latin typeface="+mn-lt"/>
              </a:rPr>
              <a:t>Staff must be currently MAP Certified and their record must be in good standing in the MAP Certification Registry before receiving this training. </a:t>
            </a:r>
            <a:endParaRPr lang="en-US" sz="1200" b="1" dirty="0">
              <a:solidFill>
                <a:schemeClr val="tx1"/>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rPr>
              <a:t>The Service Provider ‘TMM System Training’, must be conducted by the designated Service Provider ‘TMM System’ Instructor (e.g., Approved MAP Trainer, MAP Certified Supervisor, etc.) who is proficient in the skill of transcription specific to the ‘TMM System’ utilized.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If MAP Certified staff will not be responsible for transcribing, posting and verifying or monthly accuracy checks, then the Service Provider specific transcription training is</a:t>
            </a:r>
            <a:r>
              <a:rPr lang="en-US" sz="1200" b="1" baseline="0" dirty="0">
                <a:solidFill>
                  <a:schemeClr val="tx1"/>
                </a:solidFill>
                <a:latin typeface="+mn-lt"/>
              </a:rPr>
              <a:t> not</a:t>
            </a:r>
            <a:r>
              <a:rPr lang="en-US" sz="1200" b="1" dirty="0">
                <a:solidFill>
                  <a:schemeClr val="tx1"/>
                </a:solidFill>
                <a:latin typeface="+mn-lt"/>
              </a:rPr>
              <a:t> required.</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12</a:t>
            </a:fld>
            <a:endParaRPr lang="en-US" dirty="0"/>
          </a:p>
        </p:txBody>
      </p:sp>
    </p:spTree>
    <p:extLst>
      <p:ext uri="{BB962C8B-B14F-4D97-AF65-F5344CB8AC3E}">
        <p14:creationId xmlns:p14="http://schemas.microsoft.com/office/powerpoint/2010/main" val="442384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a:spcBef>
                <a:spcPts val="0"/>
              </a:spcBef>
              <a:spcAft>
                <a:spcPts val="0"/>
              </a:spcAft>
            </a:pPr>
            <a:r>
              <a:rPr lang="en-US" sz="1200" b="1" i="0" u="none" strike="noStrike" kern="1200" dirty="0">
                <a:solidFill>
                  <a:schemeClr val="tx1"/>
                </a:solidFill>
                <a:effectLst/>
                <a:latin typeface="+mn-lt"/>
                <a:ea typeface="+mn-ea"/>
                <a:cs typeface="+mn-cs"/>
              </a:rPr>
              <a:t>Beginning with the February 2, 2023 online MAP Certification course, you’ll notice the removal of all references to the transcription pretest and Certification test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 transcription knowledge content and skills practice remain, with the addition of a Skill Check Assignment in Unit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 next series of slides highlight the modifications.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13</a:t>
            </a:fld>
            <a:endParaRPr lang="en-US" dirty="0"/>
          </a:p>
        </p:txBody>
      </p:sp>
    </p:spTree>
    <p:extLst>
      <p:ext uri="{BB962C8B-B14F-4D97-AF65-F5344CB8AC3E}">
        <p14:creationId xmlns:p14="http://schemas.microsoft.com/office/powerpoint/2010/main" val="701074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itchFamily="2" charset="2"/>
              <a:buNone/>
              <a:tabLst>
                <a:tab pos="457200" algn="l"/>
              </a:tabLst>
            </a:pPr>
            <a:r>
              <a:rPr lang="en-US" sz="1200" b="1" dirty="0">
                <a:solidFill>
                  <a:schemeClr val="tx1"/>
                </a:solidFill>
                <a:effectLst/>
                <a:latin typeface="+mn-lt"/>
                <a:ea typeface="Times New Roman" panose="02020603050405020304" pitchFamily="18" charset="0"/>
              </a:rPr>
              <a:t>The Course Overview highlights the two required skills activities graded by you, the Trainer.</a:t>
            </a:r>
          </a:p>
          <a:p>
            <a:pPr marL="742950" marR="0" lvl="1" indent="-285750">
              <a:spcBef>
                <a:spcPts val="0"/>
              </a:spcBef>
              <a:spcAft>
                <a:spcPts val="0"/>
              </a:spcAft>
              <a:buFont typeface="Wingdings" pitchFamily="2" charset="2"/>
              <a:buChar char=""/>
            </a:pPr>
            <a:r>
              <a:rPr lang="en-US" sz="1200" b="1" dirty="0">
                <a:solidFill>
                  <a:schemeClr val="tx1"/>
                </a:solidFill>
                <a:effectLst/>
                <a:latin typeface="+mn-lt"/>
                <a:ea typeface="Times New Roman" panose="02020603050405020304" pitchFamily="18" charset="0"/>
              </a:rPr>
              <a:t>Unit 6-Transcription Assignment and the </a:t>
            </a:r>
          </a:p>
          <a:p>
            <a:pPr marL="742950" marR="0" lvl="1" indent="-285750">
              <a:spcBef>
                <a:spcPts val="0"/>
              </a:spcBef>
              <a:spcAft>
                <a:spcPts val="0"/>
              </a:spcAft>
              <a:buFont typeface="Wingdings" pitchFamily="2" charset="2"/>
              <a:buChar char=""/>
            </a:pPr>
            <a:r>
              <a:rPr lang="en-US" sz="1200" b="1" dirty="0">
                <a:solidFill>
                  <a:schemeClr val="tx1"/>
                </a:solidFill>
                <a:effectLst/>
                <a:latin typeface="+mn-lt"/>
                <a:ea typeface="Times New Roman" panose="02020603050405020304" pitchFamily="18" charset="0"/>
              </a:rPr>
              <a:t>Unit 7-Medication Administration Demonstration Assignment</a:t>
            </a:r>
            <a:r>
              <a:rPr lang="en-US" sz="1200" b="1" dirty="0">
                <a:solidFill>
                  <a:schemeClr val="tx1"/>
                </a:solidFill>
                <a:effectLst/>
                <a:latin typeface="+mn-lt"/>
                <a:ea typeface="Times New Roman" panose="02020603050405020304" pitchFamily="18" charset="0"/>
                <a:cs typeface="Calibri" panose="020F0502020204030204" pitchFamily="34" charset="0"/>
              </a:rPr>
              <a:t>.</a:t>
            </a:r>
            <a:endParaRPr lang="en-US" sz="1200" b="1" dirty="0">
              <a:solidFill>
                <a:schemeClr val="tx1"/>
              </a:solidFill>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14</a:t>
            </a:fld>
            <a:endParaRPr lang="en-US" dirty="0"/>
          </a:p>
        </p:txBody>
      </p:sp>
    </p:spTree>
    <p:extLst>
      <p:ext uri="{BB962C8B-B14F-4D97-AF65-F5344CB8AC3E}">
        <p14:creationId xmlns:p14="http://schemas.microsoft.com/office/powerpoint/2010/main" val="4092610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latin typeface="+mn-lt"/>
              </a:rPr>
              <a:t>The ‘Introduction’ content slides were modified and include the new requirement to pass a Transcription Assignment. </a:t>
            </a:r>
          </a:p>
          <a:p>
            <a:endParaRPr lang="en-US" b="1" dirty="0">
              <a:latin typeface="+mn-lt"/>
            </a:endParaRPr>
          </a:p>
          <a:p>
            <a:r>
              <a:rPr lang="en-US" b="1" dirty="0">
                <a:latin typeface="+mn-lt"/>
              </a:rPr>
              <a:t>In addition, the Recertification Test is described as requiring only the Medication Administration Demonstration test.</a:t>
            </a:r>
          </a:p>
          <a:p>
            <a:endParaRPr lang="en-US" b="1" dirty="0">
              <a:latin typeface="+mn-lt"/>
            </a:endParaRPr>
          </a:p>
          <a:p>
            <a:r>
              <a:rPr lang="en-US" b="1" dirty="0">
                <a:latin typeface="+mn-lt"/>
              </a:rPr>
              <a:t>There were no content changes in Units 1-5.</a:t>
            </a:r>
          </a:p>
        </p:txBody>
      </p:sp>
      <p:sp>
        <p:nvSpPr>
          <p:cNvPr id="4" name="Slide Number Placeholder 3"/>
          <p:cNvSpPr>
            <a:spLocks noGrp="1"/>
          </p:cNvSpPr>
          <p:nvPr>
            <p:ph type="sldNum" sz="quarter" idx="5"/>
          </p:nvPr>
        </p:nvSpPr>
        <p:spPr/>
        <p:txBody>
          <a:bodyPr/>
          <a:lstStyle/>
          <a:p>
            <a:fld id="{F97DC217-DF71-1A49-B3EA-559F1F43B0FF}" type="slidenum">
              <a:rPr lang="en-US" smtClean="0"/>
              <a:t>15</a:t>
            </a:fld>
            <a:endParaRPr lang="en-US" dirty="0"/>
          </a:p>
        </p:txBody>
      </p:sp>
    </p:spTree>
    <p:extLst>
      <p:ext uri="{BB962C8B-B14F-4D97-AF65-F5344CB8AC3E}">
        <p14:creationId xmlns:p14="http://schemas.microsoft.com/office/powerpoint/2010/main" val="1736948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ts val="1500"/>
              </a:lnSpc>
              <a:spcBef>
                <a:spcPts val="0"/>
              </a:spcBef>
              <a:spcAft>
                <a:spcPts val="1200"/>
              </a:spcAft>
            </a:pPr>
            <a:r>
              <a:rPr lang="en-US" sz="1200" b="1" dirty="0">
                <a:solidFill>
                  <a:schemeClr val="tx1"/>
                </a:solidFill>
                <a:effectLst/>
                <a:latin typeface="+mn-lt"/>
                <a:ea typeface="Times New Roman" panose="02020603050405020304" pitchFamily="18" charset="0"/>
              </a:rPr>
              <a:t>Modifications to the course begin again after the halfway point; Units 1-5 Summary and Preview of Units 6-9.</a:t>
            </a:r>
          </a:p>
          <a:p>
            <a:pPr marL="0" marR="0">
              <a:lnSpc>
                <a:spcPts val="1500"/>
              </a:lnSpc>
              <a:spcBef>
                <a:spcPts val="0"/>
              </a:spcBef>
              <a:spcAft>
                <a:spcPts val="1200"/>
              </a:spcAft>
            </a:pPr>
            <a:endParaRPr lang="en-US" sz="1200" b="1" dirty="0">
              <a:solidFill>
                <a:schemeClr val="tx1"/>
              </a:solidFill>
              <a:effectLst/>
              <a:latin typeface="+mn-lt"/>
              <a:ea typeface="Times New Roman" panose="02020603050405020304" pitchFamily="18" charset="0"/>
            </a:endParaRPr>
          </a:p>
          <a:p>
            <a:pPr marL="0" marR="0">
              <a:lnSpc>
                <a:spcPts val="1500"/>
              </a:lnSpc>
              <a:spcBef>
                <a:spcPts val="0"/>
              </a:spcBef>
              <a:spcAft>
                <a:spcPts val="1200"/>
              </a:spcAft>
            </a:pPr>
            <a:r>
              <a:rPr lang="en-US" sz="1200" b="1" dirty="0">
                <a:solidFill>
                  <a:schemeClr val="tx1"/>
                </a:solidFill>
                <a:effectLst/>
                <a:latin typeface="+mn-lt"/>
                <a:ea typeface="Times New Roman" panose="02020603050405020304" pitchFamily="18" charset="0"/>
              </a:rPr>
              <a:t>Slides 8, 9, and 10 provide details regarding the transcription and medication administration demonstration practices and assignments.</a:t>
            </a:r>
          </a:p>
          <a:p>
            <a:pPr marL="0" marR="0">
              <a:lnSpc>
                <a:spcPts val="1500"/>
              </a:lnSpc>
              <a:spcBef>
                <a:spcPts val="0"/>
              </a:spcBef>
              <a:spcAft>
                <a:spcPts val="1200"/>
              </a:spcAft>
            </a:pPr>
            <a:endParaRPr lang="en-US" sz="1200" b="1" dirty="0">
              <a:solidFill>
                <a:schemeClr val="tx1"/>
              </a:solidFill>
              <a:effectLst/>
              <a:latin typeface="+mn-lt"/>
              <a:ea typeface="Times New Roman" panose="02020603050405020304" pitchFamily="18" charset="0"/>
            </a:endParaRPr>
          </a:p>
          <a:p>
            <a:pPr marL="0" marR="0">
              <a:lnSpc>
                <a:spcPts val="1500"/>
              </a:lnSpc>
              <a:spcBef>
                <a:spcPts val="0"/>
              </a:spcBef>
              <a:spcAft>
                <a:spcPts val="1200"/>
              </a:spcAft>
            </a:pPr>
            <a:r>
              <a:rPr lang="en-US" sz="1200" b="1" dirty="0">
                <a:solidFill>
                  <a:schemeClr val="tx1"/>
                </a:solidFill>
                <a:effectLst/>
                <a:latin typeface="+mn-lt"/>
                <a:ea typeface="Times New Roman" panose="02020603050405020304" pitchFamily="18" charset="0"/>
              </a:rPr>
              <a:t>The content references the importance of a student checking with their MAP Trainer regarding the preferred method of completing the assignments.</a:t>
            </a:r>
          </a:p>
          <a:p>
            <a:pPr marL="0" marR="0">
              <a:lnSpc>
                <a:spcPts val="1500"/>
              </a:lnSpc>
              <a:spcBef>
                <a:spcPts val="0"/>
              </a:spcBef>
              <a:spcAft>
                <a:spcPts val="1200"/>
              </a:spcAft>
            </a:pPr>
            <a:endParaRPr lang="en-US" sz="1200" b="1" dirty="0">
              <a:solidFill>
                <a:schemeClr val="tx1"/>
              </a:solidFill>
              <a:effectLst/>
              <a:latin typeface="+mn-lt"/>
              <a:ea typeface="Times New Roman" panose="02020603050405020304" pitchFamily="18" charset="0"/>
            </a:endParaRPr>
          </a:p>
          <a:p>
            <a:pPr marL="685800" marR="0">
              <a:spcBef>
                <a:spcPts val="0"/>
              </a:spcBef>
              <a:spcAft>
                <a:spcPts val="0"/>
              </a:spcAft>
            </a:pPr>
            <a:r>
              <a:rPr lang="en-US" sz="1200" dirty="0">
                <a:solidFill>
                  <a:srgbClr val="323232"/>
                </a:solidFill>
                <a:effectLst/>
                <a:latin typeface="+mn-lt"/>
                <a:ea typeface="Times New Roman" panose="02020603050405020304" pitchFamily="18" charset="0"/>
              </a:rPr>
              <a:t> </a:t>
            </a: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16</a:t>
            </a:fld>
            <a:endParaRPr lang="en-US" dirty="0"/>
          </a:p>
        </p:txBody>
      </p:sp>
    </p:spTree>
    <p:extLst>
      <p:ext uri="{BB962C8B-B14F-4D97-AF65-F5344CB8AC3E}">
        <p14:creationId xmlns:p14="http://schemas.microsoft.com/office/powerpoint/2010/main" val="381285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Calibri" panose="020F0502020204030204" pitchFamily="34" charset="0"/>
                <a:cs typeface="Times New Roman" panose="02020603050405020304" pitchFamily="18" charset="0"/>
              </a:rPr>
              <a:t>The Unit 6 Skill Check Transcription Assignment replaces the Transcription Pretest.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mn-lt"/>
              <a:ea typeface="Calibri" panose="020F0502020204030204" pitchFamily="34" charset="0"/>
              <a:cs typeface="Times New Roman" panose="02020603050405020304" pitchFamily="18" charset="0"/>
            </a:endParaRPr>
          </a:p>
          <a:p>
            <a:pPr marL="0" marR="0" algn="l">
              <a:spcBef>
                <a:spcPts val="0"/>
              </a:spcBef>
              <a:spcAft>
                <a:spcPts val="0"/>
              </a:spcAft>
            </a:pPr>
            <a:r>
              <a:rPr lang="en-US" sz="1200" b="1" i="1" u="none" strike="noStrike" dirty="0">
                <a:solidFill>
                  <a:srgbClr val="242424"/>
                </a:solidFill>
                <a:effectLst/>
                <a:latin typeface="+mn-lt"/>
              </a:rPr>
              <a:t> </a:t>
            </a:r>
            <a:endParaRPr lang="en-US" b="1" i="1" dirty="0"/>
          </a:p>
        </p:txBody>
      </p:sp>
      <p:sp>
        <p:nvSpPr>
          <p:cNvPr id="4" name="Slide Number Placeholder 3"/>
          <p:cNvSpPr>
            <a:spLocks noGrp="1"/>
          </p:cNvSpPr>
          <p:nvPr>
            <p:ph type="sldNum" sz="quarter" idx="5"/>
          </p:nvPr>
        </p:nvSpPr>
        <p:spPr/>
        <p:txBody>
          <a:bodyPr/>
          <a:lstStyle/>
          <a:p>
            <a:fld id="{F97DC217-DF71-1A49-B3EA-559F1F43B0FF}" type="slidenum">
              <a:rPr lang="en-US" smtClean="0"/>
              <a:t>17</a:t>
            </a:fld>
            <a:endParaRPr lang="en-US" dirty="0"/>
          </a:p>
        </p:txBody>
      </p:sp>
    </p:spTree>
    <p:extLst>
      <p:ext uri="{BB962C8B-B14F-4D97-AF65-F5344CB8AC3E}">
        <p14:creationId xmlns:p14="http://schemas.microsoft.com/office/powerpoint/2010/main" val="2159310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23232"/>
                </a:solidFill>
                <a:effectLst/>
                <a:latin typeface="+mn-lt"/>
                <a:ea typeface="Times New Roman" panose="02020603050405020304" pitchFamily="18" charset="0"/>
              </a:rPr>
              <a:t>You will let you your student group know whether to complete the transcription assignment on paper or using their computer.</a:t>
            </a:r>
            <a:endParaRPr lang="en-US" sz="12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1" dirty="0">
                <a:effectLst/>
                <a:latin typeface="+mn-lt"/>
                <a:ea typeface="Calibri" panose="020F0502020204030204" pitchFamily="34" charset="0"/>
                <a:cs typeface="Times New Roman" panose="02020603050405020304" pitchFamily="18" charset="0"/>
              </a:rPr>
            </a:br>
            <a:r>
              <a:rPr lang="en-US" sz="1200" b="1" dirty="0">
                <a:effectLst/>
                <a:latin typeface="+mn-lt"/>
                <a:ea typeface="Calibri" panose="020F0502020204030204" pitchFamily="34" charset="0"/>
                <a:cs typeface="Times New Roman" panose="02020603050405020304" pitchFamily="18" charset="0"/>
              </a:rPr>
              <a:t>It is the MAP Trainer’s discretion to have </a:t>
            </a:r>
            <a:r>
              <a:rPr lang="en-US" sz="1200" b="1" i="0" u="none" strike="noStrike" dirty="0">
                <a:solidFill>
                  <a:srgbClr val="444444"/>
                </a:solidFill>
                <a:effectLst/>
                <a:latin typeface="+mn-lt"/>
                <a:ea typeface="Calibri" panose="020F0502020204030204" pitchFamily="34" charset="0"/>
                <a:cs typeface="Times New Roman" panose="02020603050405020304" pitchFamily="18" charset="0"/>
              </a:rPr>
              <a:t>s</a:t>
            </a:r>
            <a:r>
              <a:rPr lang="en-US" sz="1200" b="1" i="0" u="none" strike="noStrike" dirty="0">
                <a:solidFill>
                  <a:srgbClr val="444444"/>
                </a:solidFill>
                <a:effectLst/>
                <a:latin typeface="+mn-lt"/>
              </a:rPr>
              <a:t>tudents use the Resource Packet materials, or have students complete a  transcription practice using Transcription Workbook #1 or by completing the online practice in TMU©, which is now untimed.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rgbClr val="444444"/>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000000"/>
                </a:solidFill>
                <a:effectLst/>
                <a:latin typeface="+mn-lt"/>
              </a:rPr>
              <a:t>Each student may complete their assignment with your assistance, using the curriculum, their notes, etc. for reference.</a:t>
            </a:r>
          </a:p>
          <a:p>
            <a:pPr marL="0" marR="0" algn="l" fontAlgn="base">
              <a:spcBef>
                <a:spcPts val="0"/>
              </a:spcBef>
              <a:spcAft>
                <a:spcPts val="0"/>
              </a:spcAft>
            </a:pPr>
            <a:endParaRPr lang="en-US" sz="1200" b="1" i="0" u="none" strike="noStrike" dirty="0">
              <a:solidFill>
                <a:srgbClr val="444444"/>
              </a:solidFill>
              <a:effectLst/>
              <a:latin typeface="+mn-lt"/>
              <a:cs typeface="Times New Roman" panose="02020603050405020304" pitchFamily="18" charset="0"/>
            </a:endParaRPr>
          </a:p>
          <a:p>
            <a:pPr marL="0" marR="0" algn="l" fontAlgn="base">
              <a:spcBef>
                <a:spcPts val="0"/>
              </a:spcBef>
              <a:spcAft>
                <a:spcPts val="0"/>
              </a:spcAft>
            </a:pPr>
            <a:r>
              <a:rPr lang="en-US" sz="1200" b="1" i="0" u="none" strike="noStrike" dirty="0">
                <a:solidFill>
                  <a:srgbClr val="444444"/>
                </a:solidFill>
                <a:effectLst/>
                <a:latin typeface="+mn-lt"/>
              </a:rPr>
              <a:t>You will focus on the transcription exercises that include an HCP order in which a current medication has been discontinued and a new ‘time limited’ medication has been ordered.  </a:t>
            </a:r>
          </a:p>
          <a:p>
            <a:pPr marL="0" marR="0" algn="l" fontAlgn="base">
              <a:spcBef>
                <a:spcPts val="0"/>
              </a:spcBef>
              <a:spcAft>
                <a:spcPts val="0"/>
              </a:spcAft>
            </a:pPr>
            <a:endParaRPr lang="en-US" sz="1200" b="1" i="0" u="none" strike="noStrike" dirty="0">
              <a:solidFill>
                <a:srgbClr val="444444"/>
              </a:solidFill>
              <a:effectLst/>
              <a:latin typeface="+mn-lt"/>
            </a:endParaRPr>
          </a:p>
          <a:p>
            <a:pPr marL="0" marR="0" algn="l" fontAlgn="base">
              <a:spcBef>
                <a:spcPts val="0"/>
              </a:spcBef>
              <a:spcAft>
                <a:spcPts val="0"/>
              </a:spcAft>
            </a:pPr>
            <a:r>
              <a:rPr lang="en-US" sz="1200" b="1" i="0" u="none" strike="noStrike" dirty="0">
                <a:solidFill>
                  <a:srgbClr val="444444"/>
                </a:solidFill>
                <a:effectLst/>
                <a:latin typeface="+mn-lt"/>
              </a:rPr>
              <a:t>On the screen are examples of specific activities and exercises that meet these criteria. </a:t>
            </a:r>
            <a:endParaRPr lang="en-US" sz="1200" b="1" i="0" u="none" strike="sngStrike" dirty="0">
              <a:solidFill>
                <a:srgbClr val="444444"/>
              </a:solidFill>
              <a:effectLst/>
              <a:latin typeface="+mn-lt"/>
            </a:endParaRPr>
          </a:p>
          <a:p>
            <a:pPr marL="0" marR="0" algn="l" fontAlgn="base">
              <a:spcBef>
                <a:spcPts val="0"/>
              </a:spcBef>
              <a:spcAft>
                <a:spcPts val="0"/>
              </a:spcAft>
            </a:pPr>
            <a:endParaRPr lang="en-US" sz="1200" b="1" i="0" u="none" strike="sngStrike" dirty="0">
              <a:solidFill>
                <a:srgbClr val="444444"/>
              </a:solidFill>
              <a:effectLst/>
              <a:latin typeface="+mn-lt"/>
            </a:endParaRPr>
          </a:p>
          <a:p>
            <a:pPr marL="0" marR="0" algn="l" fontAlgn="base">
              <a:spcBef>
                <a:spcPts val="0"/>
              </a:spcBef>
              <a:spcAft>
                <a:spcPts val="0"/>
              </a:spcAft>
            </a:pPr>
            <a:r>
              <a:rPr lang="en-US" sz="1200" b="1" i="0" u="none" strike="noStrike" dirty="0">
                <a:solidFill>
                  <a:srgbClr val="444444"/>
                </a:solidFill>
                <a:effectLst/>
                <a:latin typeface="+mn-lt"/>
              </a:rPr>
              <a:t>If using TMU© for this assignment, all transcriptions meet these criteria. </a:t>
            </a:r>
          </a:p>
          <a:p>
            <a:pPr marL="0" marR="0" algn="l" fontAlgn="base">
              <a:spcBef>
                <a:spcPts val="0"/>
              </a:spcBef>
              <a:spcAft>
                <a:spcPts val="0"/>
              </a:spcAft>
            </a:pPr>
            <a:endParaRPr lang="en-US" sz="1200" b="0" i="0" u="none" strike="noStrike"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algn="l" fontAlgn="base">
              <a:spcBef>
                <a:spcPts val="0"/>
              </a:spcBef>
              <a:spcAft>
                <a:spcPts val="0"/>
              </a:spcAft>
            </a:pPr>
            <a:endParaRPr lang="en-US" sz="1800" b="0" i="0" u="none" strike="noStrike" dirty="0">
              <a:solidFill>
                <a:srgbClr val="242424"/>
              </a:solidFill>
              <a:effectLst/>
              <a:latin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18</a:t>
            </a:fld>
            <a:endParaRPr lang="en-US" dirty="0"/>
          </a:p>
        </p:txBody>
      </p:sp>
    </p:spTree>
    <p:extLst>
      <p:ext uri="{BB962C8B-B14F-4D97-AF65-F5344CB8AC3E}">
        <p14:creationId xmlns:p14="http://schemas.microsoft.com/office/powerpoint/2010/main" val="2395302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In Unit 6, on their dashboard, following the ‘Skills Practice’ icon, your students will see the transcription assignment instructions and where the assignment will be scored by you. </a:t>
            </a:r>
            <a:endParaRPr lang="en-US" sz="1200" b="1" dirty="0">
              <a:effectLst/>
              <a:latin typeface="+mn-lt"/>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dirty="0"/>
          </a:p>
        </p:txBody>
      </p:sp>
    </p:spTree>
    <p:extLst>
      <p:ext uri="{BB962C8B-B14F-4D97-AF65-F5344CB8AC3E}">
        <p14:creationId xmlns:p14="http://schemas.microsoft.com/office/powerpoint/2010/main" val="131076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mn-lt"/>
              </a:rPr>
              <a:t>As of February 1, 2023,</a:t>
            </a:r>
            <a:r>
              <a:rPr lang="en-US" sz="1200" b="1" i="0" u="none" strike="noStrike" kern="1200" dirty="0">
                <a:solidFill>
                  <a:schemeClr val="tx1"/>
                </a:solidFill>
                <a:effectLst/>
                <a:latin typeface="+mn-lt"/>
                <a:ea typeface="+mn-ea"/>
                <a:cs typeface="+mn-cs"/>
              </a:rPr>
              <a:t> the transcription component is no longer a requirement of the Certification and Recertification Test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sng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2</a:t>
            </a:fld>
            <a:endParaRPr lang="en-US" dirty="0"/>
          </a:p>
        </p:txBody>
      </p:sp>
    </p:spTree>
    <p:extLst>
      <p:ext uri="{BB962C8B-B14F-4D97-AF65-F5344CB8AC3E}">
        <p14:creationId xmlns:p14="http://schemas.microsoft.com/office/powerpoint/2010/main" val="693884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Times New Roman" panose="02020603050405020304" pitchFamily="18" charset="0"/>
              </a:rPr>
              <a:t>This is your Trainer Dashboard view.  From this area you can access the transcription instructions and the grading rubric.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323232"/>
              </a:solidFill>
              <a:effectLst/>
              <a:highlight>
                <a:srgbClr val="FFFF00"/>
              </a:highligh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chemeClr val="tx1"/>
              </a:solidFill>
              <a:effectLst/>
              <a:highlight>
                <a:srgbClr val="FFFF00"/>
              </a:highlight>
              <a:latin typeface="+mn-lt"/>
              <a:cs typeface="Times New Roman" panose="02020603050405020304" pitchFamily="18" charset="0"/>
            </a:endParaRPr>
          </a:p>
          <a:p>
            <a:pPr marL="0" marR="0">
              <a:spcBef>
                <a:spcPts val="0"/>
              </a:spcBef>
              <a:spcAft>
                <a:spcPts val="0"/>
              </a:spcAft>
            </a:pPr>
            <a:endParaRPr lang="en-US" sz="1200" b="1"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gn="l" fontAlgn="base">
              <a:spcBef>
                <a:spcPts val="0"/>
              </a:spcBef>
              <a:spcAft>
                <a:spcPts val="0"/>
              </a:spcAft>
            </a:pPr>
            <a:endParaRPr lang="en-US" sz="1800" b="0" i="0" u="none" strike="noStrike" dirty="0">
              <a:solidFill>
                <a:srgbClr val="242424"/>
              </a:solidFill>
              <a:effectLst/>
              <a:latin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20</a:t>
            </a:fld>
            <a:endParaRPr lang="en-US" dirty="0"/>
          </a:p>
        </p:txBody>
      </p:sp>
    </p:spTree>
    <p:extLst>
      <p:ext uri="{BB962C8B-B14F-4D97-AF65-F5344CB8AC3E}">
        <p14:creationId xmlns:p14="http://schemas.microsoft.com/office/powerpoint/2010/main" val="3300812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itchFamily="2" charset="2"/>
              <a:buNone/>
              <a:tabLst>
                <a:tab pos="457200" algn="l"/>
              </a:tabLst>
            </a:pPr>
            <a:r>
              <a:rPr lang="en-US" sz="1200" b="1" dirty="0">
                <a:solidFill>
                  <a:schemeClr val="tx1"/>
                </a:solidFill>
                <a:effectLst/>
                <a:latin typeface="+mn-lt"/>
                <a:ea typeface="Times New Roman" panose="02020603050405020304" pitchFamily="18" charset="0"/>
              </a:rPr>
              <a:t>In addition to your dashboard, the MAP Trainer Administration box now includes a grading link to the ‘Transcription Assignment Rubric’ and the instructions.</a:t>
            </a:r>
          </a:p>
          <a:p>
            <a:pPr marL="0" marR="0" lvl="0" indent="0">
              <a:spcBef>
                <a:spcPts val="0"/>
              </a:spcBef>
              <a:spcAft>
                <a:spcPts val="0"/>
              </a:spcAft>
              <a:buSzPts val="1000"/>
              <a:buFont typeface="Symbol" pitchFamily="2" charset="2"/>
              <a:buNone/>
              <a:tabLst>
                <a:tab pos="457200" algn="l"/>
              </a:tabLst>
            </a:pPr>
            <a:endParaRPr lang="en-US" sz="1200" b="1" dirty="0">
              <a:solidFill>
                <a:schemeClr val="tx1"/>
              </a:solidFill>
              <a:effectLst/>
              <a:latin typeface="+mn-lt"/>
              <a:ea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dirty="0">
                <a:solidFill>
                  <a:schemeClr val="tx1"/>
                </a:solidFill>
                <a:effectLst/>
                <a:latin typeface="+mn-lt"/>
                <a:ea typeface="Times New Roman" panose="02020603050405020304" pitchFamily="18" charset="0"/>
              </a:rPr>
              <a:t>When you click on the rubric link…</a:t>
            </a:r>
          </a:p>
          <a:p>
            <a:pPr marL="0" marR="0" lvl="0" indent="0">
              <a:spcBef>
                <a:spcPts val="0"/>
              </a:spcBef>
              <a:spcAft>
                <a:spcPts val="0"/>
              </a:spcAft>
              <a:buSzPts val="1000"/>
              <a:buFont typeface="Symbol" pitchFamily="2" charset="2"/>
              <a:buNone/>
              <a:tabLst>
                <a:tab pos="457200" algn="l"/>
              </a:tabLst>
            </a:pPr>
            <a:endParaRPr lang="en-US" sz="1200" b="1" dirty="0">
              <a:solidFill>
                <a:schemeClr val="tx1"/>
              </a:solidFill>
              <a:effectLst/>
              <a:highlight>
                <a:srgbClr val="FFFF00"/>
              </a:highligh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21</a:t>
            </a:fld>
            <a:endParaRPr lang="en-US" dirty="0"/>
          </a:p>
        </p:txBody>
      </p:sp>
    </p:spTree>
    <p:extLst>
      <p:ext uri="{BB962C8B-B14F-4D97-AF65-F5344CB8AC3E}">
        <p14:creationId xmlns:p14="http://schemas.microsoft.com/office/powerpoint/2010/main" val="917157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You’ll see this page.  Select your training program group, then click ‘grade’.</a:t>
            </a:r>
          </a:p>
        </p:txBody>
      </p:sp>
      <p:sp>
        <p:nvSpPr>
          <p:cNvPr id="4" name="Slide Number Placeholder 3"/>
          <p:cNvSpPr>
            <a:spLocks noGrp="1"/>
          </p:cNvSpPr>
          <p:nvPr>
            <p:ph type="sldNum" sz="quarter" idx="5"/>
          </p:nvPr>
        </p:nvSpPr>
        <p:spPr/>
        <p:txBody>
          <a:bodyPr/>
          <a:lstStyle/>
          <a:p>
            <a:fld id="{F97DC217-DF71-1A49-B3EA-559F1F43B0FF}" type="slidenum">
              <a:rPr lang="en-US" smtClean="0"/>
              <a:t>22</a:t>
            </a:fld>
            <a:endParaRPr lang="en-US" dirty="0"/>
          </a:p>
        </p:txBody>
      </p:sp>
    </p:spTree>
    <p:extLst>
      <p:ext uri="{BB962C8B-B14F-4D97-AF65-F5344CB8AC3E}">
        <p14:creationId xmlns:p14="http://schemas.microsoft.com/office/powerpoint/2010/main" val="1794427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You’ll see detailed instructions. </a:t>
            </a:r>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dirty="0"/>
          </a:p>
        </p:txBody>
      </p:sp>
    </p:spTree>
    <p:extLst>
      <p:ext uri="{BB962C8B-B14F-4D97-AF65-F5344CB8AC3E}">
        <p14:creationId xmlns:p14="http://schemas.microsoft.com/office/powerpoint/2010/main" val="1362430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solidFill>
                  <a:schemeClr val="tx1"/>
                </a:solidFill>
              </a:rPr>
              <a:t>Then you’ll scroll down to see the grading rubric which</a:t>
            </a:r>
            <a:r>
              <a:rPr lang="en-US" sz="1200" b="1" i="0" u="none" strike="noStrike" dirty="0">
                <a:solidFill>
                  <a:schemeClr val="tx1"/>
                </a:solidFill>
                <a:effectLst/>
                <a:latin typeface="+mn-lt"/>
              </a:rPr>
              <a:t> triggers a pass/fail score. </a:t>
            </a:r>
          </a:p>
          <a:p>
            <a:endParaRPr lang="en-US" sz="1200" b="1"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Times New Roman" panose="02020603050405020304" pitchFamily="18" charset="0"/>
              </a:rPr>
              <a:t>A passing score is equivalent to 10 of 12 boxes successfully completed on the rubric.</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1" dirty="0">
              <a:solidFill>
                <a:schemeClr val="tx1"/>
              </a:solidFill>
              <a:effectLst/>
              <a:latin typeface="+mn-lt"/>
              <a:ea typeface="Times New Roman" panose="02020603050405020304" pitchFamily="18" charset="0"/>
            </a:endParaRPr>
          </a:p>
          <a:p>
            <a:pPr marL="0" marR="0" algn="l">
              <a:spcBef>
                <a:spcPts val="0"/>
              </a:spcBef>
              <a:spcAft>
                <a:spcPts val="0"/>
              </a:spcAft>
              <a:buFontTx/>
              <a:buNone/>
            </a:pPr>
            <a:r>
              <a:rPr lang="en-US" sz="1200" b="1" i="0" u="none" strike="noStrike">
                <a:solidFill>
                  <a:schemeClr val="tx1"/>
                </a:solidFill>
                <a:effectLst/>
                <a:latin typeface="+mn-lt"/>
              </a:rPr>
              <a:t>You’ll </a:t>
            </a:r>
            <a:r>
              <a:rPr lang="en-US" sz="1200" b="1" i="0" u="none" strike="noStrike" dirty="0">
                <a:solidFill>
                  <a:schemeClr val="tx1"/>
                </a:solidFill>
                <a:effectLst/>
                <a:latin typeface="+mn-lt"/>
              </a:rPr>
              <a:t>use this rubric to score a student’s transcription, regardless of the </a:t>
            </a:r>
            <a:r>
              <a:rPr lang="en-US" sz="1200" b="1" i="1" u="none" strike="noStrike" dirty="0">
                <a:solidFill>
                  <a:schemeClr val="tx1"/>
                </a:solidFill>
                <a:effectLst/>
                <a:latin typeface="+mn-lt"/>
              </a:rPr>
              <a:t>method </a:t>
            </a:r>
            <a:r>
              <a:rPr lang="en-US" sz="1200" b="1" i="0" u="none" strike="noStrike" dirty="0">
                <a:solidFill>
                  <a:schemeClr val="tx1"/>
                </a:solidFill>
                <a:effectLst/>
                <a:latin typeface="+mn-lt"/>
              </a:rPr>
              <a:t>of completion that you choose (paper, in-person, or through TMU©).</a:t>
            </a:r>
          </a:p>
          <a:p>
            <a:pPr marL="0" marR="0" algn="l">
              <a:spcBef>
                <a:spcPts val="0"/>
              </a:spcBef>
              <a:spcAft>
                <a:spcPts val="0"/>
              </a:spcAft>
              <a:buFontTx/>
              <a:buNone/>
            </a:pPr>
            <a:endParaRPr lang="en-US" sz="1200" b="1" i="0" u="none" strike="noStrike" dirty="0">
              <a:solidFill>
                <a:schemeClr val="tx1"/>
              </a:solidFill>
              <a:effectLst/>
              <a:latin typeface="+mn-lt"/>
            </a:endParaRPr>
          </a:p>
          <a:p>
            <a:pPr marL="0" marR="0" algn="l">
              <a:spcBef>
                <a:spcPts val="0"/>
              </a:spcBef>
              <a:spcAft>
                <a:spcPts val="0"/>
              </a:spcAft>
              <a:buFontTx/>
              <a:buNone/>
            </a:pPr>
            <a:r>
              <a:rPr lang="en-US" sz="1200" b="1" i="0" u="none" strike="noStrike" dirty="0">
                <a:solidFill>
                  <a:schemeClr val="tx1"/>
                </a:solidFill>
                <a:effectLst/>
                <a:latin typeface="+mn-lt"/>
              </a:rPr>
              <a:t>You can choose to download a hard copy listing all the steps contained on the grading rubric and grade on paper. However, you must still open the electronic rubric in Moodle to enter a yes/no status for each of the scored items.  This creates a consistent place to record every student’s score.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1" dirty="0">
              <a:solidFill>
                <a:schemeClr val="tx1"/>
              </a:solidFill>
              <a:effectLst/>
              <a:latin typeface="+mn-lt"/>
              <a:ea typeface="Times New Roman" panose="02020603050405020304" pitchFamily="18" charset="0"/>
            </a:endParaRPr>
          </a:p>
          <a:p>
            <a:pPr marL="0" marR="0">
              <a:spcBef>
                <a:spcPts val="0"/>
              </a:spcBef>
            </a:pPr>
            <a:r>
              <a:rPr lang="en-US" sz="1200" b="1" dirty="0">
                <a:solidFill>
                  <a:schemeClr val="tx1"/>
                </a:solidFill>
                <a:effectLst/>
                <a:latin typeface="+mn-lt"/>
                <a:ea typeface="Times New Roman" panose="02020603050405020304" pitchFamily="18" charset="0"/>
              </a:rPr>
              <a:t>If a student does not successfully complete how to DC a current medication and transcribe a new medication on their first attempt, they may continue to practice until they successfully pass the assignment.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494D55"/>
              </a:solidFill>
              <a:effectLst/>
              <a:latin typeface="+mn-lt"/>
              <a:ea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dirty="0"/>
          </a:p>
        </p:txBody>
      </p:sp>
    </p:spTree>
    <p:extLst>
      <p:ext uri="{BB962C8B-B14F-4D97-AF65-F5344CB8AC3E}">
        <p14:creationId xmlns:p14="http://schemas.microsoft.com/office/powerpoint/2010/main" val="310152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solidFill>
                  <a:schemeClr val="tx1"/>
                </a:solidFill>
              </a:rPr>
              <a:t>After you grade the transcription, this is what the student sees.</a:t>
            </a:r>
          </a:p>
          <a:p>
            <a:pPr marL="0" marR="0">
              <a:spcBef>
                <a:spcPts val="0"/>
              </a:spcBef>
            </a:pPr>
            <a:endParaRPr lang="en-US" sz="1200" b="1" dirty="0">
              <a:solidFill>
                <a:schemeClr val="tx1"/>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Times New Roman" panose="02020603050405020304" pitchFamily="18" charset="0"/>
              </a:rPr>
              <a:t>Your feedback to each student as they practice transcriptions is crucial so that they know how to correct an issue you identify going forward.</a:t>
            </a:r>
          </a:p>
          <a:p>
            <a:pPr marL="0" marR="0">
              <a:spcBef>
                <a:spcPts val="0"/>
              </a:spcBef>
            </a:pPr>
            <a:endParaRPr lang="en-US" sz="1200" b="1" dirty="0">
              <a:solidFill>
                <a:schemeClr val="tx1"/>
              </a:solidFill>
              <a:effectLst/>
              <a:latin typeface="+mn-lt"/>
              <a:ea typeface="Times New Roman" panose="02020603050405020304" pitchFamily="18" charset="0"/>
            </a:endParaRPr>
          </a:p>
          <a:p>
            <a:pPr marL="0" marR="0">
              <a:spcBef>
                <a:spcPts val="0"/>
              </a:spcBef>
            </a:pPr>
            <a:r>
              <a:rPr lang="en-US" sz="1200" b="1" dirty="0">
                <a:solidFill>
                  <a:schemeClr val="tx1"/>
                </a:solidFill>
                <a:effectLst/>
                <a:latin typeface="+mn-lt"/>
                <a:ea typeface="Times New Roman" panose="02020603050405020304" pitchFamily="18" charset="0"/>
              </a:rPr>
              <a:t>It’s important for you to know that if a student does not pass the transcription assignment on their first attempt, they may continue through the course content. </a:t>
            </a:r>
            <a:endParaRPr lang="en-US" b="1" dirty="0">
              <a:solidFill>
                <a:schemeClr val="tx1"/>
              </a:solidFill>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dirty="0"/>
          </a:p>
        </p:txBody>
      </p:sp>
    </p:spTree>
    <p:extLst>
      <p:ext uri="{BB962C8B-B14F-4D97-AF65-F5344CB8AC3E}">
        <p14:creationId xmlns:p14="http://schemas.microsoft.com/office/powerpoint/2010/main" val="2825043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itchFamily="2" charset="2"/>
              <a:buNone/>
              <a:tabLst>
                <a:tab pos="457200" algn="l"/>
              </a:tabLst>
            </a:pPr>
            <a:r>
              <a:rPr lang="en-US" b="1" dirty="0"/>
              <a:t>Alternately, from the MAP Trainer Administration Box, when you click ‘Transcription Assignment Instructions’…</a:t>
            </a:r>
            <a:endParaRPr lang="en-US" sz="1200" b="1" dirty="0">
              <a:solidFill>
                <a:srgbClr val="444444"/>
              </a:solidFill>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dirty="0"/>
          </a:p>
        </p:txBody>
      </p:sp>
    </p:spTree>
    <p:extLst>
      <p:ext uri="{BB962C8B-B14F-4D97-AF65-F5344CB8AC3E}">
        <p14:creationId xmlns:p14="http://schemas.microsoft.com/office/powerpoint/2010/main" val="3311834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…you can access two word documents that include the ‘Transcription Assignment Rubric Instructions’ and a ’Detailed Score Report’ that corresponds with the rubric.</a:t>
            </a:r>
          </a:p>
          <a:p>
            <a:r>
              <a:rPr lang="en-US" b="1" dirty="0"/>
              <a:t>There is also another link to the ‘Assignment Rubric’.</a:t>
            </a:r>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dirty="0"/>
          </a:p>
        </p:txBody>
      </p:sp>
    </p:spTree>
    <p:extLst>
      <p:ext uri="{BB962C8B-B14F-4D97-AF65-F5344CB8AC3E}">
        <p14:creationId xmlns:p14="http://schemas.microsoft.com/office/powerpoint/2010/main" val="1042135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gn="l">
              <a:spcBef>
                <a:spcPts val="0"/>
              </a:spcBef>
              <a:spcAft>
                <a:spcPts val="0"/>
              </a:spcAft>
              <a:buFont typeface="Arial" panose="020B0604020202020204" pitchFamily="34" charset="0"/>
              <a:buNone/>
            </a:pPr>
            <a:r>
              <a:rPr lang="en-US" sz="1200" b="1" i="0" u="none" strike="noStrike" dirty="0">
                <a:solidFill>
                  <a:srgbClr val="242424"/>
                </a:solidFill>
                <a:effectLst/>
                <a:latin typeface="+mn-lt"/>
              </a:rPr>
              <a:t>Once graded, a pass or fail icon will appear in the Activity Completion report and on the student’s dashboard. </a:t>
            </a:r>
          </a:p>
          <a:p>
            <a:pPr marL="0" marR="0" algn="l">
              <a:spcBef>
                <a:spcPts val="0"/>
              </a:spcBef>
              <a:spcAft>
                <a:spcPts val="0"/>
              </a:spcAft>
            </a:pPr>
            <a:r>
              <a:rPr lang="en-US" sz="1200" b="1" i="0" u="none" strike="noStrike" dirty="0">
                <a:solidFill>
                  <a:srgbClr val="242424"/>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242424"/>
                </a:solidFill>
                <a:effectLst/>
                <a:latin typeface="+mn-lt"/>
              </a:rPr>
              <a:t>Be mindful that the rubric will only be available for grading 6 months from the course start date as the student's profile will be archived after 6 months.</a:t>
            </a:r>
          </a:p>
          <a:p>
            <a:pPr marL="0" marR="0" algn="l">
              <a:spcBef>
                <a:spcPts val="0"/>
              </a:spcBef>
              <a:spcAft>
                <a:spcPts val="0"/>
              </a:spcAft>
            </a:pPr>
            <a:r>
              <a:rPr lang="en-US" sz="1200" b="1" i="0" u="none" strike="noStrike" dirty="0">
                <a:solidFill>
                  <a:srgbClr val="242424"/>
                </a:solidFill>
                <a:effectLst/>
                <a:latin typeface="+mn-lt"/>
              </a:rPr>
              <a:t> </a:t>
            </a:r>
          </a:p>
          <a:p>
            <a:pPr marL="0" marR="0" algn="l">
              <a:spcBef>
                <a:spcPts val="0"/>
              </a:spcBef>
              <a:spcAft>
                <a:spcPts val="0"/>
              </a:spcAft>
            </a:pPr>
            <a:r>
              <a:rPr lang="en-US" sz="1200" b="1" i="0" u="none" strike="noStrike" dirty="0">
                <a:solidFill>
                  <a:srgbClr val="242424"/>
                </a:solidFill>
                <a:effectLst/>
                <a:latin typeface="+mn-lt"/>
              </a:rPr>
              <a:t>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dirty="0"/>
          </a:p>
        </p:txBody>
      </p:sp>
    </p:spTree>
    <p:extLst>
      <p:ext uri="{BB962C8B-B14F-4D97-AF65-F5344CB8AC3E}">
        <p14:creationId xmlns:p14="http://schemas.microsoft.com/office/powerpoint/2010/main" val="703072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gn="l">
              <a:spcBef>
                <a:spcPts val="0"/>
              </a:spcBef>
              <a:spcAft>
                <a:spcPts val="0"/>
              </a:spcAft>
              <a:buFont typeface="Arial" panose="020B0604020202020204" pitchFamily="34" charset="0"/>
              <a:buNone/>
            </a:pPr>
            <a:r>
              <a:rPr lang="en-US" sz="1200" b="1" i="0" u="none" strike="noStrike" dirty="0">
                <a:solidFill>
                  <a:srgbClr val="242424"/>
                </a:solidFill>
                <a:effectLst/>
                <a:latin typeface="+mn-lt"/>
              </a:rPr>
              <a:t>Successful completion of the online course continues to be defined as viewing the 9 Units and passing the 9 Unit quizzes. Passing the Unit 9 quiz is the date you will enter in TMU as the date the training ended.</a:t>
            </a:r>
          </a:p>
          <a:p>
            <a:pPr marL="0" marR="0" algn="l">
              <a:spcBef>
                <a:spcPts val="0"/>
              </a:spcBef>
              <a:spcAft>
                <a:spcPts val="0"/>
              </a:spcAft>
              <a:buFont typeface="Arial" panose="020B0604020202020204" pitchFamily="34" charset="0"/>
              <a:buNone/>
            </a:pPr>
            <a:endParaRPr lang="en-US" sz="1200" b="1" i="0" u="none" strike="noStrike" dirty="0">
              <a:solidFill>
                <a:srgbClr val="242424"/>
              </a:solidFill>
              <a:effectLst/>
              <a:latin typeface="+mn-lt"/>
            </a:endParaRPr>
          </a:p>
          <a:p>
            <a:pPr marL="0" marR="0" algn="l">
              <a:spcBef>
                <a:spcPts val="0"/>
              </a:spcBef>
              <a:spcAft>
                <a:spcPts val="0"/>
              </a:spcAft>
              <a:buFont typeface="Arial" panose="020B0604020202020204" pitchFamily="34" charset="0"/>
              <a:buNone/>
            </a:pPr>
            <a:r>
              <a:rPr lang="en-US" sz="1200" b="1" i="0" u="none" strike="noStrike" dirty="0">
                <a:solidFill>
                  <a:srgbClr val="242424"/>
                </a:solidFill>
                <a:effectLst/>
                <a:latin typeface="+mn-lt"/>
              </a:rPr>
              <a:t>The Transcription assignment can be done at any time before the student registers for testing (similar to the Medication Administration and Knowledge Pretests). </a:t>
            </a:r>
          </a:p>
          <a:p>
            <a:pPr marL="742950" marR="0" lvl="1" indent="-285750" algn="l">
              <a:spcBef>
                <a:spcPts val="0"/>
              </a:spcBef>
              <a:spcAft>
                <a:spcPts val="0"/>
              </a:spcAft>
              <a:buFont typeface="Courier New" panose="02070309020205020404" pitchFamily="49" charset="0"/>
              <a:buChar char="o"/>
            </a:pPr>
            <a:endParaRPr lang="en-US" sz="1200" b="1" i="0" u="none" strike="noStrike" dirty="0">
              <a:solidFill>
                <a:srgbClr val="242424"/>
              </a:solidFill>
              <a:effectLst/>
              <a:latin typeface="+mn-lt"/>
            </a:endParaRPr>
          </a:p>
          <a:p>
            <a:pPr marL="0" marR="0" lvl="0" indent="0" algn="l">
              <a:spcBef>
                <a:spcPts val="0"/>
              </a:spcBef>
              <a:spcAft>
                <a:spcPts val="0"/>
              </a:spcAft>
              <a:buFont typeface="Courier New" panose="02070309020205020404" pitchFamily="49" charset="0"/>
              <a:buNone/>
            </a:pPr>
            <a:r>
              <a:rPr lang="en-US" sz="1200" b="1" i="0" u="none" strike="noStrike" dirty="0">
                <a:solidFill>
                  <a:srgbClr val="242424"/>
                </a:solidFill>
                <a:effectLst/>
                <a:latin typeface="+mn-lt"/>
              </a:rPr>
              <a:t>The expectation is that when the MAP Trainer says the student is ready to test, the student has:</a:t>
            </a:r>
          </a:p>
          <a:p>
            <a:pPr marL="171450" marR="0" lvl="0" indent="-171450" algn="l">
              <a:spcBef>
                <a:spcPts val="0"/>
              </a:spcBef>
              <a:spcAft>
                <a:spcPts val="0"/>
              </a:spcAft>
              <a:buFont typeface="Arial" panose="020B0604020202020204" pitchFamily="34" charset="0"/>
              <a:buChar char="•"/>
            </a:pPr>
            <a:r>
              <a:rPr lang="en-US" sz="1200" b="1" i="0" u="none" strike="noStrike" dirty="0">
                <a:solidFill>
                  <a:srgbClr val="242424"/>
                </a:solidFill>
                <a:effectLst/>
                <a:latin typeface="+mn-lt"/>
              </a:rPr>
              <a:t>completed the online RIA course, </a:t>
            </a:r>
          </a:p>
          <a:p>
            <a:pPr marL="171450" marR="0" lvl="0" indent="-171450" algn="l">
              <a:spcBef>
                <a:spcPts val="0"/>
              </a:spcBef>
              <a:spcAft>
                <a:spcPts val="0"/>
              </a:spcAft>
              <a:buFont typeface="Arial" panose="020B0604020202020204" pitchFamily="34" charset="0"/>
              <a:buChar char="•"/>
            </a:pPr>
            <a:r>
              <a:rPr lang="en-US" sz="1200" b="1" i="0" u="none" strike="noStrike" dirty="0">
                <a:solidFill>
                  <a:srgbClr val="242424"/>
                </a:solidFill>
                <a:effectLst/>
                <a:latin typeface="+mn-lt"/>
              </a:rPr>
              <a:t>passed the Transcription Assignment, the Medication Administration Demonstration and the Knowledge Pretest. </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29</a:t>
            </a:fld>
            <a:endParaRPr lang="en-US" dirty="0"/>
          </a:p>
        </p:txBody>
      </p:sp>
    </p:spTree>
    <p:extLst>
      <p:ext uri="{BB962C8B-B14F-4D97-AF65-F5344CB8AC3E}">
        <p14:creationId xmlns:p14="http://schemas.microsoft.com/office/powerpoint/2010/main" val="2721156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Times New Roman" panose="02020603050405020304" pitchFamily="18" charset="0"/>
              </a:rPr>
              <a:t>The new process will allow staff to become MAP Certified</a:t>
            </a:r>
            <a:r>
              <a:rPr lang="en-US" sz="1200" b="1" strike="noStrike" dirty="0">
                <a:effectLst/>
                <a:latin typeface="+mn-lt"/>
                <a:ea typeface="Times New Roman" panose="02020603050405020304" pitchFamily="18" charset="0"/>
              </a:rPr>
              <a:t> after </a:t>
            </a:r>
            <a:r>
              <a:rPr lang="en-US" sz="1200" b="1" dirty="0">
                <a:effectLst/>
                <a:latin typeface="+mn-lt"/>
                <a:ea typeface="Times New Roman" panose="02020603050405020304" pitchFamily="18" charset="0"/>
              </a:rPr>
              <a:t>successfully completing the Certification Knowledge Test and the Medication Administration Demonstration skills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Times New Roman" panose="02020603050405020304" pitchFamily="18" charset="0"/>
              </a:rPr>
              <a:t>Between August 1, 2022, and February 1, 2023, any candidate who has passed both the Knowledge and Medication Administration Demonstration components of the Certification Test, will be automatically updated in the Massachusetts MAP Registry as ‘Certified’. </a:t>
            </a:r>
          </a:p>
          <a:p>
            <a:pPr marL="0" marR="0" indent="0" algn="l">
              <a:spcBef>
                <a:spcPts val="0"/>
              </a:spcBef>
              <a:spcAft>
                <a:spcPts val="0"/>
              </a:spcAft>
            </a:pPr>
            <a:br>
              <a:rPr lang="en-US" b="0" i="0" u="none" strike="sngStrike" dirty="0">
                <a:solidFill>
                  <a:srgbClr val="242424"/>
                </a:solidFill>
                <a:effectLst/>
                <a:latin typeface="+mn-lt"/>
              </a:rPr>
            </a:br>
            <a:r>
              <a:rPr lang="en-US" sz="1200" b="1" strike="noStrike" dirty="0">
                <a:effectLst/>
                <a:latin typeface="+mn-lt"/>
                <a:ea typeface="Times New Roman" panose="02020603050405020304" pitchFamily="18" charset="0"/>
              </a:rPr>
              <a:t>As of February 1, 2023, a Recertification Test candidate is only required to complete a Medication Administration Demonstration skill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sngStrike" dirty="0">
                <a:effectLst/>
                <a:latin typeface="+mn-lt"/>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dirty="0"/>
          </a:p>
        </p:txBody>
      </p:sp>
    </p:spTree>
    <p:extLst>
      <p:ext uri="{BB962C8B-B14F-4D97-AF65-F5344CB8AC3E}">
        <p14:creationId xmlns:p14="http://schemas.microsoft.com/office/powerpoint/2010/main" val="1352623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solidFill>
                  <a:schemeClr val="tx1"/>
                </a:solidFill>
                <a:effectLst/>
                <a:latin typeface="+mn-lt"/>
                <a:ea typeface="Times New Roman" panose="02020603050405020304" pitchFamily="18" charset="0"/>
              </a:rPr>
              <a:t>There were no changes in Units 7-9.  </a:t>
            </a:r>
          </a:p>
          <a:p>
            <a:pPr marL="0" marR="0">
              <a:spcBef>
                <a:spcPts val="0"/>
              </a:spcBef>
              <a:spcAft>
                <a:spcPts val="0"/>
              </a:spcAft>
            </a:pPr>
            <a:endParaRPr lang="en-US" sz="1200" b="1" dirty="0">
              <a:solidFill>
                <a:schemeClr val="tx1"/>
              </a:solidFill>
              <a:effectLst/>
              <a:latin typeface="+mn-lt"/>
              <a:ea typeface="Times New Roman" panose="02020603050405020304" pitchFamily="18" charset="0"/>
            </a:endParaRPr>
          </a:p>
          <a:p>
            <a:pPr marL="0" marR="0">
              <a:spcBef>
                <a:spcPts val="0"/>
              </a:spcBef>
              <a:spcAft>
                <a:spcPts val="0"/>
              </a:spcAft>
            </a:pPr>
            <a:r>
              <a:rPr lang="en-US" sz="1200" b="1" dirty="0">
                <a:solidFill>
                  <a:schemeClr val="tx1"/>
                </a:solidFill>
                <a:effectLst/>
                <a:latin typeface="+mn-lt"/>
                <a:ea typeface="Times New Roman" panose="02020603050405020304" pitchFamily="18" charset="0"/>
              </a:rPr>
              <a:t>This is the last section of the online course that was modified and now includes only instructions pertaining to the Medication Administration demonstration and Knowledge Pretests.</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dirty="0"/>
          </a:p>
        </p:txBody>
      </p:sp>
    </p:spTree>
    <p:extLst>
      <p:ext uri="{BB962C8B-B14F-4D97-AF65-F5344CB8AC3E}">
        <p14:creationId xmlns:p14="http://schemas.microsoft.com/office/powerpoint/2010/main" val="3043635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Introduced in 2020, the online MAP Certification training continues to be the gold standard of knowledge content, by providing your student group with a consistent, standardized method of </a:t>
            </a:r>
            <a:r>
              <a:rPr lang="en-US" sz="1200" b="1" i="1" u="none" strike="noStrike" kern="1200" dirty="0">
                <a:solidFill>
                  <a:schemeClr val="tx1"/>
                </a:solidFill>
                <a:effectLst/>
                <a:latin typeface="+mn-lt"/>
                <a:ea typeface="+mn-ea"/>
                <a:cs typeface="+mn-cs"/>
              </a:rPr>
              <a:t>‘RIA’ </a:t>
            </a:r>
            <a:r>
              <a:rPr lang="en-US" sz="1200" b="1" i="0" u="none" strike="noStrike" kern="1200" dirty="0">
                <a:solidFill>
                  <a:schemeClr val="tx1"/>
                </a:solidFill>
                <a:effectLst/>
                <a:latin typeface="+mn-lt"/>
                <a:ea typeface="+mn-ea"/>
                <a:cs typeface="+mn-cs"/>
              </a:rPr>
              <a:t>instruction in an interactive manner with accompanying skills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rPr>
              <a:t>The standardized content sets your student group up for test success. </a:t>
            </a:r>
          </a:p>
          <a:p>
            <a:pPr fontAlgn="base"/>
            <a:endParaRPr lang="en-US" sz="1200" b="1" i="0" u="none" strike="noStrike"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rPr>
              <a:t>As they proceed through the 9 Units, they ‘test their knowledge’ of the content covered by engaging in various types of knowledge checks and activities allowing them to apply what they’ve learned. </a:t>
            </a:r>
          </a:p>
          <a:p>
            <a:pPr fontAlgn="base"/>
            <a:endParaRPr lang="en-US" sz="1200" b="1" i="0" u="none" strike="noStrike"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rPr>
              <a:t>At the conclusion of each unit, there is a 10-question multiple-choice quiz that measures student comprehension of the material covered.</a:t>
            </a:r>
          </a:p>
          <a:p>
            <a:pPr fontAlgn="base"/>
            <a:endParaRPr lang="en-US" sz="1200" b="1" i="0" u="none" strike="noStrike"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rPr>
              <a:t>Think of it as 9 mini knowledge tests, at which point when they’ve finished the online course; your students will have answered 90 test questions in the same format and subject areas as the Knowledge Pretest and the Certification Knowledge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31</a:t>
            </a:fld>
            <a:endParaRPr lang="en-US" dirty="0"/>
          </a:p>
        </p:txBody>
      </p:sp>
    </p:spTree>
    <p:extLst>
      <p:ext uri="{BB962C8B-B14F-4D97-AF65-F5344CB8AC3E}">
        <p14:creationId xmlns:p14="http://schemas.microsoft.com/office/powerpoint/2010/main" val="967029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baseline="0" dirty="0"/>
              <a:t>The preferred training format to present the online Certification course is a blended training.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b="1" baseline="0" dirty="0"/>
              <a:t>The blended training format consists of the 9 units and quizzes </a:t>
            </a:r>
            <a:r>
              <a:rPr lang="en-US" b="1" strike="noStrike" baseline="0" dirty="0"/>
              <a:t>completed in the online course </a:t>
            </a:r>
            <a:r>
              <a:rPr lang="en-US" b="1" baseline="0" dirty="0"/>
              <a:t>and a ‘face-to-face’ (either virtual or in-person) session or sessions with the MAP Trainer to present or review content and practice the transcription and medication administration skills. </a:t>
            </a:r>
            <a:endParaRPr lang="en-US" sz="1200" b="1" i="0" u="none" strike="sngStrike" kern="1200" dirty="0">
              <a:solidFill>
                <a:schemeClr val="tx1"/>
              </a:solidFill>
              <a:effectLst/>
              <a:latin typeface="+mn-lt"/>
              <a:ea typeface="+mn-ea"/>
              <a:cs typeface="+mn-cs"/>
            </a:endParaRPr>
          </a:p>
          <a:p>
            <a:pPr fontAlgn="base"/>
            <a:endParaRPr lang="en-US" sz="1200" b="1" i="0" u="none" strike="noStrike" kern="1200" dirty="0">
              <a:solidFill>
                <a:schemeClr val="tx1"/>
              </a:solidFill>
              <a:effectLst/>
              <a:latin typeface="+mn-lt"/>
              <a:ea typeface="+mn-ea"/>
              <a:cs typeface="+mn-cs"/>
            </a:endParaRPr>
          </a:p>
          <a:p>
            <a:endParaRPr lang="en-US" b="1" baseline="0" dirty="0"/>
          </a:p>
          <a:p>
            <a:pPr fontAlgn="base"/>
            <a:endParaRPr lang="en-US" sz="1200" b="1" i="0" u="none" strike="noStrike" kern="1200" dirty="0">
              <a:solidFill>
                <a:schemeClr val="tx1"/>
              </a:solidFill>
              <a:effectLst/>
              <a:latin typeface="+mn-lt"/>
              <a:ea typeface="+mn-ea"/>
              <a:cs typeface="+mn-cs"/>
            </a:endParaRPr>
          </a:p>
          <a:p>
            <a:endParaRPr lang="en-US" dirty="0"/>
          </a:p>
          <a:p>
            <a:endParaRPr lang="en-US" i="1" dirty="0"/>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32</a:t>
            </a:fld>
            <a:endParaRPr lang="en-US" dirty="0"/>
          </a:p>
        </p:txBody>
      </p:sp>
    </p:spTree>
    <p:extLst>
      <p:ext uri="{BB962C8B-B14F-4D97-AF65-F5344CB8AC3E}">
        <p14:creationId xmlns:p14="http://schemas.microsoft.com/office/powerpoint/2010/main" val="1698779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Many of you who have trained extensively know how common it is to ‘see’ staff engaged in the online course at all hours.  </a:t>
            </a:r>
          </a:p>
          <a:p>
            <a:endParaRPr lang="en-US" b="1" dirty="0"/>
          </a:p>
          <a:p>
            <a:r>
              <a:rPr lang="en-US" b="1" dirty="0"/>
              <a:t>The 24/7 course accessibility feature allows students to complete the course at their convenience within the timeframe allowed. </a:t>
            </a:r>
          </a:p>
          <a:p>
            <a:r>
              <a:rPr lang="en-US" b="1" dirty="0"/>
              <a:t>In addition, the enhanced learning features may be helpful to those for whom English is a second language, have a learning disability and/or who are visual learners.  </a:t>
            </a:r>
          </a:p>
          <a:p>
            <a:endParaRPr lang="en-US" b="1" dirty="0"/>
          </a:p>
          <a:p>
            <a:r>
              <a:rPr lang="en-US" b="1" dirty="0"/>
              <a:t>The exposure to basic computer skills may enhance a student's comfort level with technology in the event an </a:t>
            </a:r>
            <a:r>
              <a:rPr lang="en-US" b="1" dirty="0" err="1"/>
              <a:t>eMAR</a:t>
            </a:r>
            <a:r>
              <a:rPr lang="en-US" b="1" dirty="0"/>
              <a:t> system is used at their work location or if staff support is needed for a person who may benefit from the use of assistive technology.</a:t>
            </a:r>
          </a:p>
        </p:txBody>
      </p:sp>
      <p:sp>
        <p:nvSpPr>
          <p:cNvPr id="4" name="Slide Number Placeholder 3"/>
          <p:cNvSpPr>
            <a:spLocks noGrp="1"/>
          </p:cNvSpPr>
          <p:nvPr>
            <p:ph type="sldNum" sz="quarter" idx="5"/>
          </p:nvPr>
        </p:nvSpPr>
        <p:spPr/>
        <p:txBody>
          <a:bodyPr/>
          <a:lstStyle/>
          <a:p>
            <a:fld id="{F97DC217-DF71-1A49-B3EA-559F1F43B0FF}" type="slidenum">
              <a:rPr lang="en-US" smtClean="0"/>
              <a:t>33</a:t>
            </a:fld>
            <a:endParaRPr lang="en-US" dirty="0"/>
          </a:p>
        </p:txBody>
      </p:sp>
    </p:spTree>
    <p:extLst>
      <p:ext uri="{BB962C8B-B14F-4D97-AF65-F5344CB8AC3E}">
        <p14:creationId xmlns:p14="http://schemas.microsoft.com/office/powerpoint/2010/main" val="3404136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In addition to the Student benefits, the MAP Trainer Benefits when facilitating the online Certification Course are listed on your screen.</a:t>
            </a:r>
          </a:p>
          <a:p>
            <a:endParaRPr lang="en-US" b="1" dirty="0"/>
          </a:p>
          <a:p>
            <a:r>
              <a:rPr lang="en-US" b="1" dirty="0"/>
              <a:t>There is a decrease in Trainer preparation time as training materials are incorporated within the online course.  </a:t>
            </a:r>
          </a:p>
          <a:p>
            <a:endParaRPr lang="en-US" b="1" dirty="0"/>
          </a:p>
          <a:p>
            <a:r>
              <a:rPr lang="en-US" b="1" dirty="0"/>
              <a:t>This allows additional time for the skills practice, assignments, and pretest sessions or for those students who require additional support.  </a:t>
            </a:r>
          </a:p>
          <a:p>
            <a:endParaRPr lang="en-US" b="1" dirty="0"/>
          </a:p>
          <a:p>
            <a:r>
              <a:rPr lang="en-US" b="1" dirty="0"/>
              <a:t>In the event remedial training is needed, students may access the online course for review before retesting.</a:t>
            </a:r>
          </a:p>
          <a:p>
            <a:endParaRPr lang="en-US" b="1" dirty="0"/>
          </a:p>
          <a:p>
            <a:endParaRPr lang="en-US" b="1" dirty="0"/>
          </a:p>
        </p:txBody>
      </p:sp>
      <p:sp>
        <p:nvSpPr>
          <p:cNvPr id="4" name="Slide Number Placeholder 3"/>
          <p:cNvSpPr>
            <a:spLocks noGrp="1"/>
          </p:cNvSpPr>
          <p:nvPr>
            <p:ph type="sldNum" sz="quarter" idx="5"/>
          </p:nvPr>
        </p:nvSpPr>
        <p:spPr/>
        <p:txBody>
          <a:bodyPr/>
          <a:lstStyle/>
          <a:p>
            <a:fld id="{F97DC217-DF71-1A49-B3EA-559F1F43B0FF}" type="slidenum">
              <a:rPr lang="en-US" smtClean="0"/>
              <a:t>34</a:t>
            </a:fld>
            <a:endParaRPr lang="en-US" dirty="0"/>
          </a:p>
        </p:txBody>
      </p:sp>
    </p:spTree>
    <p:extLst>
      <p:ext uri="{BB962C8B-B14F-4D97-AF65-F5344CB8AC3E}">
        <p14:creationId xmlns:p14="http://schemas.microsoft.com/office/powerpoint/2010/main" val="4178239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latin typeface="+mn-lt"/>
              </a:rPr>
              <a:t>During the Blended Certification training, any of these suggested formats may be used to present the online content. </a:t>
            </a:r>
          </a:p>
          <a:p>
            <a:pPr algn="l"/>
            <a:endParaRPr lang="en-US" b="1" i="0" u="none" strike="noStrike"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35</a:t>
            </a:fld>
            <a:endParaRPr lang="en-US" dirty="0"/>
          </a:p>
        </p:txBody>
      </p:sp>
    </p:spTree>
    <p:extLst>
      <p:ext uri="{BB962C8B-B14F-4D97-AF65-F5344CB8AC3E}">
        <p14:creationId xmlns:p14="http://schemas.microsoft.com/office/powerpoint/2010/main" val="1089868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latin typeface="+mn-lt"/>
              </a:rPr>
              <a:t>The face-to-face skill</a:t>
            </a:r>
            <a:r>
              <a:rPr lang="en-US" b="1" baseline="0" dirty="0">
                <a:latin typeface="+mn-lt"/>
              </a:rPr>
              <a:t> sessions can be conducted in-person or via a virtual process, or even a combination of the two.</a:t>
            </a:r>
          </a:p>
          <a:p>
            <a:endParaRPr lang="en-US" b="1" baseline="0" dirty="0">
              <a:latin typeface="+mn-lt"/>
            </a:endParaRPr>
          </a:p>
          <a:p>
            <a:r>
              <a:rPr lang="en-US" b="1" baseline="0" dirty="0">
                <a:latin typeface="+mn-lt"/>
              </a:rPr>
              <a:t>If you’ll be conducting in-person ‘face-to-face’ skill sessions, be sure to check with your Service Provider for training safety guidelines.</a:t>
            </a:r>
            <a:endParaRPr lang="en-US" b="1" dirty="0">
              <a:latin typeface="+mn-lt"/>
            </a:endParaRPr>
          </a:p>
          <a:p>
            <a:pPr algn="l"/>
            <a:endParaRPr lang="en-US" b="1" baseline="0" dirty="0">
              <a:latin typeface="+mn-lt"/>
            </a:endParaRPr>
          </a:p>
          <a:p>
            <a:pPr algn="l"/>
            <a:r>
              <a:rPr lang="en-US" b="1" baseline="0" dirty="0">
                <a:latin typeface="+mn-lt"/>
              </a:rPr>
              <a:t>Typically, in these sessions, your student group will also complete both required skills assignments. </a:t>
            </a:r>
            <a:endParaRPr lang="en-US"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36</a:t>
            </a:fld>
            <a:endParaRPr lang="en-US" dirty="0"/>
          </a:p>
        </p:txBody>
      </p:sp>
    </p:spTree>
    <p:extLst>
      <p:ext uri="{BB962C8B-B14F-4D97-AF65-F5344CB8AC3E}">
        <p14:creationId xmlns:p14="http://schemas.microsoft.com/office/powerpoint/2010/main" val="1226926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mn-lt"/>
              </a:rPr>
              <a:t>To help you conduct a ‘Blended Training’, </a:t>
            </a:r>
            <a:r>
              <a:rPr lang="en-US" sz="1200" b="1" i="0" strike="noStrike" dirty="0">
                <a:latin typeface="+mn-lt"/>
              </a:rPr>
              <a:t>there are</a:t>
            </a:r>
            <a:r>
              <a:rPr lang="en-US" sz="1200" b="1" i="0" dirty="0">
                <a:latin typeface="+mn-lt"/>
              </a:rPr>
              <a:t> updated optional</a:t>
            </a:r>
            <a:r>
              <a:rPr lang="en-US" sz="1200" b="1" i="0" baseline="0" dirty="0">
                <a:latin typeface="+mn-lt"/>
              </a:rPr>
              <a:t> </a:t>
            </a:r>
            <a:r>
              <a:rPr lang="en-US" sz="1200" b="1" i="0" dirty="0">
                <a:latin typeface="+mn-lt"/>
              </a:rPr>
              <a:t>Power Points available on the </a:t>
            </a:r>
            <a:r>
              <a:rPr lang="en-US" sz="1200" b="1" i="0" dirty="0" err="1">
                <a:latin typeface="+mn-lt"/>
              </a:rPr>
              <a:t>mapmass</a:t>
            </a:r>
            <a:r>
              <a:rPr lang="en-US" sz="1200" b="1" i="0" dirty="0">
                <a:latin typeface="+mn-lt"/>
              </a:rPr>
              <a:t> site that may be used as resource materials when conducting the ‘face-to-face’ skill portions of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latin typeface="+mn-lt"/>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37</a:t>
            </a:fld>
            <a:endParaRPr lang="en-US" dirty="0"/>
          </a:p>
        </p:txBody>
      </p:sp>
    </p:spTree>
    <p:extLst>
      <p:ext uri="{BB962C8B-B14F-4D97-AF65-F5344CB8AC3E}">
        <p14:creationId xmlns:p14="http://schemas.microsoft.com/office/powerpoint/2010/main" val="343551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last slides in this presentation are a look at the newest ‘Student, Trainer, and Course Supporter Resources’ that are available at the </a:t>
            </a:r>
            <a:r>
              <a:rPr lang="en-US" b="1" dirty="0" err="1"/>
              <a:t>mapmass</a:t>
            </a:r>
            <a:r>
              <a:rPr lang="en-US" b="1" dirty="0"/>
              <a:t> site. </a:t>
            </a: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 newest Student Resource is the ‘Password Reset Tutorial’.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When you click here…</a:t>
            </a: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38</a:t>
            </a:fld>
            <a:endParaRPr lang="en-US" dirty="0"/>
          </a:p>
        </p:txBody>
      </p:sp>
    </p:spTree>
    <p:extLst>
      <p:ext uri="{BB962C8B-B14F-4D97-AF65-F5344CB8AC3E}">
        <p14:creationId xmlns:p14="http://schemas.microsoft.com/office/powerpoint/2010/main" val="934624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see the tutorial, and a corresponding ‘Password Reset Help Document’ that includes 4 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Getting to login,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Logging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Resetting Your Password,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Things to Keep in Mind.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F97DC217-DF71-1A49-B3EA-559F1F43B0FF}" type="slidenum">
              <a:rPr lang="en-US" smtClean="0"/>
              <a:t>39</a:t>
            </a:fld>
            <a:endParaRPr lang="en-US" dirty="0"/>
          </a:p>
        </p:txBody>
      </p:sp>
    </p:spTree>
    <p:extLst>
      <p:ext uri="{BB962C8B-B14F-4D97-AF65-F5344CB8AC3E}">
        <p14:creationId xmlns:p14="http://schemas.microsoft.com/office/powerpoint/2010/main" val="286856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a:spcBef>
                <a:spcPts val="0"/>
              </a:spcBef>
              <a:spcAft>
                <a:spcPts val="0"/>
              </a:spcAft>
            </a:pPr>
            <a:r>
              <a:rPr lang="en-US" b="1" i="0" u="none" strike="noStrike" dirty="0">
                <a:solidFill>
                  <a:schemeClr val="tx1"/>
                </a:solidFill>
                <a:effectLst/>
                <a:latin typeface="+mn-lt"/>
              </a:rPr>
              <a:t>Regarding Certification Test eligibility, between August 1, 2022, and February 1, 2023, any student who has not yet completed the transcription pretest is ‘grandfathered’ as eligible to test with D&amp;S, provided they have successfully completed the training content, and </a:t>
            </a:r>
            <a:r>
              <a:rPr lang="en-US" sz="1200" b="1" i="0" dirty="0">
                <a:solidFill>
                  <a:schemeClr val="tx1"/>
                </a:solidFill>
                <a:effectLst/>
                <a:latin typeface="+mn-lt"/>
                <a:ea typeface="Times New Roman" panose="02020603050405020304" pitchFamily="18" charset="0"/>
              </a:rPr>
              <a:t>the Knowledge and Medication Administration demonstration</a:t>
            </a:r>
            <a:r>
              <a:rPr lang="en-US" b="1" i="0" u="none" strike="noStrike" dirty="0">
                <a:solidFill>
                  <a:schemeClr val="tx1"/>
                </a:solidFill>
                <a:effectLst/>
                <a:latin typeface="+mn-lt"/>
              </a:rPr>
              <a:t> pretests.</a:t>
            </a:r>
          </a:p>
          <a:p>
            <a:pPr marL="0" marR="0" indent="0" algn="l">
              <a:spcBef>
                <a:spcPts val="0"/>
              </a:spcBef>
              <a:spcAft>
                <a:spcPts val="0"/>
              </a:spcAft>
            </a:pPr>
            <a:endParaRPr lang="en-US" b="1"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chemeClr val="tx1"/>
                </a:solidFill>
                <a:effectLst/>
                <a:latin typeface="+mn-lt"/>
              </a:rPr>
              <a:t>The student TMU</a:t>
            </a:r>
            <a:r>
              <a:rPr lang="en-US" sz="1200" b="1" i="0" u="none" strike="noStrike" kern="1200" dirty="0">
                <a:solidFill>
                  <a:schemeClr val="tx1"/>
                </a:solidFill>
                <a:effectLst/>
                <a:latin typeface="+mn-lt"/>
                <a:ea typeface="+mn-ea"/>
                <a:cs typeface="+mn-cs"/>
              </a:rPr>
              <a:t>©</a:t>
            </a:r>
            <a:r>
              <a:rPr lang="en-US" b="1" i="0" u="none" strike="noStrike" dirty="0">
                <a:solidFill>
                  <a:schemeClr val="tx1"/>
                </a:solidFill>
                <a:effectLst/>
                <a:latin typeface="+mn-lt"/>
              </a:rPr>
              <a:t> record will look like the one on your screen.  This is a current student, who after having their employment verified, may schedule to take the Certification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chemeClr val="tx1"/>
                </a:solidFill>
                <a:effectLst/>
                <a:latin typeface="+mn-lt"/>
              </a:rPr>
              <a:t>The ‘grandfathered’ transition does not extend the testing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You will continue to see transcription pretest and transcription skill test areas in the student TMU© record, however, the fields are deactivated.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dirty="0"/>
          </a:p>
        </p:txBody>
      </p:sp>
    </p:spTree>
    <p:extLst>
      <p:ext uri="{BB962C8B-B14F-4D97-AF65-F5344CB8AC3E}">
        <p14:creationId xmlns:p14="http://schemas.microsoft.com/office/powerpoint/2010/main" val="1113804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dirty="0">
                <a:solidFill>
                  <a:schemeClr val="tx1"/>
                </a:solidFill>
                <a:effectLst/>
                <a:latin typeface="+mn-lt"/>
                <a:ea typeface="+mn-ea"/>
                <a:cs typeface="+mn-cs"/>
              </a:rPr>
              <a:t>In addition to the resources you already use, such as the 2020 ’Responsibilities in Action’ curriculum and the Study Guide, the newest MAP Trainer Resources include the 2023 Course Dates and corresponding Archive Dates; and the RIA Cert Course Restart and Rollover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dirty="0">
                <a:solidFill>
                  <a:schemeClr val="tx1"/>
                </a:solidFill>
                <a:effectLst/>
                <a:latin typeface="+mn-lt"/>
                <a:ea typeface="+mn-ea"/>
                <a:cs typeface="+mn-cs"/>
              </a:rPr>
              <a:t>You should visit this site frequently for the latest updates.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40</a:t>
            </a:fld>
            <a:endParaRPr lang="en-US" dirty="0"/>
          </a:p>
        </p:txBody>
      </p:sp>
    </p:spTree>
    <p:extLst>
      <p:ext uri="{BB962C8B-B14F-4D97-AF65-F5344CB8AC3E}">
        <p14:creationId xmlns:p14="http://schemas.microsoft.com/office/powerpoint/2010/main" val="2053068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Also located here, listed as a MAP Trainer Resource is the </a:t>
            </a:r>
            <a:r>
              <a:rPr lang="en-US" sz="1200" b="1" dirty="0">
                <a:solidFill>
                  <a:schemeClr val="tx1"/>
                </a:solidFill>
                <a:latin typeface="+mn-lt"/>
              </a:rPr>
              <a:t>updated </a:t>
            </a:r>
            <a:r>
              <a:rPr lang="en-US" sz="1200" b="1" dirty="0">
                <a:solidFill>
                  <a:schemeClr val="tx1"/>
                </a:solidFill>
                <a:effectLst/>
                <a:latin typeface="+mn-lt"/>
              </a:rPr>
              <a:t>Certification Course Roster Submission and Change Schedule. </a:t>
            </a:r>
            <a:endParaRPr lang="en-US" sz="1200"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41</a:t>
            </a:fld>
            <a:endParaRPr lang="en-US" dirty="0"/>
          </a:p>
        </p:txBody>
      </p:sp>
    </p:spTree>
    <p:extLst>
      <p:ext uri="{BB962C8B-B14F-4D97-AF65-F5344CB8AC3E}">
        <p14:creationId xmlns:p14="http://schemas.microsoft.com/office/powerpoint/2010/main" val="1566406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Below the Student and MAP Trainer Resources, are the Course Supporter Resources.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42</a:t>
            </a:fld>
            <a:endParaRPr lang="en-US" dirty="0"/>
          </a:p>
        </p:txBody>
      </p:sp>
    </p:spTree>
    <p:extLst>
      <p:ext uri="{BB962C8B-B14F-4D97-AF65-F5344CB8AC3E}">
        <p14:creationId xmlns:p14="http://schemas.microsoft.com/office/powerpoint/2010/main" val="354472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The Service Provider ‘Course Supporter’ may assist the MAP Trainer before, during and after the online Certification training.  </a:t>
            </a:r>
          </a:p>
        </p:txBody>
      </p:sp>
      <p:sp>
        <p:nvSpPr>
          <p:cNvPr id="4" name="Slide Number Placeholder 3"/>
          <p:cNvSpPr>
            <a:spLocks noGrp="1"/>
          </p:cNvSpPr>
          <p:nvPr>
            <p:ph type="sldNum" sz="quarter" idx="5"/>
          </p:nvPr>
        </p:nvSpPr>
        <p:spPr/>
        <p:txBody>
          <a:bodyPr/>
          <a:lstStyle/>
          <a:p>
            <a:fld id="{F97DC217-DF71-1A49-B3EA-559F1F43B0FF}" type="slidenum">
              <a:rPr lang="en-US" smtClean="0"/>
              <a:t>43</a:t>
            </a:fld>
            <a:endParaRPr lang="en-US" dirty="0"/>
          </a:p>
        </p:txBody>
      </p:sp>
    </p:spTree>
    <p:extLst>
      <p:ext uri="{BB962C8B-B14F-4D97-AF65-F5344CB8AC3E}">
        <p14:creationId xmlns:p14="http://schemas.microsoft.com/office/powerpoint/2010/main" val="3402492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You’re encouraged to contact your</a:t>
            </a:r>
            <a:r>
              <a:rPr lang="en-US" b="1" baseline="0" dirty="0"/>
              <a:t> MAP Coordinator if you have a question or need further clarification on a topic presented.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Thank you for listening.</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44</a:t>
            </a:fld>
            <a:endParaRPr lang="en-US" dirty="0"/>
          </a:p>
        </p:txBody>
      </p:sp>
    </p:spTree>
    <p:extLst>
      <p:ext uri="{BB962C8B-B14F-4D97-AF65-F5344CB8AC3E}">
        <p14:creationId xmlns:p14="http://schemas.microsoft.com/office/powerpoint/2010/main" val="168351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 D&amp;S Candidate Handbook, Version 15, dated 2-1-23, was revised to reflect the removal of the transcription test component and is located at the </a:t>
            </a:r>
            <a:r>
              <a:rPr lang="en-US" sz="1200" b="1" i="0" u="none" strike="noStrike" kern="1200" dirty="0" err="1">
                <a:solidFill>
                  <a:schemeClr val="tx1"/>
                </a:solidFill>
                <a:effectLst/>
                <a:latin typeface="+mn-lt"/>
                <a:ea typeface="+mn-ea"/>
                <a:cs typeface="+mn-cs"/>
              </a:rPr>
              <a:t>hdmaster.com</a:t>
            </a:r>
            <a:r>
              <a:rPr lang="en-US" sz="1200" b="1" i="0" u="none" strike="noStrike" kern="1200" dirty="0">
                <a:solidFill>
                  <a:schemeClr val="tx1"/>
                </a:solidFill>
                <a:effectLst/>
                <a:latin typeface="+mn-lt"/>
                <a:ea typeface="+mn-ea"/>
                <a:cs typeface="+mn-cs"/>
              </a:rPr>
              <a:t> website.</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5</a:t>
            </a:fld>
            <a:endParaRPr lang="en-US" dirty="0"/>
          </a:p>
        </p:txBody>
      </p:sp>
    </p:spTree>
    <p:extLst>
      <p:ext uri="{BB962C8B-B14F-4D97-AF65-F5344CB8AC3E}">
        <p14:creationId xmlns:p14="http://schemas.microsoft.com/office/powerpoint/2010/main" val="4013449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dirty="0">
                <a:effectLst/>
                <a:latin typeface="+mn-lt"/>
                <a:ea typeface="Times New Roman" panose="02020603050405020304" pitchFamily="18" charset="0"/>
              </a:rPr>
              <a:t>To access the advisory and related policies, use </a:t>
            </a:r>
            <a:r>
              <a:rPr lang="en-US" b="1" i="0" dirty="0">
                <a:latin typeface="+mn-lt"/>
              </a:rPr>
              <a:t>the ‘MAP-friendly’ URL on your screen</a:t>
            </a:r>
            <a:r>
              <a:rPr lang="en-US" b="1" dirty="0">
                <a:latin typeface="+mn-lt"/>
              </a:rPr>
              <a:t>.  Once you locate this page…</a:t>
            </a:r>
          </a:p>
        </p:txBody>
      </p:sp>
      <p:sp>
        <p:nvSpPr>
          <p:cNvPr id="4" name="Slide Number Placeholder 3"/>
          <p:cNvSpPr>
            <a:spLocks noGrp="1"/>
          </p:cNvSpPr>
          <p:nvPr>
            <p:ph type="sldNum" sz="quarter" idx="5"/>
          </p:nvPr>
        </p:nvSpPr>
        <p:spPr/>
        <p:txBody>
          <a:bodyPr/>
          <a:lstStyle/>
          <a:p>
            <a:fld id="{F97DC217-DF71-1A49-B3EA-559F1F43B0FF}" type="slidenum">
              <a:rPr lang="en-US" smtClean="0"/>
              <a:t>6</a:t>
            </a:fld>
            <a:endParaRPr lang="en-US" dirty="0"/>
          </a:p>
        </p:txBody>
      </p:sp>
    </p:spTree>
    <p:extLst>
      <p:ext uri="{BB962C8B-B14F-4D97-AF65-F5344CB8AC3E}">
        <p14:creationId xmlns:p14="http://schemas.microsoft.com/office/powerpoint/2010/main" val="400974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…scroll down until you see the ‘What’s New:  MAP Recent News’ selection and click. </a:t>
            </a:r>
          </a:p>
        </p:txBody>
      </p:sp>
      <p:sp>
        <p:nvSpPr>
          <p:cNvPr id="4" name="Slide Number Placeholder 3"/>
          <p:cNvSpPr>
            <a:spLocks noGrp="1"/>
          </p:cNvSpPr>
          <p:nvPr>
            <p:ph type="sldNum" sz="quarter" idx="5"/>
          </p:nvPr>
        </p:nvSpPr>
        <p:spPr/>
        <p:txBody>
          <a:bodyPr/>
          <a:lstStyle/>
          <a:p>
            <a:fld id="{F97DC217-DF71-1A49-B3EA-559F1F43B0FF}" type="slidenum">
              <a:rPr lang="en-US" smtClean="0"/>
              <a:t>7</a:t>
            </a:fld>
            <a:endParaRPr lang="en-US" dirty="0"/>
          </a:p>
        </p:txBody>
      </p:sp>
    </p:spTree>
    <p:extLst>
      <p:ext uri="{BB962C8B-B14F-4D97-AF65-F5344CB8AC3E}">
        <p14:creationId xmlns:p14="http://schemas.microsoft.com/office/powerpoint/2010/main" val="312303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This brings you to the ‘Table of Contents’.  Click on 02-01-23.  </a:t>
            </a:r>
          </a:p>
        </p:txBody>
      </p:sp>
      <p:sp>
        <p:nvSpPr>
          <p:cNvPr id="4" name="Slide Number Placeholder 3"/>
          <p:cNvSpPr>
            <a:spLocks noGrp="1"/>
          </p:cNvSpPr>
          <p:nvPr>
            <p:ph type="sldNum" sz="quarter" idx="5"/>
          </p:nvPr>
        </p:nvSpPr>
        <p:spPr/>
        <p:txBody>
          <a:bodyPr/>
          <a:lstStyle/>
          <a:p>
            <a:fld id="{F97DC217-DF71-1A49-B3EA-559F1F43B0FF}" type="slidenum">
              <a:rPr lang="en-US" smtClean="0"/>
              <a:t>8</a:t>
            </a:fld>
            <a:endParaRPr lang="en-US" dirty="0"/>
          </a:p>
        </p:txBody>
      </p:sp>
    </p:spTree>
    <p:extLst>
      <p:ext uri="{BB962C8B-B14F-4D97-AF65-F5344CB8AC3E}">
        <p14:creationId xmlns:p14="http://schemas.microsoft.com/office/powerpoint/2010/main" val="348425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latin typeface="+mn-lt"/>
              </a:rPr>
              <a:t>Click ‘MAP Policy on Transcription Training and Testing’.</a:t>
            </a:r>
          </a:p>
          <a:p>
            <a:endParaRPr lang="en-US" b="1" dirty="0">
              <a:latin typeface="+mn-lt"/>
            </a:endParaRPr>
          </a:p>
        </p:txBody>
      </p:sp>
      <p:sp>
        <p:nvSpPr>
          <p:cNvPr id="4" name="Slide Number Placeholder 3"/>
          <p:cNvSpPr>
            <a:spLocks noGrp="1"/>
          </p:cNvSpPr>
          <p:nvPr>
            <p:ph type="sldNum" sz="quarter" idx="5"/>
          </p:nvPr>
        </p:nvSpPr>
        <p:spPr/>
        <p:txBody>
          <a:bodyPr/>
          <a:lstStyle/>
          <a:p>
            <a:fld id="{F97DC217-DF71-1A49-B3EA-559F1F43B0FF}" type="slidenum">
              <a:rPr lang="en-US" smtClean="0"/>
              <a:t>9</a:t>
            </a:fld>
            <a:endParaRPr lang="en-US" dirty="0"/>
          </a:p>
        </p:txBody>
      </p:sp>
    </p:spTree>
    <p:extLst>
      <p:ext uri="{BB962C8B-B14F-4D97-AF65-F5344CB8AC3E}">
        <p14:creationId xmlns:p14="http://schemas.microsoft.com/office/powerpoint/2010/main" val="1122429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6" y="1122363"/>
            <a:ext cx="7096933"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9"/>
            <a:ext cx="9500507" cy="806675"/>
          </a:xfrm>
        </p:spPr>
        <p:txBody>
          <a:bodyPr>
            <a:noAutofit/>
          </a:bodyPr>
          <a:lstStyle>
            <a:lvl1pPr marL="0" indent="0" algn="l">
              <a:buNone/>
              <a:defRPr sz="32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902465C8-266D-104C-9C49-323DF4A8277E}"/>
              </a:ext>
            </a:extLst>
          </p:cNvPr>
          <p:cNvSpPr/>
          <p:nvPr userDrawn="1"/>
        </p:nvSpPr>
        <p:spPr>
          <a:xfrm>
            <a:off x="583749" y="4960030"/>
            <a:ext cx="1551215"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10">
            <a:extLst>
              <a:ext uri="{FF2B5EF4-FFF2-40B4-BE49-F238E27FC236}">
                <a16:creationId xmlns:a16="http://schemas.microsoft.com/office/drawing/2014/main" id="{37979A1C-BF60-B345-A664-2E4F7A3461EB}"/>
              </a:ext>
            </a:extLst>
          </p:cNvPr>
          <p:cNvSpPr/>
          <p:nvPr userDrawn="1"/>
        </p:nvSpPr>
        <p:spPr>
          <a:xfrm>
            <a:off x="3"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9" name="Freeform 8">
            <a:extLst>
              <a:ext uri="{FF2B5EF4-FFF2-40B4-BE49-F238E27FC236}">
                <a16:creationId xmlns:a16="http://schemas.microsoft.com/office/drawing/2014/main" id="{58080B3E-915C-2D4C-8608-596E1BFD6387}"/>
              </a:ext>
            </a:extLst>
          </p:cNvPr>
          <p:cNvSpPr/>
          <p:nvPr userDrawn="1"/>
        </p:nvSpPr>
        <p:spPr>
          <a:xfrm>
            <a:off x="3"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8"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8"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7" y="381000"/>
            <a:ext cx="9779183" cy="1325563"/>
          </a:xfrm>
        </p:spPr>
        <p:txBody>
          <a:bodyPr anchor="b">
            <a:noAutofit/>
          </a:bodyPr>
          <a:lstStyle>
            <a:lvl1pPr>
              <a:defRPr sz="4800" b="1">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7" y="2087565"/>
            <a:ext cx="9779183" cy="3366815"/>
          </a:xfrm>
        </p:spPr>
        <p:txBody>
          <a:bodyPr>
            <a:noAutofit/>
          </a:bodyPr>
          <a:lstStyle>
            <a:lvl1pPr marL="0" indent="0">
              <a:buNone/>
              <a:defRPr>
                <a:solidFill>
                  <a:schemeClr val="bg1"/>
                </a:solidFill>
                <a:latin typeface="+mn-lt"/>
              </a:defRPr>
            </a:lvl1pPr>
            <a:lvl2pPr marL="457178" indent="0">
              <a:buNone/>
              <a:defRPr>
                <a:solidFill>
                  <a:schemeClr val="bg1"/>
                </a:solidFill>
                <a:latin typeface="+mn-lt"/>
              </a:defRPr>
            </a:lvl2pPr>
            <a:lvl3pPr marL="914354" indent="0">
              <a:buNone/>
              <a:defRPr>
                <a:solidFill>
                  <a:schemeClr val="bg1"/>
                </a:solidFill>
                <a:latin typeface="+mn-lt"/>
              </a:defRPr>
            </a:lvl3pPr>
            <a:lvl4pPr marL="1371532" indent="0">
              <a:buNone/>
              <a:defRPr>
                <a:solidFill>
                  <a:schemeClr val="bg1"/>
                </a:solidFill>
                <a:latin typeface="+mn-lt"/>
              </a:defRPr>
            </a:lvl4pPr>
            <a:lvl5pPr marL="1828709"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1" y="6356356"/>
            <a:ext cx="1701019"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5F02DCD1-2C6B-F948-9F72-3BB0CF3D512E}" type="datetime1">
              <a:rPr lang="en-US" smtClean="0"/>
              <a:pPr/>
              <a:t>2/7/2023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6"/>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7"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6"/>
            <a:ext cx="4663440" cy="2828613"/>
          </a:xfrm>
        </p:spPr>
        <p:txBody>
          <a:bodyPr>
            <a:noAutofit/>
          </a:bodyPr>
          <a:lstStyle>
            <a:lvl1pPr marL="0" indent="0">
              <a:buNone/>
              <a:defRPr sz="2000">
                <a:latin typeface="+mn-lt"/>
              </a:defRPr>
            </a:lvl1pPr>
            <a:lvl2pPr marL="457178" indent="0">
              <a:buNone/>
              <a:defRPr sz="1800">
                <a:latin typeface="+mn-lt"/>
              </a:defRPr>
            </a:lvl2pPr>
            <a:lvl3pPr marL="914354" indent="0">
              <a:buNone/>
              <a:defRPr sz="1600">
                <a:latin typeface="+mn-lt"/>
              </a:defRPr>
            </a:lvl3pPr>
            <a:lvl4pPr marL="1371532" indent="0">
              <a:buNone/>
              <a:defRPr sz="1400">
                <a:latin typeface="+mn-lt"/>
              </a:defRPr>
            </a:lvl4pPr>
            <a:lvl5pPr marL="1828709"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5" y="5590909"/>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6"/>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2/7/2023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6"/>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6"/>
            <a:ext cx="4663440" cy="2828613"/>
          </a:xfrm>
        </p:spPr>
        <p:txBody>
          <a:bodyPr>
            <a:noAutofit/>
          </a:bodyPr>
          <a:lstStyle>
            <a:lvl1pPr marL="0" indent="0">
              <a:buNone/>
              <a:defRPr sz="2000">
                <a:latin typeface="+mn-lt"/>
              </a:defRPr>
            </a:lvl1pPr>
            <a:lvl2pPr marL="457178" indent="0">
              <a:buNone/>
              <a:defRPr sz="1800">
                <a:latin typeface="+mn-lt"/>
              </a:defRPr>
            </a:lvl2pPr>
            <a:lvl3pPr marL="914354" indent="0">
              <a:buNone/>
              <a:defRPr sz="1600">
                <a:latin typeface="+mn-lt"/>
              </a:defRPr>
            </a:lvl3pPr>
            <a:lvl4pPr marL="1371532" indent="0">
              <a:buNone/>
              <a:defRPr sz="1400">
                <a:latin typeface="+mn-lt"/>
              </a:defRPr>
            </a:lvl4pPr>
            <a:lvl5pPr marL="1828709"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178" indent="0">
              <a:buNone/>
              <a:defRPr sz="2000" b="1">
                <a:latin typeface="+mj-lt"/>
              </a:defRPr>
            </a:lvl2pPr>
            <a:lvl3pPr marL="914354" indent="0">
              <a:buNone/>
              <a:defRPr sz="1800" b="1">
                <a:latin typeface="+mj-lt"/>
              </a:defRPr>
            </a:lvl3pPr>
            <a:lvl4pPr marL="1371532" indent="0">
              <a:buNone/>
              <a:defRPr sz="1600" b="1">
                <a:latin typeface="+mj-lt"/>
              </a:defRPr>
            </a:lvl4pPr>
            <a:lvl5pPr marL="1828709"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178" indent="0">
              <a:buNone/>
              <a:defRPr sz="2000" b="1">
                <a:latin typeface="+mj-lt"/>
              </a:defRPr>
            </a:lvl2pPr>
            <a:lvl3pPr marL="914354" indent="0">
              <a:buNone/>
              <a:defRPr sz="1800" b="1">
                <a:latin typeface="+mj-lt"/>
              </a:defRPr>
            </a:lvl3pPr>
            <a:lvl4pPr marL="1371532" indent="0">
              <a:buNone/>
              <a:defRPr sz="1600" b="1">
                <a:latin typeface="+mj-lt"/>
              </a:defRPr>
            </a:lvl4pPr>
            <a:lvl5pPr marL="1828709"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7"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178" indent="0">
              <a:buNone/>
              <a:defRPr sz="1800">
                <a:latin typeface="+mn-lt"/>
              </a:defRPr>
            </a:lvl2pPr>
            <a:lvl3pPr marL="914354" indent="0">
              <a:buNone/>
              <a:defRPr sz="1600">
                <a:latin typeface="+mn-lt"/>
              </a:defRPr>
            </a:lvl3pPr>
            <a:lvl4pPr marL="1371532" indent="0">
              <a:buNone/>
              <a:defRPr sz="1400">
                <a:latin typeface="+mn-lt"/>
              </a:defRPr>
            </a:lvl4pPr>
            <a:lvl5pPr marL="1828709"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9" y="5590909"/>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1" y="6356356"/>
            <a:ext cx="1767115"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4B103E64-1627-9140-8127-1849FED275E1}" type="datetime1">
              <a:rPr lang="en-US" smtClean="0"/>
              <a:pPr/>
              <a:t>2/7/2023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91" y="2526318"/>
            <a:ext cx="3173279" cy="2828613"/>
          </a:xfrm>
        </p:spPr>
        <p:txBody>
          <a:bodyPr>
            <a:noAutofit/>
          </a:bodyPr>
          <a:lstStyle>
            <a:lvl1pPr marL="0" indent="0">
              <a:buNone/>
              <a:defRPr sz="2000">
                <a:latin typeface="+mn-lt"/>
              </a:defRPr>
            </a:lvl1pPr>
            <a:lvl2pPr marL="457178" indent="0">
              <a:buNone/>
              <a:defRPr sz="1800">
                <a:latin typeface="+mn-lt"/>
              </a:defRPr>
            </a:lvl2pPr>
            <a:lvl3pPr marL="914354" indent="0">
              <a:buNone/>
              <a:defRPr sz="1600">
                <a:latin typeface="+mn-lt"/>
              </a:defRPr>
            </a:lvl3pPr>
            <a:lvl4pPr marL="1371532" indent="0">
              <a:buNone/>
              <a:defRPr sz="1400">
                <a:latin typeface="+mn-lt"/>
              </a:defRPr>
            </a:lvl4pPr>
            <a:lvl5pPr marL="1828709"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7" y="2003804"/>
            <a:ext cx="3173279" cy="522514"/>
          </a:xfrm>
        </p:spPr>
        <p:txBody>
          <a:bodyPr>
            <a:noAutofit/>
          </a:bodyPr>
          <a:lstStyle>
            <a:lvl1pPr marL="0" indent="0">
              <a:buNone/>
              <a:defRPr sz="2400" b="1">
                <a:latin typeface="+mj-lt"/>
              </a:defRPr>
            </a:lvl1pPr>
            <a:lvl2pPr marL="457178" indent="0">
              <a:buNone/>
              <a:defRPr sz="2000" b="1">
                <a:latin typeface="+mj-lt"/>
              </a:defRPr>
            </a:lvl2pPr>
            <a:lvl3pPr marL="914354" indent="0">
              <a:buNone/>
              <a:defRPr sz="1800" b="1">
                <a:latin typeface="+mj-lt"/>
              </a:defRPr>
            </a:lvl3pPr>
            <a:lvl4pPr marL="1371532" indent="0">
              <a:buNone/>
              <a:defRPr sz="1600" b="1">
                <a:latin typeface="+mj-lt"/>
              </a:defRPr>
            </a:lvl4pPr>
            <a:lvl5pPr marL="1828709"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91" y="2003804"/>
            <a:ext cx="3173279" cy="522514"/>
          </a:xfrm>
        </p:spPr>
        <p:txBody>
          <a:bodyPr>
            <a:noAutofit/>
          </a:bodyPr>
          <a:lstStyle>
            <a:lvl1pPr marL="0" indent="0">
              <a:buNone/>
              <a:defRPr sz="2400" b="1">
                <a:latin typeface="+mj-lt"/>
              </a:defRPr>
            </a:lvl1pPr>
            <a:lvl2pPr marL="457178" indent="0">
              <a:buNone/>
              <a:defRPr sz="2000" b="1">
                <a:latin typeface="+mj-lt"/>
              </a:defRPr>
            </a:lvl2pPr>
            <a:lvl3pPr marL="914354" indent="0">
              <a:buNone/>
              <a:defRPr sz="1800" b="1">
                <a:latin typeface="+mj-lt"/>
              </a:defRPr>
            </a:lvl3pPr>
            <a:lvl4pPr marL="1371532" indent="0">
              <a:buNone/>
              <a:defRPr sz="1600" b="1">
                <a:latin typeface="+mj-lt"/>
              </a:defRPr>
            </a:lvl4pPr>
            <a:lvl5pPr marL="1828709"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6" y="2526318"/>
            <a:ext cx="3173279" cy="2828613"/>
          </a:xfrm>
        </p:spPr>
        <p:txBody>
          <a:bodyPr>
            <a:noAutofit/>
          </a:bodyPr>
          <a:lstStyle>
            <a:lvl1pPr marL="0" indent="0">
              <a:buNone/>
              <a:defRPr sz="2000">
                <a:latin typeface="+mn-lt"/>
              </a:defRPr>
            </a:lvl1pPr>
            <a:lvl2pPr marL="457178" indent="0">
              <a:buNone/>
              <a:defRPr sz="1800">
                <a:latin typeface="+mn-lt"/>
              </a:defRPr>
            </a:lvl2pPr>
            <a:lvl3pPr marL="914354" indent="0">
              <a:buNone/>
              <a:defRPr sz="1600">
                <a:latin typeface="+mn-lt"/>
              </a:defRPr>
            </a:lvl3pPr>
            <a:lvl4pPr marL="1371532" indent="0">
              <a:buNone/>
              <a:defRPr sz="1400">
                <a:latin typeface="+mn-lt"/>
              </a:defRPr>
            </a:lvl4pPr>
            <a:lvl5pPr marL="1828709"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6" y="2003804"/>
            <a:ext cx="3173279" cy="522514"/>
          </a:xfrm>
        </p:spPr>
        <p:txBody>
          <a:bodyPr>
            <a:noAutofit/>
          </a:bodyPr>
          <a:lstStyle>
            <a:lvl1pPr marL="0" indent="0">
              <a:buNone/>
              <a:defRPr sz="2400" b="1">
                <a:latin typeface="+mj-lt"/>
              </a:defRPr>
            </a:lvl1pPr>
            <a:lvl2pPr marL="457178" indent="0">
              <a:buNone/>
              <a:defRPr sz="2000" b="1">
                <a:latin typeface="+mj-lt"/>
              </a:defRPr>
            </a:lvl2pPr>
            <a:lvl3pPr marL="914354" indent="0">
              <a:buNone/>
              <a:defRPr sz="1800" b="1">
                <a:latin typeface="+mj-lt"/>
              </a:defRPr>
            </a:lvl3pPr>
            <a:lvl4pPr marL="1371532" indent="0">
              <a:buNone/>
              <a:defRPr sz="1600" b="1">
                <a:latin typeface="+mj-lt"/>
              </a:defRPr>
            </a:lvl4pPr>
            <a:lvl5pPr marL="1828709"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6"/>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7" y="1122363"/>
            <a:ext cx="6220279" cy="2387600"/>
          </a:xfrm>
        </p:spPr>
        <p:txBody>
          <a:bodyPr anchor="b">
            <a:noAutofit/>
          </a:bodyPr>
          <a:lstStyle>
            <a:lvl1pPr algn="l">
              <a:defRPr sz="6000" b="1">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6" y="3602044"/>
            <a:ext cx="6220277" cy="2247219"/>
          </a:xfrm>
        </p:spPr>
        <p:txBody>
          <a:bodyPr>
            <a:noAutofit/>
          </a:bodyPr>
          <a:lstStyle>
            <a:lvl1pPr marL="0" indent="0" algn="l">
              <a:buNone/>
              <a:defRPr sz="2800">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9" y="0"/>
            <a:ext cx="39275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8"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7"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7"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7" y="2017469"/>
            <a:ext cx="9779183" cy="3366815"/>
          </a:xfrm>
        </p:spPr>
        <p:txBody>
          <a:bodyPr>
            <a:noAutofit/>
          </a:bodyPr>
          <a:lstStyle>
            <a:lvl1pPr marL="0" indent="0">
              <a:buNone/>
              <a:defRPr>
                <a:latin typeface="+mn-lt"/>
              </a:defRPr>
            </a:lvl1pPr>
            <a:lvl2pPr marL="457178" indent="0">
              <a:buNone/>
              <a:defRPr>
                <a:latin typeface="+mn-lt"/>
              </a:defRPr>
            </a:lvl2pPr>
            <a:lvl3pPr marL="914354" indent="0">
              <a:buNone/>
              <a:defRPr>
                <a:latin typeface="+mn-lt"/>
              </a:defRPr>
            </a:lvl3pPr>
            <a:lvl4pPr marL="1371532" indent="0">
              <a:buNone/>
              <a:defRPr>
                <a:latin typeface="+mn-lt"/>
              </a:defRPr>
            </a:lvl4pPr>
            <a:lvl5pPr marL="1828709"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5" y="5590909"/>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6"/>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DD9C8446-696E-6942-B6C8-CC9CAD0B34E0}" type="datetime1">
              <a:rPr lang="en-US" smtClean="0"/>
              <a:pPr/>
              <a:t>2/7/2023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6"/>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3" y="2286002"/>
            <a:ext cx="12208823"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9"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5" y="438104"/>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7"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7" y="2653173"/>
            <a:ext cx="9779183" cy="3436483"/>
          </a:xfrm>
        </p:spPr>
        <p:txBody>
          <a:bodyPr>
            <a:noAutofit/>
          </a:bodyPr>
          <a:lstStyle>
            <a:lvl1pPr marL="0" indent="0">
              <a:lnSpc>
                <a:spcPct val="150000"/>
              </a:lnSpc>
              <a:buNone/>
              <a:defRPr sz="2400">
                <a:solidFill>
                  <a:schemeClr val="bg1"/>
                </a:solidFill>
                <a:latin typeface="+mn-lt"/>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2/7/2023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7" y="6356356"/>
            <a:ext cx="1604683"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1" y="0"/>
            <a:ext cx="8025491"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5"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5" y="3539081"/>
            <a:ext cx="6245912" cy="1406101"/>
          </a:xfrm>
        </p:spPr>
        <p:txBody>
          <a:bodyPr>
            <a:noAutofit/>
          </a:bodyPr>
          <a:lstStyle>
            <a:lvl1pPr marL="0" indent="0" algn="l">
              <a:buNone/>
              <a:defRPr sz="320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33" y="2207197"/>
            <a:ext cx="3032351" cy="2443611"/>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7"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7" y="2087565"/>
            <a:ext cx="9779183" cy="3366815"/>
          </a:xfrm>
        </p:spPr>
        <p:txBody>
          <a:bodyPr>
            <a:noAutofit/>
          </a:bodyPr>
          <a:lstStyle>
            <a:lvl1pPr marL="0" indent="0">
              <a:buNone/>
              <a:defRPr>
                <a:latin typeface="+mn-lt"/>
              </a:defRPr>
            </a:lvl1pPr>
            <a:lvl2pPr marL="457178" indent="0">
              <a:buNone/>
              <a:defRPr>
                <a:latin typeface="+mn-lt"/>
              </a:defRPr>
            </a:lvl2pPr>
            <a:lvl3pPr marL="914354" indent="0">
              <a:buNone/>
              <a:defRPr>
                <a:latin typeface="+mn-lt"/>
              </a:defRPr>
            </a:lvl3pPr>
            <a:lvl4pPr marL="1371532" indent="0">
              <a:buNone/>
              <a:defRPr>
                <a:latin typeface="+mn-lt"/>
              </a:defRPr>
            </a:lvl4pPr>
            <a:lvl5pPr marL="1828709"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1" y="6356356"/>
            <a:ext cx="1701019"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7E7AB22C-8B7E-9B4A-8C65-396C3C874D86}" type="datetime1">
              <a:rPr lang="en-US" smtClean="0"/>
              <a:pPr/>
              <a:t>2/7/2023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6"/>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7"/>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7"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7" y="2087566"/>
            <a:ext cx="9779183" cy="3366813"/>
          </a:xfrm>
        </p:spPr>
        <p:txBody>
          <a:bodyPr>
            <a:noAutofit/>
          </a:bodyPr>
          <a:lstStyle>
            <a:lvl1pPr marL="0" indent="0">
              <a:buNone/>
              <a:defRPr>
                <a:latin typeface="+mn-lt"/>
              </a:defRPr>
            </a:lvl1pPr>
            <a:lvl2pPr marL="457178" indent="0">
              <a:buNone/>
              <a:defRPr>
                <a:latin typeface="+mn-lt"/>
              </a:defRPr>
            </a:lvl2pPr>
            <a:lvl3pPr marL="914354" indent="0">
              <a:buNone/>
              <a:defRPr>
                <a:latin typeface="+mn-lt"/>
              </a:defRPr>
            </a:lvl3pPr>
            <a:lvl4pPr marL="1371532" indent="0">
              <a:buNone/>
              <a:defRPr>
                <a:latin typeface="+mn-lt"/>
              </a:defRPr>
            </a:lvl4pPr>
            <a:lvl5pPr marL="1828709"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1" y="6356356"/>
            <a:ext cx="1701019"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8CE9AC2A-20AD-8C48-B5EB-B5322BDBCDEE}" type="datetime1">
              <a:rPr lang="en-US" smtClean="0"/>
              <a:pPr/>
              <a:t>2/7/2023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7" y="6356356"/>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5" y="1684338"/>
            <a:ext cx="8594559"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4" y="519411"/>
            <a:ext cx="1364297" cy="1094521"/>
          </a:xfrm>
        </p:spPr>
        <p:txBody>
          <a:bodyPr>
            <a:noAutofit/>
          </a:bodyPr>
          <a:lstStyle>
            <a:lvl1pPr marL="0" indent="0" algn="ctr">
              <a:buNone/>
              <a:defRPr sz="23898" b="1">
                <a:solidFill>
                  <a:schemeClr val="accent1">
                    <a:lumMod val="75000"/>
                  </a:schemeClr>
                </a:solidFill>
                <a:latin typeface="Tenorite" pitchFamily="2" charset="0"/>
              </a:defRPr>
            </a:lvl1pPr>
            <a:lvl2pPr marL="457178" indent="0">
              <a:buNone/>
              <a:defRPr b="1">
                <a:solidFill>
                  <a:schemeClr val="bg1"/>
                </a:solidFill>
                <a:latin typeface="Tenorite" pitchFamily="2" charset="0"/>
              </a:defRPr>
            </a:lvl2pPr>
            <a:lvl3pPr marL="914354" indent="0">
              <a:buNone/>
              <a:defRPr b="1">
                <a:solidFill>
                  <a:schemeClr val="bg1"/>
                </a:solidFill>
                <a:latin typeface="Tenorite" pitchFamily="2" charset="0"/>
              </a:defRPr>
            </a:lvl3pPr>
            <a:lvl4pPr marL="1371532" indent="0">
              <a:buNone/>
              <a:defRPr b="1">
                <a:solidFill>
                  <a:schemeClr val="bg1"/>
                </a:solidFill>
                <a:latin typeface="Tenorite" pitchFamily="2" charset="0"/>
              </a:defRPr>
            </a:lvl4pPr>
            <a:lvl5pPr marL="1828709"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7" y="4494213"/>
            <a:ext cx="3511551" cy="679450"/>
          </a:xfrm>
        </p:spPr>
        <p:txBody>
          <a:bodyPr>
            <a:noAutofit/>
          </a:bodyPr>
          <a:lstStyle>
            <a:lvl1pPr marL="0" indent="0" algn="r">
              <a:buNone/>
              <a:defRPr sz="2000">
                <a:solidFill>
                  <a:schemeClr val="bg1"/>
                </a:solidFill>
                <a:latin typeface="+mn-lt"/>
              </a:defRPr>
            </a:lvl1pPr>
            <a:lvl2pPr marL="457178" indent="0" algn="r">
              <a:buNone/>
              <a:defRPr sz="1800">
                <a:solidFill>
                  <a:schemeClr val="bg1"/>
                </a:solidFill>
                <a:latin typeface="Tenorite" pitchFamily="2" charset="0"/>
              </a:defRPr>
            </a:lvl2pPr>
            <a:lvl3pPr marL="914354" indent="0" algn="r">
              <a:buNone/>
              <a:defRPr sz="1600">
                <a:solidFill>
                  <a:schemeClr val="bg1"/>
                </a:solidFill>
                <a:latin typeface="Tenorite" pitchFamily="2" charset="0"/>
              </a:defRPr>
            </a:lvl3pPr>
            <a:lvl4pPr marL="1371532" indent="0" algn="r">
              <a:buNone/>
              <a:defRPr sz="1400">
                <a:solidFill>
                  <a:schemeClr val="bg1"/>
                </a:solidFill>
                <a:latin typeface="Tenorite" pitchFamily="2" charset="0"/>
              </a:defRPr>
            </a:lvl4pPr>
            <a:lvl5pPr marL="1828709"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8" y="3399698"/>
            <a:ext cx="1364297" cy="1094521"/>
          </a:xfrm>
        </p:spPr>
        <p:txBody>
          <a:bodyPr>
            <a:noAutofit/>
          </a:bodyPr>
          <a:lstStyle>
            <a:lvl1pPr marL="0" indent="0" algn="ctr">
              <a:buNone/>
              <a:defRPr sz="23898" b="1">
                <a:solidFill>
                  <a:schemeClr val="accent1">
                    <a:lumMod val="75000"/>
                  </a:schemeClr>
                </a:solidFill>
                <a:latin typeface="Tenorite" pitchFamily="2" charset="0"/>
              </a:defRPr>
            </a:lvl1pPr>
            <a:lvl2pPr marL="457178" indent="0">
              <a:buNone/>
              <a:defRPr b="1">
                <a:solidFill>
                  <a:schemeClr val="bg1"/>
                </a:solidFill>
                <a:latin typeface="Tenorite" pitchFamily="2" charset="0"/>
              </a:defRPr>
            </a:lvl2pPr>
            <a:lvl3pPr marL="914354" indent="0">
              <a:buNone/>
              <a:defRPr b="1">
                <a:solidFill>
                  <a:schemeClr val="bg1"/>
                </a:solidFill>
                <a:latin typeface="Tenorite" pitchFamily="2" charset="0"/>
              </a:defRPr>
            </a:lvl3pPr>
            <a:lvl4pPr marL="1371532" indent="0">
              <a:buNone/>
              <a:defRPr b="1">
                <a:solidFill>
                  <a:schemeClr val="bg1"/>
                </a:solidFill>
                <a:latin typeface="Tenorite" pitchFamily="2" charset="0"/>
              </a:defRPr>
            </a:lvl4pPr>
            <a:lvl5pPr marL="1828709"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2/7/2023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3"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29"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33" y="2227758"/>
            <a:ext cx="1200375"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2"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2"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7" y="2227758"/>
            <a:ext cx="1200375"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20"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33" y="4254273"/>
            <a:ext cx="1200375"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2"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2"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7" y="4254273"/>
            <a:ext cx="1200375"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20"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1" y="6356356"/>
            <a:ext cx="1569803" cy="365125"/>
          </a:xfrm>
        </p:spPr>
        <p:txBody>
          <a:bodyPr>
            <a:noAutofit/>
          </a:bodyPr>
          <a:lstStyle>
            <a:lvl1pPr>
              <a:defRPr>
                <a:solidFill>
                  <a:schemeClr val="accent3"/>
                </a:solidFill>
                <a:latin typeface="+mn-lt"/>
              </a:defRPr>
            </a:lvl1pPr>
          </a:lstStyle>
          <a:p>
            <a:fld id="{9A85C5CA-AE29-AB4C-8F85-0373C72001D8}" type="datetime1">
              <a:rPr lang="en-US" smtClean="0"/>
              <a:pPr/>
              <a:t>2/7/2023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7" y="6356356"/>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8" y="6356356"/>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4"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7" y="1879983"/>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10" y="-1664"/>
            <a:ext cx="1167495"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4" y="2737752"/>
            <a:ext cx="1380831"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6" y="5333435"/>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3" y="3651511"/>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7" y="4976365"/>
            <a:ext cx="1167495"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3" y="381000"/>
            <a:ext cx="10678143"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40"/>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2"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32"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40"/>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40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400"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9" y="2068740"/>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8"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7" y="2068740"/>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6"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7"/>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2"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32"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7"/>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40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400"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9" y="4118557"/>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8"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7" y="4118557"/>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6"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2/7/2023</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6"/>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B562DF68-3089-814D-8A14-C651FE91885E}" type="datetime1">
              <a:rPr lang="en-US" smtClean="0"/>
              <a:pPr/>
              <a:t>2/7/2023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6"/>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24.jpg"/><Relationship Id="rId4" Type="http://schemas.openxmlformats.org/officeDocument/2006/relationships/hyperlink" Target="https://www.storyblocks.com/video/stock/business-people-deadline-and-technology-concept---stressed-african-american-businessman-with-laptop-working-computer-at-office-hllykvmchgjgf7kpl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1167495" y="1122363"/>
            <a:ext cx="7096933" cy="2387600"/>
          </a:xfrm>
        </p:spPr>
        <p:txBody>
          <a:bodyPr/>
          <a:lstStyle/>
          <a:p>
            <a:br>
              <a:rPr lang="en-US" dirty="0"/>
            </a:br>
            <a:r>
              <a:rPr lang="en-US" dirty="0"/>
              <a:t>MAP Training and Testing Updates</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167493" y="3602040"/>
            <a:ext cx="9500507" cy="806675"/>
          </a:xfrm>
        </p:spPr>
        <p:txBody>
          <a:bodyPr/>
          <a:lstStyle/>
          <a:p>
            <a:r>
              <a:rPr lang="en-US" dirty="0"/>
              <a:t>Medication Administration Program (MAP)</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FF3C58-D308-53AF-C0B2-9BEC1804CC9C}"/>
              </a:ext>
            </a:extLst>
          </p:cNvPr>
          <p:cNvSpPr>
            <a:spLocks noGrp="1"/>
          </p:cNvSpPr>
          <p:nvPr>
            <p:ph type="title"/>
          </p:nvPr>
        </p:nvSpPr>
        <p:spPr>
          <a:xfrm>
            <a:off x="1167495" y="381001"/>
            <a:ext cx="9779183" cy="1325563"/>
          </a:xfrm>
        </p:spPr>
        <p:txBody>
          <a:bodyPr anchor="b">
            <a:normAutofit/>
          </a:bodyPr>
          <a:lstStyle/>
          <a:p>
            <a:pPr algn="ctr"/>
            <a:r>
              <a:rPr lang="en-US" dirty="0" err="1"/>
              <a:t>mass.gov</a:t>
            </a:r>
            <a:r>
              <a:rPr lang="en-US" dirty="0"/>
              <a:t>/</a:t>
            </a:r>
            <a:r>
              <a:rPr lang="en-US" dirty="0" err="1"/>
              <a:t>dph</a:t>
            </a:r>
            <a:r>
              <a:rPr lang="en-US" dirty="0"/>
              <a:t>/map</a:t>
            </a:r>
          </a:p>
        </p:txBody>
      </p:sp>
      <p:pic>
        <p:nvPicPr>
          <p:cNvPr id="2" name="Picture 1">
            <a:extLst>
              <a:ext uri="{FF2B5EF4-FFF2-40B4-BE49-F238E27FC236}">
                <a16:creationId xmlns:a16="http://schemas.microsoft.com/office/drawing/2014/main" id="{AE01CA36-4008-20A6-FEAF-1B7CF3B19694}"/>
              </a:ext>
            </a:extLst>
          </p:cNvPr>
          <p:cNvPicPr>
            <a:picLocks noChangeAspect="1"/>
          </p:cNvPicPr>
          <p:nvPr/>
        </p:nvPicPr>
        <p:blipFill>
          <a:blip r:embed="rId3"/>
          <a:stretch>
            <a:fillRect/>
          </a:stretch>
        </p:blipFill>
        <p:spPr>
          <a:xfrm>
            <a:off x="3579500" y="1831496"/>
            <a:ext cx="4955177" cy="4707419"/>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E896FBB8-983B-0A72-A3BC-118B15065415}"/>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10</a:t>
            </a:fld>
            <a:endParaRPr lang="en-US"/>
          </a:p>
        </p:txBody>
      </p:sp>
    </p:spTree>
    <p:extLst>
      <p:ext uri="{BB962C8B-B14F-4D97-AF65-F5344CB8AC3E}">
        <p14:creationId xmlns:p14="http://schemas.microsoft.com/office/powerpoint/2010/main" val="152090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6D0A-CB6E-E223-3059-FD0CBCB739B5}"/>
              </a:ext>
            </a:extLst>
          </p:cNvPr>
          <p:cNvSpPr>
            <a:spLocks noGrp="1"/>
          </p:cNvSpPr>
          <p:nvPr>
            <p:ph type="title"/>
          </p:nvPr>
        </p:nvSpPr>
        <p:spPr>
          <a:xfrm>
            <a:off x="1167495" y="381002"/>
            <a:ext cx="9779183" cy="1736559"/>
          </a:xfrm>
        </p:spPr>
        <p:txBody>
          <a:bodyPr anchor="b">
            <a:normAutofit fontScale="90000"/>
          </a:bodyPr>
          <a:lstStyle/>
          <a:p>
            <a:pPr algn="ctr"/>
            <a:r>
              <a:rPr lang="en-US" sz="4400" dirty="0"/>
              <a:t>MAP Policy 13-7 Service Provider Transcription of Medication Management (TMM) System</a:t>
            </a:r>
          </a:p>
        </p:txBody>
      </p:sp>
      <p:pic>
        <p:nvPicPr>
          <p:cNvPr id="7" name="Picture 6" descr="Text, letter&#10;&#10;Description automatically generated">
            <a:extLst>
              <a:ext uri="{FF2B5EF4-FFF2-40B4-BE49-F238E27FC236}">
                <a16:creationId xmlns:a16="http://schemas.microsoft.com/office/drawing/2014/main" id="{67C4C5CE-2197-2DEC-20B7-1487483E0C2E}"/>
              </a:ext>
            </a:extLst>
          </p:cNvPr>
          <p:cNvPicPr>
            <a:picLocks noChangeAspect="1"/>
          </p:cNvPicPr>
          <p:nvPr/>
        </p:nvPicPr>
        <p:blipFill>
          <a:blip r:embed="rId3"/>
          <a:stretch>
            <a:fillRect/>
          </a:stretch>
        </p:blipFill>
        <p:spPr>
          <a:xfrm>
            <a:off x="4107973" y="2117561"/>
            <a:ext cx="3898231" cy="4586155"/>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F9BD49A5-1565-AADD-D87C-08A06596887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11</a:t>
            </a:fld>
            <a:endParaRPr lang="en-US"/>
          </a:p>
        </p:txBody>
      </p:sp>
    </p:spTree>
    <p:extLst>
      <p:ext uri="{BB962C8B-B14F-4D97-AF65-F5344CB8AC3E}">
        <p14:creationId xmlns:p14="http://schemas.microsoft.com/office/powerpoint/2010/main" val="3477045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6D0A-CB6E-E223-3059-FD0CBCB739B5}"/>
              </a:ext>
            </a:extLst>
          </p:cNvPr>
          <p:cNvSpPr>
            <a:spLocks noGrp="1"/>
          </p:cNvSpPr>
          <p:nvPr>
            <p:ph type="title"/>
          </p:nvPr>
        </p:nvSpPr>
        <p:spPr>
          <a:xfrm>
            <a:off x="878737" y="405064"/>
            <a:ext cx="9779183" cy="1616243"/>
          </a:xfrm>
        </p:spPr>
        <p:txBody>
          <a:bodyPr anchor="b">
            <a:noAutofit/>
          </a:bodyPr>
          <a:lstStyle/>
          <a:p>
            <a:pPr algn="ctr"/>
            <a:r>
              <a:rPr lang="en-US" sz="4000" dirty="0"/>
              <a:t>MAP Policy 13-7 Service Provider Transcription of Medication Management (TMM) System</a:t>
            </a:r>
          </a:p>
        </p:txBody>
      </p:sp>
      <p:pic>
        <p:nvPicPr>
          <p:cNvPr id="3" name="Picture 2" descr="Text&#10;&#10;Description automatically generated">
            <a:extLst>
              <a:ext uri="{FF2B5EF4-FFF2-40B4-BE49-F238E27FC236}">
                <a16:creationId xmlns:a16="http://schemas.microsoft.com/office/drawing/2014/main" id="{35E528FF-8A6E-6101-E8C3-03E5DC334529}"/>
              </a:ext>
            </a:extLst>
          </p:cNvPr>
          <p:cNvPicPr>
            <a:picLocks noChangeAspect="1"/>
          </p:cNvPicPr>
          <p:nvPr/>
        </p:nvPicPr>
        <p:blipFill>
          <a:blip r:embed="rId3"/>
          <a:stretch>
            <a:fillRect/>
          </a:stretch>
        </p:blipFill>
        <p:spPr>
          <a:xfrm>
            <a:off x="3855307" y="2172127"/>
            <a:ext cx="3826043" cy="4501227"/>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F9BD49A5-1565-AADD-D87C-08A06596887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12</a:t>
            </a:fld>
            <a:endParaRPr lang="en-US"/>
          </a:p>
        </p:txBody>
      </p:sp>
    </p:spTree>
    <p:extLst>
      <p:ext uri="{BB962C8B-B14F-4D97-AF65-F5344CB8AC3E}">
        <p14:creationId xmlns:p14="http://schemas.microsoft.com/office/powerpoint/2010/main" val="673459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5" y="381001"/>
            <a:ext cx="9779183" cy="1325563"/>
          </a:xfrm>
        </p:spPr>
        <p:txBody>
          <a:bodyPr anchor="b">
            <a:noAutofit/>
          </a:bodyPr>
          <a:lstStyle/>
          <a:p>
            <a:r>
              <a:rPr lang="en-US" sz="5000" dirty="0"/>
              <a:t>Online MAP Certification Training</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idx="1"/>
          </p:nvPr>
        </p:nvSpPr>
        <p:spPr>
          <a:xfrm>
            <a:off x="1167495" y="2017470"/>
            <a:ext cx="9779183" cy="3366815"/>
          </a:xfrm>
        </p:spPr>
        <p:txBody>
          <a:bodyPr vert="horz" lIns="91440" tIns="45720" rIns="91440" bIns="45720" rtlCol="0">
            <a:normAutofit/>
          </a:bodyPr>
          <a:lstStyle/>
          <a:p>
            <a:pPr marL="342882" indent="-342882">
              <a:buClr>
                <a:schemeClr val="tx1"/>
              </a:buClr>
              <a:buFont typeface="Arial" panose="020B0604020202020204" pitchFamily="34" charset="0"/>
              <a:buChar char="•"/>
            </a:pPr>
            <a:r>
              <a:rPr lang="en-US" sz="4400" dirty="0"/>
              <a:t>Required</a:t>
            </a:r>
          </a:p>
          <a:p>
            <a:pPr marL="914354" lvl="1" indent="-457178">
              <a:buClr>
                <a:schemeClr val="tx1"/>
              </a:buClr>
              <a:buFont typeface="Wingdings" pitchFamily="2" charset="2"/>
              <a:buChar char="§"/>
            </a:pPr>
            <a:r>
              <a:rPr lang="en-US" sz="3600" i="1" dirty="0"/>
              <a:t>‘Responsibilities in Action’</a:t>
            </a:r>
            <a:r>
              <a:rPr lang="en-US" sz="3600" dirty="0"/>
              <a:t> Content</a:t>
            </a:r>
          </a:p>
          <a:p>
            <a:pPr marL="914354" lvl="1" indent="-457178">
              <a:buClr>
                <a:schemeClr val="tx1"/>
              </a:buClr>
              <a:buFont typeface="Wingdings" pitchFamily="2" charset="2"/>
              <a:buChar char="§"/>
            </a:pPr>
            <a:r>
              <a:rPr lang="en-US" sz="3600" dirty="0"/>
              <a:t>Skills Check Practice/Assignments</a:t>
            </a:r>
          </a:p>
          <a:p>
            <a:pPr marL="1371532" lvl="2" indent="-457178">
              <a:buClr>
                <a:schemeClr val="tx1"/>
              </a:buClr>
              <a:buFont typeface="Courier New" panose="02070309020205020404" pitchFamily="49" charset="0"/>
              <a:buChar char="o"/>
            </a:pPr>
            <a:r>
              <a:rPr lang="en-US" sz="3200" dirty="0"/>
              <a:t>Unit 6-Transcription</a:t>
            </a:r>
          </a:p>
          <a:p>
            <a:pPr marL="1371532" lvl="2" indent="-457178">
              <a:buClr>
                <a:schemeClr val="tx1"/>
              </a:buClr>
              <a:buFont typeface="Courier New" panose="02070309020205020404" pitchFamily="49" charset="0"/>
              <a:buChar char="o"/>
            </a:pPr>
            <a:r>
              <a:rPr lang="en-US" sz="3200" dirty="0"/>
              <a:t>Unit 7-Medication Administration</a:t>
            </a: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13</a:t>
            </a:fld>
            <a:endParaRPr lang="en-US"/>
          </a:p>
        </p:txBody>
      </p:sp>
    </p:spTree>
    <p:extLst>
      <p:ext uri="{BB962C8B-B14F-4D97-AF65-F5344CB8AC3E}">
        <p14:creationId xmlns:p14="http://schemas.microsoft.com/office/powerpoint/2010/main" val="1325994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CE778A-664D-A520-1107-8908DBC9887E}"/>
              </a:ext>
            </a:extLst>
          </p:cNvPr>
          <p:cNvSpPr>
            <a:spLocks noGrp="1"/>
          </p:cNvSpPr>
          <p:nvPr>
            <p:ph type="title"/>
          </p:nvPr>
        </p:nvSpPr>
        <p:spPr>
          <a:xfrm>
            <a:off x="750431" y="381001"/>
            <a:ext cx="8401624" cy="1325563"/>
          </a:xfrm>
        </p:spPr>
        <p:txBody>
          <a:bodyPr anchor="b">
            <a:normAutofit/>
          </a:bodyPr>
          <a:lstStyle/>
          <a:p>
            <a:pPr algn="ctr"/>
            <a:r>
              <a:rPr lang="en-US" dirty="0"/>
              <a:t>Course Overview</a:t>
            </a:r>
          </a:p>
        </p:txBody>
      </p:sp>
      <p:sp>
        <p:nvSpPr>
          <p:cNvPr id="6" name="Slide Number Placeholder 5">
            <a:extLst>
              <a:ext uri="{FF2B5EF4-FFF2-40B4-BE49-F238E27FC236}">
                <a16:creationId xmlns:a16="http://schemas.microsoft.com/office/drawing/2014/main" id="{B8BBBC1C-D73A-2CDC-163E-8789B70C30DA}"/>
              </a:ext>
            </a:extLst>
          </p:cNvPr>
          <p:cNvSpPr>
            <a:spLocks noGrp="1"/>
          </p:cNvSpPr>
          <p:nvPr>
            <p:ph type="sldNum" sz="quarter" idx="12"/>
          </p:nvPr>
        </p:nvSpPr>
        <p:spPr>
          <a:xfrm>
            <a:off x="8332338" y="6356354"/>
            <a:ext cx="1167495" cy="365125"/>
          </a:xfrm>
        </p:spPr>
        <p:txBody>
          <a:bodyPr anchor="ctr">
            <a:normAutofit/>
          </a:bodyPr>
          <a:lstStyle/>
          <a:p>
            <a:pPr>
              <a:spcAft>
                <a:spcPts val="600"/>
              </a:spcAft>
            </a:pPr>
            <a:fld id="{294A09A9-5501-47C1-A89A-A340965A2BE2}" type="slidenum">
              <a:rPr lang="en-US" smtClean="0"/>
              <a:pPr>
                <a:spcAft>
                  <a:spcPts val="600"/>
                </a:spcAft>
              </a:pPr>
              <a:t>14</a:t>
            </a:fld>
            <a:endParaRPr lang="en-US"/>
          </a:p>
        </p:txBody>
      </p:sp>
      <p:pic>
        <p:nvPicPr>
          <p:cNvPr id="4" name="Picture 3">
            <a:extLst>
              <a:ext uri="{FF2B5EF4-FFF2-40B4-BE49-F238E27FC236}">
                <a16:creationId xmlns:a16="http://schemas.microsoft.com/office/drawing/2014/main" id="{18A469E1-CAE5-A137-C96E-3EA547C496E6}"/>
              </a:ext>
            </a:extLst>
          </p:cNvPr>
          <p:cNvPicPr>
            <a:picLocks noChangeAspect="1"/>
          </p:cNvPicPr>
          <p:nvPr/>
        </p:nvPicPr>
        <p:blipFill>
          <a:blip r:embed="rId3"/>
          <a:stretch>
            <a:fillRect/>
          </a:stretch>
        </p:blipFill>
        <p:spPr>
          <a:xfrm>
            <a:off x="1379655" y="1782934"/>
            <a:ext cx="7772400" cy="4497049"/>
          </a:xfrm>
          <a:prstGeom prst="rect">
            <a:avLst/>
          </a:prstGeom>
          <a:ln>
            <a:solidFill>
              <a:schemeClr val="tx1"/>
            </a:solidFill>
          </a:ln>
        </p:spPr>
      </p:pic>
      <p:sp>
        <p:nvSpPr>
          <p:cNvPr id="2" name="Right Arrow 1">
            <a:extLst>
              <a:ext uri="{FF2B5EF4-FFF2-40B4-BE49-F238E27FC236}">
                <a16:creationId xmlns:a16="http://schemas.microsoft.com/office/drawing/2014/main" id="{CA602F5C-EC6B-DC8B-3F72-CF4778528D41}"/>
              </a:ext>
            </a:extLst>
          </p:cNvPr>
          <p:cNvSpPr/>
          <p:nvPr/>
        </p:nvSpPr>
        <p:spPr>
          <a:xfrm>
            <a:off x="522515" y="3077029"/>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93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CE778A-664D-A520-1107-8908DBC9887E}"/>
              </a:ext>
            </a:extLst>
          </p:cNvPr>
          <p:cNvSpPr>
            <a:spLocks noGrp="1"/>
          </p:cNvSpPr>
          <p:nvPr>
            <p:ph type="title"/>
          </p:nvPr>
        </p:nvSpPr>
        <p:spPr>
          <a:xfrm>
            <a:off x="1167495" y="381001"/>
            <a:ext cx="9779183" cy="1325563"/>
          </a:xfrm>
        </p:spPr>
        <p:txBody>
          <a:bodyPr anchor="b">
            <a:normAutofit/>
          </a:bodyPr>
          <a:lstStyle/>
          <a:p>
            <a:pPr algn="ctr"/>
            <a:r>
              <a:rPr lang="en-US" dirty="0"/>
              <a:t>Start Here:  Introduction</a:t>
            </a:r>
          </a:p>
        </p:txBody>
      </p:sp>
      <p:pic>
        <p:nvPicPr>
          <p:cNvPr id="3" name="Picture 2">
            <a:extLst>
              <a:ext uri="{FF2B5EF4-FFF2-40B4-BE49-F238E27FC236}">
                <a16:creationId xmlns:a16="http://schemas.microsoft.com/office/drawing/2014/main" id="{C7E8BE4C-3836-C4C7-DA43-527D4FA204A0}"/>
              </a:ext>
            </a:extLst>
          </p:cNvPr>
          <p:cNvPicPr>
            <a:picLocks noChangeAspect="1"/>
          </p:cNvPicPr>
          <p:nvPr/>
        </p:nvPicPr>
        <p:blipFill>
          <a:blip r:embed="rId3"/>
          <a:stretch>
            <a:fillRect/>
          </a:stretch>
        </p:blipFill>
        <p:spPr>
          <a:xfrm>
            <a:off x="2475368" y="2017473"/>
            <a:ext cx="7163437" cy="3366815"/>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B8BBBC1C-D73A-2CDC-163E-8789B70C30DA}"/>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15</a:t>
            </a:fld>
            <a:endParaRPr lang="en-US"/>
          </a:p>
        </p:txBody>
      </p:sp>
      <p:sp>
        <p:nvSpPr>
          <p:cNvPr id="4" name="Right Arrow 3">
            <a:extLst>
              <a:ext uri="{FF2B5EF4-FFF2-40B4-BE49-F238E27FC236}">
                <a16:creationId xmlns:a16="http://schemas.microsoft.com/office/drawing/2014/main" id="{40146782-A4C9-0AC3-B2D0-08CBE5E40046}"/>
              </a:ext>
            </a:extLst>
          </p:cNvPr>
          <p:cNvSpPr/>
          <p:nvPr/>
        </p:nvSpPr>
        <p:spPr>
          <a:xfrm>
            <a:off x="1574791" y="2334127"/>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450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AC40-1F24-C45E-95AB-E31127AAA760}"/>
              </a:ext>
            </a:extLst>
          </p:cNvPr>
          <p:cNvSpPr>
            <a:spLocks noGrp="1"/>
          </p:cNvSpPr>
          <p:nvPr>
            <p:ph type="title"/>
          </p:nvPr>
        </p:nvSpPr>
        <p:spPr>
          <a:xfrm>
            <a:off x="1167495" y="381001"/>
            <a:ext cx="9779183" cy="1325563"/>
          </a:xfrm>
        </p:spPr>
        <p:txBody>
          <a:bodyPr anchor="b">
            <a:normAutofit/>
          </a:bodyPr>
          <a:lstStyle/>
          <a:p>
            <a:r>
              <a:rPr lang="en-US" dirty="0"/>
              <a:t>Units 1-5 Summary and Preview</a:t>
            </a:r>
          </a:p>
        </p:txBody>
      </p:sp>
      <p:sp>
        <p:nvSpPr>
          <p:cNvPr id="6" name="Slide Number Placeholder 5">
            <a:extLst>
              <a:ext uri="{FF2B5EF4-FFF2-40B4-BE49-F238E27FC236}">
                <a16:creationId xmlns:a16="http://schemas.microsoft.com/office/drawing/2014/main" id="{3467A4E3-B6CA-EBBC-F5DB-92A63B2AD35E}"/>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16</a:t>
            </a:fld>
            <a:endParaRPr lang="en-US"/>
          </a:p>
        </p:txBody>
      </p:sp>
      <p:graphicFrame>
        <p:nvGraphicFramePr>
          <p:cNvPr id="8" name="Content Placeholder 2">
            <a:extLst>
              <a:ext uri="{FF2B5EF4-FFF2-40B4-BE49-F238E27FC236}">
                <a16:creationId xmlns:a16="http://schemas.microsoft.com/office/drawing/2014/main" id="{BAF74B57-BF0A-E42F-BEBD-1733A02F76EC}"/>
              </a:ext>
            </a:extLst>
          </p:cNvPr>
          <p:cNvGraphicFramePr>
            <a:graphicFrameLocks noGrp="1"/>
          </p:cNvGraphicFramePr>
          <p:nvPr>
            <p:ph idx="1"/>
            <p:extLst>
              <p:ext uri="{D42A27DB-BD31-4B8C-83A1-F6EECF244321}">
                <p14:modId xmlns:p14="http://schemas.microsoft.com/office/powerpoint/2010/main" val="1951023529"/>
              </p:ext>
            </p:extLst>
          </p:nvPr>
        </p:nvGraphicFramePr>
        <p:xfrm>
          <a:off x="1167495" y="2017470"/>
          <a:ext cx="9779183"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9720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B5B8A1A-3FF8-73DC-60B0-C5617C43388B}"/>
              </a:ext>
            </a:extLst>
          </p:cNvPr>
          <p:cNvSpPr>
            <a:spLocks noGrp="1"/>
          </p:cNvSpPr>
          <p:nvPr>
            <p:ph type="title"/>
          </p:nvPr>
        </p:nvSpPr>
        <p:spPr>
          <a:xfrm>
            <a:off x="1167495" y="381001"/>
            <a:ext cx="9779183" cy="1325563"/>
          </a:xfrm>
        </p:spPr>
        <p:txBody>
          <a:bodyPr anchor="b">
            <a:normAutofit/>
          </a:bodyPr>
          <a:lstStyle/>
          <a:p>
            <a:r>
              <a:rPr lang="en-US" sz="4400" dirty="0"/>
              <a:t>Transcription Assignment Requirement</a:t>
            </a:r>
          </a:p>
        </p:txBody>
      </p:sp>
      <p:sp>
        <p:nvSpPr>
          <p:cNvPr id="13" name="Content Placeholder 2">
            <a:extLst>
              <a:ext uri="{FF2B5EF4-FFF2-40B4-BE49-F238E27FC236}">
                <a16:creationId xmlns:a16="http://schemas.microsoft.com/office/drawing/2014/main" id="{1EE7F2AE-ABF9-B087-5C7C-D336463E2D24}"/>
              </a:ext>
            </a:extLst>
          </p:cNvPr>
          <p:cNvSpPr>
            <a:spLocks noGrp="1"/>
          </p:cNvSpPr>
          <p:nvPr>
            <p:ph idx="1"/>
          </p:nvPr>
        </p:nvSpPr>
        <p:spPr>
          <a:xfrm>
            <a:off x="1167495" y="2017473"/>
            <a:ext cx="10135091" cy="3366815"/>
          </a:xfrm>
        </p:spPr>
        <p:txBody>
          <a:bodyPr>
            <a:normAutofit/>
          </a:bodyPr>
          <a:lstStyle/>
          <a:p>
            <a:pPr marL="457178" indent="-457178">
              <a:buFont typeface="Arial" panose="020B0604020202020204" pitchFamily="34" charset="0"/>
              <a:buChar char="•"/>
            </a:pPr>
            <a:r>
              <a:rPr lang="en-US" sz="4000" dirty="0"/>
              <a:t>Criteria</a:t>
            </a:r>
          </a:p>
          <a:p>
            <a:pPr marL="1371532" lvl="2" indent="-457178">
              <a:buSzPct val="75000"/>
              <a:buFont typeface="Wingdings" pitchFamily="2" charset="2"/>
              <a:buChar char="§"/>
            </a:pPr>
            <a:r>
              <a:rPr lang="en-US" sz="3600" dirty="0"/>
              <a:t>DC Medication</a:t>
            </a:r>
          </a:p>
          <a:p>
            <a:pPr marL="1371532" lvl="2" indent="-457178">
              <a:buSzPct val="75000"/>
              <a:buFont typeface="Wingdings" pitchFamily="2" charset="2"/>
              <a:buChar char="§"/>
            </a:pPr>
            <a:r>
              <a:rPr lang="en-US" sz="3600" dirty="0"/>
              <a:t>Transcribe new ‘Time Limited’ Medication</a:t>
            </a:r>
          </a:p>
          <a:p>
            <a:pPr marL="457178" indent="-457178">
              <a:buFont typeface="Arial" panose="020B0604020202020204" pitchFamily="34" charset="0"/>
              <a:buChar char="•"/>
            </a:pPr>
            <a:endParaRPr lang="en-US" dirty="0"/>
          </a:p>
          <a:p>
            <a:pPr marL="457178" indent="-457178">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1938D6B6-0E9B-B926-BC1B-C406D207698E}"/>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17</a:t>
            </a:fld>
            <a:endParaRPr lang="en-US"/>
          </a:p>
        </p:txBody>
      </p:sp>
    </p:spTree>
    <p:extLst>
      <p:ext uri="{BB962C8B-B14F-4D97-AF65-F5344CB8AC3E}">
        <p14:creationId xmlns:p14="http://schemas.microsoft.com/office/powerpoint/2010/main" val="2566704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AC40-1F24-C45E-95AB-E31127AAA760}"/>
              </a:ext>
            </a:extLst>
          </p:cNvPr>
          <p:cNvSpPr>
            <a:spLocks noGrp="1"/>
          </p:cNvSpPr>
          <p:nvPr>
            <p:ph type="title"/>
          </p:nvPr>
        </p:nvSpPr>
        <p:spPr>
          <a:xfrm>
            <a:off x="1167495" y="381001"/>
            <a:ext cx="9779183" cy="1325563"/>
          </a:xfrm>
        </p:spPr>
        <p:txBody>
          <a:bodyPr anchor="b">
            <a:normAutofit/>
          </a:bodyPr>
          <a:lstStyle/>
          <a:p>
            <a:r>
              <a:rPr lang="en-US" dirty="0"/>
              <a:t>Unit 6 Transcription Assignment</a:t>
            </a:r>
          </a:p>
        </p:txBody>
      </p:sp>
      <p:sp>
        <p:nvSpPr>
          <p:cNvPr id="13" name="Content Placeholder 6">
            <a:extLst>
              <a:ext uri="{FF2B5EF4-FFF2-40B4-BE49-F238E27FC236}">
                <a16:creationId xmlns:a16="http://schemas.microsoft.com/office/drawing/2014/main" id="{9AC43CA9-43C9-3FDF-8C4C-642E2385AFD8}"/>
              </a:ext>
            </a:extLst>
          </p:cNvPr>
          <p:cNvSpPr>
            <a:spLocks noGrp="1"/>
          </p:cNvSpPr>
          <p:nvPr>
            <p:ph idx="1"/>
          </p:nvPr>
        </p:nvSpPr>
        <p:spPr>
          <a:xfrm>
            <a:off x="1167495" y="2017470"/>
            <a:ext cx="9779183" cy="3366815"/>
          </a:xfrm>
        </p:spPr>
        <p:txBody>
          <a:bodyPr>
            <a:normAutofit/>
          </a:bodyPr>
          <a:lstStyle/>
          <a:p>
            <a:r>
              <a:rPr lang="en-US" dirty="0">
                <a:effectLst/>
              </a:rPr>
              <a:t>Material Options</a:t>
            </a:r>
          </a:p>
          <a:p>
            <a:pPr marL="914354" lvl="1" indent="-457178">
              <a:buFont typeface="Arial" panose="020B0604020202020204" pitchFamily="34" charset="0"/>
              <a:buChar char="•"/>
            </a:pPr>
            <a:r>
              <a:rPr lang="en-US" dirty="0"/>
              <a:t>Resource Packet</a:t>
            </a:r>
          </a:p>
          <a:p>
            <a:pPr marL="1371532" lvl="2" indent="-457178">
              <a:buFont typeface="Wingdings" pitchFamily="2" charset="2"/>
              <a:buChar char="§"/>
            </a:pPr>
            <a:r>
              <a:rPr lang="en-US" dirty="0"/>
              <a:t>Activity Numbers 2, 3, 4, 5, 6, 7</a:t>
            </a:r>
          </a:p>
          <a:p>
            <a:pPr marL="914354" lvl="1" indent="-457178">
              <a:buFont typeface="Arial" panose="020B0604020202020204" pitchFamily="34" charset="0"/>
              <a:buChar char="•"/>
            </a:pPr>
            <a:r>
              <a:rPr lang="en-US" dirty="0">
                <a:effectLst/>
              </a:rPr>
              <a:t>Transcription Workbook 1</a:t>
            </a:r>
          </a:p>
          <a:p>
            <a:pPr marL="1371532" lvl="2" indent="-457178">
              <a:buFont typeface="Wingdings" pitchFamily="2" charset="2"/>
              <a:buChar char="§"/>
            </a:pPr>
            <a:r>
              <a:rPr lang="en-US" dirty="0"/>
              <a:t>Exercise Numbers 2, 3, 4, 5, 6, 7</a:t>
            </a:r>
            <a:endParaRPr lang="en-US" dirty="0">
              <a:effectLst/>
            </a:endParaRPr>
          </a:p>
          <a:p>
            <a:pPr marL="914354" lvl="1" indent="-457178">
              <a:buFont typeface="Arial" panose="020B0604020202020204" pitchFamily="34" charset="0"/>
              <a:buChar char="•"/>
            </a:pPr>
            <a:r>
              <a:rPr lang="en-US" dirty="0"/>
              <a:t>TestMaster Universe© (TMU) </a:t>
            </a:r>
          </a:p>
          <a:p>
            <a:pPr marL="1371532" lvl="2" indent="-457178">
              <a:buFont typeface="Wingdings" pitchFamily="2" charset="2"/>
              <a:buChar char="§"/>
            </a:pPr>
            <a:r>
              <a:rPr lang="en-US" dirty="0">
                <a:effectLst/>
              </a:rPr>
              <a:t>Any transcription practice</a:t>
            </a:r>
          </a:p>
          <a:p>
            <a:pPr marL="914354" lvl="1" indent="-457178">
              <a:buFont typeface="Arial" panose="020B0604020202020204" pitchFamily="34" charset="0"/>
              <a:buChar char="•"/>
            </a:pPr>
            <a:endParaRPr lang="en-US" dirty="0">
              <a:effectLst/>
            </a:endParaRPr>
          </a:p>
          <a:p>
            <a:pPr marL="914354" lvl="1" indent="-457178">
              <a:buFont typeface="Arial" panose="020B0604020202020204" pitchFamily="34" charset="0"/>
              <a:buChar char="•"/>
            </a:pPr>
            <a:endParaRPr lang="en-US" dirty="0">
              <a:effectLst/>
            </a:endParaRPr>
          </a:p>
          <a:p>
            <a:endParaRPr lang="en-US" dirty="0"/>
          </a:p>
        </p:txBody>
      </p:sp>
      <p:sp>
        <p:nvSpPr>
          <p:cNvPr id="6" name="Slide Number Placeholder 5">
            <a:extLst>
              <a:ext uri="{FF2B5EF4-FFF2-40B4-BE49-F238E27FC236}">
                <a16:creationId xmlns:a16="http://schemas.microsoft.com/office/drawing/2014/main" id="{3467A4E3-B6CA-EBBC-F5DB-92A63B2AD35E}"/>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18</a:t>
            </a:fld>
            <a:endParaRPr lang="en-US"/>
          </a:p>
        </p:txBody>
      </p:sp>
    </p:spTree>
    <p:extLst>
      <p:ext uri="{BB962C8B-B14F-4D97-AF65-F5344CB8AC3E}">
        <p14:creationId xmlns:p14="http://schemas.microsoft.com/office/powerpoint/2010/main" val="3105093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AC40-1F24-C45E-95AB-E31127AAA760}"/>
              </a:ext>
            </a:extLst>
          </p:cNvPr>
          <p:cNvSpPr>
            <a:spLocks noGrp="1"/>
          </p:cNvSpPr>
          <p:nvPr>
            <p:ph type="title"/>
          </p:nvPr>
        </p:nvSpPr>
        <p:spPr>
          <a:xfrm>
            <a:off x="1167495" y="381001"/>
            <a:ext cx="9779183" cy="1325563"/>
          </a:xfrm>
        </p:spPr>
        <p:txBody>
          <a:bodyPr anchor="b">
            <a:normAutofit fontScale="90000"/>
          </a:bodyPr>
          <a:lstStyle/>
          <a:p>
            <a:pPr algn="ctr"/>
            <a:r>
              <a:rPr lang="en-US" dirty="0"/>
              <a:t>Unit 6 Skill Check Student Dashboard </a:t>
            </a:r>
          </a:p>
        </p:txBody>
      </p:sp>
      <p:sp>
        <p:nvSpPr>
          <p:cNvPr id="6" name="Slide Number Placeholder 5">
            <a:extLst>
              <a:ext uri="{FF2B5EF4-FFF2-40B4-BE49-F238E27FC236}">
                <a16:creationId xmlns:a16="http://schemas.microsoft.com/office/drawing/2014/main" id="{3467A4E3-B6CA-EBBC-F5DB-92A63B2AD35E}"/>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19</a:t>
            </a:fld>
            <a:endParaRPr lang="en-US"/>
          </a:p>
        </p:txBody>
      </p:sp>
      <p:pic>
        <p:nvPicPr>
          <p:cNvPr id="3" name="Picture 2">
            <a:extLst>
              <a:ext uri="{FF2B5EF4-FFF2-40B4-BE49-F238E27FC236}">
                <a16:creationId xmlns:a16="http://schemas.microsoft.com/office/drawing/2014/main" id="{1A25D0E7-674E-3A8F-CA3D-E1F39B6F3439}"/>
              </a:ext>
            </a:extLst>
          </p:cNvPr>
          <p:cNvPicPr>
            <a:picLocks noChangeAspect="1"/>
          </p:cNvPicPr>
          <p:nvPr/>
        </p:nvPicPr>
        <p:blipFill>
          <a:blip r:embed="rId3"/>
          <a:stretch>
            <a:fillRect/>
          </a:stretch>
        </p:blipFill>
        <p:spPr>
          <a:xfrm>
            <a:off x="1271343" y="1808166"/>
            <a:ext cx="9571484" cy="3394143"/>
          </a:xfrm>
          <a:prstGeom prst="rect">
            <a:avLst/>
          </a:prstGeom>
          <a:ln>
            <a:solidFill>
              <a:schemeClr val="tx1"/>
            </a:solidFill>
          </a:ln>
        </p:spPr>
      </p:pic>
    </p:spTree>
    <p:extLst>
      <p:ext uri="{BB962C8B-B14F-4D97-AF65-F5344CB8AC3E}">
        <p14:creationId xmlns:p14="http://schemas.microsoft.com/office/powerpoint/2010/main" val="2314349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5" y="381001"/>
            <a:ext cx="9779183" cy="1325563"/>
          </a:xfrm>
        </p:spPr>
        <p:txBody>
          <a:bodyPr anchor="b">
            <a:normAutofit/>
          </a:bodyPr>
          <a:lstStyle/>
          <a:p>
            <a:r>
              <a:rPr lang="en-US" sz="4400" dirty="0"/>
              <a:t>Transcription Test Component Removed</a:t>
            </a: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a:t>
            </a:fld>
            <a:endParaRPr lang="en-US"/>
          </a:p>
        </p:txBody>
      </p:sp>
      <p:graphicFrame>
        <p:nvGraphicFramePr>
          <p:cNvPr id="8" name="Content Placeholder 2">
            <a:extLst>
              <a:ext uri="{FF2B5EF4-FFF2-40B4-BE49-F238E27FC236}">
                <a16:creationId xmlns:a16="http://schemas.microsoft.com/office/drawing/2014/main" id="{C133A4DC-E088-D4F6-525A-B013E69DBEF4}"/>
              </a:ext>
            </a:extLst>
          </p:cNvPr>
          <p:cNvGraphicFramePr/>
          <p:nvPr>
            <p:extLst>
              <p:ext uri="{D42A27DB-BD31-4B8C-83A1-F6EECF244321}">
                <p14:modId xmlns:p14="http://schemas.microsoft.com/office/powerpoint/2010/main" val="106908745"/>
              </p:ext>
            </p:extLst>
          </p:nvPr>
        </p:nvGraphicFramePr>
        <p:xfrm>
          <a:off x="1167495" y="2017470"/>
          <a:ext cx="9779183"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9799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AC40-1F24-C45E-95AB-E31127AAA760}"/>
              </a:ext>
            </a:extLst>
          </p:cNvPr>
          <p:cNvSpPr>
            <a:spLocks noGrp="1"/>
          </p:cNvSpPr>
          <p:nvPr>
            <p:ph type="title"/>
          </p:nvPr>
        </p:nvSpPr>
        <p:spPr>
          <a:xfrm>
            <a:off x="1167495" y="381001"/>
            <a:ext cx="9779183" cy="1325563"/>
          </a:xfrm>
        </p:spPr>
        <p:txBody>
          <a:bodyPr anchor="b">
            <a:normAutofit/>
          </a:bodyPr>
          <a:lstStyle/>
          <a:p>
            <a:pPr algn="ctr"/>
            <a:r>
              <a:rPr lang="en-US" sz="4400" dirty="0"/>
              <a:t>Unit 6 Skill Check Trainer Dashboard </a:t>
            </a:r>
          </a:p>
        </p:txBody>
      </p:sp>
      <p:pic>
        <p:nvPicPr>
          <p:cNvPr id="3" name="Picture 2">
            <a:extLst>
              <a:ext uri="{FF2B5EF4-FFF2-40B4-BE49-F238E27FC236}">
                <a16:creationId xmlns:a16="http://schemas.microsoft.com/office/drawing/2014/main" id="{DE8607A2-1EE2-4371-1BCA-6E50679A757D}"/>
              </a:ext>
            </a:extLst>
          </p:cNvPr>
          <p:cNvPicPr>
            <a:picLocks noChangeAspect="1"/>
          </p:cNvPicPr>
          <p:nvPr/>
        </p:nvPicPr>
        <p:blipFill>
          <a:blip r:embed="rId3"/>
          <a:stretch>
            <a:fillRect/>
          </a:stretch>
        </p:blipFill>
        <p:spPr>
          <a:xfrm>
            <a:off x="2038724" y="1897066"/>
            <a:ext cx="8016504" cy="4268789"/>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3467A4E3-B6CA-EBBC-F5DB-92A63B2AD35E}"/>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20</a:t>
            </a:fld>
            <a:endParaRPr lang="en-US"/>
          </a:p>
        </p:txBody>
      </p:sp>
      <p:sp>
        <p:nvSpPr>
          <p:cNvPr id="7" name="Right Arrow 6">
            <a:extLst>
              <a:ext uri="{FF2B5EF4-FFF2-40B4-BE49-F238E27FC236}">
                <a16:creationId xmlns:a16="http://schemas.microsoft.com/office/drawing/2014/main" id="{C8D00313-882F-00FB-8AB5-AA6110572FCC}"/>
              </a:ext>
            </a:extLst>
          </p:cNvPr>
          <p:cNvSpPr/>
          <p:nvPr/>
        </p:nvSpPr>
        <p:spPr>
          <a:xfrm>
            <a:off x="1357015" y="4877873"/>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78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CE778A-664D-A520-1107-8908DBC9887E}"/>
              </a:ext>
            </a:extLst>
          </p:cNvPr>
          <p:cNvSpPr>
            <a:spLocks noGrp="1"/>
          </p:cNvSpPr>
          <p:nvPr>
            <p:ph type="title"/>
          </p:nvPr>
        </p:nvSpPr>
        <p:spPr>
          <a:xfrm>
            <a:off x="1167495" y="381001"/>
            <a:ext cx="9779183" cy="1325563"/>
          </a:xfrm>
        </p:spPr>
        <p:txBody>
          <a:bodyPr anchor="b">
            <a:normAutofit/>
          </a:bodyPr>
          <a:lstStyle/>
          <a:p>
            <a:pPr algn="ctr"/>
            <a:r>
              <a:rPr lang="en-US" dirty="0"/>
              <a:t>MAP Trainer Administration Box</a:t>
            </a:r>
          </a:p>
        </p:txBody>
      </p:sp>
      <p:pic>
        <p:nvPicPr>
          <p:cNvPr id="5" name="Picture 4" descr="Graphical user interface, application, Teams&#10;&#10;Description automatically generated">
            <a:extLst>
              <a:ext uri="{FF2B5EF4-FFF2-40B4-BE49-F238E27FC236}">
                <a16:creationId xmlns:a16="http://schemas.microsoft.com/office/drawing/2014/main" id="{1628A1D1-6E32-5BFD-3D25-C94345940812}"/>
              </a:ext>
            </a:extLst>
          </p:cNvPr>
          <p:cNvPicPr>
            <a:picLocks noChangeAspect="1"/>
          </p:cNvPicPr>
          <p:nvPr/>
        </p:nvPicPr>
        <p:blipFill>
          <a:blip r:embed="rId3"/>
          <a:stretch>
            <a:fillRect/>
          </a:stretch>
        </p:blipFill>
        <p:spPr>
          <a:xfrm>
            <a:off x="1566927" y="2007190"/>
            <a:ext cx="9415213" cy="4048543"/>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B8BBBC1C-D73A-2CDC-163E-8789B70C30DA}"/>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21</a:t>
            </a:fld>
            <a:endParaRPr lang="en-US"/>
          </a:p>
        </p:txBody>
      </p:sp>
      <p:sp>
        <p:nvSpPr>
          <p:cNvPr id="2" name="Right Arrow 1">
            <a:extLst>
              <a:ext uri="{FF2B5EF4-FFF2-40B4-BE49-F238E27FC236}">
                <a16:creationId xmlns:a16="http://schemas.microsoft.com/office/drawing/2014/main" id="{418F2627-C5AE-F937-1DD7-ED73AAC72341}"/>
              </a:ext>
            </a:extLst>
          </p:cNvPr>
          <p:cNvSpPr/>
          <p:nvPr/>
        </p:nvSpPr>
        <p:spPr>
          <a:xfrm>
            <a:off x="588516" y="2223755"/>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95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221D-1372-F670-E278-D21E8A28B11D}"/>
              </a:ext>
            </a:extLst>
          </p:cNvPr>
          <p:cNvSpPr>
            <a:spLocks noGrp="1"/>
          </p:cNvSpPr>
          <p:nvPr>
            <p:ph type="title"/>
          </p:nvPr>
        </p:nvSpPr>
        <p:spPr>
          <a:xfrm>
            <a:off x="1167495" y="381001"/>
            <a:ext cx="9779183" cy="1325563"/>
          </a:xfrm>
        </p:spPr>
        <p:txBody>
          <a:bodyPr anchor="b">
            <a:normAutofit/>
          </a:bodyPr>
          <a:lstStyle/>
          <a:p>
            <a:pPr algn="ctr"/>
            <a:r>
              <a:rPr lang="en-US" dirty="0"/>
              <a:t>Transcription Assignment Rubric</a:t>
            </a:r>
          </a:p>
        </p:txBody>
      </p:sp>
      <p:pic>
        <p:nvPicPr>
          <p:cNvPr id="3" name="Picture 2">
            <a:extLst>
              <a:ext uri="{FF2B5EF4-FFF2-40B4-BE49-F238E27FC236}">
                <a16:creationId xmlns:a16="http://schemas.microsoft.com/office/drawing/2014/main" id="{6C9C088F-D785-C869-86B3-40AABE05E9B5}"/>
              </a:ext>
            </a:extLst>
          </p:cNvPr>
          <p:cNvPicPr>
            <a:picLocks noChangeAspect="1"/>
          </p:cNvPicPr>
          <p:nvPr/>
        </p:nvPicPr>
        <p:blipFill>
          <a:blip r:embed="rId3"/>
          <a:stretch>
            <a:fillRect/>
          </a:stretch>
        </p:blipFill>
        <p:spPr>
          <a:xfrm>
            <a:off x="1754293" y="1872018"/>
            <a:ext cx="8605591" cy="4152199"/>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801552B5-AA7C-30D0-B2B6-30ADD381C1F7}"/>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22</a:t>
            </a:fld>
            <a:endParaRPr lang="en-US"/>
          </a:p>
        </p:txBody>
      </p:sp>
      <p:sp>
        <p:nvSpPr>
          <p:cNvPr id="5" name="Up Arrow 4">
            <a:extLst>
              <a:ext uri="{FF2B5EF4-FFF2-40B4-BE49-F238E27FC236}">
                <a16:creationId xmlns:a16="http://schemas.microsoft.com/office/drawing/2014/main" id="{39BDE748-CF9C-C6EC-10FF-754B57BA6AAC}"/>
              </a:ext>
            </a:extLst>
          </p:cNvPr>
          <p:cNvSpPr/>
          <p:nvPr/>
        </p:nvSpPr>
        <p:spPr>
          <a:xfrm>
            <a:off x="6376736" y="5771141"/>
            <a:ext cx="484632" cy="978408"/>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311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75B87E8-9F71-6D5A-498E-5599F5C15192}"/>
              </a:ext>
            </a:extLst>
          </p:cNvPr>
          <p:cNvSpPr>
            <a:spLocks noGrp="1"/>
          </p:cNvSpPr>
          <p:nvPr>
            <p:ph type="title"/>
          </p:nvPr>
        </p:nvSpPr>
        <p:spPr>
          <a:xfrm>
            <a:off x="1167495" y="381001"/>
            <a:ext cx="9779183" cy="1325563"/>
          </a:xfrm>
        </p:spPr>
        <p:txBody>
          <a:bodyPr anchor="b">
            <a:normAutofit/>
          </a:bodyPr>
          <a:lstStyle/>
          <a:p>
            <a:pPr algn="ctr"/>
            <a:r>
              <a:rPr lang="en-US" dirty="0"/>
              <a:t>Grading Rubric Directions</a:t>
            </a:r>
          </a:p>
        </p:txBody>
      </p:sp>
      <p:pic>
        <p:nvPicPr>
          <p:cNvPr id="2" name="Picture 1">
            <a:extLst>
              <a:ext uri="{FF2B5EF4-FFF2-40B4-BE49-F238E27FC236}">
                <a16:creationId xmlns:a16="http://schemas.microsoft.com/office/drawing/2014/main" id="{DFD7C62B-5D71-6F0F-5479-D86288526EBF}"/>
              </a:ext>
            </a:extLst>
          </p:cNvPr>
          <p:cNvPicPr>
            <a:picLocks noChangeAspect="1"/>
          </p:cNvPicPr>
          <p:nvPr/>
        </p:nvPicPr>
        <p:blipFill>
          <a:blip r:embed="rId3"/>
          <a:stretch>
            <a:fillRect/>
          </a:stretch>
        </p:blipFill>
        <p:spPr>
          <a:xfrm>
            <a:off x="2858116" y="1668744"/>
            <a:ext cx="6475768" cy="4808259"/>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B3A33E99-7B2D-C015-9687-D85EE3A804B5}"/>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23</a:t>
            </a:fld>
            <a:endParaRPr lang="en-US"/>
          </a:p>
        </p:txBody>
      </p:sp>
    </p:spTree>
    <p:extLst>
      <p:ext uri="{BB962C8B-B14F-4D97-AF65-F5344CB8AC3E}">
        <p14:creationId xmlns:p14="http://schemas.microsoft.com/office/powerpoint/2010/main" val="3268933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75B87E8-9F71-6D5A-498E-5599F5C15192}"/>
              </a:ext>
            </a:extLst>
          </p:cNvPr>
          <p:cNvSpPr>
            <a:spLocks noGrp="1"/>
          </p:cNvSpPr>
          <p:nvPr>
            <p:ph type="title"/>
          </p:nvPr>
        </p:nvSpPr>
        <p:spPr>
          <a:xfrm>
            <a:off x="1206413" y="246092"/>
            <a:ext cx="9779183" cy="1325563"/>
          </a:xfrm>
        </p:spPr>
        <p:txBody>
          <a:bodyPr/>
          <a:lstStyle/>
          <a:p>
            <a:pPr algn="ctr"/>
            <a:r>
              <a:rPr lang="en-US" dirty="0"/>
              <a:t>Grading Rubric</a:t>
            </a:r>
          </a:p>
        </p:txBody>
      </p:sp>
      <p:pic>
        <p:nvPicPr>
          <p:cNvPr id="7" name="Picture 6">
            <a:extLst>
              <a:ext uri="{FF2B5EF4-FFF2-40B4-BE49-F238E27FC236}">
                <a16:creationId xmlns:a16="http://schemas.microsoft.com/office/drawing/2014/main" id="{06C484C6-2AEC-A585-DD75-01ACEBFBCCBA}"/>
              </a:ext>
            </a:extLst>
          </p:cNvPr>
          <p:cNvPicPr>
            <a:picLocks noChangeAspect="1"/>
          </p:cNvPicPr>
          <p:nvPr/>
        </p:nvPicPr>
        <p:blipFill>
          <a:blip r:embed="rId3"/>
          <a:stretch>
            <a:fillRect/>
          </a:stretch>
        </p:blipFill>
        <p:spPr>
          <a:xfrm>
            <a:off x="3276356" y="1706569"/>
            <a:ext cx="5473947" cy="4926553"/>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B3A33E99-7B2D-C015-9687-D85EE3A804B5}"/>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24</a:t>
            </a:fld>
            <a:endParaRPr lang="en-US"/>
          </a:p>
        </p:txBody>
      </p:sp>
    </p:spTree>
    <p:extLst>
      <p:ext uri="{BB962C8B-B14F-4D97-AF65-F5344CB8AC3E}">
        <p14:creationId xmlns:p14="http://schemas.microsoft.com/office/powerpoint/2010/main" val="2961612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75B87E8-9F71-6D5A-498E-5599F5C15192}"/>
              </a:ext>
            </a:extLst>
          </p:cNvPr>
          <p:cNvSpPr>
            <a:spLocks noGrp="1"/>
          </p:cNvSpPr>
          <p:nvPr>
            <p:ph type="title"/>
          </p:nvPr>
        </p:nvSpPr>
        <p:spPr>
          <a:xfrm>
            <a:off x="1206413" y="42767"/>
            <a:ext cx="9779183" cy="1325563"/>
          </a:xfrm>
        </p:spPr>
        <p:txBody>
          <a:bodyPr anchor="b">
            <a:normAutofit/>
          </a:bodyPr>
          <a:lstStyle/>
          <a:p>
            <a:pPr algn="ctr"/>
            <a:r>
              <a:rPr lang="en-US" dirty="0"/>
              <a:t>Grading Rubric</a:t>
            </a:r>
          </a:p>
        </p:txBody>
      </p:sp>
      <p:pic>
        <p:nvPicPr>
          <p:cNvPr id="3" name="Picture 2" descr="Table&#10;&#10;Description automatically generated">
            <a:extLst>
              <a:ext uri="{FF2B5EF4-FFF2-40B4-BE49-F238E27FC236}">
                <a16:creationId xmlns:a16="http://schemas.microsoft.com/office/drawing/2014/main" id="{CDDE1AE2-712E-E645-7DB6-E2F7420B0CE9}"/>
              </a:ext>
            </a:extLst>
          </p:cNvPr>
          <p:cNvPicPr>
            <a:picLocks noChangeAspect="1"/>
          </p:cNvPicPr>
          <p:nvPr/>
        </p:nvPicPr>
        <p:blipFill>
          <a:blip r:embed="rId3"/>
          <a:stretch>
            <a:fillRect/>
          </a:stretch>
        </p:blipFill>
        <p:spPr>
          <a:xfrm>
            <a:off x="2984502" y="1679258"/>
            <a:ext cx="6591300" cy="4943476"/>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B3A33E99-7B2D-C015-9687-D85EE3A804B5}"/>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25</a:t>
            </a:fld>
            <a:endParaRPr lang="en-US"/>
          </a:p>
        </p:txBody>
      </p:sp>
    </p:spTree>
    <p:extLst>
      <p:ext uri="{BB962C8B-B14F-4D97-AF65-F5344CB8AC3E}">
        <p14:creationId xmlns:p14="http://schemas.microsoft.com/office/powerpoint/2010/main" val="1452645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CE778A-664D-A520-1107-8908DBC9887E}"/>
              </a:ext>
            </a:extLst>
          </p:cNvPr>
          <p:cNvSpPr>
            <a:spLocks noGrp="1"/>
          </p:cNvSpPr>
          <p:nvPr>
            <p:ph type="title"/>
          </p:nvPr>
        </p:nvSpPr>
        <p:spPr>
          <a:xfrm>
            <a:off x="1167495" y="381001"/>
            <a:ext cx="9779183" cy="1325563"/>
          </a:xfrm>
        </p:spPr>
        <p:txBody>
          <a:bodyPr anchor="b">
            <a:normAutofit/>
          </a:bodyPr>
          <a:lstStyle/>
          <a:p>
            <a:pPr algn="ctr"/>
            <a:r>
              <a:rPr lang="en-US" dirty="0"/>
              <a:t>MAP Trainer Administration Box</a:t>
            </a:r>
          </a:p>
        </p:txBody>
      </p:sp>
      <p:pic>
        <p:nvPicPr>
          <p:cNvPr id="5" name="Picture 4" descr="Graphical user interface, application, Teams&#10;&#10;Description automatically generated">
            <a:extLst>
              <a:ext uri="{FF2B5EF4-FFF2-40B4-BE49-F238E27FC236}">
                <a16:creationId xmlns:a16="http://schemas.microsoft.com/office/drawing/2014/main" id="{1628A1D1-6E32-5BFD-3D25-C94345940812}"/>
              </a:ext>
            </a:extLst>
          </p:cNvPr>
          <p:cNvPicPr>
            <a:picLocks noChangeAspect="1"/>
          </p:cNvPicPr>
          <p:nvPr/>
        </p:nvPicPr>
        <p:blipFill>
          <a:blip r:embed="rId3"/>
          <a:stretch>
            <a:fillRect/>
          </a:stretch>
        </p:blipFill>
        <p:spPr>
          <a:xfrm>
            <a:off x="1566927" y="2007190"/>
            <a:ext cx="9415213" cy="4048543"/>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B8BBBC1C-D73A-2CDC-163E-8789B70C30DA}"/>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26</a:t>
            </a:fld>
            <a:endParaRPr lang="en-US"/>
          </a:p>
        </p:txBody>
      </p:sp>
      <p:sp>
        <p:nvSpPr>
          <p:cNvPr id="2" name="Right Arrow 1">
            <a:extLst>
              <a:ext uri="{FF2B5EF4-FFF2-40B4-BE49-F238E27FC236}">
                <a16:creationId xmlns:a16="http://schemas.microsoft.com/office/drawing/2014/main" id="{418F2627-C5AE-F937-1DD7-ED73AAC72341}"/>
              </a:ext>
            </a:extLst>
          </p:cNvPr>
          <p:cNvSpPr/>
          <p:nvPr/>
        </p:nvSpPr>
        <p:spPr>
          <a:xfrm>
            <a:off x="588516" y="2680955"/>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752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CF650FA-420D-8EC1-C869-9FD2BFCA73C9}"/>
              </a:ext>
            </a:extLst>
          </p:cNvPr>
          <p:cNvSpPr>
            <a:spLocks noGrp="1"/>
          </p:cNvSpPr>
          <p:nvPr>
            <p:ph type="title"/>
          </p:nvPr>
        </p:nvSpPr>
        <p:spPr>
          <a:xfrm>
            <a:off x="1167495" y="381001"/>
            <a:ext cx="9779183" cy="1325563"/>
          </a:xfrm>
        </p:spPr>
        <p:txBody>
          <a:bodyPr/>
          <a:lstStyle/>
          <a:p>
            <a:pPr algn="ctr"/>
            <a:r>
              <a:rPr lang="en-US" dirty="0"/>
              <a:t>Transcription Assignment Instructions and Rubric</a:t>
            </a:r>
          </a:p>
        </p:txBody>
      </p:sp>
      <p:pic>
        <p:nvPicPr>
          <p:cNvPr id="7" name="Picture 6">
            <a:extLst>
              <a:ext uri="{FF2B5EF4-FFF2-40B4-BE49-F238E27FC236}">
                <a16:creationId xmlns:a16="http://schemas.microsoft.com/office/drawing/2014/main" id="{C0621201-E275-D2D6-5D35-2B7CD1BED51A}"/>
              </a:ext>
            </a:extLst>
          </p:cNvPr>
          <p:cNvPicPr>
            <a:picLocks noChangeAspect="1"/>
          </p:cNvPicPr>
          <p:nvPr/>
        </p:nvPicPr>
        <p:blipFill>
          <a:blip r:embed="rId3"/>
          <a:stretch>
            <a:fillRect/>
          </a:stretch>
        </p:blipFill>
        <p:spPr>
          <a:xfrm>
            <a:off x="2741544" y="1706563"/>
            <a:ext cx="6708912" cy="5014912"/>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3F728F02-D362-A14C-DC0A-8F93C0A0C7FE}"/>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27</a:t>
            </a:fld>
            <a:endParaRPr lang="en-US"/>
          </a:p>
        </p:txBody>
      </p:sp>
    </p:spTree>
    <p:extLst>
      <p:ext uri="{BB962C8B-B14F-4D97-AF65-F5344CB8AC3E}">
        <p14:creationId xmlns:p14="http://schemas.microsoft.com/office/powerpoint/2010/main" val="3149446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A80580-E2E7-A28B-86AF-9689A9269D21}"/>
              </a:ext>
            </a:extLst>
          </p:cNvPr>
          <p:cNvSpPr>
            <a:spLocks noGrp="1"/>
          </p:cNvSpPr>
          <p:nvPr>
            <p:ph type="sldNum" sz="quarter" idx="4"/>
          </p:nvPr>
        </p:nvSpPr>
        <p:spPr/>
        <p:txBody>
          <a:bodyPr/>
          <a:lstStyle/>
          <a:p>
            <a:fld id="{294A09A9-5501-47C1-A89A-A340965A2BE2}" type="slidenum">
              <a:rPr lang="en-US" smtClean="0"/>
              <a:pPr/>
              <a:t>28</a:t>
            </a:fld>
            <a:endParaRPr lang="en-US" dirty="0"/>
          </a:p>
        </p:txBody>
      </p:sp>
      <p:sp>
        <p:nvSpPr>
          <p:cNvPr id="8" name="Title 7">
            <a:extLst>
              <a:ext uri="{FF2B5EF4-FFF2-40B4-BE49-F238E27FC236}">
                <a16:creationId xmlns:a16="http://schemas.microsoft.com/office/drawing/2014/main" id="{C93E3E22-AB29-ACCF-9203-68DCA6A2A026}"/>
              </a:ext>
            </a:extLst>
          </p:cNvPr>
          <p:cNvSpPr>
            <a:spLocks noGrp="1"/>
          </p:cNvSpPr>
          <p:nvPr>
            <p:ph type="title"/>
          </p:nvPr>
        </p:nvSpPr>
        <p:spPr/>
        <p:txBody>
          <a:bodyPr/>
          <a:lstStyle/>
          <a:p>
            <a:pPr algn="ctr"/>
            <a:r>
              <a:rPr lang="en-US" dirty="0"/>
              <a:t>Activity Completion Report</a:t>
            </a:r>
          </a:p>
        </p:txBody>
      </p:sp>
      <p:pic>
        <p:nvPicPr>
          <p:cNvPr id="9" name="Picture 8">
            <a:extLst>
              <a:ext uri="{FF2B5EF4-FFF2-40B4-BE49-F238E27FC236}">
                <a16:creationId xmlns:a16="http://schemas.microsoft.com/office/drawing/2014/main" id="{A8706F3D-F64F-0351-7822-4BA9BC40ED4D}"/>
              </a:ext>
            </a:extLst>
          </p:cNvPr>
          <p:cNvPicPr>
            <a:picLocks noChangeAspect="1"/>
          </p:cNvPicPr>
          <p:nvPr/>
        </p:nvPicPr>
        <p:blipFill>
          <a:blip r:embed="rId3"/>
          <a:stretch>
            <a:fillRect/>
          </a:stretch>
        </p:blipFill>
        <p:spPr>
          <a:xfrm>
            <a:off x="2209800" y="1902157"/>
            <a:ext cx="7772400" cy="2813849"/>
          </a:xfrm>
          <a:prstGeom prst="rect">
            <a:avLst/>
          </a:prstGeom>
          <a:ln>
            <a:solidFill>
              <a:schemeClr val="tx1"/>
            </a:solidFill>
          </a:ln>
        </p:spPr>
      </p:pic>
      <p:sp>
        <p:nvSpPr>
          <p:cNvPr id="10" name="Up Arrow 9">
            <a:extLst>
              <a:ext uri="{FF2B5EF4-FFF2-40B4-BE49-F238E27FC236}">
                <a16:creationId xmlns:a16="http://schemas.microsoft.com/office/drawing/2014/main" id="{9650E25C-24BF-4947-9C27-B41A0E9D4200}"/>
              </a:ext>
            </a:extLst>
          </p:cNvPr>
          <p:cNvSpPr/>
          <p:nvPr/>
        </p:nvSpPr>
        <p:spPr>
          <a:xfrm>
            <a:off x="7390151" y="4716003"/>
            <a:ext cx="484632" cy="978408"/>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34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3392-B94E-4591-0CB6-7DD56C07E59A}"/>
              </a:ext>
            </a:extLst>
          </p:cNvPr>
          <p:cNvSpPr>
            <a:spLocks noGrp="1"/>
          </p:cNvSpPr>
          <p:nvPr>
            <p:ph type="title"/>
          </p:nvPr>
        </p:nvSpPr>
        <p:spPr/>
        <p:txBody>
          <a:bodyPr/>
          <a:lstStyle/>
          <a:p>
            <a:r>
              <a:rPr lang="en-US" dirty="0"/>
              <a:t>Course Completion/Requirements</a:t>
            </a:r>
          </a:p>
        </p:txBody>
      </p:sp>
      <p:sp>
        <p:nvSpPr>
          <p:cNvPr id="3" name="Content Placeholder 2">
            <a:extLst>
              <a:ext uri="{FF2B5EF4-FFF2-40B4-BE49-F238E27FC236}">
                <a16:creationId xmlns:a16="http://schemas.microsoft.com/office/drawing/2014/main" id="{4DC989AA-CCA7-C15F-96B7-C588BE7F9E97}"/>
              </a:ext>
            </a:extLst>
          </p:cNvPr>
          <p:cNvSpPr>
            <a:spLocks noGrp="1"/>
          </p:cNvSpPr>
          <p:nvPr>
            <p:ph idx="1"/>
          </p:nvPr>
        </p:nvSpPr>
        <p:spPr>
          <a:xfrm>
            <a:off x="1167495" y="2017469"/>
            <a:ext cx="9779183" cy="3918639"/>
          </a:xfrm>
        </p:spPr>
        <p:txBody>
          <a:bodyPr vert="horz" lIns="91440" tIns="45720" rIns="91440" bIns="45720" rtlCol="0" anchor="t">
            <a:noAutofit/>
          </a:bodyPr>
          <a:lstStyle/>
          <a:p>
            <a:pPr marL="457178" indent="-457178">
              <a:buFont typeface="Arial" panose="020B0604020202020204" pitchFamily="34" charset="0"/>
              <a:buChar char="•"/>
            </a:pPr>
            <a:r>
              <a:rPr lang="en-US" dirty="0"/>
              <a:t>Online RIA ‘Course Completion’</a:t>
            </a:r>
          </a:p>
          <a:p>
            <a:pPr marL="914354" lvl="1" indent="-457178">
              <a:buFont typeface="Wingdings" pitchFamily="2" charset="2"/>
              <a:buChar char="§"/>
            </a:pPr>
            <a:r>
              <a:rPr lang="en-US" dirty="0"/>
              <a:t>Viewing 9 Units and passing 9 Unit Quizzes</a:t>
            </a:r>
          </a:p>
          <a:p>
            <a:pPr marL="1257238" lvl="2" indent="-342882">
              <a:buFont typeface="Courier New" panose="02070309020205020404" pitchFamily="49" charset="0"/>
              <a:buChar char="o"/>
            </a:pPr>
            <a:r>
              <a:rPr lang="en-US" dirty="0"/>
              <a:t>Passing Unit 9 Quiz=Course Completion Date Trainer Enters in TMU</a:t>
            </a:r>
          </a:p>
          <a:p>
            <a:pPr marL="457178" indent="-457178">
              <a:buFont typeface="Arial" panose="020B0604020202020204" pitchFamily="34" charset="0"/>
              <a:buChar char="•"/>
            </a:pPr>
            <a:r>
              <a:rPr lang="en-US" dirty="0"/>
              <a:t>Requirements</a:t>
            </a:r>
          </a:p>
          <a:p>
            <a:pPr marL="800060" lvl="1" indent="-342882">
              <a:buFont typeface="Wingdings" pitchFamily="2" charset="2"/>
              <a:buChar char="§"/>
            </a:pPr>
            <a:r>
              <a:rPr lang="en-US" dirty="0"/>
              <a:t>Transcription Assignment</a:t>
            </a:r>
          </a:p>
          <a:p>
            <a:pPr marL="1257238" lvl="2" indent="-342882">
              <a:buFont typeface="Courier New" panose="02070309020205020404" pitchFamily="49" charset="0"/>
              <a:buChar char="o"/>
            </a:pPr>
            <a:r>
              <a:rPr lang="en-US" dirty="0"/>
              <a:t>Passing score in Unit 6 or by end of course</a:t>
            </a:r>
          </a:p>
          <a:p>
            <a:pPr marL="800060" lvl="1" indent="-342882">
              <a:buFont typeface="Wingdings" pitchFamily="2" charset="2"/>
              <a:buChar char="§"/>
            </a:pPr>
            <a:r>
              <a:rPr lang="en-US" dirty="0"/>
              <a:t>Medication Administration Demonstration </a:t>
            </a:r>
          </a:p>
          <a:p>
            <a:pPr marL="1257238" lvl="2" indent="-342882">
              <a:buFont typeface="Courier New" panose="02070309020205020404" pitchFamily="49" charset="0"/>
              <a:buChar char="o"/>
            </a:pPr>
            <a:r>
              <a:rPr lang="en-US" dirty="0"/>
              <a:t>Passing score in Unit 7 or Pretest at end of course</a:t>
            </a:r>
          </a:p>
          <a:p>
            <a:pPr marL="800060" lvl="1" indent="-342882">
              <a:buFont typeface="Wingdings" pitchFamily="2" charset="2"/>
              <a:buChar char="§"/>
            </a:pPr>
            <a:r>
              <a:rPr lang="en-US" dirty="0"/>
              <a:t>Knowledge Pretest</a:t>
            </a:r>
          </a:p>
          <a:p>
            <a:pPr marL="1257238" lvl="2" indent="-342882">
              <a:buFont typeface="Courier New" panose="02070309020205020404" pitchFamily="49" charset="0"/>
              <a:buChar char="o"/>
            </a:pPr>
            <a:r>
              <a:rPr lang="en-US" dirty="0"/>
              <a:t>Passing score in TMU© at end of course</a:t>
            </a:r>
          </a:p>
          <a:p>
            <a:pPr marL="1257238" lvl="2" indent="-342882">
              <a:buFont typeface="Wingdings" pitchFamily="2" charset="2"/>
              <a:buChar char="§"/>
            </a:pPr>
            <a:endParaRPr lang="en-US" dirty="0"/>
          </a:p>
        </p:txBody>
      </p:sp>
      <p:sp>
        <p:nvSpPr>
          <p:cNvPr id="6" name="Slide Number Placeholder 5">
            <a:extLst>
              <a:ext uri="{FF2B5EF4-FFF2-40B4-BE49-F238E27FC236}">
                <a16:creationId xmlns:a16="http://schemas.microsoft.com/office/drawing/2014/main" id="{78CFE512-6576-9270-749A-360207C07244}"/>
              </a:ext>
            </a:extLst>
          </p:cNvPr>
          <p:cNvSpPr>
            <a:spLocks noGrp="1"/>
          </p:cNvSpPr>
          <p:nvPr>
            <p:ph type="sldNum" sz="quarter" idx="4"/>
          </p:nvPr>
        </p:nvSpPr>
        <p:spPr/>
        <p:txBody>
          <a:bodyPr/>
          <a:lstStyle/>
          <a:p>
            <a:fld id="{294A09A9-5501-47C1-A89A-A340965A2BE2}" type="slidenum">
              <a:rPr lang="en-US" smtClean="0"/>
              <a:pPr/>
              <a:t>29</a:t>
            </a:fld>
            <a:endParaRPr lang="en-US" dirty="0"/>
          </a:p>
        </p:txBody>
      </p:sp>
    </p:spTree>
    <p:extLst>
      <p:ext uri="{BB962C8B-B14F-4D97-AF65-F5344CB8AC3E}">
        <p14:creationId xmlns:p14="http://schemas.microsoft.com/office/powerpoint/2010/main" val="337136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1167495" y="381001"/>
            <a:ext cx="9779183" cy="1325563"/>
          </a:xfrm>
        </p:spPr>
        <p:txBody>
          <a:bodyPr anchor="b">
            <a:normAutofit/>
          </a:bodyPr>
          <a:lstStyle/>
          <a:p>
            <a:r>
              <a:rPr lang="en-US" sz="4400"/>
              <a:t>Certification and Recertification </a:t>
            </a:r>
            <a:br>
              <a:rPr lang="en-US" sz="4400"/>
            </a:br>
            <a:r>
              <a:rPr lang="en-US" sz="4400"/>
              <a:t>Test Components</a:t>
            </a: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3</a:t>
            </a:fld>
            <a:endParaRPr lang="en-US"/>
          </a:p>
        </p:txBody>
      </p:sp>
      <p:graphicFrame>
        <p:nvGraphicFramePr>
          <p:cNvPr id="8" name="Content Placeholder 2">
            <a:extLst>
              <a:ext uri="{FF2B5EF4-FFF2-40B4-BE49-F238E27FC236}">
                <a16:creationId xmlns:a16="http://schemas.microsoft.com/office/drawing/2014/main" id="{C133A4DC-E088-D4F6-525A-B013E69DBEF4}"/>
              </a:ext>
            </a:extLst>
          </p:cNvPr>
          <p:cNvGraphicFramePr/>
          <p:nvPr>
            <p:extLst>
              <p:ext uri="{D42A27DB-BD31-4B8C-83A1-F6EECF244321}">
                <p14:modId xmlns:p14="http://schemas.microsoft.com/office/powerpoint/2010/main" val="4023383297"/>
              </p:ext>
            </p:extLst>
          </p:nvPr>
        </p:nvGraphicFramePr>
        <p:xfrm>
          <a:off x="1167495" y="2087563"/>
          <a:ext cx="9779183"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8072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9753DA4-4F7A-F6EF-A2C1-D6C02918F422}"/>
              </a:ext>
            </a:extLst>
          </p:cNvPr>
          <p:cNvSpPr>
            <a:spLocks noGrp="1"/>
          </p:cNvSpPr>
          <p:nvPr>
            <p:ph type="title"/>
          </p:nvPr>
        </p:nvSpPr>
        <p:spPr>
          <a:xfrm>
            <a:off x="1167495" y="381001"/>
            <a:ext cx="9779183" cy="1325563"/>
          </a:xfrm>
        </p:spPr>
        <p:txBody>
          <a:bodyPr anchor="b">
            <a:normAutofit/>
          </a:bodyPr>
          <a:lstStyle/>
          <a:p>
            <a:pPr algn="ctr"/>
            <a:r>
              <a:rPr lang="en-US" dirty="0"/>
              <a:t>Almost Done! Next Steps</a:t>
            </a:r>
          </a:p>
        </p:txBody>
      </p:sp>
      <p:sp>
        <p:nvSpPr>
          <p:cNvPr id="6" name="Slide Number Placeholder 5">
            <a:extLst>
              <a:ext uri="{FF2B5EF4-FFF2-40B4-BE49-F238E27FC236}">
                <a16:creationId xmlns:a16="http://schemas.microsoft.com/office/drawing/2014/main" id="{F88F20E1-674E-E97A-AA8E-B02FFE76C702}"/>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30</a:t>
            </a:fld>
            <a:endParaRPr lang="en-US"/>
          </a:p>
        </p:txBody>
      </p:sp>
      <p:pic>
        <p:nvPicPr>
          <p:cNvPr id="2" name="Picture 1">
            <a:extLst>
              <a:ext uri="{FF2B5EF4-FFF2-40B4-BE49-F238E27FC236}">
                <a16:creationId xmlns:a16="http://schemas.microsoft.com/office/drawing/2014/main" id="{A9AD3CEB-2ECD-2E95-807E-051417232471}"/>
              </a:ext>
            </a:extLst>
          </p:cNvPr>
          <p:cNvPicPr>
            <a:picLocks noChangeAspect="1"/>
          </p:cNvPicPr>
          <p:nvPr/>
        </p:nvPicPr>
        <p:blipFill>
          <a:blip r:embed="rId3"/>
          <a:stretch>
            <a:fillRect/>
          </a:stretch>
        </p:blipFill>
        <p:spPr>
          <a:xfrm>
            <a:off x="683541" y="2106118"/>
            <a:ext cx="10824923" cy="2398703"/>
          </a:xfrm>
          <a:prstGeom prst="rect">
            <a:avLst/>
          </a:prstGeom>
          <a:ln>
            <a:solidFill>
              <a:schemeClr val="tx1"/>
            </a:solidFill>
          </a:ln>
        </p:spPr>
      </p:pic>
    </p:spTree>
    <p:extLst>
      <p:ext uri="{BB962C8B-B14F-4D97-AF65-F5344CB8AC3E}">
        <p14:creationId xmlns:p14="http://schemas.microsoft.com/office/powerpoint/2010/main" val="3285786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B1D075EA-5915-7F56-0C93-C84D588BBF81}"/>
              </a:ext>
            </a:extLst>
          </p:cNvPr>
          <p:cNvSpPr>
            <a:spLocks noGrp="1"/>
          </p:cNvSpPr>
          <p:nvPr>
            <p:ph type="title"/>
          </p:nvPr>
        </p:nvSpPr>
        <p:spPr>
          <a:xfrm>
            <a:off x="1167495" y="381001"/>
            <a:ext cx="9779183" cy="1325563"/>
          </a:xfrm>
        </p:spPr>
        <p:txBody>
          <a:bodyPr anchor="b">
            <a:normAutofit/>
          </a:bodyPr>
          <a:lstStyle/>
          <a:p>
            <a:pPr algn="ctr"/>
            <a:r>
              <a:rPr lang="en-US" dirty="0" err="1"/>
              <a:t>www.mapmass.com</a:t>
            </a:r>
            <a:endParaRPr lang="en-US" dirty="0"/>
          </a:p>
        </p:txBody>
      </p:sp>
      <p:pic>
        <p:nvPicPr>
          <p:cNvPr id="22" name="Picture 21">
            <a:extLst>
              <a:ext uri="{FF2B5EF4-FFF2-40B4-BE49-F238E27FC236}">
                <a16:creationId xmlns:a16="http://schemas.microsoft.com/office/drawing/2014/main" id="{20744866-B35D-18FA-236B-0B7A347B2B1F}"/>
              </a:ext>
            </a:extLst>
          </p:cNvPr>
          <p:cNvPicPr>
            <a:picLocks noChangeAspect="1"/>
          </p:cNvPicPr>
          <p:nvPr/>
        </p:nvPicPr>
        <p:blipFill>
          <a:blip r:embed="rId3"/>
          <a:stretch>
            <a:fillRect/>
          </a:stretch>
        </p:blipFill>
        <p:spPr>
          <a:xfrm>
            <a:off x="1947792" y="1897066"/>
            <a:ext cx="8711813" cy="4268789"/>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7C51E0FE-3245-4AD0-2EEB-91069736E1D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31</a:t>
            </a:fld>
            <a:endParaRPr lang="en-US"/>
          </a:p>
        </p:txBody>
      </p:sp>
    </p:spTree>
    <p:extLst>
      <p:ext uri="{BB962C8B-B14F-4D97-AF65-F5344CB8AC3E}">
        <p14:creationId xmlns:p14="http://schemas.microsoft.com/office/powerpoint/2010/main" val="3798402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16C1-C3B0-2631-D373-4E88E2CB92E9}"/>
              </a:ext>
            </a:extLst>
          </p:cNvPr>
          <p:cNvSpPr>
            <a:spLocks noGrp="1"/>
          </p:cNvSpPr>
          <p:nvPr>
            <p:ph type="title"/>
          </p:nvPr>
        </p:nvSpPr>
        <p:spPr>
          <a:xfrm>
            <a:off x="1167495" y="381001"/>
            <a:ext cx="9779183" cy="1325563"/>
          </a:xfrm>
        </p:spPr>
        <p:txBody>
          <a:bodyPr anchor="b">
            <a:normAutofit/>
          </a:bodyPr>
          <a:lstStyle/>
          <a:p>
            <a:r>
              <a:rPr lang="en-US"/>
              <a:t>Blended Certification Training</a:t>
            </a:r>
            <a:endParaRPr lang="en-US" dirty="0"/>
          </a:p>
        </p:txBody>
      </p:sp>
      <p:sp>
        <p:nvSpPr>
          <p:cNvPr id="13" name="Slide Number Placeholder 5">
            <a:extLst>
              <a:ext uri="{FF2B5EF4-FFF2-40B4-BE49-F238E27FC236}">
                <a16:creationId xmlns:a16="http://schemas.microsoft.com/office/drawing/2014/main" id="{C5EB8896-83CB-3B94-DD68-94268141E357}"/>
              </a:ext>
            </a:extLst>
          </p:cNvPr>
          <p:cNvSpPr>
            <a:spLocks noGrp="1"/>
          </p:cNvSpPr>
          <p:nvPr>
            <p:ph type="sldNum" sz="quarter" idx="4"/>
          </p:nvPr>
        </p:nvSpPr>
        <p:spPr>
          <a:xfrm>
            <a:off x="10153280" y="6356354"/>
            <a:ext cx="1657723" cy="365125"/>
          </a:xfrm>
        </p:spPr>
        <p:txBody>
          <a:bodyPr/>
          <a:lstStyle/>
          <a:p>
            <a:pPr>
              <a:spcAft>
                <a:spcPts val="600"/>
              </a:spcAft>
            </a:pPr>
            <a:fld id="{294A09A9-5501-47C1-A89A-A340965A2BE2}" type="slidenum">
              <a:rPr lang="en-US" smtClean="0"/>
              <a:pPr>
                <a:spcAft>
                  <a:spcPts val="600"/>
                </a:spcAft>
              </a:pPr>
              <a:t>32</a:t>
            </a:fld>
            <a:endParaRPr lang="en-US"/>
          </a:p>
        </p:txBody>
      </p:sp>
      <p:sp>
        <p:nvSpPr>
          <p:cNvPr id="15" name="Content Placeholder 7">
            <a:extLst>
              <a:ext uri="{FF2B5EF4-FFF2-40B4-BE49-F238E27FC236}">
                <a16:creationId xmlns:a16="http://schemas.microsoft.com/office/drawing/2014/main" id="{A9320C26-B476-B101-662A-4758502298A7}"/>
              </a:ext>
            </a:extLst>
          </p:cNvPr>
          <p:cNvSpPr>
            <a:spLocks noGrp="1"/>
          </p:cNvSpPr>
          <p:nvPr>
            <p:ph idx="11"/>
          </p:nvPr>
        </p:nvSpPr>
        <p:spPr>
          <a:xfrm>
            <a:off x="1167492" y="2005689"/>
            <a:ext cx="4663440" cy="522515"/>
          </a:xfrm>
        </p:spPr>
        <p:txBody>
          <a:bodyPr/>
          <a:lstStyle/>
          <a:p>
            <a:r>
              <a:rPr lang="en-US" dirty="0"/>
              <a:t>Online, Self-Paced, 24/7 Access</a:t>
            </a:r>
          </a:p>
        </p:txBody>
      </p:sp>
      <p:sp>
        <p:nvSpPr>
          <p:cNvPr id="17" name="Content Placeholder 8">
            <a:extLst>
              <a:ext uri="{FF2B5EF4-FFF2-40B4-BE49-F238E27FC236}">
                <a16:creationId xmlns:a16="http://schemas.microsoft.com/office/drawing/2014/main" id="{2E5529DD-4C5D-1BA9-8811-8103DD6F043B}"/>
              </a:ext>
            </a:extLst>
          </p:cNvPr>
          <p:cNvSpPr>
            <a:spLocks noGrp="1"/>
          </p:cNvSpPr>
          <p:nvPr>
            <p:ph idx="12"/>
          </p:nvPr>
        </p:nvSpPr>
        <p:spPr>
          <a:xfrm>
            <a:off x="6283235" y="2005692"/>
            <a:ext cx="4663440" cy="522515"/>
          </a:xfrm>
        </p:spPr>
        <p:txBody>
          <a:bodyPr/>
          <a:lstStyle/>
          <a:p>
            <a:r>
              <a:rPr lang="en-US"/>
              <a:t>In-Person Skills Session(s)</a:t>
            </a:r>
            <a:endParaRPr lang="en-US" dirty="0"/>
          </a:p>
        </p:txBody>
      </p:sp>
      <p:pic>
        <p:nvPicPr>
          <p:cNvPr id="60" name="Picture 59" descr="A person working on the computer&#10;&#10;Description automatically generated with medium confidence">
            <a:extLst>
              <a:ext uri="{FF2B5EF4-FFF2-40B4-BE49-F238E27FC236}">
                <a16:creationId xmlns:a16="http://schemas.microsoft.com/office/drawing/2014/main" id="{FAB1E32E-576C-6FA1-4CD9-319CF9DCB21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35921" y="2528204"/>
            <a:ext cx="3904351" cy="2196197"/>
          </a:xfrm>
          <a:prstGeom prst="rect">
            <a:avLst/>
          </a:prstGeom>
        </p:spPr>
      </p:pic>
      <p:pic>
        <p:nvPicPr>
          <p:cNvPr id="78" name="Picture 77" descr="Man raising hand in class">
            <a:extLst>
              <a:ext uri="{FF2B5EF4-FFF2-40B4-BE49-F238E27FC236}">
                <a16:creationId xmlns:a16="http://schemas.microsoft.com/office/drawing/2014/main" id="{98AAB8A6-FF73-3C6A-E76B-AA25C9284539}"/>
              </a:ext>
            </a:extLst>
          </p:cNvPr>
          <p:cNvPicPr>
            <a:picLocks noChangeAspect="1"/>
          </p:cNvPicPr>
          <p:nvPr/>
        </p:nvPicPr>
        <p:blipFill>
          <a:blip r:embed="rId5"/>
          <a:stretch>
            <a:fillRect/>
          </a:stretch>
        </p:blipFill>
        <p:spPr>
          <a:xfrm>
            <a:off x="6361072" y="2528203"/>
            <a:ext cx="3382459" cy="2254972"/>
          </a:xfrm>
          <a:prstGeom prst="rect">
            <a:avLst/>
          </a:prstGeom>
        </p:spPr>
      </p:pic>
    </p:spTree>
    <p:extLst>
      <p:ext uri="{BB962C8B-B14F-4D97-AF65-F5344CB8AC3E}">
        <p14:creationId xmlns:p14="http://schemas.microsoft.com/office/powerpoint/2010/main" val="2458028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5495-B2E2-8FEA-D0E0-6FF3E78C5D54}"/>
              </a:ext>
            </a:extLst>
          </p:cNvPr>
          <p:cNvSpPr>
            <a:spLocks noGrp="1"/>
          </p:cNvSpPr>
          <p:nvPr>
            <p:ph type="title"/>
          </p:nvPr>
        </p:nvSpPr>
        <p:spPr/>
        <p:txBody>
          <a:bodyPr/>
          <a:lstStyle/>
          <a:p>
            <a:r>
              <a:rPr lang="en-US" dirty="0"/>
              <a:t>Student Benefits </a:t>
            </a:r>
          </a:p>
        </p:txBody>
      </p:sp>
      <p:sp>
        <p:nvSpPr>
          <p:cNvPr id="3" name="Content Placeholder 2">
            <a:extLst>
              <a:ext uri="{FF2B5EF4-FFF2-40B4-BE49-F238E27FC236}">
                <a16:creationId xmlns:a16="http://schemas.microsoft.com/office/drawing/2014/main" id="{76DA1DC6-8043-03D9-4D83-279C1B4FDF57}"/>
              </a:ext>
            </a:extLst>
          </p:cNvPr>
          <p:cNvSpPr>
            <a:spLocks noGrp="1"/>
          </p:cNvSpPr>
          <p:nvPr>
            <p:ph idx="1"/>
          </p:nvPr>
        </p:nvSpPr>
        <p:spPr>
          <a:xfrm>
            <a:off x="5870579" y="1813022"/>
            <a:ext cx="4889283" cy="3410335"/>
          </a:xfrm>
        </p:spPr>
        <p:txBody>
          <a:bodyPr/>
          <a:lstStyle/>
          <a:p>
            <a:pPr algn="l" rtl="0" fontAlgn="base">
              <a:buFont typeface="Arial" panose="020B0604020202020204" pitchFamily="34" charset="0"/>
              <a:buChar char="•"/>
            </a:pPr>
            <a:r>
              <a:rPr lang="en-US" dirty="0">
                <a:solidFill>
                  <a:srgbClr val="000000"/>
                </a:solidFill>
                <a:latin typeface="Gill Sans MT" panose="020B0502020104020203" pitchFamily="34" charset="77"/>
              </a:rPr>
              <a:t> </a:t>
            </a:r>
            <a:r>
              <a:rPr lang="en-US" dirty="0">
                <a:solidFill>
                  <a:srgbClr val="000000"/>
                </a:solidFill>
              </a:rPr>
              <a:t>C</a:t>
            </a:r>
            <a:r>
              <a:rPr lang="en-US" b="0" i="0" u="none" strike="noStrike" dirty="0">
                <a:solidFill>
                  <a:srgbClr val="000000"/>
                </a:solidFill>
                <a:effectLst/>
              </a:rPr>
              <a:t>ourse Accessibility 24/7 ​</a:t>
            </a:r>
          </a:p>
          <a:p>
            <a:pPr algn="l" rtl="0" fontAlgn="base">
              <a:buFont typeface="Arial" panose="020B0604020202020204" pitchFamily="34" charset="0"/>
              <a:buChar char="•"/>
            </a:pPr>
            <a:r>
              <a:rPr lang="en-US" dirty="0">
                <a:solidFill>
                  <a:srgbClr val="000000"/>
                </a:solidFill>
              </a:rPr>
              <a:t> E</a:t>
            </a:r>
            <a:r>
              <a:rPr lang="en-US" b="0" i="0" u="none" strike="noStrike" dirty="0">
                <a:solidFill>
                  <a:srgbClr val="000000"/>
                </a:solidFill>
                <a:effectLst/>
              </a:rPr>
              <a:t>nhanced Learning </a:t>
            </a:r>
            <a:r>
              <a:rPr lang="en-US" dirty="0">
                <a:solidFill>
                  <a:srgbClr val="000000"/>
                </a:solidFill>
              </a:rPr>
              <a:t>F</a:t>
            </a:r>
            <a:r>
              <a:rPr lang="en-US" b="0" i="0" u="none" strike="noStrike" dirty="0">
                <a:solidFill>
                  <a:srgbClr val="000000"/>
                </a:solidFill>
                <a:effectLst/>
              </a:rPr>
              <a:t>eatures </a:t>
            </a:r>
            <a:endParaRPr lang="en-US" b="0" i="1" u="none" strike="noStrike" dirty="0">
              <a:solidFill>
                <a:srgbClr val="000000"/>
              </a:solidFill>
              <a:effectLst/>
            </a:endParaRPr>
          </a:p>
          <a:p>
            <a:pPr marL="800060" lvl="1" indent="-342882" fontAlgn="base">
              <a:buFont typeface="Wingdings" pitchFamily="2" charset="2"/>
              <a:buChar char="§"/>
            </a:pPr>
            <a:r>
              <a:rPr lang="en-US" b="0" i="0" u="none" strike="noStrike" dirty="0">
                <a:solidFill>
                  <a:srgbClr val="000000"/>
                </a:solidFill>
                <a:effectLst/>
              </a:rPr>
              <a:t>‘ReadSpeaker’ Tool</a:t>
            </a:r>
          </a:p>
          <a:p>
            <a:pPr marL="800060" lvl="1" indent="-342882" fontAlgn="base">
              <a:buFont typeface="Wingdings" pitchFamily="2" charset="2"/>
              <a:buChar char="§"/>
            </a:pPr>
            <a:r>
              <a:rPr lang="en-US" dirty="0">
                <a:solidFill>
                  <a:srgbClr val="000000"/>
                </a:solidFill>
              </a:rPr>
              <a:t>Accessibility Box</a:t>
            </a:r>
          </a:p>
          <a:p>
            <a:pPr marL="1257238" lvl="2" indent="-342882" fontAlgn="base">
              <a:buFont typeface="Courier New" panose="02070309020205020404" pitchFamily="49" charset="0"/>
              <a:buChar char="o"/>
            </a:pPr>
            <a:r>
              <a:rPr lang="en-US" b="0" i="0" u="none" strike="noStrike" dirty="0">
                <a:solidFill>
                  <a:srgbClr val="000000"/>
                </a:solidFill>
                <a:effectLst/>
              </a:rPr>
              <a:t>Font size and color</a:t>
            </a:r>
          </a:p>
          <a:p>
            <a:pPr marL="1257238" lvl="2" indent="-342882" fontAlgn="base">
              <a:buFont typeface="Courier New" panose="02070309020205020404" pitchFamily="49" charset="0"/>
              <a:buChar char="o"/>
            </a:pPr>
            <a:r>
              <a:rPr lang="en-US" b="0" i="0" u="none" strike="noStrike" dirty="0">
                <a:solidFill>
                  <a:srgbClr val="000000"/>
                </a:solidFill>
                <a:effectLst/>
              </a:rPr>
              <a:t>Background contrast ​</a:t>
            </a:r>
            <a:endParaRPr lang="en-US" dirty="0">
              <a:solidFill>
                <a:srgbClr val="000000"/>
              </a:solidFill>
            </a:endParaRPr>
          </a:p>
          <a:p>
            <a:pPr marL="800060" lvl="1" indent="-342882" fontAlgn="base">
              <a:buFont typeface="Wingdings" pitchFamily="2" charset="2"/>
              <a:buChar char="§"/>
            </a:pPr>
            <a:r>
              <a:rPr lang="en-US" b="0" i="0" u="none" strike="noStrike" dirty="0">
                <a:solidFill>
                  <a:srgbClr val="000000"/>
                </a:solidFill>
                <a:effectLst/>
              </a:rPr>
              <a:t>Interactive Glossary  ​</a:t>
            </a:r>
            <a:endParaRPr lang="en-US" dirty="0">
              <a:solidFill>
                <a:srgbClr val="000000"/>
              </a:solidFill>
            </a:endParaRPr>
          </a:p>
          <a:p>
            <a:pPr marL="800060" lvl="1" indent="-342882" fontAlgn="base">
              <a:buFont typeface="Wingdings" pitchFamily="2" charset="2"/>
              <a:buChar char="§"/>
            </a:pPr>
            <a:r>
              <a:rPr lang="en-US" b="0" i="0" u="none" strike="noStrike" dirty="0">
                <a:solidFill>
                  <a:srgbClr val="000000"/>
                </a:solidFill>
                <a:effectLst/>
              </a:rPr>
              <a:t>Multiple Course </a:t>
            </a:r>
            <a:r>
              <a:rPr lang="en-US" dirty="0">
                <a:solidFill>
                  <a:srgbClr val="000000"/>
                </a:solidFill>
              </a:rPr>
              <a:t>V</a:t>
            </a:r>
            <a:r>
              <a:rPr lang="en-US" b="0" i="0" u="none" strike="noStrike" dirty="0">
                <a:solidFill>
                  <a:srgbClr val="000000"/>
                </a:solidFill>
                <a:effectLst/>
              </a:rPr>
              <a:t>ideos  ​</a:t>
            </a:r>
            <a:endParaRPr lang="en-US" dirty="0">
              <a:solidFill>
                <a:srgbClr val="000000"/>
              </a:solidFill>
            </a:endParaRPr>
          </a:p>
          <a:p>
            <a:pPr marL="800060" lvl="1" indent="-342882" fontAlgn="base">
              <a:buFont typeface="Wingdings" pitchFamily="2" charset="2"/>
              <a:buChar char="§"/>
            </a:pPr>
            <a:r>
              <a:rPr lang="en-US" b="0" i="0" u="none" strike="noStrike" dirty="0">
                <a:solidFill>
                  <a:srgbClr val="000000"/>
                </a:solidFill>
                <a:effectLst/>
              </a:rPr>
              <a:t>Interactive Knowledge </a:t>
            </a:r>
            <a:r>
              <a:rPr lang="en-US" dirty="0">
                <a:solidFill>
                  <a:srgbClr val="000000"/>
                </a:solidFill>
              </a:rPr>
              <a:t>C</a:t>
            </a:r>
            <a:r>
              <a:rPr lang="en-US" b="0" i="0" u="none" strike="noStrike" dirty="0">
                <a:solidFill>
                  <a:srgbClr val="000000"/>
                </a:solidFill>
                <a:effectLst/>
              </a:rPr>
              <a:t>heck </a:t>
            </a:r>
            <a:r>
              <a:rPr lang="en-US" dirty="0">
                <a:solidFill>
                  <a:srgbClr val="000000"/>
                </a:solidFill>
              </a:rPr>
              <a:t>A</a:t>
            </a:r>
            <a:r>
              <a:rPr lang="en-US" b="0" i="0" u="none" strike="noStrike" dirty="0">
                <a:solidFill>
                  <a:srgbClr val="000000"/>
                </a:solidFill>
                <a:effectLst/>
              </a:rPr>
              <a:t>ctivities</a:t>
            </a:r>
          </a:p>
          <a:p>
            <a:pPr algn="l" rtl="0" fontAlgn="base">
              <a:buFont typeface="Arial" panose="020B0604020202020204" pitchFamily="34" charset="0"/>
              <a:buChar char="•"/>
            </a:pPr>
            <a:r>
              <a:rPr lang="en-US" b="0" i="0" u="none" strike="noStrike" dirty="0">
                <a:solidFill>
                  <a:srgbClr val="000000"/>
                </a:solidFill>
                <a:effectLst/>
              </a:rPr>
              <a:t> Basic Computer </a:t>
            </a:r>
            <a:r>
              <a:rPr lang="en-US" dirty="0">
                <a:solidFill>
                  <a:srgbClr val="000000"/>
                </a:solidFill>
              </a:rPr>
              <a:t>S</a:t>
            </a:r>
            <a:r>
              <a:rPr lang="en-US" b="0" i="0" u="none" strike="noStrike" dirty="0">
                <a:solidFill>
                  <a:srgbClr val="000000"/>
                </a:solidFill>
                <a:effectLst/>
              </a:rPr>
              <a:t>kill </a:t>
            </a:r>
            <a:r>
              <a:rPr lang="en-US" dirty="0">
                <a:solidFill>
                  <a:srgbClr val="000000"/>
                </a:solidFill>
              </a:rPr>
              <a:t>E</a:t>
            </a:r>
            <a:r>
              <a:rPr lang="en-US" b="0" i="0" u="none" strike="noStrike" dirty="0">
                <a:solidFill>
                  <a:srgbClr val="000000"/>
                </a:solidFill>
                <a:effectLst/>
              </a:rPr>
              <a:t>xposure </a:t>
            </a:r>
          </a:p>
          <a:p>
            <a:pPr algn="l" rtl="0" fontAlgn="base"/>
            <a:r>
              <a:rPr lang="en-US" b="0" i="0" u="none" strike="noStrike" dirty="0">
                <a:solidFill>
                  <a:srgbClr val="000000"/>
                </a:solidFill>
                <a:effectLst/>
                <a:latin typeface="Gill Sans MT" panose="020B0502020104020203" pitchFamily="34" charset="77"/>
              </a:rPr>
              <a:t>​</a:t>
            </a:r>
            <a:endParaRPr lang="en-US" b="0" i="0" u="none" strike="noStrike" dirty="0">
              <a:solidFill>
                <a:srgbClr val="000000"/>
              </a:solidFill>
              <a:effectLst/>
              <a:latin typeface="Arial" panose="020B0604020202020204" pitchFamily="34" charset="0"/>
            </a:endParaRPr>
          </a:p>
          <a:p>
            <a:pPr fontAlgn="base"/>
            <a:r>
              <a:rPr lang="en-US" b="0" i="0" u="none" strike="noStrike" dirty="0">
                <a:solidFill>
                  <a:srgbClr val="000000"/>
                </a:solidFill>
                <a:effectLst/>
                <a:latin typeface="Gill Sans MT" panose="020B0502020104020203" pitchFamily="34" charset="77"/>
              </a:rPr>
              <a:t> </a:t>
            </a:r>
            <a:endParaRPr lang="en-US" b="0" i="0" u="none" strike="noStrike" dirty="0">
              <a:solidFill>
                <a:srgbClr val="000000"/>
              </a:solidFill>
              <a:effectLst/>
              <a:latin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AB73E761-4F1F-B7FA-3927-8DB89EB65199}"/>
              </a:ext>
            </a:extLst>
          </p:cNvPr>
          <p:cNvSpPr>
            <a:spLocks noGrp="1"/>
          </p:cNvSpPr>
          <p:nvPr>
            <p:ph type="sldNum" sz="quarter" idx="4"/>
          </p:nvPr>
        </p:nvSpPr>
        <p:spPr/>
        <p:txBody>
          <a:bodyPr/>
          <a:lstStyle/>
          <a:p>
            <a:fld id="{294A09A9-5501-47C1-A89A-A340965A2BE2}" type="slidenum">
              <a:rPr lang="en-US" smtClean="0"/>
              <a:pPr/>
              <a:t>33</a:t>
            </a:fld>
            <a:endParaRPr lang="en-US" dirty="0"/>
          </a:p>
        </p:txBody>
      </p:sp>
      <p:pic>
        <p:nvPicPr>
          <p:cNvPr id="10" name="Content Placeholder 9">
            <a:extLst>
              <a:ext uri="{FF2B5EF4-FFF2-40B4-BE49-F238E27FC236}">
                <a16:creationId xmlns:a16="http://schemas.microsoft.com/office/drawing/2014/main" id="{0F63AE80-ED57-6779-DB1C-A58A319B6A82}"/>
              </a:ext>
            </a:extLst>
          </p:cNvPr>
          <p:cNvPicPr>
            <a:picLocks noGrp="1" noChangeAspect="1"/>
          </p:cNvPicPr>
          <p:nvPr>
            <p:ph idx="10"/>
          </p:nvPr>
        </p:nvPicPr>
        <p:blipFill>
          <a:blip r:embed="rId3"/>
          <a:stretch>
            <a:fillRect/>
          </a:stretch>
        </p:blipFill>
        <p:spPr>
          <a:xfrm>
            <a:off x="883460" y="2196527"/>
            <a:ext cx="4664075" cy="2464951"/>
          </a:xfrm>
          <a:prstGeom prst="rect">
            <a:avLst/>
          </a:prstGeom>
          <a:ln>
            <a:solidFill>
              <a:schemeClr val="tx1"/>
            </a:solidFill>
          </a:ln>
        </p:spPr>
      </p:pic>
    </p:spTree>
    <p:extLst>
      <p:ext uri="{BB962C8B-B14F-4D97-AF65-F5344CB8AC3E}">
        <p14:creationId xmlns:p14="http://schemas.microsoft.com/office/powerpoint/2010/main" val="929929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5495-B2E2-8FEA-D0E0-6FF3E78C5D54}"/>
              </a:ext>
            </a:extLst>
          </p:cNvPr>
          <p:cNvSpPr>
            <a:spLocks noGrp="1"/>
          </p:cNvSpPr>
          <p:nvPr>
            <p:ph type="title"/>
          </p:nvPr>
        </p:nvSpPr>
        <p:spPr/>
        <p:txBody>
          <a:bodyPr/>
          <a:lstStyle/>
          <a:p>
            <a:r>
              <a:rPr lang="en-US" dirty="0"/>
              <a:t>Trainer Benefits </a:t>
            </a:r>
          </a:p>
        </p:txBody>
      </p:sp>
      <p:sp>
        <p:nvSpPr>
          <p:cNvPr id="3" name="Content Placeholder 2">
            <a:extLst>
              <a:ext uri="{FF2B5EF4-FFF2-40B4-BE49-F238E27FC236}">
                <a16:creationId xmlns:a16="http://schemas.microsoft.com/office/drawing/2014/main" id="{76DA1DC6-8043-03D9-4D83-279C1B4FDF57}"/>
              </a:ext>
            </a:extLst>
          </p:cNvPr>
          <p:cNvSpPr>
            <a:spLocks noGrp="1"/>
          </p:cNvSpPr>
          <p:nvPr>
            <p:ph idx="1"/>
          </p:nvPr>
        </p:nvSpPr>
        <p:spPr/>
        <p:txBody>
          <a:bodyPr/>
          <a:lstStyle/>
          <a:p>
            <a:pPr algn="l" rtl="0" fontAlgn="base">
              <a:buFont typeface="Arial" panose="020B0604020202020204" pitchFamily="34" charset="0"/>
              <a:buChar char="•"/>
            </a:pPr>
            <a:r>
              <a:rPr lang="en-US" dirty="0">
                <a:solidFill>
                  <a:srgbClr val="000000"/>
                </a:solidFill>
                <a:latin typeface="Gill Sans MT" panose="020B0502020104020203" pitchFamily="34" charset="77"/>
              </a:rPr>
              <a:t> </a:t>
            </a:r>
            <a:r>
              <a:rPr lang="en-US" dirty="0">
                <a:solidFill>
                  <a:srgbClr val="000000"/>
                </a:solidFill>
              </a:rPr>
              <a:t>Decrease in Trainer Prep Time</a:t>
            </a:r>
            <a:endParaRPr lang="en-US" b="0" i="0" u="none" strike="noStrike" dirty="0">
              <a:solidFill>
                <a:srgbClr val="000000"/>
              </a:solidFill>
              <a:effectLst/>
            </a:endParaRPr>
          </a:p>
          <a:p>
            <a:pPr algn="l" rtl="0" fontAlgn="base">
              <a:buFont typeface="Arial" panose="020B0604020202020204" pitchFamily="34" charset="0"/>
              <a:buChar char="•"/>
            </a:pPr>
            <a:r>
              <a:rPr lang="en-US" dirty="0">
                <a:solidFill>
                  <a:srgbClr val="000000"/>
                </a:solidFill>
              </a:rPr>
              <a:t> Additional Time for: </a:t>
            </a:r>
          </a:p>
          <a:p>
            <a:pPr marL="800060" lvl="1" indent="-342882" fontAlgn="base">
              <a:buFont typeface="Wingdings" pitchFamily="2" charset="2"/>
              <a:buChar char="§"/>
            </a:pPr>
            <a:r>
              <a:rPr lang="en-US" b="0" i="0" u="none" strike="noStrike" dirty="0">
                <a:solidFill>
                  <a:srgbClr val="000000"/>
                </a:solidFill>
                <a:effectLst/>
              </a:rPr>
              <a:t>Skills </a:t>
            </a:r>
            <a:r>
              <a:rPr lang="en-US" dirty="0">
                <a:solidFill>
                  <a:srgbClr val="000000"/>
                </a:solidFill>
              </a:rPr>
              <a:t>P</a:t>
            </a:r>
            <a:r>
              <a:rPr lang="en-US" b="0" i="0" u="none" strike="noStrike" dirty="0">
                <a:solidFill>
                  <a:srgbClr val="000000"/>
                </a:solidFill>
                <a:effectLst/>
              </a:rPr>
              <a:t>ractice</a:t>
            </a:r>
            <a:r>
              <a:rPr lang="en-US" dirty="0">
                <a:solidFill>
                  <a:srgbClr val="000000"/>
                </a:solidFill>
              </a:rPr>
              <a:t>/Assignments/Pretest Session(s)</a:t>
            </a:r>
          </a:p>
          <a:p>
            <a:pPr marL="1257238" lvl="2" indent="-342882" fontAlgn="base">
              <a:buFont typeface="Courier New" panose="02070309020205020404" pitchFamily="49" charset="0"/>
              <a:buChar char="o"/>
            </a:pPr>
            <a:r>
              <a:rPr lang="en-US" b="0" i="0" u="none" strike="noStrike" dirty="0">
                <a:solidFill>
                  <a:srgbClr val="000000"/>
                </a:solidFill>
                <a:effectLst/>
              </a:rPr>
              <a:t>‘Live’ via ZOOM, TEAMS, etc. </a:t>
            </a:r>
          </a:p>
          <a:p>
            <a:pPr marL="1257238" lvl="2" indent="-342882" fontAlgn="base">
              <a:buFont typeface="Courier New" panose="02070309020205020404" pitchFamily="49" charset="0"/>
              <a:buChar char="o"/>
            </a:pPr>
            <a:r>
              <a:rPr lang="en-US" dirty="0">
                <a:solidFill>
                  <a:srgbClr val="000000"/>
                </a:solidFill>
              </a:rPr>
              <a:t>In-Person</a:t>
            </a:r>
            <a:endParaRPr lang="en-US" b="0" i="0" u="none" strike="noStrike" dirty="0">
              <a:solidFill>
                <a:srgbClr val="000000"/>
              </a:solidFill>
              <a:effectLst/>
            </a:endParaRPr>
          </a:p>
          <a:p>
            <a:pPr marL="742913" lvl="1" indent="-285737" fontAlgn="base">
              <a:buFont typeface="Wingdings" pitchFamily="2" charset="2"/>
              <a:buChar char="§"/>
            </a:pPr>
            <a:r>
              <a:rPr lang="en-US" b="0" i="0" u="none" strike="noStrike" dirty="0">
                <a:effectLst/>
              </a:rPr>
              <a:t>Students needing more support</a:t>
            </a:r>
          </a:p>
          <a:p>
            <a:pPr marL="457178" indent="-457178" fontAlgn="base">
              <a:buFont typeface="Arial" panose="020B0604020202020204" pitchFamily="34" charset="0"/>
              <a:buChar char="•"/>
            </a:pPr>
            <a:r>
              <a:rPr lang="en-US" b="0" i="0" u="none" strike="noStrike" dirty="0">
                <a:solidFill>
                  <a:srgbClr val="000000"/>
                </a:solidFill>
                <a:effectLst/>
              </a:rPr>
              <a:t>Remedial Training</a:t>
            </a:r>
          </a:p>
          <a:p>
            <a:pPr algn="l" rtl="0" fontAlgn="base"/>
            <a:r>
              <a:rPr lang="en-US" b="0" i="0" u="none" strike="noStrike" dirty="0">
                <a:solidFill>
                  <a:srgbClr val="000000"/>
                </a:solidFill>
                <a:effectLst/>
                <a:latin typeface="Gill Sans MT" panose="020B0502020104020203" pitchFamily="34" charset="77"/>
              </a:rPr>
              <a:t>​</a:t>
            </a:r>
            <a:endParaRPr lang="en-US" b="0" i="0" u="none" strike="noStrike" dirty="0">
              <a:solidFill>
                <a:srgbClr val="000000"/>
              </a:solidFill>
              <a:effectLst/>
              <a:latin typeface="Arial" panose="020B0604020202020204" pitchFamily="34" charset="0"/>
            </a:endParaRPr>
          </a:p>
          <a:p>
            <a:pPr fontAlgn="base"/>
            <a:r>
              <a:rPr lang="en-US" b="0" i="0" u="none" strike="noStrike" dirty="0">
                <a:solidFill>
                  <a:srgbClr val="000000"/>
                </a:solidFill>
                <a:effectLst/>
                <a:latin typeface="Gill Sans MT" panose="020B0502020104020203" pitchFamily="34" charset="77"/>
              </a:rPr>
              <a:t> </a:t>
            </a:r>
            <a:endParaRPr lang="en-US" b="0" i="0" u="none" strike="noStrike" dirty="0">
              <a:solidFill>
                <a:srgbClr val="000000"/>
              </a:solidFill>
              <a:effectLst/>
              <a:latin typeface="Arial" panose="020B0604020202020204" pitchFamily="34" charset="0"/>
            </a:endParaRPr>
          </a:p>
          <a:p>
            <a:endParaRPr lang="en-US" dirty="0"/>
          </a:p>
        </p:txBody>
      </p:sp>
      <p:sp>
        <p:nvSpPr>
          <p:cNvPr id="6" name="Slide Number Placeholder 5">
            <a:extLst>
              <a:ext uri="{FF2B5EF4-FFF2-40B4-BE49-F238E27FC236}">
                <a16:creationId xmlns:a16="http://schemas.microsoft.com/office/drawing/2014/main" id="{AB73E761-4F1F-B7FA-3927-8DB89EB65199}"/>
              </a:ext>
            </a:extLst>
          </p:cNvPr>
          <p:cNvSpPr>
            <a:spLocks noGrp="1"/>
          </p:cNvSpPr>
          <p:nvPr>
            <p:ph type="sldNum" sz="quarter" idx="4"/>
          </p:nvPr>
        </p:nvSpPr>
        <p:spPr/>
        <p:txBody>
          <a:bodyPr/>
          <a:lstStyle/>
          <a:p>
            <a:fld id="{294A09A9-5501-47C1-A89A-A340965A2BE2}" type="slidenum">
              <a:rPr lang="en-US" smtClean="0"/>
              <a:pPr/>
              <a:t>34</a:t>
            </a:fld>
            <a:endParaRPr lang="en-US" dirty="0"/>
          </a:p>
        </p:txBody>
      </p:sp>
    </p:spTree>
    <p:extLst>
      <p:ext uri="{BB962C8B-B14F-4D97-AF65-F5344CB8AC3E}">
        <p14:creationId xmlns:p14="http://schemas.microsoft.com/office/powerpoint/2010/main" val="354851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41D6D2-4C19-FC1C-2F6D-A838091A11F8}"/>
              </a:ext>
            </a:extLst>
          </p:cNvPr>
          <p:cNvSpPr>
            <a:spLocks noGrp="1"/>
          </p:cNvSpPr>
          <p:nvPr>
            <p:ph type="title"/>
          </p:nvPr>
        </p:nvSpPr>
        <p:spPr>
          <a:xfrm>
            <a:off x="1167495" y="381001"/>
            <a:ext cx="9779183" cy="1325563"/>
          </a:xfrm>
        </p:spPr>
        <p:txBody>
          <a:bodyPr anchor="b">
            <a:normAutofit/>
          </a:bodyPr>
          <a:lstStyle/>
          <a:p>
            <a:r>
              <a:rPr lang="en-US" dirty="0"/>
              <a:t>Presentation of Online Content</a:t>
            </a:r>
          </a:p>
        </p:txBody>
      </p:sp>
      <p:sp>
        <p:nvSpPr>
          <p:cNvPr id="6" name="Slide Number Placeholder 5">
            <a:extLst>
              <a:ext uri="{FF2B5EF4-FFF2-40B4-BE49-F238E27FC236}">
                <a16:creationId xmlns:a16="http://schemas.microsoft.com/office/drawing/2014/main" id="{5A93233B-68ED-3E27-5AAF-61A24774A2A9}"/>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35</a:t>
            </a:fld>
            <a:endParaRPr lang="en-US"/>
          </a:p>
        </p:txBody>
      </p:sp>
      <p:graphicFrame>
        <p:nvGraphicFramePr>
          <p:cNvPr id="10" name="Content Placeholder 7">
            <a:extLst>
              <a:ext uri="{FF2B5EF4-FFF2-40B4-BE49-F238E27FC236}">
                <a16:creationId xmlns:a16="http://schemas.microsoft.com/office/drawing/2014/main" id="{026ED410-DC2E-83F7-FB31-1DBEB7B07087}"/>
              </a:ext>
            </a:extLst>
          </p:cNvPr>
          <p:cNvGraphicFramePr>
            <a:graphicFrameLocks noGrp="1"/>
          </p:cNvGraphicFramePr>
          <p:nvPr>
            <p:ph idx="1"/>
            <p:extLst>
              <p:ext uri="{D42A27DB-BD31-4B8C-83A1-F6EECF244321}">
                <p14:modId xmlns:p14="http://schemas.microsoft.com/office/powerpoint/2010/main" val="2821471162"/>
              </p:ext>
            </p:extLst>
          </p:nvPr>
        </p:nvGraphicFramePr>
        <p:xfrm>
          <a:off x="1167495" y="2087563"/>
          <a:ext cx="9779183" cy="3366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1853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B6D3-2198-A5EB-6B12-A600CCCFDB89}"/>
              </a:ext>
            </a:extLst>
          </p:cNvPr>
          <p:cNvSpPr>
            <a:spLocks noGrp="1"/>
          </p:cNvSpPr>
          <p:nvPr>
            <p:ph type="title"/>
          </p:nvPr>
        </p:nvSpPr>
        <p:spPr>
          <a:xfrm>
            <a:off x="686231" y="522805"/>
            <a:ext cx="9779183" cy="1325563"/>
          </a:xfrm>
        </p:spPr>
        <p:txBody>
          <a:bodyPr anchor="b">
            <a:normAutofit/>
          </a:bodyPr>
          <a:lstStyle/>
          <a:p>
            <a:pPr algn="ctr"/>
            <a:r>
              <a:rPr lang="en-US" sz="4400" dirty="0"/>
              <a:t>Skills Knowledge Content and Practice Session(s)</a:t>
            </a:r>
          </a:p>
        </p:txBody>
      </p:sp>
      <p:sp>
        <p:nvSpPr>
          <p:cNvPr id="3" name="Content Placeholder 2">
            <a:extLst>
              <a:ext uri="{FF2B5EF4-FFF2-40B4-BE49-F238E27FC236}">
                <a16:creationId xmlns:a16="http://schemas.microsoft.com/office/drawing/2014/main" id="{0FD3D5A7-408F-45FE-5EF5-E27DEBC7D160}"/>
              </a:ext>
            </a:extLst>
          </p:cNvPr>
          <p:cNvSpPr>
            <a:spLocks noGrp="1"/>
          </p:cNvSpPr>
          <p:nvPr>
            <p:ph idx="1"/>
          </p:nvPr>
        </p:nvSpPr>
        <p:spPr>
          <a:xfrm>
            <a:off x="2412822" y="2159757"/>
            <a:ext cx="9779183" cy="3366815"/>
          </a:xfrm>
        </p:spPr>
        <p:txBody>
          <a:bodyPr>
            <a:normAutofit lnSpcReduction="10000"/>
          </a:bodyPr>
          <a:lstStyle/>
          <a:p>
            <a:pPr marL="457178" indent="-457178">
              <a:buFont typeface="Arial" panose="020B0604020202020204" pitchFamily="34" charset="0"/>
              <a:buChar char="•"/>
            </a:pPr>
            <a:r>
              <a:rPr lang="en-US" dirty="0"/>
              <a:t>Trainer pre-schedules</a:t>
            </a:r>
          </a:p>
          <a:p>
            <a:pPr marL="914354" lvl="1" indent="-457178">
              <a:buFont typeface="Arial" panose="020B0604020202020204" pitchFamily="34" charset="0"/>
              <a:buChar char="•"/>
            </a:pPr>
            <a:r>
              <a:rPr lang="en-US" sz="2800" dirty="0"/>
              <a:t>Virtual or In-person Session(s)</a:t>
            </a:r>
          </a:p>
          <a:p>
            <a:pPr marL="1371532" lvl="2" indent="-457178">
              <a:buFont typeface="Arial" panose="020B0604020202020204" pitchFamily="34" charset="0"/>
              <a:buChar char="•"/>
            </a:pPr>
            <a:r>
              <a:rPr lang="en-US" sz="2800" dirty="0"/>
              <a:t>Unit 6 and Unit 7 </a:t>
            </a:r>
          </a:p>
          <a:p>
            <a:pPr marL="1828709" lvl="3" indent="-457178">
              <a:buFont typeface="Arial" panose="020B0604020202020204" pitchFamily="34" charset="0"/>
              <a:buChar char="•"/>
            </a:pPr>
            <a:r>
              <a:rPr lang="en-US" sz="2600" dirty="0"/>
              <a:t>content</a:t>
            </a:r>
          </a:p>
          <a:p>
            <a:pPr marL="1828709" lvl="3" indent="-457178">
              <a:buFont typeface="Arial" panose="020B0604020202020204" pitchFamily="34" charset="0"/>
              <a:buChar char="•"/>
            </a:pPr>
            <a:r>
              <a:rPr lang="en-US" sz="2600" dirty="0"/>
              <a:t>practice</a:t>
            </a:r>
          </a:p>
          <a:p>
            <a:pPr marL="2285886" lvl="4" indent="-457178">
              <a:buFont typeface="Arial" panose="020B0604020202020204" pitchFamily="34" charset="0"/>
              <a:buChar char="•"/>
            </a:pPr>
            <a:r>
              <a:rPr lang="en-US" sz="2600" dirty="0"/>
              <a:t>transcription</a:t>
            </a:r>
          </a:p>
          <a:p>
            <a:pPr marL="2285886" lvl="4" indent="-457178">
              <a:buFont typeface="Arial" panose="020B0604020202020204" pitchFamily="34" charset="0"/>
              <a:buChar char="•"/>
            </a:pPr>
            <a:r>
              <a:rPr lang="en-US" sz="2600" dirty="0"/>
              <a:t>medication administration process</a:t>
            </a:r>
          </a:p>
          <a:p>
            <a:pPr marL="457178" indent="-457178">
              <a:buFont typeface="Arial" panose="020B0604020202020204" pitchFamily="34" charset="0"/>
              <a:buChar char="•"/>
            </a:pPr>
            <a:r>
              <a:rPr lang="en-US" dirty="0"/>
              <a:t>May use optional Skills PowerPoints</a:t>
            </a:r>
          </a:p>
        </p:txBody>
      </p:sp>
      <p:sp>
        <p:nvSpPr>
          <p:cNvPr id="6" name="Slide Number Placeholder 5">
            <a:extLst>
              <a:ext uri="{FF2B5EF4-FFF2-40B4-BE49-F238E27FC236}">
                <a16:creationId xmlns:a16="http://schemas.microsoft.com/office/drawing/2014/main" id="{7FB13A53-0319-8A21-1CA8-B9BE49885B5F}"/>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36</a:t>
            </a:fld>
            <a:endParaRPr lang="en-US"/>
          </a:p>
        </p:txBody>
      </p:sp>
    </p:spTree>
    <p:extLst>
      <p:ext uri="{BB962C8B-B14F-4D97-AF65-F5344CB8AC3E}">
        <p14:creationId xmlns:p14="http://schemas.microsoft.com/office/powerpoint/2010/main" val="308704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7B3C-5850-E919-B5AA-4909EA648ADC}"/>
              </a:ext>
            </a:extLst>
          </p:cNvPr>
          <p:cNvSpPr>
            <a:spLocks noGrp="1"/>
          </p:cNvSpPr>
          <p:nvPr>
            <p:ph type="title"/>
          </p:nvPr>
        </p:nvSpPr>
        <p:spPr>
          <a:xfrm>
            <a:off x="750431" y="381001"/>
            <a:ext cx="8401624" cy="1325563"/>
          </a:xfrm>
        </p:spPr>
        <p:txBody>
          <a:bodyPr anchor="b">
            <a:normAutofit fontScale="90000"/>
          </a:bodyPr>
          <a:lstStyle/>
          <a:p>
            <a:r>
              <a:rPr lang="en-US" dirty="0" err="1"/>
              <a:t>www.mapmass.com</a:t>
            </a:r>
            <a:br>
              <a:rPr lang="en-US" dirty="0"/>
            </a:br>
            <a:r>
              <a:rPr lang="en-US" dirty="0"/>
              <a:t>Blended Training Tools </a:t>
            </a:r>
          </a:p>
        </p:txBody>
      </p:sp>
      <p:sp>
        <p:nvSpPr>
          <p:cNvPr id="24" name="Text Placeholder 3">
            <a:extLst>
              <a:ext uri="{FF2B5EF4-FFF2-40B4-BE49-F238E27FC236}">
                <a16:creationId xmlns:a16="http://schemas.microsoft.com/office/drawing/2014/main" id="{12B1D6C2-F838-936E-D8A0-E368C2AF2BB9}"/>
              </a:ext>
            </a:extLst>
          </p:cNvPr>
          <p:cNvSpPr>
            <a:spLocks noGrp="1"/>
          </p:cNvSpPr>
          <p:nvPr>
            <p:ph type="body" sz="quarter" idx="17"/>
          </p:nvPr>
        </p:nvSpPr>
        <p:spPr>
          <a:xfrm>
            <a:off x="750432" y="2278158"/>
            <a:ext cx="2281237" cy="347663"/>
          </a:xfrm>
        </p:spPr>
        <p:txBody>
          <a:bodyPr/>
          <a:lstStyle/>
          <a:p>
            <a:r>
              <a:rPr lang="en-US" dirty="0"/>
              <a:t>Unit 6 </a:t>
            </a:r>
          </a:p>
        </p:txBody>
      </p:sp>
      <p:sp>
        <p:nvSpPr>
          <p:cNvPr id="10" name="Subtitle 9">
            <a:extLst>
              <a:ext uri="{FF2B5EF4-FFF2-40B4-BE49-F238E27FC236}">
                <a16:creationId xmlns:a16="http://schemas.microsoft.com/office/drawing/2014/main" id="{9449902C-CC16-476B-F40A-1DC5FD1433E6}"/>
              </a:ext>
            </a:extLst>
          </p:cNvPr>
          <p:cNvSpPr>
            <a:spLocks noGrp="1"/>
          </p:cNvSpPr>
          <p:nvPr>
            <p:ph type="body" sz="quarter" idx="18"/>
          </p:nvPr>
        </p:nvSpPr>
        <p:spPr>
          <a:xfrm>
            <a:off x="750432" y="2650759"/>
            <a:ext cx="2281237" cy="347663"/>
          </a:xfrm>
        </p:spPr>
        <p:txBody>
          <a:bodyPr>
            <a:normAutofit fontScale="92500" lnSpcReduction="10000"/>
          </a:bodyPr>
          <a:lstStyle/>
          <a:p>
            <a:pPr>
              <a:lnSpc>
                <a:spcPct val="90000"/>
              </a:lnSpc>
              <a:spcAft>
                <a:spcPts val="600"/>
              </a:spcAft>
            </a:pPr>
            <a:r>
              <a:rPr lang="en-US" dirty="0"/>
              <a:t>Optional Skills Session PowerPoint</a:t>
            </a:r>
          </a:p>
        </p:txBody>
      </p:sp>
      <p:sp>
        <p:nvSpPr>
          <p:cNvPr id="26" name="Text Placeholder 6">
            <a:extLst>
              <a:ext uri="{FF2B5EF4-FFF2-40B4-BE49-F238E27FC236}">
                <a16:creationId xmlns:a16="http://schemas.microsoft.com/office/drawing/2014/main" id="{7D023A57-D9B9-4BB1-DFD4-4FE86B0E35C5}"/>
              </a:ext>
            </a:extLst>
          </p:cNvPr>
          <p:cNvSpPr>
            <a:spLocks noGrp="1"/>
          </p:cNvSpPr>
          <p:nvPr>
            <p:ph type="body" sz="quarter" idx="19"/>
          </p:nvPr>
        </p:nvSpPr>
        <p:spPr>
          <a:xfrm>
            <a:off x="5088170" y="2282958"/>
            <a:ext cx="2281237" cy="347663"/>
          </a:xfrm>
        </p:spPr>
        <p:txBody>
          <a:bodyPr/>
          <a:lstStyle/>
          <a:p>
            <a:r>
              <a:rPr lang="en-US" dirty="0"/>
              <a:t>Unit 7</a:t>
            </a:r>
          </a:p>
        </p:txBody>
      </p:sp>
      <p:sp>
        <p:nvSpPr>
          <p:cNvPr id="28" name="Text Placeholder 7">
            <a:extLst>
              <a:ext uri="{FF2B5EF4-FFF2-40B4-BE49-F238E27FC236}">
                <a16:creationId xmlns:a16="http://schemas.microsoft.com/office/drawing/2014/main" id="{D10DDDE7-E9BE-C2CF-F6AD-45E3F70766CC}"/>
              </a:ext>
            </a:extLst>
          </p:cNvPr>
          <p:cNvSpPr>
            <a:spLocks noGrp="1"/>
          </p:cNvSpPr>
          <p:nvPr>
            <p:ph type="body" sz="quarter" idx="20"/>
          </p:nvPr>
        </p:nvSpPr>
        <p:spPr>
          <a:xfrm>
            <a:off x="5088170" y="2650762"/>
            <a:ext cx="2281237" cy="347663"/>
          </a:xfrm>
        </p:spPr>
        <p:txBody>
          <a:bodyPr/>
          <a:lstStyle/>
          <a:p>
            <a:r>
              <a:rPr lang="en-US" sz="1300" dirty="0"/>
              <a:t>Optional Skills Session PowerPoint</a:t>
            </a:r>
          </a:p>
          <a:p>
            <a:endParaRPr lang="en-US" dirty="0"/>
          </a:p>
        </p:txBody>
      </p:sp>
      <p:sp>
        <p:nvSpPr>
          <p:cNvPr id="37" name="Slide Number Placeholder 16">
            <a:extLst>
              <a:ext uri="{FF2B5EF4-FFF2-40B4-BE49-F238E27FC236}">
                <a16:creationId xmlns:a16="http://schemas.microsoft.com/office/drawing/2014/main" id="{C17B6D6E-48AD-07E7-2DA1-6D3E3885B0D0}"/>
              </a:ext>
            </a:extLst>
          </p:cNvPr>
          <p:cNvSpPr>
            <a:spLocks noGrp="1"/>
          </p:cNvSpPr>
          <p:nvPr>
            <p:ph type="sldNum" sz="quarter" idx="12"/>
          </p:nvPr>
        </p:nvSpPr>
        <p:spPr>
          <a:xfrm>
            <a:off x="8332338" y="6356354"/>
            <a:ext cx="1167495" cy="365125"/>
          </a:xfrm>
        </p:spPr>
        <p:txBody>
          <a:bodyPr/>
          <a:lstStyle/>
          <a:p>
            <a:pPr>
              <a:spcAft>
                <a:spcPts val="600"/>
              </a:spcAft>
            </a:pPr>
            <a:fld id="{294A09A9-5501-47C1-A89A-A340965A2BE2}" type="slidenum">
              <a:rPr lang="en-US" smtClean="0"/>
              <a:pPr>
                <a:spcAft>
                  <a:spcPts val="600"/>
                </a:spcAft>
              </a:pPr>
              <a:t>37</a:t>
            </a:fld>
            <a:endParaRPr lang="en-US"/>
          </a:p>
        </p:txBody>
      </p:sp>
      <p:sp>
        <p:nvSpPr>
          <p:cNvPr id="6" name="Slide Number Placeholder 5" hidden="1">
            <a:extLst>
              <a:ext uri="{FF2B5EF4-FFF2-40B4-BE49-F238E27FC236}">
                <a16:creationId xmlns:a16="http://schemas.microsoft.com/office/drawing/2014/main" id="{71EDCB8F-BB8C-A19F-6DD4-3EABB36A06B7}"/>
              </a:ext>
            </a:extLst>
          </p:cNvPr>
          <p:cNvSpPr>
            <a:spLocks noGrp="1"/>
          </p:cNvSpPr>
          <p:nvPr>
            <p:ph type="sldNum" sz="quarter" idx="4294967295"/>
          </p:nvPr>
        </p:nvSpPr>
        <p:spPr>
          <a:xfrm>
            <a:off x="10534654" y="6356354"/>
            <a:ext cx="1657351" cy="365125"/>
          </a:xfrm>
        </p:spPr>
        <p:txBody>
          <a:bodyPr/>
          <a:lstStyle/>
          <a:p>
            <a:pPr>
              <a:spcAft>
                <a:spcPts val="600"/>
              </a:spcAft>
            </a:pPr>
            <a:fld id="{294A09A9-5501-47C1-A89A-A340965A2BE2}" type="slidenum">
              <a:rPr lang="en-US" smtClean="0"/>
              <a:pPr>
                <a:spcAft>
                  <a:spcPts val="600"/>
                </a:spcAft>
              </a:pPr>
              <a:t>37</a:t>
            </a:fld>
            <a:endParaRPr lang="en-US"/>
          </a:p>
        </p:txBody>
      </p:sp>
      <p:pic>
        <p:nvPicPr>
          <p:cNvPr id="5" name="Picture Placeholder 6">
            <a:extLst>
              <a:ext uri="{FF2B5EF4-FFF2-40B4-BE49-F238E27FC236}">
                <a16:creationId xmlns:a16="http://schemas.microsoft.com/office/drawing/2014/main" id="{A8566B9F-8672-48ED-398A-BE0E89F5CCE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750433" y="3197411"/>
            <a:ext cx="3202983" cy="2418252"/>
          </a:xfrm>
          <a:prstGeom prst="rect">
            <a:avLst/>
          </a:prstGeom>
          <a:noFill/>
          <a:ln>
            <a:solidFill>
              <a:schemeClr val="tx1"/>
            </a:solidFill>
          </a:ln>
        </p:spPr>
      </p:pic>
      <p:pic>
        <p:nvPicPr>
          <p:cNvPr id="7" name="Content Placeholder 7">
            <a:extLst>
              <a:ext uri="{FF2B5EF4-FFF2-40B4-BE49-F238E27FC236}">
                <a16:creationId xmlns:a16="http://schemas.microsoft.com/office/drawing/2014/main" id="{03A6FE8F-4DE2-2AE8-AF95-5D154784CE0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0806" y="3207010"/>
            <a:ext cx="3202983" cy="2396839"/>
          </a:xfrm>
          <a:prstGeom prst="rect">
            <a:avLst/>
          </a:prstGeom>
          <a:ln w="12700">
            <a:solidFill>
              <a:schemeClr val="tx1"/>
            </a:solidFill>
          </a:ln>
        </p:spPr>
      </p:pic>
    </p:spTree>
    <p:extLst>
      <p:ext uri="{BB962C8B-B14F-4D97-AF65-F5344CB8AC3E}">
        <p14:creationId xmlns:p14="http://schemas.microsoft.com/office/powerpoint/2010/main" val="2490404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A4AE-08E2-5EB2-ED76-73A22D6A9FCE}"/>
              </a:ext>
            </a:extLst>
          </p:cNvPr>
          <p:cNvSpPr>
            <a:spLocks noGrp="1"/>
          </p:cNvSpPr>
          <p:nvPr>
            <p:ph type="title"/>
          </p:nvPr>
        </p:nvSpPr>
        <p:spPr>
          <a:xfrm>
            <a:off x="1167495" y="381001"/>
            <a:ext cx="9779183" cy="1325563"/>
          </a:xfrm>
        </p:spPr>
        <p:txBody>
          <a:bodyPr anchor="b">
            <a:normAutofit fontScale="90000"/>
          </a:bodyPr>
          <a:lstStyle/>
          <a:p>
            <a:pPr algn="ctr"/>
            <a:r>
              <a:rPr lang="en-US" dirty="0" err="1"/>
              <a:t>www.mapmass.com</a:t>
            </a:r>
            <a:br>
              <a:rPr lang="en-US" dirty="0"/>
            </a:br>
            <a:r>
              <a:rPr lang="en-US" dirty="0"/>
              <a:t>MAP Training Resources &amp; Support </a:t>
            </a:r>
          </a:p>
        </p:txBody>
      </p:sp>
      <p:pic>
        <p:nvPicPr>
          <p:cNvPr id="3" name="Picture 2">
            <a:extLst>
              <a:ext uri="{FF2B5EF4-FFF2-40B4-BE49-F238E27FC236}">
                <a16:creationId xmlns:a16="http://schemas.microsoft.com/office/drawing/2014/main" id="{5CFDFD09-B107-01BE-99E0-1755E7401429}"/>
              </a:ext>
            </a:extLst>
          </p:cNvPr>
          <p:cNvPicPr>
            <a:picLocks noChangeAspect="1"/>
          </p:cNvPicPr>
          <p:nvPr/>
        </p:nvPicPr>
        <p:blipFill>
          <a:blip r:embed="rId3"/>
          <a:stretch>
            <a:fillRect/>
          </a:stretch>
        </p:blipFill>
        <p:spPr>
          <a:xfrm>
            <a:off x="3274598" y="2087566"/>
            <a:ext cx="5564983" cy="3366815"/>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7C51E0FE-3245-4AD0-2EEB-91069736E1D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38</a:t>
            </a:fld>
            <a:endParaRPr lang="en-US"/>
          </a:p>
        </p:txBody>
      </p:sp>
      <p:sp>
        <p:nvSpPr>
          <p:cNvPr id="4" name="Right Arrow 3">
            <a:extLst>
              <a:ext uri="{FF2B5EF4-FFF2-40B4-BE49-F238E27FC236}">
                <a16:creationId xmlns:a16="http://schemas.microsoft.com/office/drawing/2014/main" id="{F74DE7FE-FED2-5469-B6D3-1152FA3D1C00}"/>
              </a:ext>
            </a:extLst>
          </p:cNvPr>
          <p:cNvSpPr/>
          <p:nvPr/>
        </p:nvSpPr>
        <p:spPr>
          <a:xfrm>
            <a:off x="2475719" y="5080000"/>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139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A4AE-08E2-5EB2-ED76-73A22D6A9FCE}"/>
              </a:ext>
            </a:extLst>
          </p:cNvPr>
          <p:cNvSpPr>
            <a:spLocks noGrp="1"/>
          </p:cNvSpPr>
          <p:nvPr>
            <p:ph type="title"/>
          </p:nvPr>
        </p:nvSpPr>
        <p:spPr>
          <a:xfrm>
            <a:off x="1167494" y="199156"/>
            <a:ext cx="9779183" cy="1325563"/>
          </a:xfrm>
        </p:spPr>
        <p:txBody>
          <a:bodyPr anchor="b">
            <a:normAutofit/>
          </a:bodyPr>
          <a:lstStyle/>
          <a:p>
            <a:pPr algn="ctr"/>
            <a:r>
              <a:rPr lang="en-US" dirty="0"/>
              <a:t>Student Resources</a:t>
            </a:r>
          </a:p>
        </p:txBody>
      </p:sp>
      <p:pic>
        <p:nvPicPr>
          <p:cNvPr id="5" name="Picture 4">
            <a:extLst>
              <a:ext uri="{FF2B5EF4-FFF2-40B4-BE49-F238E27FC236}">
                <a16:creationId xmlns:a16="http://schemas.microsoft.com/office/drawing/2014/main" id="{2C7C03B9-8DF5-061B-65C9-91ACD013CB2A}"/>
              </a:ext>
            </a:extLst>
          </p:cNvPr>
          <p:cNvPicPr>
            <a:picLocks noChangeAspect="1"/>
          </p:cNvPicPr>
          <p:nvPr/>
        </p:nvPicPr>
        <p:blipFill>
          <a:blip r:embed="rId3"/>
          <a:stretch>
            <a:fillRect/>
          </a:stretch>
        </p:blipFill>
        <p:spPr>
          <a:xfrm>
            <a:off x="3274594" y="1745598"/>
            <a:ext cx="5564983" cy="3366815"/>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7C51E0FE-3245-4AD0-2EEB-91069736E1D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39</a:t>
            </a:fld>
            <a:endParaRPr lang="en-US"/>
          </a:p>
        </p:txBody>
      </p:sp>
      <p:sp>
        <p:nvSpPr>
          <p:cNvPr id="7" name="Right Arrow 6">
            <a:extLst>
              <a:ext uri="{FF2B5EF4-FFF2-40B4-BE49-F238E27FC236}">
                <a16:creationId xmlns:a16="http://schemas.microsoft.com/office/drawing/2014/main" id="{F5079FE5-1021-B42F-0D05-2831C0C9D962}"/>
              </a:ext>
            </a:extLst>
          </p:cNvPr>
          <p:cNvSpPr/>
          <p:nvPr/>
        </p:nvSpPr>
        <p:spPr>
          <a:xfrm>
            <a:off x="2464624" y="4142205"/>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58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DA3F-573E-E7BF-924C-65D3F8D87485}"/>
              </a:ext>
            </a:extLst>
          </p:cNvPr>
          <p:cNvSpPr>
            <a:spLocks noGrp="1"/>
          </p:cNvSpPr>
          <p:nvPr>
            <p:ph type="title"/>
          </p:nvPr>
        </p:nvSpPr>
        <p:spPr>
          <a:xfrm>
            <a:off x="1167495" y="381001"/>
            <a:ext cx="9779183" cy="1325563"/>
          </a:xfrm>
        </p:spPr>
        <p:txBody>
          <a:bodyPr anchor="b">
            <a:normAutofit fontScale="90000"/>
          </a:bodyPr>
          <a:lstStyle/>
          <a:p>
            <a:pPr algn="ctr"/>
            <a:r>
              <a:rPr lang="en-US" dirty="0" err="1"/>
              <a:t>ma.tmuniverse.com</a:t>
            </a:r>
            <a:br>
              <a:rPr lang="en-US" dirty="0"/>
            </a:br>
            <a:r>
              <a:rPr lang="en-US" dirty="0"/>
              <a:t>Certification Test Eligibility</a:t>
            </a:r>
          </a:p>
        </p:txBody>
      </p:sp>
      <p:pic>
        <p:nvPicPr>
          <p:cNvPr id="7" name="Picture 6" descr="Graphical user interface, application&#10;&#10;Description automatically generated">
            <a:extLst>
              <a:ext uri="{FF2B5EF4-FFF2-40B4-BE49-F238E27FC236}">
                <a16:creationId xmlns:a16="http://schemas.microsoft.com/office/drawing/2014/main" id="{6F1013AA-BD07-6070-95D3-E8E896B36CCC}"/>
              </a:ext>
            </a:extLst>
          </p:cNvPr>
          <p:cNvPicPr>
            <a:picLocks noChangeAspect="1"/>
          </p:cNvPicPr>
          <p:nvPr/>
        </p:nvPicPr>
        <p:blipFill>
          <a:blip r:embed="rId3"/>
          <a:stretch>
            <a:fillRect/>
          </a:stretch>
        </p:blipFill>
        <p:spPr>
          <a:xfrm>
            <a:off x="2194281" y="1836742"/>
            <a:ext cx="7803443" cy="4389437"/>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B1F47ED6-4A4F-211B-6034-779EC580CC5E}"/>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4</a:t>
            </a:fld>
            <a:endParaRPr lang="en-US"/>
          </a:p>
        </p:txBody>
      </p:sp>
      <p:sp>
        <p:nvSpPr>
          <p:cNvPr id="11" name="Right Arrow 10">
            <a:extLst>
              <a:ext uri="{FF2B5EF4-FFF2-40B4-BE49-F238E27FC236}">
                <a16:creationId xmlns:a16="http://schemas.microsoft.com/office/drawing/2014/main" id="{B9EDDEB7-318D-05A9-FE72-9394C69C1DA2}"/>
              </a:ext>
            </a:extLst>
          </p:cNvPr>
          <p:cNvSpPr/>
          <p:nvPr/>
        </p:nvSpPr>
        <p:spPr>
          <a:xfrm>
            <a:off x="2790499" y="2806261"/>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783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A4AE-08E2-5EB2-ED76-73A22D6A9FCE}"/>
              </a:ext>
            </a:extLst>
          </p:cNvPr>
          <p:cNvSpPr>
            <a:spLocks noGrp="1"/>
          </p:cNvSpPr>
          <p:nvPr>
            <p:ph type="title"/>
          </p:nvPr>
        </p:nvSpPr>
        <p:spPr>
          <a:xfrm>
            <a:off x="1167495" y="381001"/>
            <a:ext cx="9779183" cy="1325563"/>
          </a:xfrm>
        </p:spPr>
        <p:txBody>
          <a:bodyPr anchor="b">
            <a:normAutofit fontScale="90000"/>
          </a:bodyPr>
          <a:lstStyle/>
          <a:p>
            <a:pPr algn="ctr"/>
            <a:r>
              <a:rPr lang="en-US" dirty="0" err="1"/>
              <a:t>www.mapmass.com</a:t>
            </a:r>
            <a:br>
              <a:rPr lang="en-US" dirty="0"/>
            </a:br>
            <a:r>
              <a:rPr lang="en-US" dirty="0"/>
              <a:t>MAP Training Resources &amp; Support </a:t>
            </a:r>
          </a:p>
        </p:txBody>
      </p:sp>
      <p:pic>
        <p:nvPicPr>
          <p:cNvPr id="3" name="Picture 2">
            <a:extLst>
              <a:ext uri="{FF2B5EF4-FFF2-40B4-BE49-F238E27FC236}">
                <a16:creationId xmlns:a16="http://schemas.microsoft.com/office/drawing/2014/main" id="{FDE4EE25-5200-6084-F5CF-9355D213D419}"/>
              </a:ext>
            </a:extLst>
          </p:cNvPr>
          <p:cNvPicPr>
            <a:picLocks noChangeAspect="1"/>
          </p:cNvPicPr>
          <p:nvPr/>
        </p:nvPicPr>
        <p:blipFill>
          <a:blip r:embed="rId3"/>
          <a:stretch>
            <a:fillRect/>
          </a:stretch>
        </p:blipFill>
        <p:spPr>
          <a:xfrm>
            <a:off x="2371724" y="1801812"/>
            <a:ext cx="7370723" cy="4459288"/>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7C51E0FE-3245-4AD0-2EEB-91069736E1D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40</a:t>
            </a:fld>
            <a:endParaRPr lang="en-US"/>
          </a:p>
        </p:txBody>
      </p:sp>
    </p:spTree>
    <p:extLst>
      <p:ext uri="{BB962C8B-B14F-4D97-AF65-F5344CB8AC3E}">
        <p14:creationId xmlns:p14="http://schemas.microsoft.com/office/powerpoint/2010/main" val="4275678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D6CA3AE-B899-1CB7-DE60-7F10B1109232}"/>
              </a:ext>
            </a:extLst>
          </p:cNvPr>
          <p:cNvSpPr>
            <a:spLocks noGrp="1"/>
          </p:cNvSpPr>
          <p:nvPr>
            <p:ph type="title"/>
          </p:nvPr>
        </p:nvSpPr>
        <p:spPr>
          <a:xfrm>
            <a:off x="1167495" y="381001"/>
            <a:ext cx="9779183" cy="1325563"/>
          </a:xfrm>
        </p:spPr>
        <p:txBody>
          <a:bodyPr anchor="b">
            <a:normAutofit/>
          </a:bodyPr>
          <a:lstStyle/>
          <a:p>
            <a:r>
              <a:rPr lang="en-US" sz="4400" dirty="0"/>
              <a:t>Roster Submission/Change Schedule</a:t>
            </a:r>
          </a:p>
        </p:txBody>
      </p:sp>
      <p:pic>
        <p:nvPicPr>
          <p:cNvPr id="7" name="Picture 6">
            <a:extLst>
              <a:ext uri="{FF2B5EF4-FFF2-40B4-BE49-F238E27FC236}">
                <a16:creationId xmlns:a16="http://schemas.microsoft.com/office/drawing/2014/main" id="{6DE566BB-8A7F-6767-E968-1B3C23E15AF5}"/>
              </a:ext>
            </a:extLst>
          </p:cNvPr>
          <p:cNvPicPr>
            <a:picLocks noChangeAspect="1"/>
          </p:cNvPicPr>
          <p:nvPr/>
        </p:nvPicPr>
        <p:blipFill>
          <a:blip r:embed="rId3"/>
          <a:stretch>
            <a:fillRect/>
          </a:stretch>
        </p:blipFill>
        <p:spPr>
          <a:xfrm>
            <a:off x="2586146" y="2017473"/>
            <a:ext cx="6941887" cy="3366815"/>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C5602CCC-833B-87D6-6BC0-BA55D36C8A10}"/>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41</a:t>
            </a:fld>
            <a:endParaRPr lang="en-US"/>
          </a:p>
        </p:txBody>
      </p:sp>
    </p:spTree>
    <p:extLst>
      <p:ext uri="{BB962C8B-B14F-4D97-AF65-F5344CB8AC3E}">
        <p14:creationId xmlns:p14="http://schemas.microsoft.com/office/powerpoint/2010/main" val="1398962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A4AE-08E2-5EB2-ED76-73A22D6A9FCE}"/>
              </a:ext>
            </a:extLst>
          </p:cNvPr>
          <p:cNvSpPr>
            <a:spLocks noGrp="1"/>
          </p:cNvSpPr>
          <p:nvPr>
            <p:ph type="title"/>
          </p:nvPr>
        </p:nvSpPr>
        <p:spPr>
          <a:xfrm>
            <a:off x="1167495" y="381001"/>
            <a:ext cx="9779183" cy="1325563"/>
          </a:xfrm>
        </p:spPr>
        <p:txBody>
          <a:bodyPr anchor="b">
            <a:normAutofit fontScale="90000"/>
          </a:bodyPr>
          <a:lstStyle/>
          <a:p>
            <a:pPr algn="ctr"/>
            <a:r>
              <a:rPr lang="en-US" dirty="0" err="1"/>
              <a:t>www.mapmass.com</a:t>
            </a:r>
            <a:br>
              <a:rPr lang="en-US" dirty="0"/>
            </a:br>
            <a:r>
              <a:rPr lang="en-US" dirty="0"/>
              <a:t>MAP Training Resources &amp; Support </a:t>
            </a:r>
          </a:p>
        </p:txBody>
      </p:sp>
      <p:pic>
        <p:nvPicPr>
          <p:cNvPr id="5" name="Picture 4">
            <a:extLst>
              <a:ext uri="{FF2B5EF4-FFF2-40B4-BE49-F238E27FC236}">
                <a16:creationId xmlns:a16="http://schemas.microsoft.com/office/drawing/2014/main" id="{BA38387F-C15C-51BB-8C3F-432EC8286154}"/>
              </a:ext>
            </a:extLst>
          </p:cNvPr>
          <p:cNvPicPr>
            <a:picLocks noChangeAspect="1"/>
          </p:cNvPicPr>
          <p:nvPr/>
        </p:nvPicPr>
        <p:blipFill>
          <a:blip r:embed="rId3"/>
          <a:stretch>
            <a:fillRect/>
          </a:stretch>
        </p:blipFill>
        <p:spPr>
          <a:xfrm>
            <a:off x="2440849" y="1801812"/>
            <a:ext cx="7310307" cy="4459288"/>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7C51E0FE-3245-4AD0-2EEB-91069736E1DB}"/>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42</a:t>
            </a:fld>
            <a:endParaRPr lang="en-US"/>
          </a:p>
        </p:txBody>
      </p:sp>
    </p:spTree>
    <p:extLst>
      <p:ext uri="{BB962C8B-B14F-4D97-AF65-F5344CB8AC3E}">
        <p14:creationId xmlns:p14="http://schemas.microsoft.com/office/powerpoint/2010/main" val="850526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73BD60-6B4C-2E77-38A2-8050E4FFF28E}"/>
              </a:ext>
            </a:extLst>
          </p:cNvPr>
          <p:cNvSpPr>
            <a:spLocks noGrp="1"/>
          </p:cNvSpPr>
          <p:nvPr>
            <p:ph type="title"/>
          </p:nvPr>
        </p:nvSpPr>
        <p:spPr>
          <a:xfrm>
            <a:off x="1167495" y="381001"/>
            <a:ext cx="9779183" cy="1325563"/>
          </a:xfrm>
        </p:spPr>
        <p:txBody>
          <a:bodyPr/>
          <a:lstStyle/>
          <a:p>
            <a:r>
              <a:rPr lang="en-US" dirty="0"/>
              <a:t>        Course Supporter Role</a:t>
            </a:r>
          </a:p>
        </p:txBody>
      </p:sp>
      <p:sp>
        <p:nvSpPr>
          <p:cNvPr id="6" name="Slide Number Placeholder 5">
            <a:extLst>
              <a:ext uri="{FF2B5EF4-FFF2-40B4-BE49-F238E27FC236}">
                <a16:creationId xmlns:a16="http://schemas.microsoft.com/office/drawing/2014/main" id="{C5602CCC-833B-87D6-6BC0-BA55D36C8A10}"/>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43</a:t>
            </a:fld>
            <a:endParaRPr lang="en-US"/>
          </a:p>
        </p:txBody>
      </p:sp>
      <p:pic>
        <p:nvPicPr>
          <p:cNvPr id="8" name="Picture 7">
            <a:extLst>
              <a:ext uri="{FF2B5EF4-FFF2-40B4-BE49-F238E27FC236}">
                <a16:creationId xmlns:a16="http://schemas.microsoft.com/office/drawing/2014/main" id="{BC4C8F02-F5A0-DF2A-0738-DDC37BE2E128}"/>
              </a:ext>
            </a:extLst>
          </p:cNvPr>
          <p:cNvPicPr>
            <a:picLocks noChangeAspect="1"/>
          </p:cNvPicPr>
          <p:nvPr/>
        </p:nvPicPr>
        <p:blipFill>
          <a:blip r:embed="rId3"/>
          <a:stretch>
            <a:fillRect/>
          </a:stretch>
        </p:blipFill>
        <p:spPr>
          <a:xfrm>
            <a:off x="1167492" y="1758403"/>
            <a:ext cx="7772400" cy="3821663"/>
          </a:xfrm>
          <a:prstGeom prst="rect">
            <a:avLst/>
          </a:prstGeom>
        </p:spPr>
      </p:pic>
      <p:pic>
        <p:nvPicPr>
          <p:cNvPr id="9" name="Picture 8">
            <a:extLst>
              <a:ext uri="{FF2B5EF4-FFF2-40B4-BE49-F238E27FC236}">
                <a16:creationId xmlns:a16="http://schemas.microsoft.com/office/drawing/2014/main" id="{2FD8D26C-A4DE-BAA9-C562-B8BC18DCFF56}"/>
              </a:ext>
            </a:extLst>
          </p:cNvPr>
          <p:cNvPicPr>
            <a:picLocks noChangeAspect="1"/>
          </p:cNvPicPr>
          <p:nvPr/>
        </p:nvPicPr>
        <p:blipFill>
          <a:blip r:embed="rId4"/>
          <a:stretch>
            <a:fillRect/>
          </a:stretch>
        </p:blipFill>
        <p:spPr>
          <a:xfrm>
            <a:off x="1422402" y="713701"/>
            <a:ext cx="927100" cy="923139"/>
          </a:xfrm>
          <a:prstGeom prst="rect">
            <a:avLst/>
          </a:prstGeom>
        </p:spPr>
      </p:pic>
    </p:spTree>
    <p:extLst>
      <p:ext uri="{BB962C8B-B14F-4D97-AF65-F5344CB8AC3E}">
        <p14:creationId xmlns:p14="http://schemas.microsoft.com/office/powerpoint/2010/main" val="3554358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1167495" y="1122363"/>
            <a:ext cx="6220279" cy="2387600"/>
          </a:xfrm>
        </p:spPr>
        <p:txBody>
          <a:bodyPr/>
          <a:lstStyle/>
          <a:p>
            <a:r>
              <a:rPr lang="en-US" dirty="0"/>
              <a:t>Questions</a:t>
            </a:r>
          </a:p>
        </p:txBody>
      </p:sp>
    </p:spTree>
    <p:extLst>
      <p:ext uri="{BB962C8B-B14F-4D97-AF65-F5344CB8AC3E}">
        <p14:creationId xmlns:p14="http://schemas.microsoft.com/office/powerpoint/2010/main" val="92618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A670C28-4A7A-AE90-34BA-6BC82F509333}"/>
              </a:ext>
            </a:extLst>
          </p:cNvPr>
          <p:cNvSpPr>
            <a:spLocks noGrp="1"/>
          </p:cNvSpPr>
          <p:nvPr>
            <p:ph type="title"/>
          </p:nvPr>
        </p:nvSpPr>
        <p:spPr>
          <a:xfrm>
            <a:off x="1167495" y="381001"/>
            <a:ext cx="9779183" cy="1325563"/>
          </a:xfrm>
        </p:spPr>
        <p:txBody>
          <a:bodyPr/>
          <a:lstStyle/>
          <a:p>
            <a:pPr algn="ctr"/>
            <a:r>
              <a:rPr lang="en-US" dirty="0" err="1"/>
              <a:t>www.hdmaster.com</a:t>
            </a:r>
            <a:br>
              <a:rPr lang="en-US" dirty="0"/>
            </a:br>
            <a:r>
              <a:rPr lang="en-US" dirty="0"/>
              <a:t>D&amp;S Candidate Handbook</a:t>
            </a:r>
          </a:p>
        </p:txBody>
      </p:sp>
      <p:pic>
        <p:nvPicPr>
          <p:cNvPr id="7" name="Picture 6">
            <a:extLst>
              <a:ext uri="{FF2B5EF4-FFF2-40B4-BE49-F238E27FC236}">
                <a16:creationId xmlns:a16="http://schemas.microsoft.com/office/drawing/2014/main" id="{157B00D7-047E-DE4E-4C9A-B36241E368C2}"/>
              </a:ext>
            </a:extLst>
          </p:cNvPr>
          <p:cNvPicPr>
            <a:picLocks noChangeAspect="1"/>
          </p:cNvPicPr>
          <p:nvPr/>
        </p:nvPicPr>
        <p:blipFill>
          <a:blip r:embed="rId3"/>
          <a:stretch>
            <a:fillRect/>
          </a:stretch>
        </p:blipFill>
        <p:spPr>
          <a:xfrm>
            <a:off x="4317742" y="1905000"/>
            <a:ext cx="3556527" cy="4633912"/>
          </a:xfrm>
          <a:prstGeom prst="rect">
            <a:avLst/>
          </a:prstGeom>
          <a:noFill/>
          <a:ln>
            <a:solidFill>
              <a:schemeClr val="tx1"/>
            </a:solidFill>
          </a:ln>
        </p:spPr>
      </p:pic>
      <p:sp>
        <p:nvSpPr>
          <p:cNvPr id="6" name="Slide Number Placeholder 5">
            <a:extLst>
              <a:ext uri="{FF2B5EF4-FFF2-40B4-BE49-F238E27FC236}">
                <a16:creationId xmlns:a16="http://schemas.microsoft.com/office/drawing/2014/main" id="{609157B7-783D-0C4D-95F9-B7DE0EF9607C}"/>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5</a:t>
            </a:fld>
            <a:endParaRPr lang="en-US"/>
          </a:p>
        </p:txBody>
      </p:sp>
    </p:spTree>
    <p:extLst>
      <p:ext uri="{BB962C8B-B14F-4D97-AF65-F5344CB8AC3E}">
        <p14:creationId xmlns:p14="http://schemas.microsoft.com/office/powerpoint/2010/main" val="245495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31B23A-D8E2-7C0A-8292-51A100557AD7}"/>
              </a:ext>
            </a:extLst>
          </p:cNvPr>
          <p:cNvSpPr>
            <a:spLocks noGrp="1"/>
          </p:cNvSpPr>
          <p:nvPr>
            <p:ph type="title"/>
          </p:nvPr>
        </p:nvSpPr>
        <p:spPr>
          <a:xfrm>
            <a:off x="1167495" y="381001"/>
            <a:ext cx="9779183" cy="1325563"/>
          </a:xfrm>
        </p:spPr>
        <p:txBody>
          <a:bodyPr anchor="b">
            <a:normAutofit/>
          </a:bodyPr>
          <a:lstStyle/>
          <a:p>
            <a:pPr algn="ctr"/>
            <a:r>
              <a:rPr lang="en-US" dirty="0" err="1"/>
              <a:t>mass.gov</a:t>
            </a:r>
            <a:r>
              <a:rPr lang="en-US" dirty="0"/>
              <a:t>/</a:t>
            </a:r>
            <a:r>
              <a:rPr lang="en-US" dirty="0" err="1"/>
              <a:t>dph</a:t>
            </a:r>
            <a:r>
              <a:rPr lang="en-US" dirty="0"/>
              <a:t>/map</a:t>
            </a:r>
          </a:p>
        </p:txBody>
      </p:sp>
      <p:pic>
        <p:nvPicPr>
          <p:cNvPr id="7" name="Picture 6">
            <a:extLst>
              <a:ext uri="{FF2B5EF4-FFF2-40B4-BE49-F238E27FC236}">
                <a16:creationId xmlns:a16="http://schemas.microsoft.com/office/drawing/2014/main" id="{86F485F9-60C5-B673-A276-293FB6E4BAFE}"/>
              </a:ext>
            </a:extLst>
          </p:cNvPr>
          <p:cNvPicPr>
            <a:picLocks noChangeAspect="1"/>
          </p:cNvPicPr>
          <p:nvPr/>
        </p:nvPicPr>
        <p:blipFill>
          <a:blip r:embed="rId3"/>
          <a:stretch>
            <a:fillRect/>
          </a:stretch>
        </p:blipFill>
        <p:spPr>
          <a:xfrm>
            <a:off x="2656264" y="2087566"/>
            <a:ext cx="6801645" cy="3366815"/>
          </a:xfrm>
          <a:prstGeom prst="rect">
            <a:avLst/>
          </a:prstGeom>
          <a:noFill/>
          <a:ln>
            <a:solidFill>
              <a:schemeClr val="tx1"/>
            </a:solidFill>
          </a:ln>
        </p:spPr>
      </p:pic>
      <p:sp>
        <p:nvSpPr>
          <p:cNvPr id="16" name="Slide Number Placeholder 5">
            <a:extLst>
              <a:ext uri="{FF2B5EF4-FFF2-40B4-BE49-F238E27FC236}">
                <a16:creationId xmlns:a16="http://schemas.microsoft.com/office/drawing/2014/main" id="{AA4EDD68-9FC4-D9BD-4B4E-AF5527B1772C}"/>
              </a:ext>
            </a:extLst>
          </p:cNvPr>
          <p:cNvSpPr>
            <a:spLocks noGrp="1"/>
          </p:cNvSpPr>
          <p:nvPr>
            <p:ph type="sldNum" sz="quarter" idx="4"/>
          </p:nvPr>
        </p:nvSpPr>
        <p:spPr>
          <a:xfrm>
            <a:off x="10153280" y="6356354"/>
            <a:ext cx="1657723" cy="365125"/>
          </a:xfrm>
        </p:spPr>
        <p:txBody>
          <a:bodyPr/>
          <a:lstStyle/>
          <a:p>
            <a:pPr>
              <a:spcAft>
                <a:spcPts val="600"/>
              </a:spcAft>
            </a:pPr>
            <a:fld id="{294A09A9-5501-47C1-A89A-A340965A2BE2}" type="slidenum">
              <a:rPr lang="en-US" smtClean="0"/>
              <a:pPr>
                <a:spcAft>
                  <a:spcPts val="600"/>
                </a:spcAft>
              </a:pPr>
              <a:t>6</a:t>
            </a:fld>
            <a:endParaRPr lang="en-US"/>
          </a:p>
        </p:txBody>
      </p:sp>
    </p:spTree>
    <p:extLst>
      <p:ext uri="{BB962C8B-B14F-4D97-AF65-F5344CB8AC3E}">
        <p14:creationId xmlns:p14="http://schemas.microsoft.com/office/powerpoint/2010/main" val="132088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31B23A-D8E2-7C0A-8292-51A100557AD7}"/>
              </a:ext>
            </a:extLst>
          </p:cNvPr>
          <p:cNvSpPr>
            <a:spLocks noGrp="1"/>
          </p:cNvSpPr>
          <p:nvPr>
            <p:ph type="title"/>
          </p:nvPr>
        </p:nvSpPr>
        <p:spPr>
          <a:xfrm>
            <a:off x="1167495" y="381001"/>
            <a:ext cx="9779183" cy="1325563"/>
          </a:xfrm>
        </p:spPr>
        <p:txBody>
          <a:bodyPr anchor="b">
            <a:normAutofit/>
          </a:bodyPr>
          <a:lstStyle/>
          <a:p>
            <a:pPr algn="ctr"/>
            <a:r>
              <a:rPr lang="en-US" dirty="0" err="1"/>
              <a:t>mass.gov</a:t>
            </a:r>
            <a:r>
              <a:rPr lang="en-US" dirty="0"/>
              <a:t>/</a:t>
            </a:r>
            <a:r>
              <a:rPr lang="en-US" dirty="0" err="1"/>
              <a:t>dph</a:t>
            </a:r>
            <a:r>
              <a:rPr lang="en-US" dirty="0"/>
              <a:t>/map</a:t>
            </a:r>
          </a:p>
        </p:txBody>
      </p:sp>
      <p:pic>
        <p:nvPicPr>
          <p:cNvPr id="2" name="Picture 1">
            <a:extLst>
              <a:ext uri="{FF2B5EF4-FFF2-40B4-BE49-F238E27FC236}">
                <a16:creationId xmlns:a16="http://schemas.microsoft.com/office/drawing/2014/main" id="{F1A48D37-DF4F-4B7F-EC4F-E73CA3CFAD49}"/>
              </a:ext>
            </a:extLst>
          </p:cNvPr>
          <p:cNvPicPr>
            <a:picLocks noChangeAspect="1"/>
          </p:cNvPicPr>
          <p:nvPr/>
        </p:nvPicPr>
        <p:blipFill>
          <a:blip r:embed="rId3"/>
          <a:stretch>
            <a:fillRect/>
          </a:stretch>
        </p:blipFill>
        <p:spPr>
          <a:xfrm>
            <a:off x="2656264" y="2087566"/>
            <a:ext cx="6801645" cy="3366815"/>
          </a:xfrm>
          <a:prstGeom prst="rect">
            <a:avLst/>
          </a:prstGeom>
          <a:noFill/>
          <a:ln>
            <a:solidFill>
              <a:schemeClr val="tx1"/>
            </a:solidFill>
          </a:ln>
        </p:spPr>
      </p:pic>
      <p:sp>
        <p:nvSpPr>
          <p:cNvPr id="13" name="Slide Number Placeholder 5">
            <a:extLst>
              <a:ext uri="{FF2B5EF4-FFF2-40B4-BE49-F238E27FC236}">
                <a16:creationId xmlns:a16="http://schemas.microsoft.com/office/drawing/2014/main" id="{4EE0D2F8-6218-669E-23CF-3E7506D3C40E}"/>
              </a:ext>
            </a:extLst>
          </p:cNvPr>
          <p:cNvSpPr>
            <a:spLocks noGrp="1"/>
          </p:cNvSpPr>
          <p:nvPr>
            <p:ph type="sldNum" sz="quarter" idx="4"/>
          </p:nvPr>
        </p:nvSpPr>
        <p:spPr>
          <a:xfrm>
            <a:off x="10153280" y="6356354"/>
            <a:ext cx="1657723" cy="365125"/>
          </a:xfrm>
        </p:spPr>
        <p:txBody>
          <a:bodyPr/>
          <a:lstStyle/>
          <a:p>
            <a:pPr>
              <a:spcAft>
                <a:spcPts val="600"/>
              </a:spcAft>
            </a:pPr>
            <a:fld id="{294A09A9-5501-47C1-A89A-A340965A2BE2}" type="slidenum">
              <a:rPr lang="en-US" smtClean="0"/>
              <a:pPr>
                <a:spcAft>
                  <a:spcPts val="600"/>
                </a:spcAft>
              </a:pPr>
              <a:t>7</a:t>
            </a:fld>
            <a:endParaRPr lang="en-US"/>
          </a:p>
        </p:txBody>
      </p:sp>
    </p:spTree>
    <p:extLst>
      <p:ext uri="{BB962C8B-B14F-4D97-AF65-F5344CB8AC3E}">
        <p14:creationId xmlns:p14="http://schemas.microsoft.com/office/powerpoint/2010/main" val="3228182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31B23A-D8E2-7C0A-8292-51A100557AD7}"/>
              </a:ext>
            </a:extLst>
          </p:cNvPr>
          <p:cNvSpPr>
            <a:spLocks noGrp="1"/>
          </p:cNvSpPr>
          <p:nvPr>
            <p:ph type="title"/>
          </p:nvPr>
        </p:nvSpPr>
        <p:spPr>
          <a:xfrm>
            <a:off x="1167495" y="381001"/>
            <a:ext cx="9779183" cy="1325563"/>
          </a:xfrm>
        </p:spPr>
        <p:txBody>
          <a:bodyPr anchor="b">
            <a:normAutofit/>
          </a:bodyPr>
          <a:lstStyle/>
          <a:p>
            <a:pPr algn="ctr"/>
            <a:r>
              <a:rPr lang="en-US" dirty="0" err="1"/>
              <a:t>mass.gov</a:t>
            </a:r>
            <a:r>
              <a:rPr lang="en-US" dirty="0"/>
              <a:t>/</a:t>
            </a:r>
            <a:r>
              <a:rPr lang="en-US" dirty="0" err="1"/>
              <a:t>dph</a:t>
            </a:r>
            <a:r>
              <a:rPr lang="en-US" dirty="0"/>
              <a:t>/map</a:t>
            </a:r>
          </a:p>
        </p:txBody>
      </p:sp>
      <p:pic>
        <p:nvPicPr>
          <p:cNvPr id="2" name="Picture 1">
            <a:extLst>
              <a:ext uri="{FF2B5EF4-FFF2-40B4-BE49-F238E27FC236}">
                <a16:creationId xmlns:a16="http://schemas.microsoft.com/office/drawing/2014/main" id="{E0612572-6AD0-388A-FFDA-3DF90DEA972D}"/>
              </a:ext>
            </a:extLst>
          </p:cNvPr>
          <p:cNvPicPr>
            <a:picLocks noChangeAspect="1"/>
          </p:cNvPicPr>
          <p:nvPr/>
        </p:nvPicPr>
        <p:blipFill>
          <a:blip r:embed="rId3"/>
          <a:stretch>
            <a:fillRect/>
          </a:stretch>
        </p:blipFill>
        <p:spPr>
          <a:xfrm>
            <a:off x="2740028" y="2087566"/>
            <a:ext cx="6634117" cy="3366815"/>
          </a:xfrm>
          <a:prstGeom prst="rect">
            <a:avLst/>
          </a:prstGeom>
          <a:noFill/>
          <a:ln>
            <a:solidFill>
              <a:schemeClr val="tx1"/>
            </a:solidFill>
          </a:ln>
        </p:spPr>
      </p:pic>
      <p:sp>
        <p:nvSpPr>
          <p:cNvPr id="13" name="Slide Number Placeholder 5">
            <a:extLst>
              <a:ext uri="{FF2B5EF4-FFF2-40B4-BE49-F238E27FC236}">
                <a16:creationId xmlns:a16="http://schemas.microsoft.com/office/drawing/2014/main" id="{0B6AF87B-E271-FD20-D0E7-FD365AD6F884}"/>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8</a:t>
            </a:fld>
            <a:endParaRPr lang="en-US"/>
          </a:p>
        </p:txBody>
      </p:sp>
      <p:sp>
        <p:nvSpPr>
          <p:cNvPr id="5" name="Right Arrow 4">
            <a:extLst>
              <a:ext uri="{FF2B5EF4-FFF2-40B4-BE49-F238E27FC236}">
                <a16:creationId xmlns:a16="http://schemas.microsoft.com/office/drawing/2014/main" id="{D96DAF7F-145A-9E37-4D09-2FC8572F6D76}"/>
              </a:ext>
            </a:extLst>
          </p:cNvPr>
          <p:cNvSpPr/>
          <p:nvPr/>
        </p:nvSpPr>
        <p:spPr>
          <a:xfrm>
            <a:off x="2250821" y="4826000"/>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606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31B23A-D8E2-7C0A-8292-51A100557AD7}"/>
              </a:ext>
            </a:extLst>
          </p:cNvPr>
          <p:cNvSpPr>
            <a:spLocks noGrp="1"/>
          </p:cNvSpPr>
          <p:nvPr>
            <p:ph type="title"/>
          </p:nvPr>
        </p:nvSpPr>
        <p:spPr>
          <a:xfrm>
            <a:off x="1167495" y="381001"/>
            <a:ext cx="9779183" cy="1325563"/>
          </a:xfrm>
        </p:spPr>
        <p:txBody>
          <a:bodyPr anchor="b">
            <a:normAutofit/>
          </a:bodyPr>
          <a:lstStyle/>
          <a:p>
            <a:pPr algn="ctr"/>
            <a:r>
              <a:rPr lang="en-US" dirty="0" err="1"/>
              <a:t>mass.gov</a:t>
            </a:r>
            <a:r>
              <a:rPr lang="en-US" dirty="0"/>
              <a:t>/</a:t>
            </a:r>
            <a:r>
              <a:rPr lang="en-US" dirty="0" err="1"/>
              <a:t>dph</a:t>
            </a:r>
            <a:r>
              <a:rPr lang="en-US" dirty="0"/>
              <a:t>/map</a:t>
            </a:r>
          </a:p>
        </p:txBody>
      </p:sp>
      <p:pic>
        <p:nvPicPr>
          <p:cNvPr id="2" name="Picture 1" descr="Text&#10;&#10;Description automatically generated with medium confidence">
            <a:extLst>
              <a:ext uri="{FF2B5EF4-FFF2-40B4-BE49-F238E27FC236}">
                <a16:creationId xmlns:a16="http://schemas.microsoft.com/office/drawing/2014/main" id="{118A303E-49EA-F8FA-D3B0-03CF1D97F809}"/>
              </a:ext>
            </a:extLst>
          </p:cNvPr>
          <p:cNvPicPr>
            <a:picLocks noChangeAspect="1"/>
          </p:cNvPicPr>
          <p:nvPr/>
        </p:nvPicPr>
        <p:blipFill>
          <a:blip r:embed="rId3"/>
          <a:stretch>
            <a:fillRect/>
          </a:stretch>
        </p:blipFill>
        <p:spPr>
          <a:xfrm>
            <a:off x="2740028" y="2087566"/>
            <a:ext cx="6634117" cy="3366815"/>
          </a:xfrm>
          <a:prstGeom prst="rect">
            <a:avLst/>
          </a:prstGeom>
          <a:noFill/>
          <a:ln>
            <a:solidFill>
              <a:schemeClr val="tx1"/>
            </a:solidFill>
          </a:ln>
        </p:spPr>
      </p:pic>
      <p:sp>
        <p:nvSpPr>
          <p:cNvPr id="13" name="Slide Number Placeholder 5">
            <a:extLst>
              <a:ext uri="{FF2B5EF4-FFF2-40B4-BE49-F238E27FC236}">
                <a16:creationId xmlns:a16="http://schemas.microsoft.com/office/drawing/2014/main" id="{0B6AF87B-E271-FD20-D0E7-FD365AD6F884}"/>
              </a:ext>
            </a:extLst>
          </p:cNvPr>
          <p:cNvSpPr>
            <a:spLocks noGrp="1"/>
          </p:cNvSpPr>
          <p:nvPr>
            <p:ph type="sldNum" sz="quarter" idx="4"/>
          </p:nvPr>
        </p:nvSpPr>
        <p:spPr>
          <a:xfrm>
            <a:off x="10153280" y="6356354"/>
            <a:ext cx="1657723" cy="365125"/>
          </a:xfrm>
        </p:spPr>
        <p:txBody>
          <a:bodyPr anchor="ctr">
            <a:normAutofit/>
          </a:bodyPr>
          <a:lstStyle/>
          <a:p>
            <a:pPr>
              <a:spcAft>
                <a:spcPts val="600"/>
              </a:spcAft>
            </a:pPr>
            <a:fld id="{294A09A9-5501-47C1-A89A-A340965A2BE2}" type="slidenum">
              <a:rPr lang="en-US" smtClean="0"/>
              <a:pPr>
                <a:spcAft>
                  <a:spcPts val="600"/>
                </a:spcAft>
              </a:pPr>
              <a:t>9</a:t>
            </a:fld>
            <a:endParaRPr lang="en-US"/>
          </a:p>
        </p:txBody>
      </p:sp>
      <p:sp>
        <p:nvSpPr>
          <p:cNvPr id="3" name="Right Arrow 2">
            <a:extLst>
              <a:ext uri="{FF2B5EF4-FFF2-40B4-BE49-F238E27FC236}">
                <a16:creationId xmlns:a16="http://schemas.microsoft.com/office/drawing/2014/main" id="{91C50235-0725-8668-CAF2-101568A58D85}"/>
              </a:ext>
            </a:extLst>
          </p:cNvPr>
          <p:cNvSpPr/>
          <p:nvPr/>
        </p:nvSpPr>
        <p:spPr>
          <a:xfrm>
            <a:off x="1930868" y="2944368"/>
            <a:ext cx="978408" cy="48463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602494"/>
      </p:ext>
    </p:extLst>
  </p:cSld>
  <p:clrMapOvr>
    <a:masterClrMapping/>
  </p:clrMapOvr>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4A615295-94F6-4CE2-A1B1-6B7E1DAA5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334180-0405-413B-834A-44FA9E05ADB7}">
  <ds:schemaRefs>
    <ds:schemaRef ds:uri="http://schemas.microsoft.com/sharepoint/v3/contenttype/forms"/>
  </ds:schemaRefs>
</ds:datastoreItem>
</file>

<file path=customXml/itemProps3.xml><?xml version="1.0" encoding="utf-8"?>
<ds:datastoreItem xmlns:ds="http://schemas.openxmlformats.org/officeDocument/2006/customXml" ds:itemID="{4D5BAB77-79E1-4739-AA51-10C9079186D6}">
  <ds:schemaRefs>
    <ds:schemaRef ds:uri="http://www.w3.org/XML/1998/namespace"/>
    <ds:schemaRef ds:uri="http://purl.org/dc/terms/"/>
    <ds:schemaRef ds:uri="http://purl.org/dc/elements/1.1/"/>
    <ds:schemaRef ds:uri="http://schemas.microsoft.com/office/2006/documentManagement/types"/>
    <ds:schemaRef ds:uri="http://purl.org/dc/dcmitype/"/>
    <ds:schemaRef ds:uri="71af3243-3dd4-4a8d-8c0d-dd76da1f02a5"/>
    <ds:schemaRef ds:uri="http://schemas.microsoft.com/office/infopath/2007/PartnerControls"/>
    <ds:schemaRef ds:uri="http://schemas.openxmlformats.org/package/2006/metadata/core-properties"/>
    <ds:schemaRef ds:uri="230e9df3-be65-4c73-a93b-d1236ebd677e"/>
    <ds:schemaRef ds:uri="16c05727-aa75-4e4a-9b5f-8a80a1165891"/>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11900</TotalTime>
  <Words>3131</Words>
  <Application>Microsoft Office PowerPoint</Application>
  <PresentationFormat>Widescreen</PresentationFormat>
  <Paragraphs>415</Paragraphs>
  <Slides>44</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Courier New</vt:lpstr>
      <vt:lpstr>Gill Sans MT</vt:lpstr>
      <vt:lpstr>Symbol</vt:lpstr>
      <vt:lpstr>Tenorite</vt:lpstr>
      <vt:lpstr>Times New Roman</vt:lpstr>
      <vt:lpstr>Wingdings</vt:lpstr>
      <vt:lpstr>Office Theme</vt:lpstr>
      <vt:lpstr> MAP Training and Testing Updates</vt:lpstr>
      <vt:lpstr>Transcription Test Component Removed</vt:lpstr>
      <vt:lpstr>Certification and Recertification  Test Components</vt:lpstr>
      <vt:lpstr>ma.tmuniverse.com Certification Test Eligibility</vt:lpstr>
      <vt:lpstr>www.hdmaster.com D&amp;S Candidate Handbook</vt:lpstr>
      <vt:lpstr>mass.gov/dph/map</vt:lpstr>
      <vt:lpstr>mass.gov/dph/map</vt:lpstr>
      <vt:lpstr>mass.gov/dph/map</vt:lpstr>
      <vt:lpstr>mass.gov/dph/map</vt:lpstr>
      <vt:lpstr>mass.gov/dph/map</vt:lpstr>
      <vt:lpstr>MAP Policy 13-7 Service Provider Transcription of Medication Management (TMM) System</vt:lpstr>
      <vt:lpstr>MAP Policy 13-7 Service Provider Transcription of Medication Management (TMM) System</vt:lpstr>
      <vt:lpstr>Online MAP Certification Training</vt:lpstr>
      <vt:lpstr>Course Overview</vt:lpstr>
      <vt:lpstr>Start Here:  Introduction</vt:lpstr>
      <vt:lpstr>Units 1-5 Summary and Preview</vt:lpstr>
      <vt:lpstr>Transcription Assignment Requirement</vt:lpstr>
      <vt:lpstr>Unit 6 Transcription Assignment</vt:lpstr>
      <vt:lpstr>Unit 6 Skill Check Student Dashboard </vt:lpstr>
      <vt:lpstr>Unit 6 Skill Check Trainer Dashboard </vt:lpstr>
      <vt:lpstr>MAP Trainer Administration Box</vt:lpstr>
      <vt:lpstr>Transcription Assignment Rubric</vt:lpstr>
      <vt:lpstr>Grading Rubric Directions</vt:lpstr>
      <vt:lpstr>Grading Rubric</vt:lpstr>
      <vt:lpstr>Grading Rubric</vt:lpstr>
      <vt:lpstr>MAP Trainer Administration Box</vt:lpstr>
      <vt:lpstr>Transcription Assignment Instructions and Rubric</vt:lpstr>
      <vt:lpstr>Activity Completion Report</vt:lpstr>
      <vt:lpstr>Course Completion/Requirements</vt:lpstr>
      <vt:lpstr>Almost Done! Next Steps</vt:lpstr>
      <vt:lpstr>www.mapmass.com</vt:lpstr>
      <vt:lpstr>Blended Certification Training</vt:lpstr>
      <vt:lpstr>Student Benefits </vt:lpstr>
      <vt:lpstr>Trainer Benefits </vt:lpstr>
      <vt:lpstr>Presentation of Online Content</vt:lpstr>
      <vt:lpstr>Skills Knowledge Content and Practice Session(s)</vt:lpstr>
      <vt:lpstr>www.mapmass.com Blended Training Tools </vt:lpstr>
      <vt:lpstr>www.mapmass.com MAP Training Resources &amp; Support </vt:lpstr>
      <vt:lpstr>Student Resources</vt:lpstr>
      <vt:lpstr>www.mapmass.com MAP Training Resources &amp; Support </vt:lpstr>
      <vt:lpstr>Roster Submission/Change Schedule</vt:lpstr>
      <vt:lpstr>www.mapmass.com MAP Training Resources &amp; Support </vt:lpstr>
      <vt:lpstr>        Course Supporter Role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Trainer Updates</dc:title>
  <dc:creator>gina.hunt22@verizon.net</dc:creator>
  <cp:lastModifiedBy>Dutra, Courtney</cp:lastModifiedBy>
  <cp:revision>2</cp:revision>
  <dcterms:created xsi:type="dcterms:W3CDTF">2023-01-12T16:44:09Z</dcterms:created>
  <dcterms:modified xsi:type="dcterms:W3CDTF">2023-02-08T15:24:20Z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