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43"/>
  </p:notesMasterIdLst>
  <p:handoutMasterIdLst>
    <p:handoutMasterId r:id="rId44"/>
  </p:handoutMasterIdLst>
  <p:sldIdLst>
    <p:sldId id="269" r:id="rId2"/>
    <p:sldId id="278" r:id="rId3"/>
    <p:sldId id="320" r:id="rId4"/>
    <p:sldId id="271" r:id="rId5"/>
    <p:sldId id="326" r:id="rId6"/>
    <p:sldId id="327" r:id="rId7"/>
    <p:sldId id="275" r:id="rId8"/>
    <p:sldId id="312" r:id="rId9"/>
    <p:sldId id="328" r:id="rId10"/>
    <p:sldId id="329" r:id="rId11"/>
    <p:sldId id="330" r:id="rId12"/>
    <p:sldId id="331" r:id="rId13"/>
    <p:sldId id="303" r:id="rId14"/>
    <p:sldId id="298" r:id="rId15"/>
    <p:sldId id="299" r:id="rId16"/>
    <p:sldId id="300" r:id="rId17"/>
    <p:sldId id="302" r:id="rId18"/>
    <p:sldId id="307" r:id="rId19"/>
    <p:sldId id="311" r:id="rId20"/>
    <p:sldId id="308" r:id="rId21"/>
    <p:sldId id="317" r:id="rId22"/>
    <p:sldId id="318" r:id="rId23"/>
    <p:sldId id="319" r:id="rId24"/>
    <p:sldId id="280" r:id="rId25"/>
    <p:sldId id="334" r:id="rId26"/>
    <p:sldId id="281" r:id="rId27"/>
    <p:sldId id="294" r:id="rId28"/>
    <p:sldId id="306" r:id="rId29"/>
    <p:sldId id="288" r:id="rId30"/>
    <p:sldId id="287" r:id="rId31"/>
    <p:sldId id="285" r:id="rId32"/>
    <p:sldId id="279" r:id="rId33"/>
    <p:sldId id="282" r:id="rId34"/>
    <p:sldId id="286" r:id="rId35"/>
    <p:sldId id="314" r:id="rId36"/>
    <p:sldId id="313" r:id="rId37"/>
    <p:sldId id="333" r:id="rId38"/>
    <p:sldId id="332" r:id="rId39"/>
    <p:sldId id="335" r:id="rId40"/>
    <p:sldId id="337" r:id="rId41"/>
    <p:sldId id="26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5B39B-88CC-47AF-8C0C-BE38AA2D9EAA}" v="2" dt="2023-01-06T23:40:32.963"/>
  </p1510:revLst>
</p1510:revInfo>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906" autoAdjust="0"/>
  </p:normalViewPr>
  <p:slideViewPr>
    <p:cSldViewPr snapToGrid="0">
      <p:cViewPr varScale="1">
        <p:scale>
          <a:sx n="60" d="100"/>
          <a:sy n="60" d="100"/>
        </p:scale>
        <p:origin x="1550" y="3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7B820-546B-417D-B23B-1DDFDAD0D7C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C0559EC-E955-4449-90FC-7929A181BCF9}">
      <dgm:prSet/>
      <dgm:spPr/>
      <dgm:t>
        <a:bodyPr/>
        <a:lstStyle/>
        <a:p>
          <a:r>
            <a:rPr lang="en-US" dirty="0"/>
            <a:t>What’s New</a:t>
          </a:r>
        </a:p>
      </dgm:t>
    </dgm:pt>
    <dgm:pt modelId="{511A2BA3-44E5-403A-AD43-F1EC0EFFA587}" type="parTrans" cxnId="{6ADDE66C-4C76-4EF8-A4CA-2ABB5A98C029}">
      <dgm:prSet/>
      <dgm:spPr/>
      <dgm:t>
        <a:bodyPr/>
        <a:lstStyle/>
        <a:p>
          <a:endParaRPr lang="en-US"/>
        </a:p>
      </dgm:t>
    </dgm:pt>
    <dgm:pt modelId="{4728F429-4F9A-4922-A4FF-F579318147E6}" type="sibTrans" cxnId="{6ADDE66C-4C76-4EF8-A4CA-2ABB5A98C029}">
      <dgm:prSet/>
      <dgm:spPr/>
      <dgm:t>
        <a:bodyPr/>
        <a:lstStyle/>
        <a:p>
          <a:endParaRPr lang="en-US"/>
        </a:p>
      </dgm:t>
    </dgm:pt>
    <dgm:pt modelId="{508E51DA-25F8-47F7-BF97-841DFF9C9BF9}">
      <dgm:prSet phldr="0"/>
      <dgm:spPr/>
      <dgm:t>
        <a:bodyPr/>
        <a:lstStyle/>
        <a:p>
          <a:pPr rtl="0"/>
          <a:r>
            <a:rPr lang="en-US" dirty="0">
              <a:latin typeface="Gill Sans MT" panose="020B0502020104020203"/>
            </a:rPr>
            <a:t>MAP Updates</a:t>
          </a:r>
          <a:endParaRPr lang="en-US" dirty="0"/>
        </a:p>
      </dgm:t>
    </dgm:pt>
    <dgm:pt modelId="{B958E2FB-923B-4144-9E14-579D897DFE19}" type="parTrans" cxnId="{7D51D235-0F78-4B97-9B74-5DCFDBA38648}">
      <dgm:prSet/>
      <dgm:spPr/>
      <dgm:t>
        <a:bodyPr/>
        <a:lstStyle/>
        <a:p>
          <a:endParaRPr lang="en-US"/>
        </a:p>
      </dgm:t>
    </dgm:pt>
    <dgm:pt modelId="{38A7C6CB-5236-491C-AEB2-8DF535BCF0A3}" type="sibTrans" cxnId="{7D51D235-0F78-4B97-9B74-5DCFDBA38648}">
      <dgm:prSet/>
      <dgm:spPr/>
      <dgm:t>
        <a:bodyPr/>
        <a:lstStyle/>
        <a:p>
          <a:endParaRPr lang="en-US"/>
        </a:p>
      </dgm:t>
    </dgm:pt>
    <dgm:pt modelId="{6ACFF083-51A1-4A02-A3CE-1BB82C53D328}">
      <dgm:prSet/>
      <dgm:spPr/>
      <dgm:t>
        <a:bodyPr/>
        <a:lstStyle/>
        <a:p>
          <a:r>
            <a:rPr lang="en-US" dirty="0">
              <a:latin typeface="Gill Sans MT" panose="020B0502020104020203"/>
            </a:rPr>
            <a:t>Reminders</a:t>
          </a:r>
          <a:endParaRPr lang="en-US" dirty="0"/>
        </a:p>
      </dgm:t>
    </dgm:pt>
    <dgm:pt modelId="{7CFEC599-7582-4D07-8672-C0FCF087011E}" type="parTrans" cxnId="{5B993F28-426B-4690-BB0F-133922F29E09}">
      <dgm:prSet/>
      <dgm:spPr/>
      <dgm:t>
        <a:bodyPr/>
        <a:lstStyle/>
        <a:p>
          <a:endParaRPr lang="en-US"/>
        </a:p>
      </dgm:t>
    </dgm:pt>
    <dgm:pt modelId="{B168D582-EFFF-42BE-9CAE-AB93C14B0D6C}" type="sibTrans" cxnId="{5B993F28-426B-4690-BB0F-133922F29E09}">
      <dgm:prSet/>
      <dgm:spPr/>
      <dgm:t>
        <a:bodyPr/>
        <a:lstStyle/>
        <a:p>
          <a:endParaRPr lang="en-US"/>
        </a:p>
      </dgm:t>
    </dgm:pt>
    <dgm:pt modelId="{22506811-1093-44CD-BEB4-375AB8B710E1}" type="pres">
      <dgm:prSet presAssocID="{9657B820-546B-417D-B23B-1DDFDAD0D7C4}" presName="hierChild1" presStyleCnt="0">
        <dgm:presLayoutVars>
          <dgm:chPref val="1"/>
          <dgm:dir/>
          <dgm:animOne val="branch"/>
          <dgm:animLvl val="lvl"/>
          <dgm:resizeHandles/>
        </dgm:presLayoutVars>
      </dgm:prSet>
      <dgm:spPr/>
    </dgm:pt>
    <dgm:pt modelId="{C39940D9-5488-4A11-ACD2-38651DC26D71}" type="pres">
      <dgm:prSet presAssocID="{CC0559EC-E955-4449-90FC-7929A181BCF9}" presName="hierRoot1" presStyleCnt="0"/>
      <dgm:spPr/>
    </dgm:pt>
    <dgm:pt modelId="{1C786B4A-B738-43B5-83CD-7E6F4142786A}" type="pres">
      <dgm:prSet presAssocID="{CC0559EC-E955-4449-90FC-7929A181BCF9}" presName="composite" presStyleCnt="0"/>
      <dgm:spPr/>
    </dgm:pt>
    <dgm:pt modelId="{C4369F11-9A11-4599-BEA6-BB0F0E6C72E7}" type="pres">
      <dgm:prSet presAssocID="{CC0559EC-E955-4449-90FC-7929A181BCF9}" presName="background" presStyleLbl="node0" presStyleIdx="0" presStyleCnt="3"/>
      <dgm:spPr/>
    </dgm:pt>
    <dgm:pt modelId="{1ADA14B2-F986-4426-9646-10AC691AD7F4}" type="pres">
      <dgm:prSet presAssocID="{CC0559EC-E955-4449-90FC-7929A181BCF9}" presName="text" presStyleLbl="fgAcc0" presStyleIdx="0" presStyleCnt="3">
        <dgm:presLayoutVars>
          <dgm:chPref val="3"/>
        </dgm:presLayoutVars>
      </dgm:prSet>
      <dgm:spPr/>
    </dgm:pt>
    <dgm:pt modelId="{D9DC3E45-910C-4212-91D4-10BC06087156}" type="pres">
      <dgm:prSet presAssocID="{CC0559EC-E955-4449-90FC-7929A181BCF9}" presName="hierChild2" presStyleCnt="0"/>
      <dgm:spPr/>
    </dgm:pt>
    <dgm:pt modelId="{27481D12-08CF-413E-BBC5-0C156AEFD6D1}" type="pres">
      <dgm:prSet presAssocID="{508E51DA-25F8-47F7-BF97-841DFF9C9BF9}" presName="hierRoot1" presStyleCnt="0"/>
      <dgm:spPr/>
    </dgm:pt>
    <dgm:pt modelId="{A636C86C-63A4-4C13-A776-CE067E408ECB}" type="pres">
      <dgm:prSet presAssocID="{508E51DA-25F8-47F7-BF97-841DFF9C9BF9}" presName="composite" presStyleCnt="0"/>
      <dgm:spPr/>
    </dgm:pt>
    <dgm:pt modelId="{58FFF3C6-F7F3-4578-AC3B-752A4018A9D7}" type="pres">
      <dgm:prSet presAssocID="{508E51DA-25F8-47F7-BF97-841DFF9C9BF9}" presName="background" presStyleLbl="node0" presStyleIdx="1" presStyleCnt="3"/>
      <dgm:spPr/>
    </dgm:pt>
    <dgm:pt modelId="{F9205EE5-6CBB-4EBE-986E-07AC1C0D53CE}" type="pres">
      <dgm:prSet presAssocID="{508E51DA-25F8-47F7-BF97-841DFF9C9BF9}" presName="text" presStyleLbl="fgAcc0" presStyleIdx="1" presStyleCnt="3">
        <dgm:presLayoutVars>
          <dgm:chPref val="3"/>
        </dgm:presLayoutVars>
      </dgm:prSet>
      <dgm:spPr/>
    </dgm:pt>
    <dgm:pt modelId="{7B63B3F8-F4FC-444C-9BF6-DAC4E46BCE01}" type="pres">
      <dgm:prSet presAssocID="{508E51DA-25F8-47F7-BF97-841DFF9C9BF9}" presName="hierChild2" presStyleCnt="0"/>
      <dgm:spPr/>
    </dgm:pt>
    <dgm:pt modelId="{844A6432-A450-4185-8FDD-BBC06F912CD3}" type="pres">
      <dgm:prSet presAssocID="{6ACFF083-51A1-4A02-A3CE-1BB82C53D328}" presName="hierRoot1" presStyleCnt="0"/>
      <dgm:spPr/>
    </dgm:pt>
    <dgm:pt modelId="{AD400AEB-DE1C-4AAC-8A15-AAD1F8C416A5}" type="pres">
      <dgm:prSet presAssocID="{6ACFF083-51A1-4A02-A3CE-1BB82C53D328}" presName="composite" presStyleCnt="0"/>
      <dgm:spPr/>
    </dgm:pt>
    <dgm:pt modelId="{DFC8FF44-5675-4628-BD77-5178B983BC1A}" type="pres">
      <dgm:prSet presAssocID="{6ACFF083-51A1-4A02-A3CE-1BB82C53D328}" presName="background" presStyleLbl="node0" presStyleIdx="2" presStyleCnt="3"/>
      <dgm:spPr/>
    </dgm:pt>
    <dgm:pt modelId="{C131AD9A-E083-4ECC-B3FD-ADCE2CBAD5B8}" type="pres">
      <dgm:prSet presAssocID="{6ACFF083-51A1-4A02-A3CE-1BB82C53D328}" presName="text" presStyleLbl="fgAcc0" presStyleIdx="2" presStyleCnt="3">
        <dgm:presLayoutVars>
          <dgm:chPref val="3"/>
        </dgm:presLayoutVars>
      </dgm:prSet>
      <dgm:spPr/>
    </dgm:pt>
    <dgm:pt modelId="{CE1EDB8C-3F14-446E-A358-0EFA4F0591D9}" type="pres">
      <dgm:prSet presAssocID="{6ACFF083-51A1-4A02-A3CE-1BB82C53D328}" presName="hierChild2" presStyleCnt="0"/>
      <dgm:spPr/>
    </dgm:pt>
  </dgm:ptLst>
  <dgm:cxnLst>
    <dgm:cxn modelId="{E97C4601-BC86-47BC-8FDE-EF6BB7E0F9C1}" type="presOf" srcId="{508E51DA-25F8-47F7-BF97-841DFF9C9BF9}" destId="{F9205EE5-6CBB-4EBE-986E-07AC1C0D53CE}" srcOrd="0" destOrd="0" presId="urn:microsoft.com/office/officeart/2005/8/layout/hierarchy1"/>
    <dgm:cxn modelId="{5B993F28-426B-4690-BB0F-133922F29E09}" srcId="{9657B820-546B-417D-B23B-1DDFDAD0D7C4}" destId="{6ACFF083-51A1-4A02-A3CE-1BB82C53D328}" srcOrd="2" destOrd="0" parTransId="{7CFEC599-7582-4D07-8672-C0FCF087011E}" sibTransId="{B168D582-EFFF-42BE-9CAE-AB93C14B0D6C}"/>
    <dgm:cxn modelId="{7D51D235-0F78-4B97-9B74-5DCFDBA38648}" srcId="{9657B820-546B-417D-B23B-1DDFDAD0D7C4}" destId="{508E51DA-25F8-47F7-BF97-841DFF9C9BF9}" srcOrd="1" destOrd="0" parTransId="{B958E2FB-923B-4144-9E14-579D897DFE19}" sibTransId="{38A7C6CB-5236-491C-AEB2-8DF535BCF0A3}"/>
    <dgm:cxn modelId="{6ADDE66C-4C76-4EF8-A4CA-2ABB5A98C029}" srcId="{9657B820-546B-417D-B23B-1DDFDAD0D7C4}" destId="{CC0559EC-E955-4449-90FC-7929A181BCF9}" srcOrd="0" destOrd="0" parTransId="{511A2BA3-44E5-403A-AD43-F1EC0EFFA587}" sibTransId="{4728F429-4F9A-4922-A4FF-F579318147E6}"/>
    <dgm:cxn modelId="{568C2D91-822F-47DC-9E44-B2DF123DB736}" type="presOf" srcId="{6ACFF083-51A1-4A02-A3CE-1BB82C53D328}" destId="{C131AD9A-E083-4ECC-B3FD-ADCE2CBAD5B8}" srcOrd="0" destOrd="0" presId="urn:microsoft.com/office/officeart/2005/8/layout/hierarchy1"/>
    <dgm:cxn modelId="{45B5F995-9B5D-44A0-BD99-0875475BD0BD}" type="presOf" srcId="{9657B820-546B-417D-B23B-1DDFDAD0D7C4}" destId="{22506811-1093-44CD-BEB4-375AB8B710E1}" srcOrd="0" destOrd="0" presId="urn:microsoft.com/office/officeart/2005/8/layout/hierarchy1"/>
    <dgm:cxn modelId="{0D02D1AF-00FF-4892-AFBF-E5F26A9B1885}" type="presOf" srcId="{CC0559EC-E955-4449-90FC-7929A181BCF9}" destId="{1ADA14B2-F986-4426-9646-10AC691AD7F4}" srcOrd="0" destOrd="0" presId="urn:microsoft.com/office/officeart/2005/8/layout/hierarchy1"/>
    <dgm:cxn modelId="{5828FABB-7AC9-4D3F-8AD1-EE60F78D0F0E}" type="presParOf" srcId="{22506811-1093-44CD-BEB4-375AB8B710E1}" destId="{C39940D9-5488-4A11-ACD2-38651DC26D71}" srcOrd="0" destOrd="0" presId="urn:microsoft.com/office/officeart/2005/8/layout/hierarchy1"/>
    <dgm:cxn modelId="{98EC7BD1-3370-4EBD-82A8-594F8AA4DE49}" type="presParOf" srcId="{C39940D9-5488-4A11-ACD2-38651DC26D71}" destId="{1C786B4A-B738-43B5-83CD-7E6F4142786A}" srcOrd="0" destOrd="0" presId="urn:microsoft.com/office/officeart/2005/8/layout/hierarchy1"/>
    <dgm:cxn modelId="{BBA8CD7F-36EC-42BA-A6C8-6502E7522570}" type="presParOf" srcId="{1C786B4A-B738-43B5-83CD-7E6F4142786A}" destId="{C4369F11-9A11-4599-BEA6-BB0F0E6C72E7}" srcOrd="0" destOrd="0" presId="urn:microsoft.com/office/officeart/2005/8/layout/hierarchy1"/>
    <dgm:cxn modelId="{8B402319-9CE9-4D76-97F4-D335394C2763}" type="presParOf" srcId="{1C786B4A-B738-43B5-83CD-7E6F4142786A}" destId="{1ADA14B2-F986-4426-9646-10AC691AD7F4}" srcOrd="1" destOrd="0" presId="urn:microsoft.com/office/officeart/2005/8/layout/hierarchy1"/>
    <dgm:cxn modelId="{D1B6DE5E-7EF3-49C6-B1BA-13A21112E62E}" type="presParOf" srcId="{C39940D9-5488-4A11-ACD2-38651DC26D71}" destId="{D9DC3E45-910C-4212-91D4-10BC06087156}" srcOrd="1" destOrd="0" presId="urn:microsoft.com/office/officeart/2005/8/layout/hierarchy1"/>
    <dgm:cxn modelId="{4DF9BD99-BD4B-4192-82E3-AB3AC01ABC9E}" type="presParOf" srcId="{22506811-1093-44CD-BEB4-375AB8B710E1}" destId="{27481D12-08CF-413E-BBC5-0C156AEFD6D1}" srcOrd="1" destOrd="0" presId="urn:microsoft.com/office/officeart/2005/8/layout/hierarchy1"/>
    <dgm:cxn modelId="{1161C3AA-D523-40CD-96D4-4EE4E444808A}" type="presParOf" srcId="{27481D12-08CF-413E-BBC5-0C156AEFD6D1}" destId="{A636C86C-63A4-4C13-A776-CE067E408ECB}" srcOrd="0" destOrd="0" presId="urn:microsoft.com/office/officeart/2005/8/layout/hierarchy1"/>
    <dgm:cxn modelId="{C7F3DAB8-1B64-48F9-91DC-BC674D30E24D}" type="presParOf" srcId="{A636C86C-63A4-4C13-A776-CE067E408ECB}" destId="{58FFF3C6-F7F3-4578-AC3B-752A4018A9D7}" srcOrd="0" destOrd="0" presId="urn:microsoft.com/office/officeart/2005/8/layout/hierarchy1"/>
    <dgm:cxn modelId="{55F658CA-365F-4AED-9E44-302375777DCF}" type="presParOf" srcId="{A636C86C-63A4-4C13-A776-CE067E408ECB}" destId="{F9205EE5-6CBB-4EBE-986E-07AC1C0D53CE}" srcOrd="1" destOrd="0" presId="urn:microsoft.com/office/officeart/2005/8/layout/hierarchy1"/>
    <dgm:cxn modelId="{2E4FB0D7-3F81-406E-BEEE-35329B947626}" type="presParOf" srcId="{27481D12-08CF-413E-BBC5-0C156AEFD6D1}" destId="{7B63B3F8-F4FC-444C-9BF6-DAC4E46BCE01}" srcOrd="1" destOrd="0" presId="urn:microsoft.com/office/officeart/2005/8/layout/hierarchy1"/>
    <dgm:cxn modelId="{5023B1D6-3B51-4A47-9C66-8AA9431567C2}" type="presParOf" srcId="{22506811-1093-44CD-BEB4-375AB8B710E1}" destId="{844A6432-A450-4185-8FDD-BBC06F912CD3}" srcOrd="2" destOrd="0" presId="urn:microsoft.com/office/officeart/2005/8/layout/hierarchy1"/>
    <dgm:cxn modelId="{5823FFF4-698C-4855-B149-00AA3058FCA7}" type="presParOf" srcId="{844A6432-A450-4185-8FDD-BBC06F912CD3}" destId="{AD400AEB-DE1C-4AAC-8A15-AAD1F8C416A5}" srcOrd="0" destOrd="0" presId="urn:microsoft.com/office/officeart/2005/8/layout/hierarchy1"/>
    <dgm:cxn modelId="{AD0641D7-5DC0-457B-BD98-F5CA613974F5}" type="presParOf" srcId="{AD400AEB-DE1C-4AAC-8A15-AAD1F8C416A5}" destId="{DFC8FF44-5675-4628-BD77-5178B983BC1A}" srcOrd="0" destOrd="0" presId="urn:microsoft.com/office/officeart/2005/8/layout/hierarchy1"/>
    <dgm:cxn modelId="{732279FE-999A-4FAF-B261-BB390BB20259}" type="presParOf" srcId="{AD400AEB-DE1C-4AAC-8A15-AAD1F8C416A5}" destId="{C131AD9A-E083-4ECC-B3FD-ADCE2CBAD5B8}" srcOrd="1" destOrd="0" presId="urn:microsoft.com/office/officeart/2005/8/layout/hierarchy1"/>
    <dgm:cxn modelId="{44F20593-3A0B-48CE-8A49-047D78F5140F}" type="presParOf" srcId="{844A6432-A450-4185-8FDD-BBC06F912CD3}" destId="{CE1EDB8C-3F14-446E-A358-0EFA4F0591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17DE0-EA47-4D14-A3F1-E81467586CEC}"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670A68B7-2491-4BDC-A64E-17B40FEEACD8}">
      <dgm:prSet/>
      <dgm:spPr/>
      <dgm:t>
        <a:bodyPr/>
        <a:lstStyle/>
        <a:p>
          <a:r>
            <a:rPr lang="en-US" b="1"/>
            <a:t>decrease in Trainer preparation time </a:t>
          </a:r>
          <a:endParaRPr lang="en-US"/>
        </a:p>
      </dgm:t>
    </dgm:pt>
    <dgm:pt modelId="{4EA03CBE-5D40-45F1-AA40-38780C3FC3C4}" type="parTrans" cxnId="{C176A508-B6AB-441D-B649-7F8C3E2B08D2}">
      <dgm:prSet/>
      <dgm:spPr/>
      <dgm:t>
        <a:bodyPr/>
        <a:lstStyle/>
        <a:p>
          <a:endParaRPr lang="en-US"/>
        </a:p>
      </dgm:t>
    </dgm:pt>
    <dgm:pt modelId="{1A623B26-FFB3-4021-9080-DFA63F8A9AC5}" type="sibTrans" cxnId="{C176A508-B6AB-441D-B649-7F8C3E2B08D2}">
      <dgm:prSet/>
      <dgm:spPr/>
      <dgm:t>
        <a:bodyPr/>
        <a:lstStyle/>
        <a:p>
          <a:endParaRPr lang="en-US"/>
        </a:p>
      </dgm:t>
    </dgm:pt>
    <dgm:pt modelId="{D777212C-C1AA-4B60-B9D1-0EA9EAB3D5A0}">
      <dgm:prSet/>
      <dgm:spPr/>
      <dgm:t>
        <a:bodyPr/>
        <a:lstStyle/>
        <a:p>
          <a:r>
            <a:rPr lang="en-US" b="1"/>
            <a:t>additional time for: </a:t>
          </a:r>
          <a:endParaRPr lang="en-US"/>
        </a:p>
      </dgm:t>
    </dgm:pt>
    <dgm:pt modelId="{6311C359-081D-40FF-9322-436043328013}" type="parTrans" cxnId="{A4504D79-1898-41BB-B83C-8D7B8C88CCE5}">
      <dgm:prSet/>
      <dgm:spPr/>
      <dgm:t>
        <a:bodyPr/>
        <a:lstStyle/>
        <a:p>
          <a:endParaRPr lang="en-US"/>
        </a:p>
      </dgm:t>
    </dgm:pt>
    <dgm:pt modelId="{789AFE78-1DD3-4202-84CD-BFAABBF559C0}" type="sibTrans" cxnId="{A4504D79-1898-41BB-B83C-8D7B8C88CCE5}">
      <dgm:prSet/>
      <dgm:spPr/>
      <dgm:t>
        <a:bodyPr/>
        <a:lstStyle/>
        <a:p>
          <a:endParaRPr lang="en-US"/>
        </a:p>
      </dgm:t>
    </dgm:pt>
    <dgm:pt modelId="{67598E4D-6F0E-4993-804E-64CC7E44B476}">
      <dgm:prSet/>
      <dgm:spPr/>
      <dgm:t>
        <a:bodyPr/>
        <a:lstStyle/>
        <a:p>
          <a:r>
            <a:rPr lang="en-US" b="1"/>
            <a:t>the skills and pretest sessions which can be done virtually through ‘live’ sessions in Zoom/Web-ex, or in person. </a:t>
          </a:r>
          <a:endParaRPr lang="en-US"/>
        </a:p>
      </dgm:t>
    </dgm:pt>
    <dgm:pt modelId="{910E8B08-E482-4058-92DC-579AC32D77E3}" type="parTrans" cxnId="{D805E257-1B5D-42DF-B4A7-FDC29ADEFCC0}">
      <dgm:prSet/>
      <dgm:spPr/>
      <dgm:t>
        <a:bodyPr/>
        <a:lstStyle/>
        <a:p>
          <a:endParaRPr lang="en-US"/>
        </a:p>
      </dgm:t>
    </dgm:pt>
    <dgm:pt modelId="{8DE060CE-8463-4EF7-BB6A-210FC35364A4}" type="sibTrans" cxnId="{D805E257-1B5D-42DF-B4A7-FDC29ADEFCC0}">
      <dgm:prSet/>
      <dgm:spPr/>
      <dgm:t>
        <a:bodyPr/>
        <a:lstStyle/>
        <a:p>
          <a:endParaRPr lang="en-US"/>
        </a:p>
      </dgm:t>
    </dgm:pt>
    <dgm:pt modelId="{FAD17987-42F6-498F-A60C-E80AD4FE3965}">
      <dgm:prSet/>
      <dgm:spPr/>
      <dgm:t>
        <a:bodyPr/>
        <a:lstStyle/>
        <a:p>
          <a:r>
            <a:rPr lang="en-US" b="1"/>
            <a:t>students who need more support </a:t>
          </a:r>
          <a:endParaRPr lang="en-US"/>
        </a:p>
      </dgm:t>
    </dgm:pt>
    <dgm:pt modelId="{CB552C80-E11A-45EF-8470-ADE4BD6D7D0F}" type="parTrans" cxnId="{8BBA58E0-8ED8-45D5-AD17-993E23FC244E}">
      <dgm:prSet/>
      <dgm:spPr/>
      <dgm:t>
        <a:bodyPr/>
        <a:lstStyle/>
        <a:p>
          <a:endParaRPr lang="en-US"/>
        </a:p>
      </dgm:t>
    </dgm:pt>
    <dgm:pt modelId="{28286C73-51EB-45DB-959D-79F49E3440E1}" type="sibTrans" cxnId="{8BBA58E0-8ED8-45D5-AD17-993E23FC244E}">
      <dgm:prSet/>
      <dgm:spPr/>
      <dgm:t>
        <a:bodyPr/>
        <a:lstStyle/>
        <a:p>
          <a:endParaRPr lang="en-US"/>
        </a:p>
      </dgm:t>
    </dgm:pt>
    <dgm:pt modelId="{2901D78C-0A18-47C4-8EC5-88ED0B8AB4A1}">
      <dgm:prSet/>
      <dgm:spPr/>
      <dgm:t>
        <a:bodyPr/>
        <a:lstStyle/>
        <a:p>
          <a:r>
            <a:rPr lang="en-US" b="1"/>
            <a:t>the ability to use the Moodle platform for remedial training, if needed </a:t>
          </a:r>
          <a:endParaRPr lang="en-US"/>
        </a:p>
      </dgm:t>
    </dgm:pt>
    <dgm:pt modelId="{F59A9C09-6EDC-4CA4-8CA4-77EFA9B6740C}" type="parTrans" cxnId="{D15F5C57-C9CF-460C-802C-AB44FAF7244D}">
      <dgm:prSet/>
      <dgm:spPr/>
      <dgm:t>
        <a:bodyPr/>
        <a:lstStyle/>
        <a:p>
          <a:endParaRPr lang="en-US"/>
        </a:p>
      </dgm:t>
    </dgm:pt>
    <dgm:pt modelId="{B0BEFA4B-0C67-4903-89BE-E1AFB8CF2BAA}" type="sibTrans" cxnId="{D15F5C57-C9CF-460C-802C-AB44FAF7244D}">
      <dgm:prSet/>
      <dgm:spPr/>
      <dgm:t>
        <a:bodyPr/>
        <a:lstStyle/>
        <a:p>
          <a:endParaRPr lang="en-US"/>
        </a:p>
      </dgm:t>
    </dgm:pt>
    <dgm:pt modelId="{8A6F3ED4-3C15-47E4-AA4C-DD1C730A3D23}" type="pres">
      <dgm:prSet presAssocID="{E3A17DE0-EA47-4D14-A3F1-E81467586CEC}" presName="outerComposite" presStyleCnt="0">
        <dgm:presLayoutVars>
          <dgm:chMax val="5"/>
          <dgm:dir/>
          <dgm:resizeHandles val="exact"/>
        </dgm:presLayoutVars>
      </dgm:prSet>
      <dgm:spPr/>
    </dgm:pt>
    <dgm:pt modelId="{7DE12118-E0F6-4BF9-BF39-B8CF8F804DC1}" type="pres">
      <dgm:prSet presAssocID="{E3A17DE0-EA47-4D14-A3F1-E81467586CEC}" presName="dummyMaxCanvas" presStyleCnt="0">
        <dgm:presLayoutVars/>
      </dgm:prSet>
      <dgm:spPr/>
    </dgm:pt>
    <dgm:pt modelId="{AA610CA5-3396-4E27-9506-4F0A7A3D63D8}" type="pres">
      <dgm:prSet presAssocID="{E3A17DE0-EA47-4D14-A3F1-E81467586CEC}" presName="ThreeNodes_1" presStyleLbl="node1" presStyleIdx="0" presStyleCnt="3">
        <dgm:presLayoutVars>
          <dgm:bulletEnabled val="1"/>
        </dgm:presLayoutVars>
      </dgm:prSet>
      <dgm:spPr/>
    </dgm:pt>
    <dgm:pt modelId="{CA6A86D4-D551-4A8B-86B7-8BAD13E29909}" type="pres">
      <dgm:prSet presAssocID="{E3A17DE0-EA47-4D14-A3F1-E81467586CEC}" presName="ThreeNodes_2" presStyleLbl="node1" presStyleIdx="1" presStyleCnt="3">
        <dgm:presLayoutVars>
          <dgm:bulletEnabled val="1"/>
        </dgm:presLayoutVars>
      </dgm:prSet>
      <dgm:spPr/>
    </dgm:pt>
    <dgm:pt modelId="{B615B60A-5099-4348-B6B5-C69FC7C5CD71}" type="pres">
      <dgm:prSet presAssocID="{E3A17DE0-EA47-4D14-A3F1-E81467586CEC}" presName="ThreeNodes_3" presStyleLbl="node1" presStyleIdx="2" presStyleCnt="3">
        <dgm:presLayoutVars>
          <dgm:bulletEnabled val="1"/>
        </dgm:presLayoutVars>
      </dgm:prSet>
      <dgm:spPr/>
    </dgm:pt>
    <dgm:pt modelId="{7875EBBE-A0C2-4090-B1BC-7A996C94658A}" type="pres">
      <dgm:prSet presAssocID="{E3A17DE0-EA47-4D14-A3F1-E81467586CEC}" presName="ThreeConn_1-2" presStyleLbl="fgAccFollowNode1" presStyleIdx="0" presStyleCnt="2">
        <dgm:presLayoutVars>
          <dgm:bulletEnabled val="1"/>
        </dgm:presLayoutVars>
      </dgm:prSet>
      <dgm:spPr/>
    </dgm:pt>
    <dgm:pt modelId="{A58B42CC-89DA-4298-BBCB-6F03BA8BC14D}" type="pres">
      <dgm:prSet presAssocID="{E3A17DE0-EA47-4D14-A3F1-E81467586CEC}" presName="ThreeConn_2-3" presStyleLbl="fgAccFollowNode1" presStyleIdx="1" presStyleCnt="2">
        <dgm:presLayoutVars>
          <dgm:bulletEnabled val="1"/>
        </dgm:presLayoutVars>
      </dgm:prSet>
      <dgm:spPr/>
    </dgm:pt>
    <dgm:pt modelId="{1F7E689F-9AB4-4672-B0A1-60C6020117D4}" type="pres">
      <dgm:prSet presAssocID="{E3A17DE0-EA47-4D14-A3F1-E81467586CEC}" presName="ThreeNodes_1_text" presStyleLbl="node1" presStyleIdx="2" presStyleCnt="3">
        <dgm:presLayoutVars>
          <dgm:bulletEnabled val="1"/>
        </dgm:presLayoutVars>
      </dgm:prSet>
      <dgm:spPr/>
    </dgm:pt>
    <dgm:pt modelId="{481CE0A3-0079-4AF5-A19A-A050787E38BB}" type="pres">
      <dgm:prSet presAssocID="{E3A17DE0-EA47-4D14-A3F1-E81467586CEC}" presName="ThreeNodes_2_text" presStyleLbl="node1" presStyleIdx="2" presStyleCnt="3">
        <dgm:presLayoutVars>
          <dgm:bulletEnabled val="1"/>
        </dgm:presLayoutVars>
      </dgm:prSet>
      <dgm:spPr/>
    </dgm:pt>
    <dgm:pt modelId="{AB885120-0A08-43A9-82DD-F84D6148696F}" type="pres">
      <dgm:prSet presAssocID="{E3A17DE0-EA47-4D14-A3F1-E81467586CEC}" presName="ThreeNodes_3_text" presStyleLbl="node1" presStyleIdx="2" presStyleCnt="3">
        <dgm:presLayoutVars>
          <dgm:bulletEnabled val="1"/>
        </dgm:presLayoutVars>
      </dgm:prSet>
      <dgm:spPr/>
    </dgm:pt>
  </dgm:ptLst>
  <dgm:cxnLst>
    <dgm:cxn modelId="{A28AA902-E023-4C67-931C-4A6F5B55EAA4}" type="presOf" srcId="{FAD17987-42F6-498F-A60C-E80AD4FE3965}" destId="{CA6A86D4-D551-4A8B-86B7-8BAD13E29909}" srcOrd="0" destOrd="2" presId="urn:microsoft.com/office/officeart/2005/8/layout/vProcess5"/>
    <dgm:cxn modelId="{C176A508-B6AB-441D-B649-7F8C3E2B08D2}" srcId="{E3A17DE0-EA47-4D14-A3F1-E81467586CEC}" destId="{670A68B7-2491-4BDC-A64E-17B40FEEACD8}" srcOrd="0" destOrd="0" parTransId="{4EA03CBE-5D40-45F1-AA40-38780C3FC3C4}" sibTransId="{1A623B26-FFB3-4021-9080-DFA63F8A9AC5}"/>
    <dgm:cxn modelId="{6D568633-FD3B-4E8A-8901-B9C8628D1A89}" type="presOf" srcId="{67598E4D-6F0E-4993-804E-64CC7E44B476}" destId="{CA6A86D4-D551-4A8B-86B7-8BAD13E29909}" srcOrd="0" destOrd="1" presId="urn:microsoft.com/office/officeart/2005/8/layout/vProcess5"/>
    <dgm:cxn modelId="{00F30B38-B48B-435E-AD25-FD86458CD089}" type="presOf" srcId="{67598E4D-6F0E-4993-804E-64CC7E44B476}" destId="{481CE0A3-0079-4AF5-A19A-A050787E38BB}" srcOrd="1" destOrd="1" presId="urn:microsoft.com/office/officeart/2005/8/layout/vProcess5"/>
    <dgm:cxn modelId="{497DF35D-A7C0-4FA0-8942-F5C89BAACEA0}" type="presOf" srcId="{D777212C-C1AA-4B60-B9D1-0EA9EAB3D5A0}" destId="{CA6A86D4-D551-4A8B-86B7-8BAD13E29909}" srcOrd="0" destOrd="0" presId="urn:microsoft.com/office/officeart/2005/8/layout/vProcess5"/>
    <dgm:cxn modelId="{C060EF5F-08C9-4D8F-B7D9-E3E08BCAE059}" type="presOf" srcId="{2901D78C-0A18-47C4-8EC5-88ED0B8AB4A1}" destId="{B615B60A-5099-4348-B6B5-C69FC7C5CD71}" srcOrd="0" destOrd="0" presId="urn:microsoft.com/office/officeart/2005/8/layout/vProcess5"/>
    <dgm:cxn modelId="{0E22CE41-2A1C-41DC-884F-CB37DDC69E07}" type="presOf" srcId="{1A623B26-FFB3-4021-9080-DFA63F8A9AC5}" destId="{7875EBBE-A0C2-4090-B1BC-7A996C94658A}" srcOrd="0" destOrd="0" presId="urn:microsoft.com/office/officeart/2005/8/layout/vProcess5"/>
    <dgm:cxn modelId="{D15F5C57-C9CF-460C-802C-AB44FAF7244D}" srcId="{E3A17DE0-EA47-4D14-A3F1-E81467586CEC}" destId="{2901D78C-0A18-47C4-8EC5-88ED0B8AB4A1}" srcOrd="2" destOrd="0" parTransId="{F59A9C09-6EDC-4CA4-8CA4-77EFA9B6740C}" sibTransId="{B0BEFA4B-0C67-4903-89BE-E1AFB8CF2BAA}"/>
    <dgm:cxn modelId="{D805E257-1B5D-42DF-B4A7-FDC29ADEFCC0}" srcId="{D777212C-C1AA-4B60-B9D1-0EA9EAB3D5A0}" destId="{67598E4D-6F0E-4993-804E-64CC7E44B476}" srcOrd="0" destOrd="0" parTransId="{910E8B08-E482-4058-92DC-579AC32D77E3}" sibTransId="{8DE060CE-8463-4EF7-BB6A-210FC35364A4}"/>
    <dgm:cxn modelId="{A4504D79-1898-41BB-B83C-8D7B8C88CCE5}" srcId="{E3A17DE0-EA47-4D14-A3F1-E81467586CEC}" destId="{D777212C-C1AA-4B60-B9D1-0EA9EAB3D5A0}" srcOrd="1" destOrd="0" parTransId="{6311C359-081D-40FF-9322-436043328013}" sibTransId="{789AFE78-1DD3-4202-84CD-BFAABBF559C0}"/>
    <dgm:cxn modelId="{05DD2893-8848-4B74-88DC-3BAB0238917F}" type="presOf" srcId="{FAD17987-42F6-498F-A60C-E80AD4FE3965}" destId="{481CE0A3-0079-4AF5-A19A-A050787E38BB}" srcOrd="1" destOrd="2" presId="urn:microsoft.com/office/officeart/2005/8/layout/vProcess5"/>
    <dgm:cxn modelId="{EE631A9D-01E1-4939-90E1-E09ACA67B9BE}" type="presOf" srcId="{670A68B7-2491-4BDC-A64E-17B40FEEACD8}" destId="{AA610CA5-3396-4E27-9506-4F0A7A3D63D8}" srcOrd="0" destOrd="0" presId="urn:microsoft.com/office/officeart/2005/8/layout/vProcess5"/>
    <dgm:cxn modelId="{B0360BBB-6C4C-451E-9F47-138C7B5317CF}" type="presOf" srcId="{D777212C-C1AA-4B60-B9D1-0EA9EAB3D5A0}" destId="{481CE0A3-0079-4AF5-A19A-A050787E38BB}" srcOrd="1" destOrd="0" presId="urn:microsoft.com/office/officeart/2005/8/layout/vProcess5"/>
    <dgm:cxn modelId="{F86BF0BE-843D-4F9A-9BB8-9316E462D068}" type="presOf" srcId="{789AFE78-1DD3-4202-84CD-BFAABBF559C0}" destId="{A58B42CC-89DA-4298-BBCB-6F03BA8BC14D}" srcOrd="0" destOrd="0" presId="urn:microsoft.com/office/officeart/2005/8/layout/vProcess5"/>
    <dgm:cxn modelId="{8BBA58E0-8ED8-45D5-AD17-993E23FC244E}" srcId="{D777212C-C1AA-4B60-B9D1-0EA9EAB3D5A0}" destId="{FAD17987-42F6-498F-A60C-E80AD4FE3965}" srcOrd="1" destOrd="0" parTransId="{CB552C80-E11A-45EF-8470-ADE4BD6D7D0F}" sibTransId="{28286C73-51EB-45DB-959D-79F49E3440E1}"/>
    <dgm:cxn modelId="{E1BDBAE5-DBF1-4059-B8B8-B912590EAD17}" type="presOf" srcId="{670A68B7-2491-4BDC-A64E-17B40FEEACD8}" destId="{1F7E689F-9AB4-4672-B0A1-60C6020117D4}" srcOrd="1" destOrd="0" presId="urn:microsoft.com/office/officeart/2005/8/layout/vProcess5"/>
    <dgm:cxn modelId="{E32EE1EA-340F-4A71-A11E-48C734D33154}" type="presOf" srcId="{E3A17DE0-EA47-4D14-A3F1-E81467586CEC}" destId="{8A6F3ED4-3C15-47E4-AA4C-DD1C730A3D23}" srcOrd="0" destOrd="0" presId="urn:microsoft.com/office/officeart/2005/8/layout/vProcess5"/>
    <dgm:cxn modelId="{0A7242F5-D277-4140-8D4F-70E40682E399}" type="presOf" srcId="{2901D78C-0A18-47C4-8EC5-88ED0B8AB4A1}" destId="{AB885120-0A08-43A9-82DD-F84D6148696F}" srcOrd="1" destOrd="0" presId="urn:microsoft.com/office/officeart/2005/8/layout/vProcess5"/>
    <dgm:cxn modelId="{08C2CCD9-24A8-4B3A-903F-4AFC7ADBA5F3}" type="presParOf" srcId="{8A6F3ED4-3C15-47E4-AA4C-DD1C730A3D23}" destId="{7DE12118-E0F6-4BF9-BF39-B8CF8F804DC1}" srcOrd="0" destOrd="0" presId="urn:microsoft.com/office/officeart/2005/8/layout/vProcess5"/>
    <dgm:cxn modelId="{EB866C22-02FC-451F-B807-63354524495F}" type="presParOf" srcId="{8A6F3ED4-3C15-47E4-AA4C-DD1C730A3D23}" destId="{AA610CA5-3396-4E27-9506-4F0A7A3D63D8}" srcOrd="1" destOrd="0" presId="urn:microsoft.com/office/officeart/2005/8/layout/vProcess5"/>
    <dgm:cxn modelId="{5F98E0EB-E277-486F-9570-F9ECB240304A}" type="presParOf" srcId="{8A6F3ED4-3C15-47E4-AA4C-DD1C730A3D23}" destId="{CA6A86D4-D551-4A8B-86B7-8BAD13E29909}" srcOrd="2" destOrd="0" presId="urn:microsoft.com/office/officeart/2005/8/layout/vProcess5"/>
    <dgm:cxn modelId="{15FA29F7-8C18-4EE8-B0C6-12866950ABDF}" type="presParOf" srcId="{8A6F3ED4-3C15-47E4-AA4C-DD1C730A3D23}" destId="{B615B60A-5099-4348-B6B5-C69FC7C5CD71}" srcOrd="3" destOrd="0" presId="urn:microsoft.com/office/officeart/2005/8/layout/vProcess5"/>
    <dgm:cxn modelId="{CEC669D7-B02F-439D-871A-7BD9181BAF4B}" type="presParOf" srcId="{8A6F3ED4-3C15-47E4-AA4C-DD1C730A3D23}" destId="{7875EBBE-A0C2-4090-B1BC-7A996C94658A}" srcOrd="4" destOrd="0" presId="urn:microsoft.com/office/officeart/2005/8/layout/vProcess5"/>
    <dgm:cxn modelId="{4995E582-DAE2-4D4A-8614-C7DB941DFA1E}" type="presParOf" srcId="{8A6F3ED4-3C15-47E4-AA4C-DD1C730A3D23}" destId="{A58B42CC-89DA-4298-BBCB-6F03BA8BC14D}" srcOrd="5" destOrd="0" presId="urn:microsoft.com/office/officeart/2005/8/layout/vProcess5"/>
    <dgm:cxn modelId="{230656A1-6F27-408F-8E72-AB7B1FACB044}" type="presParOf" srcId="{8A6F3ED4-3C15-47E4-AA4C-DD1C730A3D23}" destId="{1F7E689F-9AB4-4672-B0A1-60C6020117D4}" srcOrd="6" destOrd="0" presId="urn:microsoft.com/office/officeart/2005/8/layout/vProcess5"/>
    <dgm:cxn modelId="{3CA469E8-06A2-48FE-9E31-C7215D686799}" type="presParOf" srcId="{8A6F3ED4-3C15-47E4-AA4C-DD1C730A3D23}" destId="{481CE0A3-0079-4AF5-A19A-A050787E38BB}" srcOrd="7" destOrd="0" presId="urn:microsoft.com/office/officeart/2005/8/layout/vProcess5"/>
    <dgm:cxn modelId="{D2228F97-6CD3-4798-B063-36C6DB3952D3}" type="presParOf" srcId="{8A6F3ED4-3C15-47E4-AA4C-DD1C730A3D23}" destId="{AB885120-0A08-43A9-82DD-F84D6148696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69F11-9A11-4599-BEA6-BB0F0E6C72E7}">
      <dsp:nvSpPr>
        <dsp:cNvPr id="0" name=""/>
        <dsp:cNvSpPr/>
      </dsp:nvSpPr>
      <dsp:spPr>
        <a:xfrm>
          <a:off x="0"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DA14B2-F986-4426-9646-10AC691AD7F4}">
      <dsp:nvSpPr>
        <dsp:cNvPr id="0" name=""/>
        <dsp:cNvSpPr/>
      </dsp:nvSpPr>
      <dsp:spPr>
        <a:xfrm>
          <a:off x="300136"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What’s New</a:t>
          </a:r>
        </a:p>
      </dsp:txBody>
      <dsp:txXfrm>
        <a:off x="350375" y="997410"/>
        <a:ext cx="2600752" cy="1614803"/>
      </dsp:txXfrm>
    </dsp:sp>
    <dsp:sp modelId="{58FFF3C6-F7F3-4578-AC3B-752A4018A9D7}">
      <dsp:nvSpPr>
        <dsp:cNvPr id="0" name=""/>
        <dsp:cNvSpPr/>
      </dsp:nvSpPr>
      <dsp:spPr>
        <a:xfrm>
          <a:off x="3301503"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205EE5-6CBB-4EBE-986E-07AC1C0D53CE}">
      <dsp:nvSpPr>
        <dsp:cNvPr id="0" name=""/>
        <dsp:cNvSpPr/>
      </dsp:nvSpPr>
      <dsp:spPr>
        <a:xfrm>
          <a:off x="3601640"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latin typeface="Gill Sans MT" panose="020B0502020104020203"/>
            </a:rPr>
            <a:t>MAP Updates</a:t>
          </a:r>
          <a:endParaRPr lang="en-US" sz="4100" kern="1200" dirty="0"/>
        </a:p>
      </dsp:txBody>
      <dsp:txXfrm>
        <a:off x="3651879" y="997410"/>
        <a:ext cx="2600752" cy="1614803"/>
      </dsp:txXfrm>
    </dsp:sp>
    <dsp:sp modelId="{DFC8FF44-5675-4628-BD77-5178B983BC1A}">
      <dsp:nvSpPr>
        <dsp:cNvPr id="0" name=""/>
        <dsp:cNvSpPr/>
      </dsp:nvSpPr>
      <dsp:spPr>
        <a:xfrm>
          <a:off x="6603007" y="662041"/>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31AD9A-E083-4ECC-B3FD-ADCE2CBAD5B8}">
      <dsp:nvSpPr>
        <dsp:cNvPr id="0" name=""/>
        <dsp:cNvSpPr/>
      </dsp:nvSpPr>
      <dsp:spPr>
        <a:xfrm>
          <a:off x="6903144" y="947171"/>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Gill Sans MT" panose="020B0502020104020203"/>
            </a:rPr>
            <a:t>Reminders</a:t>
          </a:r>
          <a:endParaRPr lang="en-US" sz="4100" kern="1200" dirty="0"/>
        </a:p>
      </dsp:txBody>
      <dsp:txXfrm>
        <a:off x="6953383" y="997410"/>
        <a:ext cx="2600752" cy="161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10CA5-3396-4E27-9506-4F0A7A3D63D8}">
      <dsp:nvSpPr>
        <dsp:cNvPr id="0" name=""/>
        <dsp:cNvSpPr/>
      </dsp:nvSpPr>
      <dsp:spPr>
        <a:xfrm>
          <a:off x="0" y="0"/>
          <a:ext cx="5026421" cy="1391126"/>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decrease in Trainer preparation time </a:t>
          </a:r>
          <a:endParaRPr lang="en-US" sz="1800" kern="1200"/>
        </a:p>
      </dsp:txBody>
      <dsp:txXfrm>
        <a:off x="40745" y="40745"/>
        <a:ext cx="3525286" cy="1309636"/>
      </dsp:txXfrm>
    </dsp:sp>
    <dsp:sp modelId="{CA6A86D4-D551-4A8B-86B7-8BAD13E29909}">
      <dsp:nvSpPr>
        <dsp:cNvPr id="0" name=""/>
        <dsp:cNvSpPr/>
      </dsp:nvSpPr>
      <dsp:spPr>
        <a:xfrm>
          <a:off x="443507" y="1622980"/>
          <a:ext cx="5026421" cy="1391126"/>
        </a:xfrm>
        <a:prstGeom prst="roundRect">
          <a:avLst>
            <a:gd name="adj" fmla="val 10000"/>
          </a:avLst>
        </a:prstGeom>
        <a:gradFill rotWithShape="0">
          <a:gsLst>
            <a:gs pos="0">
              <a:schemeClr val="accent2">
                <a:hueOff val="-716791"/>
                <a:satOff val="-17272"/>
                <a:lumOff val="-10393"/>
                <a:alphaOff val="0"/>
                <a:tint val="98000"/>
                <a:satMod val="110000"/>
                <a:lumMod val="104000"/>
              </a:schemeClr>
            </a:gs>
            <a:gs pos="69000">
              <a:schemeClr val="accent2">
                <a:hueOff val="-716791"/>
                <a:satOff val="-17272"/>
                <a:lumOff val="-10393"/>
                <a:alphaOff val="0"/>
                <a:shade val="88000"/>
                <a:satMod val="130000"/>
                <a:lumMod val="92000"/>
              </a:schemeClr>
            </a:gs>
            <a:gs pos="100000">
              <a:schemeClr val="accent2">
                <a:hueOff val="-716791"/>
                <a:satOff val="-17272"/>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additional time for: </a:t>
          </a:r>
          <a:endParaRPr lang="en-US" sz="1800" kern="1200"/>
        </a:p>
        <a:p>
          <a:pPr marL="114300" lvl="1" indent="-114300" algn="l" defTabSz="622300">
            <a:lnSpc>
              <a:spcPct val="90000"/>
            </a:lnSpc>
            <a:spcBef>
              <a:spcPct val="0"/>
            </a:spcBef>
            <a:spcAft>
              <a:spcPct val="15000"/>
            </a:spcAft>
            <a:buChar char="•"/>
          </a:pPr>
          <a:r>
            <a:rPr lang="en-US" sz="1400" b="1" kern="1200"/>
            <a:t>the skills and pretest sessions which can be done virtually through ‘live’ sessions in Zoom/Web-ex, or in person. </a:t>
          </a:r>
          <a:endParaRPr lang="en-US" sz="1400" kern="1200"/>
        </a:p>
        <a:p>
          <a:pPr marL="114300" lvl="1" indent="-114300" algn="l" defTabSz="622300">
            <a:lnSpc>
              <a:spcPct val="90000"/>
            </a:lnSpc>
            <a:spcBef>
              <a:spcPct val="0"/>
            </a:spcBef>
            <a:spcAft>
              <a:spcPct val="15000"/>
            </a:spcAft>
            <a:buChar char="•"/>
          </a:pPr>
          <a:r>
            <a:rPr lang="en-US" sz="1400" b="1" kern="1200"/>
            <a:t>students who need more support </a:t>
          </a:r>
          <a:endParaRPr lang="en-US" sz="1400" kern="1200"/>
        </a:p>
      </dsp:txBody>
      <dsp:txXfrm>
        <a:off x="484252" y="1663725"/>
        <a:ext cx="3597191" cy="1309636"/>
      </dsp:txXfrm>
    </dsp:sp>
    <dsp:sp modelId="{B615B60A-5099-4348-B6B5-C69FC7C5CD71}">
      <dsp:nvSpPr>
        <dsp:cNvPr id="0" name=""/>
        <dsp:cNvSpPr/>
      </dsp:nvSpPr>
      <dsp:spPr>
        <a:xfrm>
          <a:off x="887015" y="3245961"/>
          <a:ext cx="5026421" cy="1391126"/>
        </a:xfrm>
        <a:prstGeom prst="roundRect">
          <a:avLst>
            <a:gd name="adj" fmla="val 10000"/>
          </a:avLst>
        </a:prstGeom>
        <a:gradFill rotWithShape="0">
          <a:gsLst>
            <a:gs pos="0">
              <a:schemeClr val="accent2">
                <a:hueOff val="-1433582"/>
                <a:satOff val="-34544"/>
                <a:lumOff val="-20785"/>
                <a:alphaOff val="0"/>
                <a:tint val="98000"/>
                <a:satMod val="110000"/>
                <a:lumMod val="104000"/>
              </a:schemeClr>
            </a:gs>
            <a:gs pos="69000">
              <a:schemeClr val="accent2">
                <a:hueOff val="-1433582"/>
                <a:satOff val="-34544"/>
                <a:lumOff val="-20785"/>
                <a:alphaOff val="0"/>
                <a:shade val="88000"/>
                <a:satMod val="130000"/>
                <a:lumMod val="92000"/>
              </a:schemeClr>
            </a:gs>
            <a:gs pos="100000">
              <a:schemeClr val="accent2">
                <a:hueOff val="-1433582"/>
                <a:satOff val="-34544"/>
                <a:lumOff val="-2078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ability to use the Moodle platform for remedial training, if needed </a:t>
          </a:r>
          <a:endParaRPr lang="en-US" sz="1800" kern="1200"/>
        </a:p>
      </dsp:txBody>
      <dsp:txXfrm>
        <a:off x="927760" y="3286706"/>
        <a:ext cx="3597191" cy="1309636"/>
      </dsp:txXfrm>
    </dsp:sp>
    <dsp:sp modelId="{7875EBBE-A0C2-4090-B1BC-7A996C94658A}">
      <dsp:nvSpPr>
        <dsp:cNvPr id="0" name=""/>
        <dsp:cNvSpPr/>
      </dsp:nvSpPr>
      <dsp:spPr>
        <a:xfrm>
          <a:off x="4122189" y="1054937"/>
          <a:ext cx="904232" cy="9042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25641" y="1054937"/>
        <a:ext cx="497328" cy="680435"/>
      </dsp:txXfrm>
    </dsp:sp>
    <dsp:sp modelId="{A58B42CC-89DA-4298-BBCB-6F03BA8BC14D}">
      <dsp:nvSpPr>
        <dsp:cNvPr id="0" name=""/>
        <dsp:cNvSpPr/>
      </dsp:nvSpPr>
      <dsp:spPr>
        <a:xfrm>
          <a:off x="4565697" y="2668644"/>
          <a:ext cx="904232" cy="904232"/>
        </a:xfrm>
        <a:prstGeom prst="downArrow">
          <a:avLst>
            <a:gd name="adj1" fmla="val 55000"/>
            <a:gd name="adj2" fmla="val 45000"/>
          </a:avLst>
        </a:prstGeom>
        <a:solidFill>
          <a:schemeClr val="accent2">
            <a:tint val="40000"/>
            <a:alpha val="90000"/>
            <a:hueOff val="-1429471"/>
            <a:satOff val="-67252"/>
            <a:lumOff val="-5516"/>
            <a:alphaOff val="0"/>
          </a:schemeClr>
        </a:solidFill>
        <a:ln w="9525" cap="flat" cmpd="sng" algn="ctr">
          <a:solidFill>
            <a:schemeClr val="accent2">
              <a:tint val="40000"/>
              <a:alpha val="90000"/>
              <a:hueOff val="-1429471"/>
              <a:satOff val="-67252"/>
              <a:lumOff val="-55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69149" y="2668644"/>
        <a:ext cx="497328" cy="6804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1/11/2023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ass.gov/dph/ma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mapmass.co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ass.gov/dph/ma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semi-annual MAP Trainer webinar.  I’m Dan Silva, a Department of Mental Health MAP Coordinator and I’m your webinar presenter.</a:t>
            </a:r>
          </a:p>
          <a:p>
            <a:endParaRPr lang="en-US" dirty="0"/>
          </a:p>
          <a:p>
            <a:r>
              <a:rPr lang="en-US" dirty="0"/>
              <a:t>By viewing webinars marked as ‘required’ within the specific time period, you’ll meet the MAP Trainer meeting ‘attendance’ requirement.</a:t>
            </a:r>
          </a:p>
          <a:p>
            <a:endParaRPr lang="en-US" dirty="0"/>
          </a:p>
          <a:p>
            <a:r>
              <a:rPr lang="en-US" dirty="0"/>
              <a:t>After the webinar, you’re encouraged to contact your MAP Coordinator if you have a question or need further clarification on a topic presented.</a:t>
            </a:r>
          </a:p>
        </p:txBody>
      </p:sp>
      <p:sp>
        <p:nvSpPr>
          <p:cNvPr id="4" name="Slide Number Placeholder 3"/>
          <p:cNvSpPr>
            <a:spLocks noGrp="1"/>
          </p:cNvSpPr>
          <p:nvPr>
            <p:ph type="sldNum" sz="quarter" idx="5"/>
          </p:nvPr>
        </p:nvSpPr>
        <p:spPr/>
        <p:txBody>
          <a:bodyPr/>
          <a:lstStyle/>
          <a:p>
            <a:fld id="{D5D79418-37EB-4378-AD22-89DBB000B0DA}" type="slidenum">
              <a:rPr lang="en-US" smtClean="0"/>
              <a:t>1</a:t>
            </a:fld>
            <a:endParaRPr lang="en-US" dirty="0"/>
          </a:p>
        </p:txBody>
      </p:sp>
    </p:spTree>
    <p:extLst>
      <p:ext uri="{BB962C8B-B14F-4D97-AF65-F5344CB8AC3E}">
        <p14:creationId xmlns:p14="http://schemas.microsoft.com/office/powerpoint/2010/main" val="157244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select "What's New:  MAP Recent News"…..</a:t>
            </a:r>
          </a:p>
        </p:txBody>
      </p:sp>
      <p:sp>
        <p:nvSpPr>
          <p:cNvPr id="4" name="Slide Number Placeholder 3"/>
          <p:cNvSpPr>
            <a:spLocks noGrp="1"/>
          </p:cNvSpPr>
          <p:nvPr>
            <p:ph type="sldNum" sz="quarter" idx="5"/>
          </p:nvPr>
        </p:nvSpPr>
        <p:spPr/>
        <p:txBody>
          <a:bodyPr/>
          <a:lstStyle/>
          <a:p>
            <a:fld id="{D5D79418-37EB-4378-AD22-89DBB000B0DA}" type="slidenum">
              <a:rPr lang="en-US" smtClean="0"/>
              <a:t>10</a:t>
            </a:fld>
            <a:endParaRPr lang="en-US" dirty="0"/>
          </a:p>
        </p:txBody>
      </p:sp>
    </p:spTree>
    <p:extLst>
      <p:ext uri="{BB962C8B-B14F-4D97-AF65-F5344CB8AC3E}">
        <p14:creationId xmlns:p14="http://schemas.microsoft.com/office/powerpoint/2010/main" val="87139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a:r>
            <a:r>
              <a:rPr lang="en-US" dirty="0"/>
              <a:t>here you will find recent new information, organized by date with most recent on top.</a:t>
            </a:r>
            <a:r>
              <a:rPr lang="en-US" dirty="0">
                <a:cs typeface="Calibri"/>
              </a:rPr>
              <a:t>  You will click on the date, December 30, 2022, then......</a:t>
            </a:r>
          </a:p>
        </p:txBody>
      </p:sp>
      <p:sp>
        <p:nvSpPr>
          <p:cNvPr id="4" name="Slide Number Placeholder 3"/>
          <p:cNvSpPr>
            <a:spLocks noGrp="1"/>
          </p:cNvSpPr>
          <p:nvPr>
            <p:ph type="sldNum" sz="quarter" idx="5"/>
          </p:nvPr>
        </p:nvSpPr>
        <p:spPr/>
        <p:txBody>
          <a:bodyPr/>
          <a:lstStyle/>
          <a:p>
            <a:fld id="{D5D79418-37EB-4378-AD22-89DBB000B0DA}" type="slidenum">
              <a:rPr lang="en-US" smtClean="0"/>
              <a:t>11</a:t>
            </a:fld>
            <a:endParaRPr lang="en-US" dirty="0"/>
          </a:p>
        </p:txBody>
      </p:sp>
    </p:spTree>
    <p:extLst>
      <p:ext uri="{BB962C8B-B14F-4D97-AF65-F5344CB8AC3E}">
        <p14:creationId xmlns:p14="http://schemas.microsoft.com/office/powerpoint/2010/main" val="175328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you will see links to the Order and Guidance.  Any questions, please contact your MAP Coordinator.</a:t>
            </a:r>
          </a:p>
        </p:txBody>
      </p:sp>
      <p:sp>
        <p:nvSpPr>
          <p:cNvPr id="4" name="Slide Number Placeholder 3"/>
          <p:cNvSpPr>
            <a:spLocks noGrp="1"/>
          </p:cNvSpPr>
          <p:nvPr>
            <p:ph type="sldNum" sz="quarter" idx="5"/>
          </p:nvPr>
        </p:nvSpPr>
        <p:spPr/>
        <p:txBody>
          <a:bodyPr/>
          <a:lstStyle/>
          <a:p>
            <a:fld id="{D5D79418-37EB-4378-AD22-89DBB000B0DA}" type="slidenum">
              <a:rPr lang="en-US" smtClean="0"/>
              <a:t>12</a:t>
            </a:fld>
            <a:endParaRPr lang="en-US" dirty="0"/>
          </a:p>
        </p:txBody>
      </p:sp>
    </p:spTree>
    <p:extLst>
      <p:ext uri="{BB962C8B-B14F-4D97-AF65-F5344CB8AC3E}">
        <p14:creationId xmlns:p14="http://schemas.microsoft.com/office/powerpoint/2010/main" val="4045421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talk about MAP Updates.....</a:t>
            </a:r>
          </a:p>
        </p:txBody>
      </p:sp>
      <p:sp>
        <p:nvSpPr>
          <p:cNvPr id="4" name="Slide Number Placeholder 3"/>
          <p:cNvSpPr>
            <a:spLocks noGrp="1"/>
          </p:cNvSpPr>
          <p:nvPr>
            <p:ph type="sldNum" sz="quarter" idx="5"/>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295365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you may recall, The Eastern Research Group, Inc. (ERG) was contracted by DPH to evaluate the current MAP Program.  The evaluation occurred during a six-month period, March through August 2022.  Recently, the Department of Public Health (DPH), along the State Agencies, received a copy of the consultant groups findings along with recommendations.  </a:t>
            </a:r>
            <a:endParaRPr lang="en-US" dirty="0"/>
          </a:p>
          <a:p>
            <a:endParaRPr lang="en-US" dirty="0">
              <a:cs typeface="Calibri"/>
            </a:endParaRPr>
          </a:p>
          <a:p>
            <a:r>
              <a:rPr lang="en-US" dirty="0">
                <a:cs typeface="Calibri"/>
              </a:rPr>
              <a:t>A copy of the final report can be accessed by going to the MAP friendly URL, </a:t>
            </a:r>
            <a:r>
              <a:rPr lang="en-US" dirty="0">
                <a:cs typeface="Calibri"/>
                <a:hlinkClick r:id="rId3"/>
              </a:rPr>
              <a:t>www.mass.gov/dph/map</a:t>
            </a:r>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332703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from the MAP home page, select 'What's New: MAP Recent News'.  This will bring you to......</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15</a:t>
            </a:fld>
            <a:endParaRPr lang="en-US" dirty="0"/>
          </a:p>
        </p:txBody>
      </p:sp>
    </p:spTree>
    <p:extLst>
      <p:ext uri="{BB962C8B-B14F-4D97-AF65-F5344CB8AC3E}">
        <p14:creationId xmlns:p14="http://schemas.microsoft.com/office/powerpoint/2010/main" val="125245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the Table of Contents for Recent News.  When you select 'MAP Evaluation Report 2022' you will find......</a:t>
            </a:r>
          </a:p>
        </p:txBody>
      </p:sp>
      <p:sp>
        <p:nvSpPr>
          <p:cNvPr id="4" name="Slide Number Placeholder 3"/>
          <p:cNvSpPr>
            <a:spLocks noGrp="1"/>
          </p:cNvSpPr>
          <p:nvPr>
            <p:ph type="sldNum" sz="quarter" idx="5"/>
          </p:nvPr>
        </p:nvSpPr>
        <p:spPr/>
        <p:txBody>
          <a:bodyPr/>
          <a:lstStyle/>
          <a:p>
            <a:fld id="{D5D79418-37EB-4378-AD22-89DBB000B0DA}" type="slidenum">
              <a:rPr lang="en-US" smtClean="0"/>
              <a:t>16</a:t>
            </a:fld>
            <a:endParaRPr lang="en-US" dirty="0"/>
          </a:p>
        </p:txBody>
      </p:sp>
    </p:spTree>
    <p:extLst>
      <p:ext uri="{BB962C8B-B14F-4D97-AF65-F5344CB8AC3E}">
        <p14:creationId xmlns:p14="http://schemas.microsoft.com/office/powerpoint/2010/main" val="2504485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2 options to display the report, as a PDF or a word document.  </a:t>
            </a:r>
            <a:endParaRPr lang="en-US" dirty="0"/>
          </a:p>
          <a:p>
            <a:endParaRPr lang="en-US" dirty="0">
              <a:cs typeface="Calibri"/>
            </a:endParaRPr>
          </a:p>
          <a:p>
            <a:r>
              <a:rPr lang="en-US" dirty="0">
                <a:cs typeface="Calibri"/>
              </a:rPr>
              <a:t>DPH has hired a project manager, Jonathan Dillion to begin the process of reviewing the proposed recommendations with input from MAP Coordinators and Service providers.  Any new information will be communicated when it becomes available.</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17</a:t>
            </a:fld>
            <a:endParaRPr lang="en-US" dirty="0"/>
          </a:p>
        </p:txBody>
      </p:sp>
    </p:spTree>
    <p:extLst>
      <p:ext uri="{BB962C8B-B14F-4D97-AF65-F5344CB8AC3E}">
        <p14:creationId xmlns:p14="http://schemas.microsoft.com/office/powerpoint/2010/main" val="51466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last webinar, the requirement of a 'Blended' MAP Certification Training continues to be under review by the MAP Administrators.  The benefits to staff who use the Moodle platform include: 24/7 course accessibility, this is a feature that during the staffing crisis allows students to complete the course at their convenience within the timeframe allowed; it has various enhanced learning features which may be helpful to those whom English is a second language, have learning disabilities and/or are visual learners; and.......</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364604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a:t>
            </a:r>
            <a:r>
              <a:rPr lang="en-US" dirty="0">
                <a:cs typeface="Calibri"/>
              </a:rPr>
              <a:t>it exposes staff to basic computer skills which may enhance their comfort level with technology in the event: an </a:t>
            </a:r>
            <a:r>
              <a:rPr lang="en-US" dirty="0" err="1">
                <a:cs typeface="Calibri"/>
              </a:rPr>
              <a:t>eMAR</a:t>
            </a:r>
            <a:r>
              <a:rPr lang="en-US" dirty="0">
                <a:cs typeface="Calibri"/>
              </a:rPr>
              <a:t> system is used at their work location or staff support is required for an Individual who may benefit from the use of Assistive Technology.</a:t>
            </a:r>
            <a:endParaRPr lang="en-US" b="1" dirty="0">
              <a:cs typeface="Calibri"/>
            </a:endParaRPr>
          </a:p>
          <a:p>
            <a:endParaRPr lang="en-US" dirty="0">
              <a:cs typeface="Calibri"/>
            </a:endParaRPr>
          </a:p>
          <a:p>
            <a:r>
              <a:rPr lang="en-US" dirty="0">
                <a:cs typeface="Calibri"/>
              </a:rPr>
              <a:t>In addition to staff benefits, MAP Trainer benefits include......</a:t>
            </a:r>
          </a:p>
        </p:txBody>
      </p:sp>
      <p:sp>
        <p:nvSpPr>
          <p:cNvPr id="4" name="Slide Number Placeholder 3"/>
          <p:cNvSpPr>
            <a:spLocks noGrp="1"/>
          </p:cNvSpPr>
          <p:nvPr>
            <p:ph type="sldNum" sz="quarter" idx="5"/>
          </p:nvPr>
        </p:nvSpPr>
        <p:spPr/>
        <p:txBody>
          <a:bodyPr/>
          <a:lstStyle/>
          <a:p>
            <a:fld id="{D5D79418-37EB-4378-AD22-89DBB000B0DA}" type="slidenum">
              <a:rPr lang="en-US" smtClean="0"/>
              <a:t>19</a:t>
            </a:fld>
            <a:endParaRPr lang="en-US" dirty="0"/>
          </a:p>
        </p:txBody>
      </p:sp>
    </p:spTree>
    <p:extLst>
      <p:ext uri="{BB962C8B-B14F-4D97-AF65-F5344CB8AC3E}">
        <p14:creationId xmlns:p14="http://schemas.microsoft.com/office/powerpoint/2010/main" val="361171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agenda for this webinar is as follows:  What's New, MAP Updates, and Reminders.</a:t>
            </a:r>
            <a:endParaRPr lang="en-US" dirty="0"/>
          </a:p>
          <a:p>
            <a:r>
              <a:rPr lang="en-US" dirty="0">
                <a:cs typeface="Calibri"/>
              </a:rPr>
              <a:t> </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7160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….decrease in trainer preparation time, as the course is presented online.  This will allow additional time for the skills and pretest sessions which can be done virtually through 'live' sessions in Zoom/Web-ex, or in person; or for those students who require additional support.  </a:t>
            </a:r>
          </a:p>
          <a:p>
            <a:endParaRPr lang="en-US" dirty="0"/>
          </a:p>
          <a:p>
            <a:r>
              <a:rPr lang="en-US" dirty="0"/>
              <a:t>The Moodle platform can be used for remedial training as well, if needed.</a:t>
            </a:r>
            <a:endParaRPr lang="en-US" dirty="0">
              <a:cs typeface="Calibri"/>
            </a:endParaRPr>
          </a:p>
          <a:p>
            <a:endParaRPr lang="en-US" dirty="0"/>
          </a:p>
          <a:p>
            <a:r>
              <a:rPr lang="en-US" dirty="0"/>
              <a:t>Future plans include the development of a MAP Trainer Guide detailing blended training options. In addition, adjunct training material is to be incorporated into the MAP Trainer ‘lesson plan’ to assist the MAP Trainer who prefers additional in-person hours.  A set of guidelines and optional PowerPoint training material will be posted on the </a:t>
            </a:r>
            <a:r>
              <a:rPr lang="en-US" dirty="0" err="1"/>
              <a:t>mapmass</a:t>
            </a:r>
            <a:r>
              <a:rPr lang="en-US" dirty="0"/>
              <a:t> website once finalized.</a:t>
            </a: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20</a:t>
            </a:fld>
            <a:endParaRPr lang="en-US" dirty="0"/>
          </a:p>
        </p:txBody>
      </p:sp>
    </p:spTree>
    <p:extLst>
      <p:ext uri="{BB962C8B-B14F-4D97-AF65-F5344CB8AC3E}">
        <p14:creationId xmlns:p14="http://schemas.microsoft.com/office/powerpoint/2010/main" val="132526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access the Unit 6 and Unit 7 blended Power Point trainings for the skills components, you will use the mapmass.com website.  From the home page, you will click on </a:t>
            </a:r>
            <a:r>
              <a:rPr lang="en-US" b="1" dirty="0">
                <a:cs typeface="Calibri"/>
              </a:rPr>
              <a:t>'MAP Training Resources'</a:t>
            </a:r>
            <a:r>
              <a:rPr lang="en-US" b="0" dirty="0">
                <a:cs typeface="Calibri"/>
              </a:rPr>
              <a:t>,</a:t>
            </a:r>
            <a:r>
              <a:rPr lang="en-US" b="1" dirty="0">
                <a:cs typeface="Calibri"/>
              </a:rPr>
              <a:t> </a:t>
            </a:r>
            <a:r>
              <a:rPr lang="en-US" dirty="0">
                <a:cs typeface="Calibri"/>
              </a:rPr>
              <a:t>then....</a:t>
            </a:r>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166812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will click on the appropriate State Agency Department, next.....</a:t>
            </a:r>
          </a:p>
        </p:txBody>
      </p:sp>
      <p:sp>
        <p:nvSpPr>
          <p:cNvPr id="4" name="Slide Number Placeholder 3"/>
          <p:cNvSpPr>
            <a:spLocks noGrp="1"/>
          </p:cNvSpPr>
          <p:nvPr>
            <p:ph type="sldNum" sz="quarter" idx="5"/>
          </p:nvPr>
        </p:nvSpPr>
        <p:spPr/>
        <p:txBody>
          <a:bodyPr/>
          <a:lstStyle/>
          <a:p>
            <a:fld id="{D5D79418-37EB-4378-AD22-89DBB000B0DA}" type="slidenum">
              <a:rPr lang="en-US" smtClean="0"/>
              <a:t>22</a:t>
            </a:fld>
            <a:endParaRPr lang="en-US" dirty="0"/>
          </a:p>
        </p:txBody>
      </p:sp>
    </p:spTree>
    <p:extLst>
      <p:ext uri="{BB962C8B-B14F-4D97-AF65-F5344CB8AC3E}">
        <p14:creationId xmlns:p14="http://schemas.microsoft.com/office/powerpoint/2010/main" val="2484978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will select 'Unit 6 Blended Certification Training: Transcription Skill Session'  or the 'Unit 7 Blended Certification Training: Medication Administration Skill Session’ Power Point.</a:t>
            </a:r>
          </a:p>
        </p:txBody>
      </p:sp>
      <p:sp>
        <p:nvSpPr>
          <p:cNvPr id="4" name="Slide Number Placeholder 3"/>
          <p:cNvSpPr>
            <a:spLocks noGrp="1"/>
          </p:cNvSpPr>
          <p:nvPr>
            <p:ph type="sldNum" sz="quarter" idx="5"/>
          </p:nvPr>
        </p:nvSpPr>
        <p:spPr/>
        <p:txBody>
          <a:bodyPr/>
          <a:lstStyle/>
          <a:p>
            <a:fld id="{D5D79418-37EB-4378-AD22-89DBB000B0DA}" type="slidenum">
              <a:rPr lang="en-US" smtClean="0"/>
              <a:t>23</a:t>
            </a:fld>
            <a:endParaRPr lang="en-US" dirty="0"/>
          </a:p>
        </p:txBody>
      </p:sp>
    </p:spTree>
    <p:extLst>
      <p:ext uri="{BB962C8B-B14F-4D97-AF65-F5344CB8AC3E}">
        <p14:creationId xmlns:p14="http://schemas.microsoft.com/office/powerpoint/2010/main" val="2250187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Lastly, some friendly MAP reminders....</a:t>
            </a:r>
          </a:p>
        </p:txBody>
      </p:sp>
      <p:sp>
        <p:nvSpPr>
          <p:cNvPr id="4" name="Slide Number Placeholder 3"/>
          <p:cNvSpPr>
            <a:spLocks noGrp="1"/>
          </p:cNvSpPr>
          <p:nvPr>
            <p:ph type="sldNum" sz="quarter" idx="5"/>
          </p:nvPr>
        </p:nvSpPr>
        <p:spPr/>
        <p:txBody>
          <a:bodyPr/>
          <a:lstStyle/>
          <a:p>
            <a:fld id="{D5D79418-37EB-4378-AD22-89DBB000B0DA}" type="slidenum">
              <a:rPr lang="en-US" smtClean="0"/>
              <a:t>24</a:t>
            </a:fld>
            <a:endParaRPr lang="en-US" dirty="0"/>
          </a:p>
        </p:txBody>
      </p:sp>
    </p:spTree>
    <p:extLst>
      <p:ext uri="{BB962C8B-B14F-4D97-AF65-F5344CB8AC3E}">
        <p14:creationId xmlns:p14="http://schemas.microsoft.com/office/powerpoint/2010/main" val="1871701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latin typeface="+mn-lt"/>
                <a:ea typeface="Times New Roman" panose="02020603050405020304" pitchFamily="18" charset="0"/>
                <a:cs typeface="Arial"/>
              </a:rPr>
              <a:t>Frequently MAP Coordinators are asked how to properly transcribe medications that are available in varying strengths, such as many of the medicated creams.  When </a:t>
            </a:r>
            <a:r>
              <a:rPr lang="en-US" sz="1200" dirty="0">
                <a:effectLst/>
                <a:latin typeface="+mn-lt"/>
                <a:ea typeface="Times New Roman" panose="02020603050405020304" pitchFamily="18" charset="0"/>
                <a:cs typeface="Arial"/>
              </a:rPr>
              <a:t>the medication is available in varying strengths, the % of the medication is part of the medication name. </a:t>
            </a:r>
          </a:p>
          <a:p>
            <a:pPr>
              <a:defRPr/>
            </a:pPr>
            <a:endParaRPr lang="en-US" sz="1200" dirty="0">
              <a:effectLst/>
              <a:latin typeface="+mn-lt"/>
              <a:ea typeface="Times New Roman" panose="02020603050405020304" pitchFamily="18" charset="0"/>
              <a:cs typeface="Arial"/>
            </a:endParaRPr>
          </a:p>
          <a:p>
            <a:pPr>
              <a:defRPr/>
            </a:pPr>
            <a:r>
              <a:rPr lang="en-US" sz="1200" dirty="0">
                <a:effectLst/>
                <a:latin typeface="+mn-lt"/>
                <a:ea typeface="Times New Roman" panose="02020603050405020304" pitchFamily="18" charset="0"/>
                <a:cs typeface="Arial"/>
              </a:rPr>
              <a:t>In this example, the 12% is included as part of the med name, Ammonium Lactate 12%.</a:t>
            </a:r>
            <a:r>
              <a:rPr lang="en-US" sz="1200" dirty="0">
                <a:latin typeface="+mn-lt"/>
                <a:ea typeface="Times New Roman" panose="02020603050405020304" pitchFamily="18" charset="0"/>
                <a:cs typeface="Arial"/>
              </a:rPr>
              <a:t>  T</a:t>
            </a:r>
            <a:r>
              <a:rPr lang="en-US" sz="1200" dirty="0">
                <a:effectLst/>
                <a:latin typeface="+mn-lt"/>
                <a:ea typeface="Times New Roman" panose="02020603050405020304" pitchFamily="18" charset="0"/>
                <a:cs typeface="Arial"/>
              </a:rPr>
              <a:t>he strength, dose, and amount transcribed would be ‘dime size’. </a:t>
            </a:r>
          </a:p>
          <a:p>
            <a:pPr>
              <a:defRPr/>
            </a:pPr>
            <a:endParaRPr lang="en-US" sz="1200" dirty="0">
              <a:effectLst/>
              <a:latin typeface="+mn-lt"/>
              <a:ea typeface="Times New Roman" panose="02020603050405020304" pitchFamily="18" charset="0"/>
              <a:cs typeface="Arial"/>
            </a:endParaRPr>
          </a:p>
          <a:p>
            <a:pPr>
              <a:defRPr/>
            </a:pPr>
            <a:r>
              <a:rPr lang="en-US" sz="1200" dirty="0">
                <a:effectLst/>
                <a:latin typeface="+mn-lt"/>
                <a:ea typeface="Times New Roman" panose="02020603050405020304" pitchFamily="18" charset="0"/>
                <a:cs typeface="Arial"/>
              </a:rPr>
              <a:t>When the HCP orders the generic and pharmacy supplies the generic, it is acceptable to document ‘N/A’ for brand on the MAR.</a:t>
            </a:r>
          </a:p>
          <a:p>
            <a:pPr>
              <a:defRPr/>
            </a:pPr>
            <a:endParaRPr lang="en-US" sz="1200" dirty="0">
              <a:latin typeface="+mn-lt"/>
              <a:ea typeface="Times New Roman" panose="02020603050405020304" pitchFamily="18" charset="0"/>
              <a:cs typeface="Arial"/>
            </a:endParaRPr>
          </a:p>
          <a:p>
            <a:endParaRPr lang="en-US" dirty="0"/>
          </a:p>
        </p:txBody>
      </p:sp>
      <p:sp>
        <p:nvSpPr>
          <p:cNvPr id="4" name="Slide Number Placeholder 3"/>
          <p:cNvSpPr>
            <a:spLocks noGrp="1"/>
          </p:cNvSpPr>
          <p:nvPr>
            <p:ph type="sldNum" sz="quarter" idx="5"/>
          </p:nvPr>
        </p:nvSpPr>
        <p:spPr/>
        <p:txBody>
          <a:bodyPr/>
          <a:lstStyle/>
          <a:p>
            <a:fld id="{D5D79418-37EB-4378-AD22-89DBB000B0DA}" type="slidenum">
              <a:rPr lang="en-US" smtClean="0"/>
              <a:t>25</a:t>
            </a:fld>
            <a:endParaRPr lang="en-US" dirty="0"/>
          </a:p>
        </p:txBody>
      </p:sp>
    </p:spTree>
    <p:extLst>
      <p:ext uri="{BB962C8B-B14F-4D97-AF65-F5344CB8AC3E}">
        <p14:creationId xmlns:p14="http://schemas.microsoft.com/office/powerpoint/2010/main" val="111870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 reminder to Independent MAP trainers, the materials for the MAP Certification course are available on mapmass.com to download and reproduce.  This includes the Responsibility in Action (RIA) Curriculum.  For convenience, the RIA Curriculum is available to purchase on Amazon, for a fee of $6.96, which covers the cost for printing.  </a:t>
            </a:r>
          </a:p>
          <a:p>
            <a:endParaRPr lang="en-US" dirty="0">
              <a:cs typeface="Calibri"/>
            </a:endParaRPr>
          </a:p>
          <a:p>
            <a:r>
              <a:rPr lang="en-US" dirty="0">
                <a:cs typeface="Calibri"/>
              </a:rPr>
              <a:t>The intent is to keep the RIA Curriculum affordable and that no profit is made regarding the cost of supplies/materials.</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26</a:t>
            </a:fld>
            <a:endParaRPr lang="en-US" dirty="0"/>
          </a:p>
        </p:txBody>
      </p:sp>
    </p:spTree>
    <p:extLst>
      <p:ext uri="{BB962C8B-B14F-4D97-AF65-F5344CB8AC3E}">
        <p14:creationId xmlns:p14="http://schemas.microsoft.com/office/powerpoint/2010/main" val="1960290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Massachusetts Virtual MAP Testing Candidate Handbook, current version 14, which can be located on the Massachusetts home page of the D&amp;S website, hdmaster.com, is to be provided to each student when taking the MAP Certification course.  It can be printed and provided as a hard copy to students or students should receive instructions on where to locate the handbook on the D&amp;S website.  </a:t>
            </a:r>
          </a:p>
          <a:p>
            <a:endParaRPr lang="en-US" dirty="0"/>
          </a:p>
          <a:p>
            <a:r>
              <a:rPr lang="en-US" dirty="0"/>
              <a:t>Students are expected to read through the handbook in order to become familiar with, for example, the testing process, No Show policies, etc.</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27</a:t>
            </a:fld>
            <a:endParaRPr lang="en-US" dirty="0"/>
          </a:p>
        </p:txBody>
      </p:sp>
    </p:spTree>
    <p:extLst>
      <p:ext uri="{BB962C8B-B14F-4D97-AF65-F5344CB8AC3E}">
        <p14:creationId xmlns:p14="http://schemas.microsoft.com/office/powerpoint/2010/main" val="3632530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copy of the current Candidate Handbook is on your screen.  Remember, each student must receive a Candidate Handbook. The Handbook is frequently updated and contains information regarding testing policies and procedures, so be sure to provide the most updated version to students. </a:t>
            </a:r>
            <a:endParaRPr lang="en-US"/>
          </a:p>
          <a:p>
            <a:endParaRPr lang="en-US" dirty="0"/>
          </a:p>
          <a:p>
            <a:r>
              <a:rPr lang="en-US" dirty="0"/>
              <a:t>Again, it can be downloaded from the D&amp;S website listed on the screen.  Once on the D&amp;S home page, you will then click on ‘Massachusetts MAP Testing &amp; Registry’.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28</a:t>
            </a:fld>
            <a:endParaRPr lang="en-US" dirty="0"/>
          </a:p>
        </p:txBody>
      </p:sp>
    </p:spTree>
    <p:extLst>
      <p:ext uri="{BB962C8B-B14F-4D97-AF65-F5344CB8AC3E}">
        <p14:creationId xmlns:p14="http://schemas.microsoft.com/office/powerpoint/2010/main" val="1867490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those whom English is a second language, t</a:t>
            </a:r>
            <a:r>
              <a:rPr lang="en-US" dirty="0"/>
              <a:t>he Massachusetts Virtual MAP Testing Candidate Handbook, again current version 14, addresses the use of acceptable dictionaries.  Paper or hard back, word-for-word only, language translation dictionaries are allowed during testing. Candidates must show the word-for-word translation dictionary to the D&amp;S tester/proctor before the test starts. The best time to make the D&amp;S tester aware is during the check-in process at the very beginning. </a:t>
            </a:r>
          </a:p>
          <a:p>
            <a:endParaRPr lang="en-US" dirty="0"/>
          </a:p>
          <a:p>
            <a:r>
              <a:rPr lang="en-US" dirty="0"/>
              <a:t>The translation dictionary must be free of any documentation or writing.  If any markings are present, the translation dictionary will not be allowed for use. Electronic translation dictionaries or dictionaries with definitions are not allowed during testing.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29</a:t>
            </a:fld>
            <a:endParaRPr lang="en-US" dirty="0"/>
          </a:p>
        </p:txBody>
      </p:sp>
    </p:spTree>
    <p:extLst>
      <p:ext uri="{BB962C8B-B14F-4D97-AF65-F5344CB8AC3E}">
        <p14:creationId xmlns:p14="http://schemas.microsoft.com/office/powerpoint/2010/main" val="183060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begin with 'What's New'......</a:t>
            </a:r>
          </a:p>
        </p:txBody>
      </p:sp>
      <p:sp>
        <p:nvSpPr>
          <p:cNvPr id="4" name="Slide Number Placeholder 3"/>
          <p:cNvSpPr>
            <a:spLocks noGrp="1"/>
          </p:cNvSpPr>
          <p:nvPr>
            <p:ph type="sldNum" sz="quarter" idx="5"/>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248617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policy requires all Schedule II-V Countable Controlled Substances be kept double key-locked.  This also includes any Scheduled VI controlled substance identified by the Drug Control Program (DCP) as having a high potential for abuse.  The statement on your screen was taken directly from the DPH MAP Community Program Inspection Form that is completed when DPH conducts site reviews.  </a:t>
            </a:r>
          </a:p>
          <a:p>
            <a:endParaRPr lang="en-US" dirty="0"/>
          </a:p>
          <a:p>
            <a:r>
              <a:rPr lang="en-US" dirty="0"/>
              <a:t>Currently, Gabapentin, also known as Neurontin, and </a:t>
            </a:r>
            <a:r>
              <a:rPr lang="en-US" dirty="0" err="1"/>
              <a:t>Fioricet</a:t>
            </a:r>
            <a:r>
              <a:rPr lang="en-US" dirty="0"/>
              <a:t> are considered as having a high potential for abuse.  The DPH Inspection Team will cite the program if Gabapentin or </a:t>
            </a:r>
            <a:r>
              <a:rPr lang="en-US" dirty="0" err="1"/>
              <a:t>Fioricet</a:t>
            </a:r>
            <a:r>
              <a:rPr lang="en-US" dirty="0"/>
              <a:t> are stored on site and not kept on count.</a:t>
            </a:r>
            <a:endParaRPr lang="en-US" dirty="0">
              <a:cs typeface="Calibri"/>
            </a:endParaRPr>
          </a:p>
          <a:p>
            <a:endParaRPr lang="en-US" dirty="0">
              <a:cs typeface="Calibri"/>
            </a:endParaRPr>
          </a:p>
          <a:p>
            <a:r>
              <a:rPr lang="en-US" dirty="0">
                <a:cs typeface="Calibri"/>
              </a:rPr>
              <a:t>A copy of the DPH MAP Community Program Inspection Form can be found by going to the MAP friendly URL, www.mass.gov/dph/map and then selecting MAP Oversight and Review.</a:t>
            </a: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30</a:t>
            </a:fld>
            <a:endParaRPr lang="en-US" dirty="0"/>
          </a:p>
        </p:txBody>
      </p:sp>
    </p:spTree>
    <p:extLst>
      <p:ext uri="{BB962C8B-B14F-4D97-AF65-F5344CB8AC3E}">
        <p14:creationId xmlns:p14="http://schemas.microsoft.com/office/powerpoint/2010/main" val="2520992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recently, MAP Coordinators get questions regarding where MAP Certification is accepted.  MAP Certification is only valid in DDS adult MAP Registered sites, MRC adult MAP Registered sites, DMH youth and adult MAP Registered sites, and DCF youth and adult MAP Registered sites.  A MAP Registered site is defined as possessing a current and valid MAP Massachusetts Controlled Substances Registration (MCSR) from the Drug Control Program (DCP).  </a:t>
            </a:r>
            <a:endParaRPr lang="en-US" dirty="0">
              <a:cs typeface="Calibri" panose="020F0502020204030204"/>
            </a:endParaRPr>
          </a:p>
          <a:p>
            <a:endParaRPr lang="en-US" dirty="0">
              <a:cs typeface="Calibri" panose="020F0502020204030204"/>
            </a:endParaRPr>
          </a:p>
          <a:p>
            <a:r>
              <a:rPr lang="en-US" dirty="0">
                <a:cs typeface="Calibri" panose="020F0502020204030204"/>
              </a:rPr>
              <a:t>The sites where MAP Certification is not valid is presented to students at the beginning of the Certification Course, but a recommendation is to review with students at the completion of the course to ensure they know where their Certification is valid.  This could be accomplished during the wrap up meeting, either in person or virtually.</a:t>
            </a:r>
          </a:p>
        </p:txBody>
      </p:sp>
      <p:sp>
        <p:nvSpPr>
          <p:cNvPr id="4" name="Slide Number Placeholder 3"/>
          <p:cNvSpPr>
            <a:spLocks noGrp="1"/>
          </p:cNvSpPr>
          <p:nvPr>
            <p:ph type="sldNum" sz="quarter" idx="5"/>
          </p:nvPr>
        </p:nvSpPr>
        <p:spPr/>
        <p:txBody>
          <a:bodyPr/>
          <a:lstStyle/>
          <a:p>
            <a:fld id="{D5D79418-37EB-4378-AD22-89DBB000B0DA}" type="slidenum">
              <a:rPr lang="en-US" smtClean="0"/>
              <a:t>31</a:t>
            </a:fld>
            <a:endParaRPr lang="en-US" dirty="0"/>
          </a:p>
        </p:txBody>
      </p:sp>
    </p:spTree>
    <p:extLst>
      <p:ext uri="{BB962C8B-B14F-4D97-AF65-F5344CB8AC3E}">
        <p14:creationId xmlns:p14="http://schemas.microsoft.com/office/powerpoint/2010/main" val="1255101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Resource Packets</a:t>
            </a:r>
            <a:endParaRPr lang="en-US" dirty="0"/>
          </a:p>
          <a:p>
            <a:endParaRPr lang="en-US" dirty="0"/>
          </a:p>
          <a:p>
            <a:r>
              <a:rPr lang="en-US" dirty="0"/>
              <a:t>All staff enrolled in the MAP Online Certification Course must be provided with a Resource Packet.  The process to obtain a Resource Packet is to either email Carolyn Dunn at Long Term Pharmacy Solutions or print the materials off the </a:t>
            </a:r>
            <a:r>
              <a:rPr lang="en-US" dirty="0" err="1"/>
              <a:t>mapmass</a:t>
            </a:r>
            <a:r>
              <a:rPr lang="en-US" dirty="0"/>
              <a:t> website. </a:t>
            </a:r>
          </a:p>
          <a:p>
            <a:endParaRPr lang="en-US" dirty="0"/>
          </a:p>
          <a:p>
            <a:r>
              <a:rPr lang="en-US" dirty="0"/>
              <a:t>When ordering the Resource Packets from Long Term Pharmacy Solutions, please include in the Subject line, 'Resource Packet", and in the body of the email include the complete mailing address to receive the requested materials.  Payment is made with credit card only.  If you have not received an email back within 48 hours to secure payment, you are instructed to follow up with a phone call to the number listed on your screen.  </a:t>
            </a:r>
            <a:endParaRPr lang="en-US" dirty="0">
              <a:cs typeface="Calibri" panose="020F0502020204030204"/>
            </a:endParaRPr>
          </a:p>
          <a:p>
            <a:endParaRPr lang="en-US" dirty="0">
              <a:cs typeface="Calibri" panose="020F0502020204030204"/>
            </a:endParaRPr>
          </a:p>
          <a:p>
            <a:r>
              <a:rPr lang="en-US" dirty="0">
                <a:cs typeface="Calibri" panose="020F0502020204030204"/>
              </a:rPr>
              <a:t>If you will be assembling the Resource Packets yourself, the materials can be found on the </a:t>
            </a:r>
            <a:r>
              <a:rPr lang="en-US" dirty="0" err="1">
                <a:cs typeface="Calibri" panose="020F0502020204030204"/>
              </a:rPr>
              <a:t>mapmass</a:t>
            </a:r>
            <a:r>
              <a:rPr lang="en-US" dirty="0">
                <a:cs typeface="Calibri" panose="020F0502020204030204"/>
              </a:rPr>
              <a:t> website, under the 'Student and Trainer Resources'. Remember, that each Resource Packet is to include the required blister packs filled with contents, all uniform in color, for students to practice the process of 'popping' from blister packs.</a:t>
            </a:r>
          </a:p>
        </p:txBody>
      </p:sp>
      <p:sp>
        <p:nvSpPr>
          <p:cNvPr id="4" name="Slide Number Placeholder 3"/>
          <p:cNvSpPr>
            <a:spLocks noGrp="1"/>
          </p:cNvSpPr>
          <p:nvPr>
            <p:ph type="sldNum" sz="quarter" idx="5"/>
          </p:nvPr>
        </p:nvSpPr>
        <p:spPr/>
        <p:txBody>
          <a:bodyPr/>
          <a:lstStyle/>
          <a:p>
            <a:fld id="{D5D79418-37EB-4378-AD22-89DBB000B0DA}" type="slidenum">
              <a:rPr lang="en-US" smtClean="0"/>
              <a:t>32</a:t>
            </a:fld>
            <a:endParaRPr lang="en-US" dirty="0"/>
          </a:p>
        </p:txBody>
      </p:sp>
    </p:spTree>
    <p:extLst>
      <p:ext uri="{BB962C8B-B14F-4D97-AF65-F5344CB8AC3E}">
        <p14:creationId xmlns:p14="http://schemas.microsoft.com/office/powerpoint/2010/main" val="2115536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Reminder to all MAP trainers, that staff are expected to use their legal name when completing documentation.  Their legal name is what they provided to D&amp;S on their non-expired, government issued ID when creating their student record in TMU.  Feedback from D&amp;S testing is that candidates are using their nick names and not their legal name.  Again, the Massachusetts Virtual MAP Testing Candidate Handbook, which reviews this requirement, is to be given to each candidate when they register to take the MAP certification class.</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33</a:t>
            </a:fld>
            <a:endParaRPr lang="en-US" dirty="0"/>
          </a:p>
        </p:txBody>
      </p:sp>
    </p:spTree>
    <p:extLst>
      <p:ext uri="{BB962C8B-B14F-4D97-AF65-F5344CB8AC3E}">
        <p14:creationId xmlns:p14="http://schemas.microsoft.com/office/powerpoint/2010/main" val="3821246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maintain MAP Trainer status, all trainers must conduct a full MAP certification course annually and watch the 2 mandatory MAP Webinars in the required viewing time in order to meet this requirement.  During the required viewing period, typically a 6-week period, the webinar is ‘locked’ and requires that MAP trainers log in using their username and password to access the webinar. This allows the system to track those who view the webinars.  </a:t>
            </a:r>
            <a:endParaRPr lang="en-US" dirty="0">
              <a:cs typeface="Calibri" panose="020F0502020204030204"/>
            </a:endParaRPr>
          </a:p>
          <a:p>
            <a:endParaRPr lang="en-US" dirty="0"/>
          </a:p>
          <a:p>
            <a:r>
              <a:rPr lang="en-US" dirty="0"/>
              <a:t>Once the required time period is over, the webinar will be ‘unlocked’ for anyone to view.  </a:t>
            </a:r>
            <a:endParaRPr lang="en-US" dirty="0">
              <a:cs typeface="Calibri" panose="020F0502020204030204"/>
            </a:endParaRPr>
          </a:p>
          <a:p>
            <a:endParaRPr lang="en-US" dirty="0"/>
          </a:p>
          <a:p>
            <a:r>
              <a:rPr lang="en-US" dirty="0"/>
              <a:t>Trainers who view the webinar outside the required time period, will not receive a Certification of Completion or ‘credit’ for viewing.  </a:t>
            </a:r>
          </a:p>
        </p:txBody>
      </p:sp>
      <p:sp>
        <p:nvSpPr>
          <p:cNvPr id="4" name="Slide Number Placeholder 3"/>
          <p:cNvSpPr>
            <a:spLocks noGrp="1"/>
          </p:cNvSpPr>
          <p:nvPr>
            <p:ph type="sldNum" sz="quarter" idx="5"/>
          </p:nvPr>
        </p:nvSpPr>
        <p:spPr/>
        <p:txBody>
          <a:bodyPr/>
          <a:lstStyle/>
          <a:p>
            <a:fld id="{D5D79418-37EB-4378-AD22-89DBB000B0DA}" type="slidenum">
              <a:rPr lang="en-US" smtClean="0"/>
              <a:t>34</a:t>
            </a:fld>
            <a:endParaRPr lang="en-US" dirty="0"/>
          </a:p>
        </p:txBody>
      </p:sp>
    </p:spTree>
    <p:extLst>
      <p:ext uri="{BB962C8B-B14F-4D97-AF65-F5344CB8AC3E}">
        <p14:creationId xmlns:p14="http://schemas.microsoft.com/office/powerpoint/2010/main" val="2578434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maintain status exclusively as a Recertification Trainer, you must conduct at least one MAP Recertification test every six months and view the  2 mandatory MAP Webinars in the required viewing time, as mentioned in the previous slide.</a:t>
            </a:r>
          </a:p>
          <a:p>
            <a:endParaRPr lang="en-US" dirty="0">
              <a:cs typeface="Calibri"/>
            </a:endParaRPr>
          </a:p>
          <a:p>
            <a:r>
              <a:rPr lang="en-US" dirty="0">
                <a:cs typeface="Calibri"/>
              </a:rPr>
              <a:t>In the near future, MAP trainers will be required to come into compliance for this requirement, within a determined time period, or risk having their MAP Trainer status placed on hold.</a:t>
            </a:r>
          </a:p>
        </p:txBody>
      </p:sp>
      <p:sp>
        <p:nvSpPr>
          <p:cNvPr id="4" name="Slide Number Placeholder 3"/>
          <p:cNvSpPr>
            <a:spLocks noGrp="1"/>
          </p:cNvSpPr>
          <p:nvPr>
            <p:ph type="sldNum" sz="quarter" idx="5"/>
          </p:nvPr>
        </p:nvSpPr>
        <p:spPr/>
        <p:txBody>
          <a:bodyPr/>
          <a:lstStyle/>
          <a:p>
            <a:fld id="{D5D79418-37EB-4378-AD22-89DBB000B0DA}" type="slidenum">
              <a:rPr lang="en-US" smtClean="0"/>
              <a:t>35</a:t>
            </a:fld>
            <a:endParaRPr lang="en-US" dirty="0"/>
          </a:p>
        </p:txBody>
      </p:sp>
    </p:spTree>
    <p:extLst>
      <p:ext uri="{BB962C8B-B14F-4D97-AF65-F5344CB8AC3E}">
        <p14:creationId xmlns:p14="http://schemas.microsoft.com/office/powerpoint/2010/main" val="1311246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CBD Products and MAP</a:t>
            </a:r>
            <a:endParaRPr lang="en-US" dirty="0"/>
          </a:p>
          <a:p>
            <a:endParaRPr lang="en-US" dirty="0"/>
          </a:p>
          <a:p>
            <a:r>
              <a:rPr lang="en-US" dirty="0"/>
              <a:t>There continues to be many questions regarding CBD products and if they may be administered and/or stored at MAP Registered sites.</a:t>
            </a:r>
            <a:endParaRPr lang="en-US" dirty="0">
              <a:cs typeface="Calibri"/>
            </a:endParaRPr>
          </a:p>
          <a:p>
            <a:endParaRPr lang="en-US" dirty="0">
              <a:cs typeface="Calibri"/>
            </a:endParaRPr>
          </a:p>
          <a:p>
            <a:r>
              <a:rPr lang="en-US" dirty="0"/>
              <a:t>DPH has issued the following information on your screen; in general, stating that </a:t>
            </a:r>
            <a:r>
              <a:rPr lang="en-US" dirty="0" err="1"/>
              <a:t>Epidiolex</a:t>
            </a:r>
            <a:r>
              <a:rPr lang="en-US" dirty="0"/>
              <a:t> is the </a:t>
            </a:r>
            <a:r>
              <a:rPr lang="en-US" u="sng" dirty="0"/>
              <a:t>only</a:t>
            </a:r>
            <a:r>
              <a:rPr lang="en-US" dirty="0"/>
              <a:t> FDA approved CBD medication.</a:t>
            </a:r>
          </a:p>
          <a:p>
            <a:endParaRPr lang="en-US" dirty="0">
              <a:cs typeface="Calibri"/>
            </a:endParaRPr>
          </a:p>
          <a:p>
            <a:r>
              <a:rPr lang="en-US" dirty="0"/>
              <a:t>Also,  the FDA has determined that CBD products are excluded from the definition of a dietary supplement, therefore CBD products other than </a:t>
            </a:r>
            <a:r>
              <a:rPr lang="en-US" dirty="0" err="1"/>
              <a:t>Epidiolex</a:t>
            </a:r>
            <a:r>
              <a:rPr lang="en-US" dirty="0"/>
              <a:t> are not within the limits of MAP.</a:t>
            </a: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36</a:t>
            </a:fld>
            <a:endParaRPr lang="en-US" dirty="0"/>
          </a:p>
        </p:txBody>
      </p:sp>
    </p:spTree>
    <p:extLst>
      <p:ext uri="{BB962C8B-B14F-4D97-AF65-F5344CB8AC3E}">
        <p14:creationId xmlns:p14="http://schemas.microsoft.com/office/powerpoint/2010/main" val="1008490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your screen, created to use as a reference, there is a list of </a:t>
            </a:r>
            <a:r>
              <a:rPr lang="en-US" b="1" dirty="0">
                <a:cs typeface="Calibri"/>
              </a:rPr>
              <a:t>Prohibited Activities</a:t>
            </a:r>
            <a:r>
              <a:rPr lang="en-US" dirty="0">
                <a:cs typeface="Calibri"/>
              </a:rPr>
              <a:t> that MAP Certified staff cannot practice.   The Prohibited Activities is located on the </a:t>
            </a:r>
            <a:r>
              <a:rPr lang="en-US" dirty="0" err="1">
                <a:cs typeface="Calibri"/>
              </a:rPr>
              <a:t>mapmass</a:t>
            </a:r>
            <a:r>
              <a:rPr lang="en-US" dirty="0">
                <a:cs typeface="Calibri"/>
              </a:rPr>
              <a:t> website.  </a:t>
            </a:r>
          </a:p>
          <a:p>
            <a:endParaRPr lang="en-US" dirty="0">
              <a:cs typeface="Calibri"/>
            </a:endParaRPr>
          </a:p>
          <a:p>
            <a:r>
              <a:rPr lang="en-US" dirty="0">
                <a:cs typeface="Calibri"/>
              </a:rPr>
              <a:t>You can access the Prohibited Activities List by going to </a:t>
            </a:r>
            <a:r>
              <a:rPr lang="en-US" dirty="0">
                <a:cs typeface="Calibri"/>
                <a:hlinkClick r:id="rId3"/>
              </a:rPr>
              <a:t>www.mapmass.com</a:t>
            </a:r>
            <a:r>
              <a:rPr lang="en-US" dirty="0">
                <a:cs typeface="Calibri"/>
              </a:rPr>
              <a:t>, then…..</a:t>
            </a:r>
          </a:p>
        </p:txBody>
      </p:sp>
      <p:sp>
        <p:nvSpPr>
          <p:cNvPr id="4" name="Slide Number Placeholder 3"/>
          <p:cNvSpPr>
            <a:spLocks noGrp="1"/>
          </p:cNvSpPr>
          <p:nvPr>
            <p:ph type="sldNum" sz="quarter" idx="5"/>
          </p:nvPr>
        </p:nvSpPr>
        <p:spPr/>
        <p:txBody>
          <a:bodyPr/>
          <a:lstStyle/>
          <a:p>
            <a:fld id="{D5D79418-37EB-4378-AD22-89DBB000B0DA}" type="slidenum">
              <a:rPr lang="en-US" smtClean="0"/>
              <a:t>37</a:t>
            </a:fld>
            <a:endParaRPr lang="en-US" dirty="0"/>
          </a:p>
        </p:txBody>
      </p:sp>
    </p:spTree>
    <p:extLst>
      <p:ext uri="{BB962C8B-B14F-4D97-AF65-F5344CB8AC3E}">
        <p14:creationId xmlns:p14="http://schemas.microsoft.com/office/powerpoint/2010/main" val="1455987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t>
            </a:r>
            <a:r>
              <a:rPr lang="en-US" dirty="0"/>
              <a:t>selecting </a:t>
            </a:r>
            <a:r>
              <a:rPr lang="en-US" b="1" dirty="0"/>
              <a:t>MAP Training Resources </a:t>
            </a:r>
            <a:r>
              <a:rPr lang="en-US" dirty="0"/>
              <a:t>from the home screen…..</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38</a:t>
            </a:fld>
            <a:endParaRPr lang="en-US" dirty="0"/>
          </a:p>
        </p:txBody>
      </p:sp>
    </p:spTree>
    <p:extLst>
      <p:ext uri="{BB962C8B-B14F-4D97-AF65-F5344CB8AC3E}">
        <p14:creationId xmlns:p14="http://schemas.microsoft.com/office/powerpoint/2010/main" val="1151317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next, choose the correct State Agency link, then…..</a:t>
            </a:r>
          </a:p>
        </p:txBody>
      </p:sp>
      <p:sp>
        <p:nvSpPr>
          <p:cNvPr id="4" name="Slide Number Placeholder 3"/>
          <p:cNvSpPr>
            <a:spLocks noGrp="1"/>
          </p:cNvSpPr>
          <p:nvPr>
            <p:ph type="sldNum" sz="quarter" idx="5"/>
          </p:nvPr>
        </p:nvSpPr>
        <p:spPr/>
        <p:txBody>
          <a:bodyPr/>
          <a:lstStyle/>
          <a:p>
            <a:fld id="{D5D79418-37EB-4378-AD22-89DBB000B0DA}" type="slidenum">
              <a:rPr lang="en-US" smtClean="0"/>
              <a:t>39</a:t>
            </a:fld>
            <a:endParaRPr lang="en-US" dirty="0"/>
          </a:p>
        </p:txBody>
      </p:sp>
    </p:spTree>
    <p:extLst>
      <p:ext uri="{BB962C8B-B14F-4D97-AF65-F5344CB8AC3E}">
        <p14:creationId xmlns:p14="http://schemas.microsoft.com/office/powerpoint/2010/main" val="286289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pleased to announce that Holly Harrison is the new DDS Central West Regional MAP Coordinator and Eric Volz-Benoit is now the DCF MAP Director.  We welcome them both in their new roles!</a:t>
            </a:r>
          </a:p>
        </p:txBody>
      </p:sp>
      <p:sp>
        <p:nvSpPr>
          <p:cNvPr id="4" name="Slide Number Placeholder 3"/>
          <p:cNvSpPr>
            <a:spLocks noGrp="1"/>
          </p:cNvSpPr>
          <p:nvPr>
            <p:ph type="sldNum" sz="quarter" idx="5"/>
          </p:nvPr>
        </p:nvSpPr>
        <p:spPr/>
        <p:txBody>
          <a:bodyPr/>
          <a:lstStyle/>
          <a:p>
            <a:fld id="{D5D79418-37EB-4378-AD22-89DBB000B0DA}" type="slidenum">
              <a:rPr lang="en-US" smtClean="0"/>
              <a:t>4</a:t>
            </a:fld>
            <a:endParaRPr lang="en-US" dirty="0"/>
          </a:p>
        </p:txBody>
      </p:sp>
    </p:spTree>
    <p:extLst>
      <p:ext uri="{BB962C8B-B14F-4D97-AF65-F5344CB8AC3E}">
        <p14:creationId xmlns:p14="http://schemas.microsoft.com/office/powerpoint/2010/main" val="1081751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scroll down until </a:t>
            </a:r>
            <a:r>
              <a:rPr lang="en-US">
                <a:cs typeface="Calibri"/>
              </a:rPr>
              <a:t>you locate </a:t>
            </a:r>
            <a:r>
              <a:rPr lang="en-US" dirty="0">
                <a:cs typeface="Calibri"/>
              </a:rPr>
              <a:t>the </a:t>
            </a:r>
            <a:r>
              <a:rPr lang="en-US" b="1" dirty="0">
                <a:cs typeface="Calibri"/>
              </a:rPr>
              <a:t>Prohibited Activities List</a:t>
            </a:r>
            <a:r>
              <a:rPr lang="en-US" dirty="0">
                <a:cs typeface="Calibri"/>
              </a:rPr>
              <a:t>.</a:t>
            </a:r>
          </a:p>
        </p:txBody>
      </p:sp>
      <p:sp>
        <p:nvSpPr>
          <p:cNvPr id="4" name="Slide Number Placeholder 3"/>
          <p:cNvSpPr>
            <a:spLocks noGrp="1"/>
          </p:cNvSpPr>
          <p:nvPr>
            <p:ph type="sldNum" sz="quarter" idx="5"/>
          </p:nvPr>
        </p:nvSpPr>
        <p:spPr/>
        <p:txBody>
          <a:bodyPr/>
          <a:lstStyle/>
          <a:p>
            <a:fld id="{D5D79418-37EB-4378-AD22-89DBB000B0DA}" type="slidenum">
              <a:rPr lang="en-US" smtClean="0"/>
              <a:t>40</a:t>
            </a:fld>
            <a:endParaRPr lang="en-US" dirty="0"/>
          </a:p>
        </p:txBody>
      </p:sp>
    </p:spTree>
    <p:extLst>
      <p:ext uri="{BB962C8B-B14F-4D97-AF65-F5344CB8AC3E}">
        <p14:creationId xmlns:p14="http://schemas.microsoft.com/office/powerpoint/2010/main" val="869261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This concludes the MAP Trainer Webinar, thank you for viewing.  </a:t>
            </a:r>
          </a:p>
          <a:p>
            <a:endParaRPr lang="en-US" dirty="0">
              <a:cs typeface="Calibri" panose="020F0502020204030204"/>
            </a:endParaRPr>
          </a:p>
          <a:p>
            <a:r>
              <a:rPr lang="en-US" dirty="0"/>
              <a:t>Please contact your State Regional or Area MAP Coordinator if you have a question or need further clarification on a topic presented.</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41</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order to streamline questions that are often asked by trainers and/or providers, the chart on your screen was created to help guide </a:t>
            </a:r>
            <a:r>
              <a:rPr lang="en-US" dirty="0"/>
              <a:t>you.  For example, if you have questions regarding the Moodle Certification Course, such as submitting a roster, monitoring students progress, issues with username and/or password; you would reach out to CDDER, emailing them using the address on your screen.  </a:t>
            </a:r>
            <a:endParaRPr lang="en-US" dirty="0">
              <a:cs typeface="Calibri"/>
            </a:endParaRPr>
          </a:p>
          <a:p>
            <a:endParaRPr lang="en-US" dirty="0"/>
          </a:p>
          <a:p>
            <a:r>
              <a:rPr lang="en-US" dirty="0"/>
              <a:t>If your questions are relative to the Certification Test Process, including the essential information needed to create and complete a student TMU record, how to schedule candidates for a test, complete employment verification, run Trainer reports, etc., you will contact D&amp;S. </a:t>
            </a:r>
            <a:endParaRPr lang="en-US" dirty="0">
              <a:cs typeface="Calibri"/>
            </a:endParaRPr>
          </a:p>
          <a:p>
            <a:endParaRPr lang="en-US" dirty="0"/>
          </a:p>
          <a:p>
            <a:r>
              <a:rPr lang="en-US" dirty="0"/>
              <a:t>If you have MAP questions, for example, how to register nurses for Train the Trainer, MAP Trainer requirements, questions relative to MAP Policy and Procedure, where to locate MAP resources, etc., you can reach out to your State Agency Regional or Area MAP Coordinator. </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411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also important to know who your MAP Coordinator is and how to contact them when you have questions.  In order to determine the applicable MAP Coordinator contact information, first determine the State Agency that oversees the MAP registered site.  </a:t>
            </a:r>
          </a:p>
          <a:p>
            <a:endParaRPr lang="en-US" dirty="0">
              <a:cs typeface="Calibri"/>
            </a:endParaRPr>
          </a:p>
          <a:p>
            <a:r>
              <a:rPr lang="en-US" dirty="0">
                <a:cs typeface="Calibri"/>
              </a:rPr>
              <a:t>Second, if either DDS or DMH, you can use the agency specific online interactive state map to determine the region, or area of coverage.  If it is MRC, DCF or ABI, those MAP Coordinators cover statewide. </a:t>
            </a:r>
            <a:endParaRPr lang="en-US" dirty="0"/>
          </a:p>
          <a:p>
            <a:endParaRPr lang="en-US" dirty="0">
              <a:cs typeface="Calibri"/>
            </a:endParaRPr>
          </a:p>
          <a:p>
            <a:r>
              <a:rPr lang="en-US" dirty="0">
                <a:cs typeface="Calibri"/>
              </a:rPr>
              <a:t>Then, using the State Agency Contact List, you will be able to locate the applicable MAP Coordinator's contact information.</a:t>
            </a:r>
          </a:p>
          <a:p>
            <a:endParaRPr lang="en-US" dirty="0">
              <a:cs typeface="Calibri"/>
            </a:endParaRPr>
          </a:p>
          <a:p>
            <a:r>
              <a:rPr lang="en-US" dirty="0">
                <a:cs typeface="Calibri"/>
              </a:rPr>
              <a:t>The document on your screen contains direct links to the applicable DDS or DMH interactive state map and State Agency Contact List.</a:t>
            </a:r>
          </a:p>
          <a:p>
            <a:endParaRPr lang="en-US" dirty="0">
              <a:cs typeface="Calibri"/>
            </a:endParaRPr>
          </a:p>
          <a:p>
            <a:r>
              <a:rPr lang="en-US" dirty="0">
                <a:cs typeface="Calibri"/>
              </a:rPr>
              <a:t>This document, and the one on previous slide, can be located on the mapmass.com website under the </a:t>
            </a:r>
            <a:r>
              <a:rPr lang="en-US" b="1" dirty="0">
                <a:cs typeface="Calibri"/>
              </a:rPr>
              <a:t>MAP Information </a:t>
            </a:r>
            <a:r>
              <a:rPr lang="en-US" b="0" dirty="0">
                <a:cs typeface="Calibri"/>
              </a:rPr>
              <a:t>section.</a:t>
            </a:r>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17735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 Coordinators wanted to clarify the purpose of the Knowledge Pretest, so the disclaimer listed on your screen has been added in TMU.  The disclaimer reads as follows: “The online Knowledge Pretest is a Certification Test eligibility requirement.  Its purpose also serves to familiarize staff in the use of the computer testing platform.  Successfully passing the online Knowledge Pretest is not an indicator of a test candidate’s competency to pass the state approved MAP Certification Knowledge test.”</a:t>
            </a:r>
          </a:p>
          <a:p>
            <a:endParaRPr lang="en-US" dirty="0">
              <a:cs typeface="Calibri" panose="020F0502020204030204"/>
            </a:endParaRPr>
          </a:p>
          <a:p>
            <a:r>
              <a:rPr lang="en-US" dirty="0">
                <a:cs typeface="Calibri" panose="020F0502020204030204"/>
              </a:rPr>
              <a:t>In addition to retaking the Knowledge Pretest in preparation for the Certification test, MAP Trainers should instruct staff to read the curriculum, review the online course content and 90 quiz questions, and use the Study Guide to help ensure test success.</a:t>
            </a:r>
          </a:p>
        </p:txBody>
      </p:sp>
      <p:sp>
        <p:nvSpPr>
          <p:cNvPr id="4" name="Slide Number Placeholder 3"/>
          <p:cNvSpPr>
            <a:spLocks noGrp="1"/>
          </p:cNvSpPr>
          <p:nvPr>
            <p:ph type="sldNum" sz="quarter" idx="5"/>
          </p:nvPr>
        </p:nvSpPr>
        <p:spPr/>
        <p:txBody>
          <a:bodyPr/>
          <a:lstStyle/>
          <a:p>
            <a:fld id="{D5D79418-37EB-4378-AD22-89DBB000B0DA}" type="slidenum">
              <a:rPr lang="en-US" smtClean="0"/>
              <a:t>7</a:t>
            </a:fld>
            <a:endParaRPr lang="en-US" dirty="0"/>
          </a:p>
        </p:txBody>
      </p:sp>
    </p:spTree>
    <p:extLst>
      <p:ext uri="{BB962C8B-B14F-4D97-AF65-F5344CB8AC3E}">
        <p14:creationId xmlns:p14="http://schemas.microsoft.com/office/powerpoint/2010/main" val="184901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New Moodle Course!</a:t>
            </a:r>
            <a:endParaRPr lang="en-US" dirty="0"/>
          </a:p>
          <a:p>
            <a:endParaRPr lang="en-US" dirty="0"/>
          </a:p>
          <a:p>
            <a:r>
              <a:rPr lang="en-US" dirty="0"/>
              <a:t>In the previous webinar, it was mentioned that a new Moodle online course was in the final stages of development.  The course is titled, </a:t>
            </a:r>
            <a:r>
              <a:rPr lang="en-US" b="1" dirty="0"/>
              <a:t>Overview of the Medication Administration</a:t>
            </a:r>
            <a:r>
              <a:rPr lang="en-US" dirty="0"/>
              <a:t> </a:t>
            </a:r>
            <a:r>
              <a:rPr lang="en-US" b="1" dirty="0"/>
              <a:t>Program</a:t>
            </a:r>
            <a:r>
              <a:rPr lang="en-US" dirty="0"/>
              <a:t>.  It is for anyone interested in general information about the Medication Administration Program.  The audience in mind when developing this course were Executive Directors, Office of Quality Enhancement, Investigations, Disabled Persons Protection Commission and Area Office Regional staff.  </a:t>
            </a:r>
          </a:p>
          <a:p>
            <a:endParaRPr lang="en-US" dirty="0">
              <a:cs typeface="Calibri"/>
            </a:endParaRPr>
          </a:p>
          <a:p>
            <a:r>
              <a:rPr lang="en-US" dirty="0"/>
              <a:t>The course is self-paced and takes approximately 2 hours to complete.</a:t>
            </a:r>
            <a:endParaRPr lang="en-US" dirty="0">
              <a:cs typeface="Calibri"/>
            </a:endParaRPr>
          </a:p>
          <a:p>
            <a:endParaRPr lang="en-US" dirty="0">
              <a:cs typeface="Calibri"/>
            </a:endParaRPr>
          </a:p>
          <a:p>
            <a:r>
              <a:rPr lang="en-US" dirty="0"/>
              <a:t>An email was distributed to the target audience with a link to register for the course.  In the event you are asked for more information, regarding who should take the course or how to register, please refer them to their State Regional or Area MAP Coordinator for the registration link.</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344990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Medication Administration by Non-MAP Certified Staff</a:t>
            </a:r>
          </a:p>
          <a:p>
            <a:endParaRPr lang="en-US" dirty="0">
              <a:cs typeface="Calibri"/>
            </a:endParaRPr>
          </a:p>
          <a:p>
            <a:r>
              <a:rPr lang="en-US" dirty="0">
                <a:cs typeface="Calibri"/>
              </a:rPr>
              <a:t>An email blast recently was distributed with a MAP Advisory for Prepackaged Medication Administration by Non-MAP Certified Staff in Registered Community Programs. The email contained direct links to view the 'Order of the Commissioner of Public Health, Covid-19 Public Health Emergency Order No. 2022-20’ and MAP Advisory, that was posted on December 30, 2022. </a:t>
            </a:r>
          </a:p>
          <a:p>
            <a:endParaRPr lang="en-US" dirty="0">
              <a:cs typeface="Calibri"/>
            </a:endParaRPr>
          </a:p>
          <a:p>
            <a:r>
              <a:rPr lang="en-US" dirty="0">
                <a:cs typeface="Calibri"/>
              </a:rPr>
              <a:t>The information can also be located by using the map friendly URL </a:t>
            </a:r>
            <a:r>
              <a:rPr lang="en-US" dirty="0">
                <a:cs typeface="Calibri"/>
                <a:hlinkClick r:id="rId3"/>
              </a:rPr>
              <a:t>www.mass.gov/dph/map.</a:t>
            </a:r>
            <a:r>
              <a:rPr lang="en-US" dirty="0">
                <a:cs typeface="Calibri" panose="020F0502020204030204"/>
              </a:rPr>
              <a:t>  Once on the website........</a:t>
            </a:r>
          </a:p>
        </p:txBody>
      </p:sp>
      <p:sp>
        <p:nvSpPr>
          <p:cNvPr id="4" name="Slide Number Placeholder 3"/>
          <p:cNvSpPr>
            <a:spLocks noGrp="1"/>
          </p:cNvSpPr>
          <p:nvPr>
            <p:ph type="sldNum" sz="quarter" idx="5"/>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2481722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a:xfrm>
            <a:off x="2416500" y="329307"/>
            <a:ext cx="4973915" cy="309201"/>
          </a:xfrm>
        </p:spPr>
        <p:txBody>
          <a:bodyPr/>
          <a:lstStyle/>
          <a:p>
            <a:r>
              <a:rPr lang="en-US" noProof="0"/>
              <a:t>Add a footer</a:t>
            </a:r>
            <a:endParaRPr lang="en-US" noProof="0" dirty="0"/>
          </a:p>
        </p:txBody>
      </p:sp>
      <p:sp>
        <p:nvSpPr>
          <p:cNvPr id="6" name="Slide Number Placeholder 5"/>
          <p:cNvSpPr>
            <a:spLocks noGrp="1"/>
          </p:cNvSpPr>
          <p:nvPr>
            <p:ph type="sldNum" sz="quarter" idx="12"/>
          </p:nvPr>
        </p:nvSpPr>
        <p:spPr>
          <a:xfrm>
            <a:off x="1437664" y="798973"/>
            <a:ext cx="811019" cy="503578"/>
          </a:xfrm>
        </p:spPr>
        <p:txBody>
          <a:bodyPr/>
          <a:lstStyle/>
          <a:p>
            <a:fld id="{9E3FA76C-C565-46B6-8652-D75785E2521F}" type="slidenum">
              <a:rPr lang="en-US" noProof="0" smtClean="0"/>
              <a:t>‹#›</a:t>
            </a:fld>
            <a:endParaRPr lang="en-US" noProof="0"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30798B04-C42E-6E90-9C63-F26296E318DC}"/>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8" name="Graphic 7" descr="Single gear">
              <a:extLst>
                <a:ext uri="{FF2B5EF4-FFF2-40B4-BE49-F238E27FC236}">
                  <a16:creationId xmlns:a16="http://schemas.microsoft.com/office/drawing/2014/main" id="{29039976-CFA0-6E0C-B29F-98806278AD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69FFEB64-81E2-CFD1-F1F0-4ECAC9939DD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1458F0E2-6C07-A9AF-5C52-73D719C6BB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1" name="Graphic 10" descr="Single gear">
              <a:extLst>
                <a:ext uri="{FF2B5EF4-FFF2-40B4-BE49-F238E27FC236}">
                  <a16:creationId xmlns:a16="http://schemas.microsoft.com/office/drawing/2014/main" id="{C32E1465-F2AE-6D18-3066-826DACBC7D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12" name="Rectangle 11">
            <a:extLst>
              <a:ext uri="{FF2B5EF4-FFF2-40B4-BE49-F238E27FC236}">
                <a16:creationId xmlns:a16="http://schemas.microsoft.com/office/drawing/2014/main" id="{A046A59A-5204-6069-3964-83DBBC55DF0A}"/>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1A34BE9C-A937-DF93-5C72-5AED2690376D}"/>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873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210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712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265889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1/11/2023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05558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9CF2ADD4-C794-3752-3A26-3559560689CE}"/>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8" name="Graphic 7" descr="Single gear">
              <a:extLst>
                <a:ext uri="{FF2B5EF4-FFF2-40B4-BE49-F238E27FC236}">
                  <a16:creationId xmlns:a16="http://schemas.microsoft.com/office/drawing/2014/main" id="{0C124C36-70C6-D160-09E5-7D557ED28D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9" name="Graphic 8" descr="Single gear">
              <a:extLst>
                <a:ext uri="{FF2B5EF4-FFF2-40B4-BE49-F238E27FC236}">
                  <a16:creationId xmlns:a16="http://schemas.microsoft.com/office/drawing/2014/main" id="{0A502DC1-324D-DCD7-733F-F3929815C46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0" name="Graphic 9" descr="Single gear">
              <a:extLst>
                <a:ext uri="{FF2B5EF4-FFF2-40B4-BE49-F238E27FC236}">
                  <a16:creationId xmlns:a16="http://schemas.microsoft.com/office/drawing/2014/main" id="{4A9609AE-2832-1974-82CD-01BD102719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1" name="Graphic 10" descr="Single gear">
              <a:extLst>
                <a:ext uri="{FF2B5EF4-FFF2-40B4-BE49-F238E27FC236}">
                  <a16:creationId xmlns:a16="http://schemas.microsoft.com/office/drawing/2014/main" id="{A6123C7C-2020-4676-A5BE-75FB257159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2" name="Graphic 11" descr="Single gear">
              <a:extLst>
                <a:ext uri="{FF2B5EF4-FFF2-40B4-BE49-F238E27FC236}">
                  <a16:creationId xmlns:a16="http://schemas.microsoft.com/office/drawing/2014/main" id="{7088A4BF-06F4-88EE-51C4-73E5C805CE8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396451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822346AF-D11C-91F1-7DCB-680941E6E771}"/>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8" name="Graphic 7" descr="Single gear">
              <a:extLst>
                <a:ext uri="{FF2B5EF4-FFF2-40B4-BE49-F238E27FC236}">
                  <a16:creationId xmlns:a16="http://schemas.microsoft.com/office/drawing/2014/main" id="{228F1B93-760A-97AD-27DC-E9AE21A7B42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9" name="Graphic 8" descr="Single gear">
              <a:extLst>
                <a:ext uri="{FF2B5EF4-FFF2-40B4-BE49-F238E27FC236}">
                  <a16:creationId xmlns:a16="http://schemas.microsoft.com/office/drawing/2014/main" id="{F7198D4C-F8A2-B7C8-8CB6-0DC980C120C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0" name="Graphic 9" descr="Single gear">
              <a:extLst>
                <a:ext uri="{FF2B5EF4-FFF2-40B4-BE49-F238E27FC236}">
                  <a16:creationId xmlns:a16="http://schemas.microsoft.com/office/drawing/2014/main" id="{E3559593-70A2-2B53-3C74-FBD8F4C4AC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1" name="Graphic 10" descr="Single gear">
              <a:extLst>
                <a:ext uri="{FF2B5EF4-FFF2-40B4-BE49-F238E27FC236}">
                  <a16:creationId xmlns:a16="http://schemas.microsoft.com/office/drawing/2014/main" id="{552C4A6F-00EC-A2A1-F400-FADB99BFC4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2" name="Graphic 11" descr="Single gear">
              <a:extLst>
                <a:ext uri="{FF2B5EF4-FFF2-40B4-BE49-F238E27FC236}">
                  <a16:creationId xmlns:a16="http://schemas.microsoft.com/office/drawing/2014/main" id="{918E0AE6-C798-0385-5646-F04240E7F9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136784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A8686DAE-5A33-6D03-4D1A-9E6F484AED36}"/>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9" name="Graphic 8" descr="Single gear">
              <a:extLst>
                <a:ext uri="{FF2B5EF4-FFF2-40B4-BE49-F238E27FC236}">
                  <a16:creationId xmlns:a16="http://schemas.microsoft.com/office/drawing/2014/main" id="{1147A1A7-E5C2-70DD-D4EB-DC9E6E2D06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0" name="Graphic 9" descr="Single gear">
              <a:extLst>
                <a:ext uri="{FF2B5EF4-FFF2-40B4-BE49-F238E27FC236}">
                  <a16:creationId xmlns:a16="http://schemas.microsoft.com/office/drawing/2014/main" id="{940F070F-4E56-6E09-10D3-1BED40698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1" name="Graphic 10" descr="Single gear">
              <a:extLst>
                <a:ext uri="{FF2B5EF4-FFF2-40B4-BE49-F238E27FC236}">
                  <a16:creationId xmlns:a16="http://schemas.microsoft.com/office/drawing/2014/main" id="{1A3208F9-028C-C3E5-24CD-9FEC848A3A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2" name="Graphic 11" descr="Single gear">
              <a:extLst>
                <a:ext uri="{FF2B5EF4-FFF2-40B4-BE49-F238E27FC236}">
                  <a16:creationId xmlns:a16="http://schemas.microsoft.com/office/drawing/2014/main" id="{99DD84CD-CB6D-F4DA-2966-D64B0F6AE2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193406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 name="Group 9">
            <a:extLst>
              <a:ext uri="{FF2B5EF4-FFF2-40B4-BE49-F238E27FC236}">
                <a16:creationId xmlns:a16="http://schemas.microsoft.com/office/drawing/2014/main" id="{5438D0BF-095D-D931-1A8D-B507F642CEF7}"/>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2FD3A6D2-818C-240D-62BF-6285C4553B2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7A981B34-7055-C96B-DCF3-E69D53122C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57F232DB-F8B6-7E69-F32B-AB146AAC2D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0680A8A6-B93B-B6CB-DA4C-1683EDC89A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12A72C20-4C2A-01B2-48FA-D680EE7878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272707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 name="Group 5">
            <a:extLst>
              <a:ext uri="{FF2B5EF4-FFF2-40B4-BE49-F238E27FC236}">
                <a16:creationId xmlns:a16="http://schemas.microsoft.com/office/drawing/2014/main" id="{E8DE5917-2EC5-FCDE-1AFD-22A39DE94DA8}"/>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7" name="Graphic 6" descr="Single gear">
              <a:extLst>
                <a:ext uri="{FF2B5EF4-FFF2-40B4-BE49-F238E27FC236}">
                  <a16:creationId xmlns:a16="http://schemas.microsoft.com/office/drawing/2014/main" id="{2D87A13E-3709-917A-1177-744E72F13F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8" name="Graphic 7" descr="Single gear">
              <a:extLst>
                <a:ext uri="{FF2B5EF4-FFF2-40B4-BE49-F238E27FC236}">
                  <a16:creationId xmlns:a16="http://schemas.microsoft.com/office/drawing/2014/main" id="{6CB0CAC8-80C2-45B7-0A03-CACB83A365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9" name="Graphic 8" descr="Single gear">
              <a:extLst>
                <a:ext uri="{FF2B5EF4-FFF2-40B4-BE49-F238E27FC236}">
                  <a16:creationId xmlns:a16="http://schemas.microsoft.com/office/drawing/2014/main" id="{866C51D5-0C5A-00E3-EEAD-90FC8DA1CAF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0" name="Graphic 9" descr="Single gear">
              <a:extLst>
                <a:ext uri="{FF2B5EF4-FFF2-40B4-BE49-F238E27FC236}">
                  <a16:creationId xmlns:a16="http://schemas.microsoft.com/office/drawing/2014/main" id="{0F216F8C-726F-2D3D-0EF1-CAE2370F27E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1" name="Graphic 10" descr="Single gear">
              <a:extLst>
                <a:ext uri="{FF2B5EF4-FFF2-40B4-BE49-F238E27FC236}">
                  <a16:creationId xmlns:a16="http://schemas.microsoft.com/office/drawing/2014/main" id="{AC688C7F-89AA-30FB-D3CE-58F8C2728E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202525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grpSp>
        <p:nvGrpSpPr>
          <p:cNvPr id="5" name="Group 4">
            <a:extLst>
              <a:ext uri="{FF2B5EF4-FFF2-40B4-BE49-F238E27FC236}">
                <a16:creationId xmlns:a16="http://schemas.microsoft.com/office/drawing/2014/main" id="{CC16A351-DC16-D4F5-B334-F71661574678}"/>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6" name="Graphic 5" descr="Single gear">
              <a:extLst>
                <a:ext uri="{FF2B5EF4-FFF2-40B4-BE49-F238E27FC236}">
                  <a16:creationId xmlns:a16="http://schemas.microsoft.com/office/drawing/2014/main" id="{A69F28AB-B280-1B32-5BA2-9DA5A64BF24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7" name="Graphic 6" descr="Single gear">
              <a:extLst>
                <a:ext uri="{FF2B5EF4-FFF2-40B4-BE49-F238E27FC236}">
                  <a16:creationId xmlns:a16="http://schemas.microsoft.com/office/drawing/2014/main" id="{1D94EDEF-813C-8EA4-3496-6341B749E3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8" name="Graphic 7" descr="Single gear">
              <a:extLst>
                <a:ext uri="{FF2B5EF4-FFF2-40B4-BE49-F238E27FC236}">
                  <a16:creationId xmlns:a16="http://schemas.microsoft.com/office/drawing/2014/main" id="{C22F654B-1B38-85F7-CC6A-DBBC1E727B7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9" name="Graphic 8" descr="Single gear">
              <a:extLst>
                <a:ext uri="{FF2B5EF4-FFF2-40B4-BE49-F238E27FC236}">
                  <a16:creationId xmlns:a16="http://schemas.microsoft.com/office/drawing/2014/main" id="{8252069D-BEC9-7AD3-6E66-C018326DD8B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30219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id="{348B90EB-C2A3-E16C-E21F-6E26330BF5EC}"/>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9" name="Graphic 8" descr="Single gear">
              <a:extLst>
                <a:ext uri="{FF2B5EF4-FFF2-40B4-BE49-F238E27FC236}">
                  <a16:creationId xmlns:a16="http://schemas.microsoft.com/office/drawing/2014/main" id="{B0E2CCF6-2B4E-A864-22B9-AAE4B43A90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0" name="Graphic 9" descr="Single gear">
              <a:extLst>
                <a:ext uri="{FF2B5EF4-FFF2-40B4-BE49-F238E27FC236}">
                  <a16:creationId xmlns:a16="http://schemas.microsoft.com/office/drawing/2014/main" id="{679B7F82-0087-B6D0-D69D-1A85C8D919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1" name="Graphic 10" descr="Single gear">
              <a:extLst>
                <a:ext uri="{FF2B5EF4-FFF2-40B4-BE49-F238E27FC236}">
                  <a16:creationId xmlns:a16="http://schemas.microsoft.com/office/drawing/2014/main" id="{6E68477D-EB99-9E81-2B81-8BADF46D4A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2" name="Graphic 11" descr="Single gear">
              <a:extLst>
                <a:ext uri="{FF2B5EF4-FFF2-40B4-BE49-F238E27FC236}">
                  <a16:creationId xmlns:a16="http://schemas.microsoft.com/office/drawing/2014/main" id="{E68B32DE-FC12-9890-E842-B4DF4D6242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214159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6D6166-2B42-4F11-BAA6-8ABAE1BE810C}" type="datetimeFigureOut">
              <a:rPr lang="en-US" noProof="0" smtClean="0"/>
              <a:t>1/11/2023</a:t>
            </a:fld>
            <a:endParaRPr lang="en-US" noProof="0" dirty="0"/>
          </a:p>
        </p:txBody>
      </p:sp>
      <p:sp>
        <p:nvSpPr>
          <p:cNvPr id="6" name="Footer Placeholder 5"/>
          <p:cNvSpPr>
            <a:spLocks noGrp="1"/>
          </p:cNvSpPr>
          <p:nvPr>
            <p:ph type="ftr" sz="quarter" idx="11"/>
          </p:nvPr>
        </p:nvSpPr>
        <p:spPr>
          <a:xfrm>
            <a:off x="1447382" y="318640"/>
            <a:ext cx="5541004" cy="320931"/>
          </a:xfrm>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0BA6FE38-4F3B-600C-954F-5B32D4823B0F}"/>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0" name="Graphic 9" descr="Single gear">
              <a:extLst>
                <a:ext uri="{FF2B5EF4-FFF2-40B4-BE49-F238E27FC236}">
                  <a16:creationId xmlns:a16="http://schemas.microsoft.com/office/drawing/2014/main" id="{C26136D8-59FA-8064-6627-47368D599A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E8B3B4B8-BA14-AA8F-DCF0-FE486CE931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2" name="Graphic 11" descr="Single gear">
              <a:extLst>
                <a:ext uri="{FF2B5EF4-FFF2-40B4-BE49-F238E27FC236}">
                  <a16:creationId xmlns:a16="http://schemas.microsoft.com/office/drawing/2014/main" id="{D0EC7690-8D0A-B544-0B05-06C24C3987C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3" name="Graphic 12" descr="Single gear">
              <a:extLst>
                <a:ext uri="{FF2B5EF4-FFF2-40B4-BE49-F238E27FC236}">
                  <a16:creationId xmlns:a16="http://schemas.microsoft.com/office/drawing/2014/main" id="{9A6D5E6D-BEFF-2796-6C25-6AF9561305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7390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6D6166-2B42-4F11-BAA6-8ABAE1BE810C}" type="datetimeFigureOut">
              <a:rPr lang="en-US" noProof="0" smtClean="0"/>
              <a:t>1/11/2023</a:t>
            </a:fld>
            <a:endParaRPr lang="en-US" noProof="0"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noProof="0"/>
              <a:t>Add a footer</a:t>
            </a:r>
            <a:endParaRPr lang="en-US" noProof="0"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E3FA76C-C565-46B6-8652-D75785E2521F}" type="slidenum">
              <a:rPr lang="en-US" noProof="0" smtClean="0"/>
              <a:t>‹#›</a:t>
            </a:fld>
            <a:endParaRPr lang="en-US" noProof="0"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0354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662" r:id="rId14"/>
    <p:sldLayoutId id="2147483680" r:id="rId15"/>
    <p:sldLayoutId id="2147483681" r:id="rId16"/>
    <p:sldLayoutId id="2147483670" r:id="rId17"/>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dph/ma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www.mapmas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dunn@ltps.u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da.gov/news-events/public-health-focus/fda-regulation-cannabis-and-cannabis-derived-products-including-cannabidiol-cbd"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4400" dirty="0"/>
              <a:t>Winter 2023</a:t>
            </a:r>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p:txBody>
          <a:bodyPr/>
          <a:lstStyle/>
          <a:p>
            <a:pPr>
              <a:lnSpc>
                <a:spcPct val="100000"/>
              </a:lnSpc>
            </a:pPr>
            <a:r>
              <a:rPr lang="en-US" dirty="0"/>
              <a:t>MAP Trainer Webinar</a:t>
            </a:r>
          </a:p>
        </p:txBody>
      </p:sp>
    </p:spTree>
    <p:extLst>
      <p:ext uri="{BB962C8B-B14F-4D97-AF65-F5344CB8AC3E}">
        <p14:creationId xmlns:p14="http://schemas.microsoft.com/office/powerpoint/2010/main" val="239459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C2CD3BA-7764-81A4-0FEF-2F8A8C29CC93}"/>
              </a:ext>
            </a:extLst>
          </p:cNvPr>
          <p:cNvSpPr>
            <a:spLocks noGrp="1"/>
          </p:cNvSpPr>
          <p:nvPr>
            <p:ph type="title"/>
          </p:nvPr>
        </p:nvSpPr>
        <p:spPr>
          <a:xfrm>
            <a:off x="239843" y="1474970"/>
            <a:ext cx="3585986" cy="1854488"/>
          </a:xfrm>
        </p:spPr>
        <p:txBody>
          <a:bodyPr vert="horz" lIns="91440" tIns="45720" rIns="91440" bIns="0" rtlCol="0" anchor="b">
            <a:normAutofit/>
          </a:bodyPr>
          <a:lstStyle/>
          <a:p>
            <a:r>
              <a:rPr lang="en-US" sz="3300" dirty="0"/>
              <a:t>Commissioner’s order</a:t>
            </a:r>
          </a:p>
        </p:txBody>
      </p:sp>
      <p:cxnSp>
        <p:nvCxnSpPr>
          <p:cNvPr id="22" name="Straight Connector 2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4" name="Group 2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25" name="Rectangle 2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DC7EFB69-3A0B-D699-3578-80A7FBC9157C}"/>
              </a:ext>
            </a:extLst>
          </p:cNvPr>
          <p:cNvPicPr>
            <a:picLocks noGrp="1" noChangeAspect="1"/>
          </p:cNvPicPr>
          <p:nvPr>
            <p:ph idx="1"/>
          </p:nvPr>
        </p:nvPicPr>
        <p:blipFill rotWithShape="1">
          <a:blip r:embed="rId4"/>
          <a:srcRect r="-2" b="5692"/>
          <a:stretch/>
        </p:blipFill>
        <p:spPr>
          <a:xfrm>
            <a:off x="4618374" y="1116345"/>
            <a:ext cx="6282919" cy="3866172"/>
          </a:xfrm>
          <a:prstGeom prst="rect">
            <a:avLst/>
          </a:prstGeom>
        </p:spPr>
      </p:pic>
      <p:pic>
        <p:nvPicPr>
          <p:cNvPr id="28" name="Picture 2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Arrow: Up 5">
            <a:extLst>
              <a:ext uri="{FF2B5EF4-FFF2-40B4-BE49-F238E27FC236}">
                <a16:creationId xmlns:a16="http://schemas.microsoft.com/office/drawing/2014/main" id="{5ADE8DB2-D42A-C54C-E6EC-781176151875}"/>
              </a:ext>
            </a:extLst>
          </p:cNvPr>
          <p:cNvSpPr/>
          <p:nvPr/>
        </p:nvSpPr>
        <p:spPr>
          <a:xfrm>
            <a:off x="5358581" y="4977580"/>
            <a:ext cx="479322" cy="9832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32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7" name="Rectangle 5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6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6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8" name="Rectangle 6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C2CD3BA-7764-81A4-0FEF-2F8A8C29CC93}"/>
              </a:ext>
            </a:extLst>
          </p:cNvPr>
          <p:cNvSpPr>
            <a:spLocks noGrp="1"/>
          </p:cNvSpPr>
          <p:nvPr>
            <p:ph type="title"/>
          </p:nvPr>
        </p:nvSpPr>
        <p:spPr>
          <a:xfrm>
            <a:off x="261445" y="1474969"/>
            <a:ext cx="3548168" cy="1868760"/>
          </a:xfrm>
        </p:spPr>
        <p:txBody>
          <a:bodyPr vert="horz" lIns="91440" tIns="45720" rIns="91440" bIns="0" rtlCol="0" anchor="b">
            <a:normAutofit/>
          </a:bodyPr>
          <a:lstStyle/>
          <a:p>
            <a:r>
              <a:rPr lang="en-US" sz="3300" dirty="0"/>
              <a:t>Commissioner’s order</a:t>
            </a:r>
          </a:p>
        </p:txBody>
      </p:sp>
      <p:cxnSp>
        <p:nvCxnSpPr>
          <p:cNvPr id="65" name="Straight Connector 7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7" name="Group 7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75" name="Rectangle 7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AA6F8C01-8754-841D-059E-013D05F73CC5}"/>
              </a:ext>
            </a:extLst>
          </p:cNvPr>
          <p:cNvPicPr>
            <a:picLocks noGrp="1" noChangeAspect="1"/>
          </p:cNvPicPr>
          <p:nvPr>
            <p:ph idx="1"/>
          </p:nvPr>
        </p:nvPicPr>
        <p:blipFill>
          <a:blip r:embed="rId4"/>
          <a:stretch>
            <a:fillRect/>
          </a:stretch>
        </p:blipFill>
        <p:spPr>
          <a:xfrm>
            <a:off x="4439896" y="1433681"/>
            <a:ext cx="6614956" cy="3246080"/>
          </a:xfrm>
        </p:spPr>
      </p:pic>
      <p:sp>
        <p:nvSpPr>
          <p:cNvPr id="7" name="Arrow: Left 6">
            <a:extLst>
              <a:ext uri="{FF2B5EF4-FFF2-40B4-BE49-F238E27FC236}">
                <a16:creationId xmlns:a16="http://schemas.microsoft.com/office/drawing/2014/main" id="{F61E473D-C6DC-87B2-7682-8AC9E0735D69}"/>
              </a:ext>
            </a:extLst>
          </p:cNvPr>
          <p:cNvSpPr/>
          <p:nvPr/>
        </p:nvSpPr>
        <p:spPr>
          <a:xfrm>
            <a:off x="5474825" y="2878742"/>
            <a:ext cx="107644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12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7" name="Rectangle 5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8" name="Picture 6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6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8" name="Rectangle 67">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9">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8C2CD3BA-7764-81A4-0FEF-2F8A8C29CC93}"/>
              </a:ext>
            </a:extLst>
          </p:cNvPr>
          <p:cNvSpPr>
            <a:spLocks noGrp="1"/>
          </p:cNvSpPr>
          <p:nvPr>
            <p:ph type="title"/>
          </p:nvPr>
        </p:nvSpPr>
        <p:spPr>
          <a:xfrm>
            <a:off x="254833" y="1474969"/>
            <a:ext cx="3531699" cy="1868760"/>
          </a:xfrm>
        </p:spPr>
        <p:txBody>
          <a:bodyPr vert="horz" lIns="91440" tIns="45720" rIns="91440" bIns="0" rtlCol="0" anchor="b">
            <a:normAutofit/>
          </a:bodyPr>
          <a:lstStyle/>
          <a:p>
            <a:r>
              <a:rPr lang="en-US" sz="3300" dirty="0"/>
              <a:t>Commissioner’s order</a:t>
            </a:r>
          </a:p>
        </p:txBody>
      </p:sp>
      <p:cxnSp>
        <p:nvCxnSpPr>
          <p:cNvPr id="65" name="Straight Connector 71">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7" name="Group 73">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75" name="Rectangle 74">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Arrow: Left 16">
            <a:extLst>
              <a:ext uri="{FF2B5EF4-FFF2-40B4-BE49-F238E27FC236}">
                <a16:creationId xmlns:a16="http://schemas.microsoft.com/office/drawing/2014/main" id="{3D88DA17-4F8A-EF66-20C3-7E8CF6492293}"/>
              </a:ext>
            </a:extLst>
          </p:cNvPr>
          <p:cNvSpPr/>
          <p:nvPr/>
        </p:nvSpPr>
        <p:spPr>
          <a:xfrm>
            <a:off x="5604387" y="3293807"/>
            <a:ext cx="1265902" cy="479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0619CE5-69BB-05FD-C5B1-8C569537645A}"/>
              </a:ext>
            </a:extLst>
          </p:cNvPr>
          <p:cNvPicPr>
            <a:picLocks noGrp="1" noChangeAspect="1"/>
          </p:cNvPicPr>
          <p:nvPr>
            <p:ph idx="1"/>
          </p:nvPr>
        </p:nvPicPr>
        <p:blipFill>
          <a:blip r:embed="rId4"/>
          <a:stretch>
            <a:fillRect/>
          </a:stretch>
        </p:blipFill>
        <p:spPr>
          <a:xfrm>
            <a:off x="4454525" y="1579041"/>
            <a:ext cx="6600825" cy="3166579"/>
          </a:xfrm>
        </p:spPr>
      </p:pic>
      <p:sp>
        <p:nvSpPr>
          <p:cNvPr id="7" name="Arrow: Right 6">
            <a:extLst>
              <a:ext uri="{FF2B5EF4-FFF2-40B4-BE49-F238E27FC236}">
                <a16:creationId xmlns:a16="http://schemas.microsoft.com/office/drawing/2014/main" id="{2006A6F3-6B38-D965-C7B0-4352A12C40FF}"/>
              </a:ext>
            </a:extLst>
          </p:cNvPr>
          <p:cNvSpPr/>
          <p:nvPr/>
        </p:nvSpPr>
        <p:spPr>
          <a:xfrm>
            <a:off x="3717237" y="27654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53212A5-26CA-E5E6-84A2-FF70FC017DDB}"/>
              </a:ext>
            </a:extLst>
          </p:cNvPr>
          <p:cNvSpPr/>
          <p:nvPr/>
        </p:nvSpPr>
        <p:spPr>
          <a:xfrm>
            <a:off x="10242471" y="2069149"/>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5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3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3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39">
            <a:extLst>
              <a:ext uri="{FF2B5EF4-FFF2-40B4-BE49-F238E27FC236}">
                <a16:creationId xmlns:a16="http://schemas.microsoft.com/office/drawing/2014/main" id="{856F0283-88F7-4156-A9F2-05A8C088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532B2B2-6094-43C4-9F8C-62F8CCB6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DD1FC57-F482-2BF8-150E-46C91385109D}"/>
              </a:ext>
            </a:extLst>
          </p:cNvPr>
          <p:cNvSpPr>
            <a:spLocks noGrp="1"/>
          </p:cNvSpPr>
          <p:nvPr>
            <p:ph type="title"/>
          </p:nvPr>
        </p:nvSpPr>
        <p:spPr>
          <a:xfrm>
            <a:off x="1452617" y="963699"/>
            <a:ext cx="4960388" cy="2380031"/>
          </a:xfrm>
        </p:spPr>
        <p:txBody>
          <a:bodyPr vert="horz" lIns="91440" tIns="45720" rIns="91440" bIns="0" rtlCol="0" anchor="b">
            <a:normAutofit/>
          </a:bodyPr>
          <a:lstStyle/>
          <a:p>
            <a:r>
              <a:rPr lang="en-US" sz="5400" dirty="0"/>
              <a:t>Map updates</a:t>
            </a:r>
          </a:p>
        </p:txBody>
      </p:sp>
      <p:cxnSp>
        <p:nvCxnSpPr>
          <p:cNvPr id="44" name="Straight Connector 43">
            <a:extLst>
              <a:ext uri="{FF2B5EF4-FFF2-40B4-BE49-F238E27FC236}">
                <a16:creationId xmlns:a16="http://schemas.microsoft.com/office/drawing/2014/main" id="{C67059AD-6209-40DC-A746-1390D850FB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96038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6" name="Group 45">
            <a:extLst>
              <a:ext uri="{FF2B5EF4-FFF2-40B4-BE49-F238E27FC236}">
                <a16:creationId xmlns:a16="http://schemas.microsoft.com/office/drawing/2014/main" id="{9875FB44-3446-426C-AA71-B6228AFFD5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47" name="Rectangle 46">
              <a:extLst>
                <a:ext uri="{FF2B5EF4-FFF2-40B4-BE49-F238E27FC236}">
                  <a16:creationId xmlns:a16="http://schemas.microsoft.com/office/drawing/2014/main" id="{CE9FCCDC-43BA-4086-8A5E-83A77A40A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D4D4223-F2FD-44C5-B8B3-C58FB4185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3" descr="Machine gears">
            <a:extLst>
              <a:ext uri="{FF2B5EF4-FFF2-40B4-BE49-F238E27FC236}">
                <a16:creationId xmlns:a16="http://schemas.microsoft.com/office/drawing/2014/main" id="{1E029E69-7270-FA3A-BCDE-9F2CA65E7CA3}"/>
              </a:ext>
            </a:extLst>
          </p:cNvPr>
          <p:cNvPicPr>
            <a:picLocks noChangeAspect="1"/>
          </p:cNvPicPr>
          <p:nvPr/>
        </p:nvPicPr>
        <p:blipFill rotWithShape="1">
          <a:blip r:embed="rId4"/>
          <a:srcRect l="10689" r="31412" b="5"/>
          <a:stretch/>
        </p:blipFill>
        <p:spPr>
          <a:xfrm>
            <a:off x="7555450" y="1116345"/>
            <a:ext cx="3360025" cy="3866172"/>
          </a:xfrm>
          <a:prstGeom prst="rect">
            <a:avLst/>
          </a:prstGeom>
        </p:spPr>
      </p:pic>
      <p:pic>
        <p:nvPicPr>
          <p:cNvPr id="50" name="Picture 49">
            <a:extLst>
              <a:ext uri="{FF2B5EF4-FFF2-40B4-BE49-F238E27FC236}">
                <a16:creationId xmlns:a16="http://schemas.microsoft.com/office/drawing/2014/main" id="{C5A25AE9-BB09-4E49-9702-B01FB2FE27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97B655F3-9B93-4D27-982D-1145D71443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69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1EDD-6911-4C8E-56E1-EAF65696C58B}"/>
              </a:ext>
            </a:extLst>
          </p:cNvPr>
          <p:cNvSpPr>
            <a:spLocks noGrp="1"/>
          </p:cNvSpPr>
          <p:nvPr>
            <p:ph type="title"/>
          </p:nvPr>
        </p:nvSpPr>
        <p:spPr/>
        <p:txBody>
          <a:bodyPr>
            <a:normAutofit fontScale="90000"/>
          </a:bodyPr>
          <a:lstStyle/>
          <a:p>
            <a:r>
              <a:rPr lang="en-US" sz="4400" dirty="0"/>
              <a:t>Eastern research group, inc. (ERG)</a:t>
            </a:r>
          </a:p>
        </p:txBody>
      </p:sp>
      <p:sp>
        <p:nvSpPr>
          <p:cNvPr id="3" name="Content Placeholder 2">
            <a:extLst>
              <a:ext uri="{FF2B5EF4-FFF2-40B4-BE49-F238E27FC236}">
                <a16:creationId xmlns:a16="http://schemas.microsoft.com/office/drawing/2014/main" id="{1E1ACC37-4EFD-E39B-09BD-763DB1D2D9E4}"/>
              </a:ext>
            </a:extLst>
          </p:cNvPr>
          <p:cNvSpPr>
            <a:spLocks noGrp="1"/>
          </p:cNvSpPr>
          <p:nvPr>
            <p:ph idx="1"/>
          </p:nvPr>
        </p:nvSpPr>
        <p:spPr>
          <a:xfrm>
            <a:off x="1451579" y="2296468"/>
            <a:ext cx="9603275" cy="3169877"/>
          </a:xfrm>
        </p:spPr>
        <p:txBody>
          <a:bodyPr/>
          <a:lstStyle/>
          <a:p>
            <a:r>
              <a:rPr lang="en-US" sz="2400" dirty="0">
                <a:ea typeface="+mn-lt"/>
                <a:cs typeface="+mn-lt"/>
              </a:rPr>
              <a:t>Contracted by Department of Public Health (DPH)  </a:t>
            </a:r>
            <a:endParaRPr lang="en-US" sz="2400" dirty="0"/>
          </a:p>
          <a:p>
            <a:r>
              <a:rPr lang="en-US" sz="2400" dirty="0">
                <a:ea typeface="+mn-lt"/>
                <a:cs typeface="+mn-lt"/>
              </a:rPr>
              <a:t>Evaluation period March 2022 through August 2022</a:t>
            </a:r>
            <a:endParaRPr lang="en-US" sz="2400" dirty="0"/>
          </a:p>
          <a:p>
            <a:r>
              <a:rPr lang="en-US" sz="2400" dirty="0">
                <a:ea typeface="+mn-lt"/>
                <a:cs typeface="+mn-lt"/>
              </a:rPr>
              <a:t>ERG Report final report along with recommendations</a:t>
            </a:r>
            <a:endParaRPr lang="en-US" sz="2400" dirty="0"/>
          </a:p>
          <a:p>
            <a:r>
              <a:rPr lang="en-US" sz="2400" dirty="0"/>
              <a:t>Available at </a:t>
            </a:r>
            <a:r>
              <a:rPr lang="en-US" sz="2400" dirty="0">
                <a:solidFill>
                  <a:srgbClr val="0070C0"/>
                </a:solidFill>
                <a:hlinkClick r:id="rId3">
                  <a:extLst>
                    <a:ext uri="{A12FA001-AC4F-418D-AE19-62706E023703}">
                      <ahyp:hlinkClr xmlns:ahyp="http://schemas.microsoft.com/office/drawing/2018/hyperlinkcolor" val="tx"/>
                    </a:ext>
                  </a:extLst>
                </a:hlinkClick>
              </a:rPr>
              <a:t>www.mass.gov/dph/map</a:t>
            </a:r>
            <a:endParaRPr lang="en-US" sz="2400" dirty="0">
              <a:solidFill>
                <a:srgbClr val="0070C0"/>
              </a:solidFill>
            </a:endParaRPr>
          </a:p>
          <a:p>
            <a:endParaRPr lang="en-US" sz="2400" dirty="0"/>
          </a:p>
        </p:txBody>
      </p:sp>
    </p:spTree>
    <p:extLst>
      <p:ext uri="{BB962C8B-B14F-4D97-AF65-F5344CB8AC3E}">
        <p14:creationId xmlns:p14="http://schemas.microsoft.com/office/powerpoint/2010/main" val="416239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EBA6-1C8B-0683-1766-B01F7CE08FB2}"/>
              </a:ext>
            </a:extLst>
          </p:cNvPr>
          <p:cNvSpPr>
            <a:spLocks noGrp="1"/>
          </p:cNvSpPr>
          <p:nvPr>
            <p:ph type="title"/>
          </p:nvPr>
        </p:nvSpPr>
        <p:spPr/>
        <p:txBody>
          <a:bodyPr/>
          <a:lstStyle/>
          <a:p>
            <a:r>
              <a:rPr lang="en-US" sz="4000" dirty="0"/>
              <a:t>Eastern research group, inc. (erg)</a:t>
            </a:r>
            <a:endParaRPr lang="en-US" dirty="0"/>
          </a:p>
        </p:txBody>
      </p:sp>
      <p:pic>
        <p:nvPicPr>
          <p:cNvPr id="4" name="Picture 4">
            <a:extLst>
              <a:ext uri="{FF2B5EF4-FFF2-40B4-BE49-F238E27FC236}">
                <a16:creationId xmlns:a16="http://schemas.microsoft.com/office/drawing/2014/main" id="{E3061145-3D4E-C531-EE65-39DD1C2B5C2D}"/>
              </a:ext>
            </a:extLst>
          </p:cNvPr>
          <p:cNvPicPr>
            <a:picLocks noGrp="1" noChangeAspect="1"/>
          </p:cNvPicPr>
          <p:nvPr>
            <p:ph idx="1"/>
          </p:nvPr>
        </p:nvPicPr>
        <p:blipFill>
          <a:blip r:embed="rId3"/>
          <a:stretch>
            <a:fillRect/>
          </a:stretch>
        </p:blipFill>
        <p:spPr>
          <a:xfrm>
            <a:off x="3167113" y="2015732"/>
            <a:ext cx="5731049" cy="3891770"/>
          </a:xfrm>
        </p:spPr>
      </p:pic>
      <p:sp>
        <p:nvSpPr>
          <p:cNvPr id="5" name="Arrow: Up 4">
            <a:extLst>
              <a:ext uri="{FF2B5EF4-FFF2-40B4-BE49-F238E27FC236}">
                <a16:creationId xmlns:a16="http://schemas.microsoft.com/office/drawing/2014/main" id="{D7870F6E-592A-9712-9B95-41329723B7B1}"/>
              </a:ext>
            </a:extLst>
          </p:cNvPr>
          <p:cNvSpPr/>
          <p:nvPr/>
        </p:nvSpPr>
        <p:spPr>
          <a:xfrm>
            <a:off x="3754841" y="5653585"/>
            <a:ext cx="481263" cy="11229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933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EBA6-1C8B-0683-1766-B01F7CE08FB2}"/>
              </a:ext>
            </a:extLst>
          </p:cNvPr>
          <p:cNvSpPr>
            <a:spLocks noGrp="1"/>
          </p:cNvSpPr>
          <p:nvPr>
            <p:ph type="title"/>
          </p:nvPr>
        </p:nvSpPr>
        <p:spPr/>
        <p:txBody>
          <a:bodyPr/>
          <a:lstStyle/>
          <a:p>
            <a:r>
              <a:rPr lang="en-US" sz="4000" dirty="0"/>
              <a:t>Eastern research group, inc. (erg)</a:t>
            </a:r>
            <a:endParaRPr lang="en-US" dirty="0"/>
          </a:p>
        </p:txBody>
      </p:sp>
      <p:sp>
        <p:nvSpPr>
          <p:cNvPr id="6" name="Arrow: Left 5">
            <a:extLst>
              <a:ext uri="{FF2B5EF4-FFF2-40B4-BE49-F238E27FC236}">
                <a16:creationId xmlns:a16="http://schemas.microsoft.com/office/drawing/2014/main" id="{E90A8B8D-EAA0-E4C5-9B74-3237F897F1F4}"/>
              </a:ext>
            </a:extLst>
          </p:cNvPr>
          <p:cNvSpPr/>
          <p:nvPr/>
        </p:nvSpPr>
        <p:spPr>
          <a:xfrm>
            <a:off x="4439566" y="3944505"/>
            <a:ext cx="1323472" cy="481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79837D68-A0B4-876A-8F8A-21DDC0E4B89C}"/>
              </a:ext>
            </a:extLst>
          </p:cNvPr>
          <p:cNvPicPr>
            <a:picLocks noGrp="1" noChangeAspect="1"/>
          </p:cNvPicPr>
          <p:nvPr>
            <p:ph idx="1"/>
          </p:nvPr>
        </p:nvPicPr>
        <p:blipFill>
          <a:blip r:embed="rId3"/>
          <a:stretch>
            <a:fillRect/>
          </a:stretch>
        </p:blipFill>
        <p:spPr>
          <a:xfrm>
            <a:off x="2489354" y="2016125"/>
            <a:ext cx="7527617" cy="3449638"/>
          </a:xfrm>
        </p:spPr>
      </p:pic>
      <p:sp>
        <p:nvSpPr>
          <p:cNvPr id="9" name="Arrow: Left 8">
            <a:extLst>
              <a:ext uri="{FF2B5EF4-FFF2-40B4-BE49-F238E27FC236}">
                <a16:creationId xmlns:a16="http://schemas.microsoft.com/office/drawing/2014/main" id="{5D7A4CB1-81C8-A996-66C7-301BC8D3F97A}"/>
              </a:ext>
            </a:extLst>
          </p:cNvPr>
          <p:cNvSpPr/>
          <p:nvPr/>
        </p:nvSpPr>
        <p:spPr>
          <a:xfrm>
            <a:off x="4439565" y="3740944"/>
            <a:ext cx="1323471" cy="481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88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990B8-C1D3-BDFB-816A-97F436544717}"/>
              </a:ext>
            </a:extLst>
          </p:cNvPr>
          <p:cNvSpPr>
            <a:spLocks noGrp="1"/>
          </p:cNvSpPr>
          <p:nvPr>
            <p:ph type="title"/>
          </p:nvPr>
        </p:nvSpPr>
        <p:spPr/>
        <p:txBody>
          <a:bodyPr/>
          <a:lstStyle/>
          <a:p>
            <a:r>
              <a:rPr lang="en-US" sz="4000" dirty="0"/>
              <a:t>Eastern research group, inc. (ERG)</a:t>
            </a:r>
            <a:endParaRPr lang="en-US" dirty="0"/>
          </a:p>
        </p:txBody>
      </p:sp>
      <p:pic>
        <p:nvPicPr>
          <p:cNvPr id="4" name="Picture 4">
            <a:extLst>
              <a:ext uri="{FF2B5EF4-FFF2-40B4-BE49-F238E27FC236}">
                <a16:creationId xmlns:a16="http://schemas.microsoft.com/office/drawing/2014/main" id="{887E101D-CA25-3BF3-7A59-D97AC2D2D211}"/>
              </a:ext>
            </a:extLst>
          </p:cNvPr>
          <p:cNvPicPr>
            <a:picLocks noGrp="1" noChangeAspect="1"/>
          </p:cNvPicPr>
          <p:nvPr>
            <p:ph idx="1"/>
          </p:nvPr>
        </p:nvPicPr>
        <p:blipFill>
          <a:blip r:embed="rId3"/>
          <a:stretch>
            <a:fillRect/>
          </a:stretch>
        </p:blipFill>
        <p:spPr>
          <a:xfrm>
            <a:off x="2808915" y="2015732"/>
            <a:ext cx="6781656" cy="3824928"/>
          </a:xfrm>
        </p:spPr>
      </p:pic>
      <p:sp>
        <p:nvSpPr>
          <p:cNvPr id="6" name="Arrow: Left 5">
            <a:extLst>
              <a:ext uri="{FF2B5EF4-FFF2-40B4-BE49-F238E27FC236}">
                <a16:creationId xmlns:a16="http://schemas.microsoft.com/office/drawing/2014/main" id="{578F9FC5-69EA-9473-C8F5-4472492DC746}"/>
              </a:ext>
            </a:extLst>
          </p:cNvPr>
          <p:cNvSpPr/>
          <p:nvPr/>
        </p:nvSpPr>
        <p:spPr>
          <a:xfrm>
            <a:off x="5763039" y="2567558"/>
            <a:ext cx="1296736" cy="481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614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FEB6B-58ED-8FAC-E4B0-2472D127358F}"/>
              </a:ext>
            </a:extLst>
          </p:cNvPr>
          <p:cNvSpPr>
            <a:spLocks noGrp="1"/>
          </p:cNvSpPr>
          <p:nvPr>
            <p:ph type="title"/>
          </p:nvPr>
        </p:nvSpPr>
        <p:spPr>
          <a:xfrm>
            <a:off x="849683" y="1240076"/>
            <a:ext cx="2727813" cy="4584527"/>
          </a:xfrm>
        </p:spPr>
        <p:txBody>
          <a:bodyPr>
            <a:normAutofit/>
          </a:bodyPr>
          <a:lstStyle/>
          <a:p>
            <a:br>
              <a:rPr lang="en-US" sz="2700" dirty="0">
                <a:solidFill>
                  <a:srgbClr val="FFFFFF"/>
                </a:solidFill>
              </a:rPr>
            </a:br>
            <a:br>
              <a:rPr lang="en-US" sz="2700" dirty="0"/>
            </a:br>
            <a:r>
              <a:rPr lang="en-US" dirty="0">
                <a:solidFill>
                  <a:srgbClr val="FFFFFF"/>
                </a:solidFill>
              </a:rPr>
              <a:t>staff benefits using Moodle platform </a:t>
            </a:r>
            <a:endParaRPr lang="en-US" dirty="0"/>
          </a:p>
        </p:txBody>
      </p:sp>
      <p:sp>
        <p:nvSpPr>
          <p:cNvPr id="3" name="Content Placeholder 2">
            <a:extLst>
              <a:ext uri="{FF2B5EF4-FFF2-40B4-BE49-F238E27FC236}">
                <a16:creationId xmlns:a16="http://schemas.microsoft.com/office/drawing/2014/main" id="{5BBBFAD3-A88F-2FC4-1EF4-960A5CCECEDB}"/>
              </a:ext>
            </a:extLst>
          </p:cNvPr>
          <p:cNvSpPr>
            <a:spLocks noGrp="1"/>
          </p:cNvSpPr>
          <p:nvPr>
            <p:ph idx="1"/>
          </p:nvPr>
        </p:nvSpPr>
        <p:spPr>
          <a:xfrm>
            <a:off x="4705594" y="938153"/>
            <a:ext cx="6034827" cy="5218389"/>
          </a:xfrm>
        </p:spPr>
        <p:txBody>
          <a:bodyPr anchor="t">
            <a:normAutofit/>
          </a:bodyPr>
          <a:lstStyle/>
          <a:p>
            <a:pPr lvl="1"/>
            <a:r>
              <a:rPr lang="en-US" sz="2000" dirty="0">
                <a:ea typeface="+mn-lt"/>
                <a:cs typeface="+mn-lt"/>
              </a:rPr>
              <a:t>course accessibility 24/7 </a:t>
            </a:r>
            <a:endParaRPr lang="en-US" sz="2000" dirty="0"/>
          </a:p>
          <a:p>
            <a:pPr lvl="2"/>
            <a:r>
              <a:rPr lang="en-US" sz="2000" dirty="0">
                <a:ea typeface="+mn-lt"/>
                <a:cs typeface="+mn-lt"/>
              </a:rPr>
              <a:t>this is a feature that during the staffing crisis allows students to complete the course at their convenience within the timeframe allowed</a:t>
            </a:r>
            <a:endParaRPr lang="en-US" sz="2000" dirty="0"/>
          </a:p>
          <a:p>
            <a:pPr lvl="1"/>
            <a:r>
              <a:rPr lang="en-US" sz="2000" dirty="0">
                <a:ea typeface="+mn-lt"/>
                <a:cs typeface="+mn-lt"/>
              </a:rPr>
              <a:t>various enhanced learning features which may be helpful to those with ESL, learning disabilities and/or who are visual learners: </a:t>
            </a:r>
            <a:endParaRPr lang="en-US" sz="2000" dirty="0"/>
          </a:p>
          <a:p>
            <a:pPr lvl="2"/>
            <a:r>
              <a:rPr lang="en-US" sz="2000" dirty="0">
                <a:ea typeface="+mn-lt"/>
                <a:cs typeface="+mn-lt"/>
              </a:rPr>
              <a:t>the ‘</a:t>
            </a:r>
            <a:r>
              <a:rPr lang="en-US" sz="2000" dirty="0" err="1">
                <a:ea typeface="+mn-lt"/>
                <a:cs typeface="+mn-lt"/>
              </a:rPr>
              <a:t>ReadSpeaker</a:t>
            </a:r>
            <a:r>
              <a:rPr lang="en-US" sz="2000" dirty="0">
                <a:ea typeface="+mn-lt"/>
                <a:cs typeface="+mn-lt"/>
              </a:rPr>
              <a:t>’ tool  </a:t>
            </a:r>
            <a:endParaRPr lang="en-US" sz="2000" dirty="0"/>
          </a:p>
          <a:p>
            <a:pPr lvl="2"/>
            <a:r>
              <a:rPr lang="en-US" sz="2000" dirty="0">
                <a:ea typeface="+mn-lt"/>
                <a:cs typeface="+mn-lt"/>
              </a:rPr>
              <a:t>interactive glossary  </a:t>
            </a:r>
            <a:endParaRPr lang="en-US" sz="2000" dirty="0"/>
          </a:p>
          <a:p>
            <a:pPr lvl="2"/>
            <a:r>
              <a:rPr lang="en-US" sz="2000" dirty="0">
                <a:ea typeface="+mn-lt"/>
                <a:cs typeface="+mn-lt"/>
              </a:rPr>
              <a:t>multiple course videos  </a:t>
            </a:r>
            <a:endParaRPr lang="en-US" sz="2000" dirty="0"/>
          </a:p>
          <a:p>
            <a:pPr lvl="2"/>
            <a:r>
              <a:rPr lang="en-US" sz="2000" dirty="0">
                <a:ea typeface="+mn-lt"/>
                <a:cs typeface="+mn-lt"/>
              </a:rPr>
              <a:t>interactive knowledge check activities </a:t>
            </a:r>
            <a:endParaRPr lang="en-US" sz="2000" dirty="0"/>
          </a:p>
          <a:p>
            <a:endParaRPr lang="en-US" dirty="0"/>
          </a:p>
        </p:txBody>
      </p:sp>
    </p:spTree>
    <p:extLst>
      <p:ext uri="{BB962C8B-B14F-4D97-AF65-F5344CB8AC3E}">
        <p14:creationId xmlns:p14="http://schemas.microsoft.com/office/powerpoint/2010/main" val="1230018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AFEB6B-58ED-8FAC-E4B0-2472D127358F}"/>
              </a:ext>
            </a:extLst>
          </p:cNvPr>
          <p:cNvSpPr>
            <a:spLocks noGrp="1"/>
          </p:cNvSpPr>
          <p:nvPr>
            <p:ph type="title"/>
          </p:nvPr>
        </p:nvSpPr>
        <p:spPr>
          <a:xfrm>
            <a:off x="849683" y="1240076"/>
            <a:ext cx="2727813" cy="4584527"/>
          </a:xfrm>
        </p:spPr>
        <p:txBody>
          <a:bodyPr>
            <a:normAutofit/>
          </a:bodyPr>
          <a:lstStyle/>
          <a:p>
            <a:br>
              <a:rPr lang="en-US" sz="2700" dirty="0">
                <a:solidFill>
                  <a:srgbClr val="FFFFFF"/>
                </a:solidFill>
              </a:rPr>
            </a:br>
            <a:br>
              <a:rPr lang="en-US" sz="2700" dirty="0"/>
            </a:br>
            <a:r>
              <a:rPr lang="en-US" dirty="0">
                <a:solidFill>
                  <a:srgbClr val="FFFFFF"/>
                </a:solidFill>
              </a:rPr>
              <a:t>staff benefits using Moodle platform </a:t>
            </a:r>
            <a:endParaRPr lang="en-US" dirty="0"/>
          </a:p>
        </p:txBody>
      </p:sp>
      <p:sp>
        <p:nvSpPr>
          <p:cNvPr id="3" name="Content Placeholder 2">
            <a:extLst>
              <a:ext uri="{FF2B5EF4-FFF2-40B4-BE49-F238E27FC236}">
                <a16:creationId xmlns:a16="http://schemas.microsoft.com/office/drawing/2014/main" id="{5BBBFAD3-A88F-2FC4-1EF4-960A5CCECEDB}"/>
              </a:ext>
            </a:extLst>
          </p:cNvPr>
          <p:cNvSpPr>
            <a:spLocks noGrp="1"/>
          </p:cNvSpPr>
          <p:nvPr>
            <p:ph idx="1"/>
          </p:nvPr>
        </p:nvSpPr>
        <p:spPr>
          <a:xfrm>
            <a:off x="4705594" y="938153"/>
            <a:ext cx="6034827" cy="5218389"/>
          </a:xfrm>
        </p:spPr>
        <p:txBody>
          <a:bodyPr anchor="t">
            <a:normAutofit/>
          </a:bodyPr>
          <a:lstStyle/>
          <a:p>
            <a:pPr lvl="1"/>
            <a:r>
              <a:rPr lang="en-US" sz="2400" dirty="0"/>
              <a:t>exposure to basic computer skills which may enhance their comfort level with technology in the event: </a:t>
            </a:r>
            <a:endParaRPr lang="en-US" sz="2400" dirty="0">
              <a:ea typeface="+mn-lt"/>
              <a:cs typeface="+mn-lt"/>
            </a:endParaRPr>
          </a:p>
          <a:p>
            <a:pPr lvl="2"/>
            <a:r>
              <a:rPr lang="en-US" sz="2400" dirty="0"/>
              <a:t>an </a:t>
            </a:r>
            <a:r>
              <a:rPr lang="en-US" sz="2400" dirty="0" err="1"/>
              <a:t>eMAR</a:t>
            </a:r>
            <a:r>
              <a:rPr lang="en-US" sz="2400" dirty="0"/>
              <a:t> system is used in their work location  </a:t>
            </a:r>
            <a:endParaRPr lang="en-US" sz="2400">
              <a:ea typeface="+mn-lt"/>
              <a:cs typeface="+mn-lt"/>
            </a:endParaRPr>
          </a:p>
          <a:p>
            <a:pPr lvl="2"/>
            <a:r>
              <a:rPr lang="en-US" sz="2400" dirty="0"/>
              <a:t>staff support is required for an Individual who may benefit from the use of Assistive Technology </a:t>
            </a:r>
            <a:endParaRPr lang="en-US" sz="2400">
              <a:ea typeface="+mn-lt"/>
              <a:cs typeface="+mn-lt"/>
            </a:endParaRPr>
          </a:p>
          <a:p>
            <a:endParaRPr lang="en-US" sz="2400" dirty="0"/>
          </a:p>
        </p:txBody>
      </p:sp>
    </p:spTree>
    <p:extLst>
      <p:ext uri="{BB962C8B-B14F-4D97-AF65-F5344CB8AC3E}">
        <p14:creationId xmlns:p14="http://schemas.microsoft.com/office/powerpoint/2010/main" val="429148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9EEA-A179-CB81-595A-2E46DD8F258B}"/>
              </a:ext>
            </a:extLst>
          </p:cNvPr>
          <p:cNvSpPr>
            <a:spLocks noGrp="1"/>
          </p:cNvSpPr>
          <p:nvPr>
            <p:ph type="title"/>
          </p:nvPr>
        </p:nvSpPr>
        <p:spPr>
          <a:xfrm>
            <a:off x="1451579" y="804519"/>
            <a:ext cx="9603275" cy="1049235"/>
          </a:xfrm>
        </p:spPr>
        <p:txBody>
          <a:bodyPr>
            <a:normAutofit/>
          </a:bodyPr>
          <a:lstStyle/>
          <a:p>
            <a:r>
              <a:rPr lang="en-US" sz="4400" dirty="0"/>
              <a:t>Agenda</a:t>
            </a:r>
          </a:p>
        </p:txBody>
      </p:sp>
      <p:graphicFrame>
        <p:nvGraphicFramePr>
          <p:cNvPr id="5" name="Content Placeholder 2">
            <a:extLst>
              <a:ext uri="{FF2B5EF4-FFF2-40B4-BE49-F238E27FC236}">
                <a16:creationId xmlns:a16="http://schemas.microsoft.com/office/drawing/2014/main" id="{8084D308-B76D-4328-7AF3-8FE1CC4489BA}"/>
              </a:ext>
            </a:extLst>
          </p:cNvPr>
          <p:cNvGraphicFramePr>
            <a:graphicFrameLocks noGrp="1"/>
          </p:cNvGraphicFramePr>
          <p:nvPr>
            <p:ph idx="1"/>
            <p:extLst>
              <p:ext uri="{D42A27DB-BD31-4B8C-83A1-F6EECF244321}">
                <p14:modId xmlns:p14="http://schemas.microsoft.com/office/powerpoint/2010/main" val="2122085036"/>
              </p:ext>
            </p:extLst>
          </p:nvPr>
        </p:nvGraphicFramePr>
        <p:xfrm>
          <a:off x="1537239" y="1981001"/>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25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5AFEB6B-58ED-8FAC-E4B0-2472D127358F}"/>
              </a:ext>
            </a:extLst>
          </p:cNvPr>
          <p:cNvSpPr>
            <a:spLocks noGrp="1"/>
          </p:cNvSpPr>
          <p:nvPr>
            <p:ph type="title"/>
          </p:nvPr>
        </p:nvSpPr>
        <p:spPr>
          <a:xfrm>
            <a:off x="1451579" y="2303047"/>
            <a:ext cx="3272093" cy="2674198"/>
          </a:xfrm>
        </p:spPr>
        <p:txBody>
          <a:bodyPr anchor="t">
            <a:normAutofit/>
          </a:bodyPr>
          <a:lstStyle/>
          <a:p>
            <a:r>
              <a:rPr lang="en-US" dirty="0"/>
              <a:t>Trainer benefits using </a:t>
            </a:r>
            <a:r>
              <a:rPr lang="en-US" dirty="0" err="1"/>
              <a:t>moodle</a:t>
            </a:r>
            <a:r>
              <a:rPr lang="en-US" dirty="0"/>
              <a:t> platform</a:t>
            </a:r>
          </a:p>
        </p:txBody>
      </p:sp>
      <p:cxnSp>
        <p:nvCxnSpPr>
          <p:cNvPr id="20" name="Straight Connector 19">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4" name="Picture 23">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37F1C457-5FCB-56CB-0005-B5F0C93C5ED1}"/>
              </a:ext>
            </a:extLst>
          </p:cNvPr>
          <p:cNvGraphicFramePr>
            <a:graphicFrameLocks noGrp="1"/>
          </p:cNvGraphicFramePr>
          <p:nvPr>
            <p:ph idx="1"/>
            <p:extLst>
              <p:ext uri="{D42A27DB-BD31-4B8C-83A1-F6EECF244321}">
                <p14:modId xmlns:p14="http://schemas.microsoft.com/office/powerpoint/2010/main" val="72773853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73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57375"/>
            <a:ext cx="2727813" cy="3967228"/>
          </a:xfrm>
        </p:spPr>
        <p:txBody>
          <a:bodyPr>
            <a:normAutofit/>
          </a:bodyPr>
          <a:lstStyle/>
          <a:p>
            <a:r>
              <a:rPr lang="en-US" dirty="0">
                <a:solidFill>
                  <a:srgbClr val="FFFFFF"/>
                </a:solidFill>
              </a:rPr>
              <a:t>Map training resources and support</a:t>
            </a:r>
          </a:p>
        </p:txBody>
      </p:sp>
      <p:pic>
        <p:nvPicPr>
          <p:cNvPr id="4" name="Picture 4">
            <a:extLst>
              <a:ext uri="{FF2B5EF4-FFF2-40B4-BE49-F238E27FC236}">
                <a16:creationId xmlns:a16="http://schemas.microsoft.com/office/drawing/2014/main" id="{F484F1FB-2A08-8E6F-D497-983557C80221}"/>
              </a:ext>
            </a:extLst>
          </p:cNvPr>
          <p:cNvPicPr>
            <a:picLocks noGrp="1" noChangeAspect="1"/>
          </p:cNvPicPr>
          <p:nvPr>
            <p:ph idx="1"/>
          </p:nvPr>
        </p:nvPicPr>
        <p:blipFill>
          <a:blip r:embed="rId3"/>
          <a:stretch>
            <a:fillRect/>
          </a:stretch>
        </p:blipFill>
        <p:spPr>
          <a:xfrm>
            <a:off x="4805793" y="1424987"/>
            <a:ext cx="5905873" cy="3281437"/>
          </a:xfrm>
        </p:spPr>
      </p:pic>
      <p:sp>
        <p:nvSpPr>
          <p:cNvPr id="5" name="Arrow: Up 4">
            <a:extLst>
              <a:ext uri="{FF2B5EF4-FFF2-40B4-BE49-F238E27FC236}">
                <a16:creationId xmlns:a16="http://schemas.microsoft.com/office/drawing/2014/main" id="{7AD77A9C-5AA5-A1B3-FB8F-4ADA3216554E}"/>
              </a:ext>
            </a:extLst>
          </p:cNvPr>
          <p:cNvSpPr/>
          <p:nvPr/>
        </p:nvSpPr>
        <p:spPr>
          <a:xfrm>
            <a:off x="5968295" y="4530136"/>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6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dirty="0">
                <a:solidFill>
                  <a:srgbClr val="FFFFFF"/>
                </a:solidFill>
              </a:rPr>
              <a:t>Map training resources and support</a:t>
            </a:r>
          </a:p>
        </p:txBody>
      </p:sp>
      <p:pic>
        <p:nvPicPr>
          <p:cNvPr id="6" name="Picture 6">
            <a:extLst>
              <a:ext uri="{FF2B5EF4-FFF2-40B4-BE49-F238E27FC236}">
                <a16:creationId xmlns:a16="http://schemas.microsoft.com/office/drawing/2014/main" id="{33EAA5B4-63AA-144F-95C3-3813CA73CD63}"/>
              </a:ext>
            </a:extLst>
          </p:cNvPr>
          <p:cNvPicPr>
            <a:picLocks noGrp="1" noChangeAspect="1"/>
          </p:cNvPicPr>
          <p:nvPr>
            <p:ph idx="1"/>
          </p:nvPr>
        </p:nvPicPr>
        <p:blipFill>
          <a:blip r:embed="rId3"/>
          <a:stretch>
            <a:fillRect/>
          </a:stretch>
        </p:blipFill>
        <p:spPr>
          <a:xfrm>
            <a:off x="4614597" y="1713873"/>
            <a:ext cx="6440257" cy="3062293"/>
          </a:xfrm>
        </p:spPr>
      </p:pic>
      <p:sp>
        <p:nvSpPr>
          <p:cNvPr id="7" name="Arrow: Up 6">
            <a:extLst>
              <a:ext uri="{FF2B5EF4-FFF2-40B4-BE49-F238E27FC236}">
                <a16:creationId xmlns:a16="http://schemas.microsoft.com/office/drawing/2014/main" id="{D21F0531-167C-C092-959C-1EEE748D9586}"/>
              </a:ext>
            </a:extLst>
          </p:cNvPr>
          <p:cNvSpPr/>
          <p:nvPr/>
        </p:nvSpPr>
        <p:spPr>
          <a:xfrm>
            <a:off x="6475731" y="3245900"/>
            <a:ext cx="488830" cy="9776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14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2299F-E46A-FFD0-0EC1-5DFBE3CFF1AB}"/>
              </a:ext>
            </a:extLst>
          </p:cNvPr>
          <p:cNvSpPr>
            <a:spLocks noGrp="1"/>
          </p:cNvSpPr>
          <p:nvPr>
            <p:ph type="title"/>
          </p:nvPr>
        </p:nvSpPr>
        <p:spPr>
          <a:xfrm>
            <a:off x="849683" y="1843088"/>
            <a:ext cx="2727813" cy="3981515"/>
          </a:xfrm>
        </p:spPr>
        <p:txBody>
          <a:bodyPr>
            <a:normAutofit/>
          </a:bodyPr>
          <a:lstStyle/>
          <a:p>
            <a:r>
              <a:rPr lang="en-US" dirty="0">
                <a:solidFill>
                  <a:srgbClr val="FFFFFF"/>
                </a:solidFill>
              </a:rPr>
              <a:t>Map training resources and support</a:t>
            </a:r>
          </a:p>
        </p:txBody>
      </p:sp>
      <p:pic>
        <p:nvPicPr>
          <p:cNvPr id="5" name="Picture 6">
            <a:extLst>
              <a:ext uri="{FF2B5EF4-FFF2-40B4-BE49-F238E27FC236}">
                <a16:creationId xmlns:a16="http://schemas.microsoft.com/office/drawing/2014/main" id="{A8E15BCF-471F-9E45-A592-69B1270E4BD3}"/>
              </a:ext>
            </a:extLst>
          </p:cNvPr>
          <p:cNvPicPr>
            <a:picLocks noGrp="1" noChangeAspect="1"/>
          </p:cNvPicPr>
          <p:nvPr>
            <p:ph idx="1"/>
          </p:nvPr>
        </p:nvPicPr>
        <p:blipFill>
          <a:blip r:embed="rId3"/>
          <a:stretch>
            <a:fillRect/>
          </a:stretch>
        </p:blipFill>
        <p:spPr>
          <a:xfrm>
            <a:off x="4715239" y="1977930"/>
            <a:ext cx="6828445" cy="2505425"/>
          </a:xfrm>
        </p:spPr>
      </p:pic>
      <p:sp>
        <p:nvSpPr>
          <p:cNvPr id="9" name="Arrow: Left 8">
            <a:extLst>
              <a:ext uri="{FF2B5EF4-FFF2-40B4-BE49-F238E27FC236}">
                <a16:creationId xmlns:a16="http://schemas.microsoft.com/office/drawing/2014/main" id="{4A5B84C6-1059-7BD0-2410-B08FD6FF3D28}"/>
              </a:ext>
            </a:extLst>
          </p:cNvPr>
          <p:cNvSpPr/>
          <p:nvPr/>
        </p:nvSpPr>
        <p:spPr>
          <a:xfrm>
            <a:off x="8456338" y="2492952"/>
            <a:ext cx="1309961" cy="333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E926F8FE-F8F3-AF96-9538-59B8369B82A4}"/>
              </a:ext>
            </a:extLst>
          </p:cNvPr>
          <p:cNvSpPr/>
          <p:nvPr/>
        </p:nvSpPr>
        <p:spPr>
          <a:xfrm>
            <a:off x="9111319" y="3150862"/>
            <a:ext cx="1309960" cy="333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6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0877B8C-E008-79CB-2BD7-C7D8A49E299C}"/>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a:t>Reminders</a:t>
            </a:r>
          </a:p>
        </p:txBody>
      </p:sp>
      <p:pic>
        <p:nvPicPr>
          <p:cNvPr id="6" name="Graphic 5" descr="Checkmark">
            <a:extLst>
              <a:ext uri="{FF2B5EF4-FFF2-40B4-BE49-F238E27FC236}">
                <a16:creationId xmlns:a16="http://schemas.microsoft.com/office/drawing/2014/main" id="{BE4F979A-FBE7-6973-3804-E5AB2F8C6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9869" y="805583"/>
            <a:ext cx="4660762" cy="4660762"/>
          </a:xfrm>
          <a:prstGeom prst="rect">
            <a:avLst/>
          </a:prstGeom>
        </p:spPr>
      </p:pic>
      <p:cxnSp>
        <p:nvCxnSpPr>
          <p:cNvPr id="21" name="Straight Connector 20">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93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9F5C-FAEB-881C-3637-9581D0818EC2}"/>
              </a:ext>
            </a:extLst>
          </p:cNvPr>
          <p:cNvSpPr>
            <a:spLocks noGrp="1"/>
          </p:cNvSpPr>
          <p:nvPr>
            <p:ph type="title"/>
          </p:nvPr>
        </p:nvSpPr>
        <p:spPr>
          <a:xfrm>
            <a:off x="1451579" y="804519"/>
            <a:ext cx="9603275" cy="1019356"/>
          </a:xfrm>
        </p:spPr>
        <p:txBody>
          <a:bodyPr>
            <a:normAutofit/>
          </a:bodyPr>
          <a:lstStyle/>
          <a:p>
            <a:r>
              <a:rPr lang="en-US" sz="4400" dirty="0"/>
              <a:t>Transcription example</a:t>
            </a:r>
          </a:p>
        </p:txBody>
      </p:sp>
      <p:sp>
        <p:nvSpPr>
          <p:cNvPr id="17" name="Rectangle 16">
            <a:extLst>
              <a:ext uri="{FF2B5EF4-FFF2-40B4-BE49-F238E27FC236}">
                <a16:creationId xmlns:a16="http://schemas.microsoft.com/office/drawing/2014/main" id="{BD0A673E-550E-643A-F963-B776EA523A36}"/>
              </a:ext>
            </a:extLst>
          </p:cNvPr>
          <p:cNvSpPr/>
          <p:nvPr/>
        </p:nvSpPr>
        <p:spPr>
          <a:xfrm>
            <a:off x="2430050" y="4883572"/>
            <a:ext cx="776614" cy="277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D4561B-EE4E-EBF1-A1EA-4A4502F5ED67}"/>
              </a:ext>
            </a:extLst>
          </p:cNvPr>
          <p:cNvSpPr/>
          <p:nvPr/>
        </p:nvSpPr>
        <p:spPr>
          <a:xfrm>
            <a:off x="2430049" y="5163949"/>
            <a:ext cx="776614" cy="295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479295-721B-2F9C-25A3-A6BB0783D9D1}"/>
              </a:ext>
            </a:extLst>
          </p:cNvPr>
          <p:cNvSpPr/>
          <p:nvPr/>
        </p:nvSpPr>
        <p:spPr>
          <a:xfrm>
            <a:off x="3670126" y="4883572"/>
            <a:ext cx="672774" cy="24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B0D5F0-9626-3928-6B00-0BE7FCA1D920}"/>
              </a:ext>
            </a:extLst>
          </p:cNvPr>
          <p:cNvPicPr>
            <a:picLocks noChangeAspect="1"/>
          </p:cNvPicPr>
          <p:nvPr/>
        </p:nvPicPr>
        <p:blipFill>
          <a:blip r:embed="rId3"/>
          <a:stretch>
            <a:fillRect/>
          </a:stretch>
        </p:blipFill>
        <p:spPr>
          <a:xfrm>
            <a:off x="3931732" y="1925299"/>
            <a:ext cx="4328535" cy="2241499"/>
          </a:xfrm>
          <a:prstGeom prst="rect">
            <a:avLst/>
          </a:prstGeom>
        </p:spPr>
      </p:pic>
      <p:sp>
        <p:nvSpPr>
          <p:cNvPr id="7" name="Oval 6">
            <a:extLst>
              <a:ext uri="{FF2B5EF4-FFF2-40B4-BE49-F238E27FC236}">
                <a16:creationId xmlns:a16="http://schemas.microsoft.com/office/drawing/2014/main" id="{559EF418-26E0-8B3F-430C-E65B451F003B}"/>
              </a:ext>
            </a:extLst>
          </p:cNvPr>
          <p:cNvSpPr/>
          <p:nvPr/>
        </p:nvSpPr>
        <p:spPr>
          <a:xfrm>
            <a:off x="3857297" y="2774731"/>
            <a:ext cx="1366344" cy="425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E0902A-FDBB-2C8C-48FC-9AF43A828789}"/>
              </a:ext>
            </a:extLst>
          </p:cNvPr>
          <p:cNvSpPr/>
          <p:nvPr/>
        </p:nvSpPr>
        <p:spPr>
          <a:xfrm>
            <a:off x="5528442" y="2854185"/>
            <a:ext cx="483476" cy="288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68E78E7-F4A1-DF57-06FC-24E460CE0C7A}"/>
              </a:ext>
            </a:extLst>
          </p:cNvPr>
          <p:cNvCxnSpPr>
            <a:cxnSpLocks/>
          </p:cNvCxnSpPr>
          <p:nvPr/>
        </p:nvCxnSpPr>
        <p:spPr>
          <a:xfrm flipH="1">
            <a:off x="3069021" y="3142592"/>
            <a:ext cx="788276" cy="1198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AE850E4E-3C58-C8D5-13CA-6B202415DA0B}"/>
              </a:ext>
            </a:extLst>
          </p:cNvPr>
          <p:cNvPicPr>
            <a:picLocks noGrp="1" noChangeAspect="1"/>
          </p:cNvPicPr>
          <p:nvPr>
            <p:ph idx="1"/>
          </p:nvPr>
        </p:nvPicPr>
        <p:blipFill>
          <a:blip r:embed="rId4"/>
          <a:stretch>
            <a:fillRect/>
          </a:stretch>
        </p:blipFill>
        <p:spPr>
          <a:xfrm>
            <a:off x="1451028" y="4358680"/>
            <a:ext cx="9604375" cy="1418665"/>
          </a:xfrm>
        </p:spPr>
      </p:pic>
      <p:sp>
        <p:nvSpPr>
          <p:cNvPr id="9" name="Oval 8">
            <a:extLst>
              <a:ext uri="{FF2B5EF4-FFF2-40B4-BE49-F238E27FC236}">
                <a16:creationId xmlns:a16="http://schemas.microsoft.com/office/drawing/2014/main" id="{A1315C9D-D23E-D2C6-2264-2B123EB99246}"/>
              </a:ext>
            </a:extLst>
          </p:cNvPr>
          <p:cNvSpPr/>
          <p:nvPr/>
        </p:nvSpPr>
        <p:spPr>
          <a:xfrm>
            <a:off x="2526030" y="4358680"/>
            <a:ext cx="1565910" cy="4234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46CCDC-795E-8597-DAEA-8781994A6A31}"/>
              </a:ext>
            </a:extLst>
          </p:cNvPr>
          <p:cNvSpPr/>
          <p:nvPr/>
        </p:nvSpPr>
        <p:spPr>
          <a:xfrm>
            <a:off x="2550065" y="4833379"/>
            <a:ext cx="776613" cy="2494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04C707-CD3C-5B3E-2EE5-E7E288488061}"/>
              </a:ext>
            </a:extLst>
          </p:cNvPr>
          <p:cNvSpPr/>
          <p:nvPr/>
        </p:nvSpPr>
        <p:spPr>
          <a:xfrm>
            <a:off x="2532293" y="5111802"/>
            <a:ext cx="794385" cy="206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F3DBC7-0009-6235-5E3C-B88EB1902625}"/>
              </a:ext>
            </a:extLst>
          </p:cNvPr>
          <p:cNvSpPr/>
          <p:nvPr/>
        </p:nvSpPr>
        <p:spPr>
          <a:xfrm>
            <a:off x="3790140" y="4811146"/>
            <a:ext cx="672775" cy="260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685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E7FE-2538-2AF4-8876-E66A499D6D80}"/>
              </a:ext>
            </a:extLst>
          </p:cNvPr>
          <p:cNvSpPr>
            <a:spLocks noGrp="1"/>
          </p:cNvSpPr>
          <p:nvPr>
            <p:ph type="title"/>
          </p:nvPr>
        </p:nvSpPr>
        <p:spPr/>
        <p:txBody>
          <a:bodyPr>
            <a:normAutofit/>
          </a:bodyPr>
          <a:lstStyle/>
          <a:p>
            <a:r>
              <a:rPr lang="en-US" sz="4400" dirty="0"/>
              <a:t>Independent Trainers</a:t>
            </a:r>
          </a:p>
        </p:txBody>
      </p:sp>
      <p:sp>
        <p:nvSpPr>
          <p:cNvPr id="3" name="Content Placeholder 2">
            <a:extLst>
              <a:ext uri="{FF2B5EF4-FFF2-40B4-BE49-F238E27FC236}">
                <a16:creationId xmlns:a16="http://schemas.microsoft.com/office/drawing/2014/main" id="{753148D9-7B86-3A7E-E6E5-72EF11573E4A}"/>
              </a:ext>
            </a:extLst>
          </p:cNvPr>
          <p:cNvSpPr>
            <a:spLocks noGrp="1"/>
          </p:cNvSpPr>
          <p:nvPr>
            <p:ph idx="1"/>
          </p:nvPr>
        </p:nvSpPr>
        <p:spPr/>
        <p:txBody>
          <a:bodyPr>
            <a:normAutofit/>
          </a:bodyPr>
          <a:lstStyle/>
          <a:p>
            <a:r>
              <a:rPr lang="en-US" sz="3600" dirty="0"/>
              <a:t>Course materials available at </a:t>
            </a:r>
            <a:r>
              <a:rPr lang="en-US" sz="3600" dirty="0">
                <a:hlinkClick r:id="rId3"/>
              </a:rPr>
              <a:t>www.mapmass.com</a:t>
            </a:r>
            <a:endParaRPr lang="en-US" sz="3600" dirty="0"/>
          </a:p>
          <a:p>
            <a:r>
              <a:rPr lang="en-US" sz="3600" dirty="0"/>
              <a:t>RIA available on Amazon</a:t>
            </a:r>
          </a:p>
          <a:p>
            <a:r>
              <a:rPr lang="en-US" sz="3600" dirty="0"/>
              <a:t>Not to make profit on supplies and materials</a:t>
            </a:r>
          </a:p>
          <a:p>
            <a:pPr marL="0" indent="0">
              <a:buNone/>
            </a:pPr>
            <a:endParaRPr lang="en-US" sz="3600" dirty="0"/>
          </a:p>
        </p:txBody>
      </p:sp>
    </p:spTree>
    <p:extLst>
      <p:ext uri="{BB962C8B-B14F-4D97-AF65-F5344CB8AC3E}">
        <p14:creationId xmlns:p14="http://schemas.microsoft.com/office/powerpoint/2010/main" val="588664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D32E-8DB6-16C4-E4F8-A1DE7B9B510A}"/>
              </a:ext>
            </a:extLst>
          </p:cNvPr>
          <p:cNvSpPr>
            <a:spLocks noGrp="1"/>
          </p:cNvSpPr>
          <p:nvPr>
            <p:ph type="title"/>
          </p:nvPr>
        </p:nvSpPr>
        <p:spPr/>
        <p:txBody>
          <a:bodyPr>
            <a:normAutofit/>
          </a:bodyPr>
          <a:lstStyle/>
          <a:p>
            <a:r>
              <a:rPr lang="en-US" sz="4400" dirty="0"/>
              <a:t>D&amp;S candidate handbook</a:t>
            </a:r>
          </a:p>
        </p:txBody>
      </p:sp>
      <p:sp>
        <p:nvSpPr>
          <p:cNvPr id="3" name="Content Placeholder 2">
            <a:extLst>
              <a:ext uri="{FF2B5EF4-FFF2-40B4-BE49-F238E27FC236}">
                <a16:creationId xmlns:a16="http://schemas.microsoft.com/office/drawing/2014/main" id="{A4A64A9B-AA06-1A8F-1D92-08BB03B74939}"/>
              </a:ext>
            </a:extLst>
          </p:cNvPr>
          <p:cNvSpPr>
            <a:spLocks noGrp="1"/>
          </p:cNvSpPr>
          <p:nvPr>
            <p:ph idx="1"/>
          </p:nvPr>
        </p:nvSpPr>
        <p:spPr>
          <a:xfrm>
            <a:off x="2137644" y="1944547"/>
            <a:ext cx="9613861" cy="3889093"/>
          </a:xfrm>
        </p:spPr>
        <p:txBody>
          <a:bodyPr>
            <a:normAutofit/>
          </a:bodyPr>
          <a:lstStyle/>
          <a:p>
            <a:pPr marL="914400" lvl="2" indent="0">
              <a:buNone/>
            </a:pPr>
            <a:endParaRPr lang="en-US" sz="2600" dirty="0"/>
          </a:p>
          <a:p>
            <a:pPr lvl="1"/>
            <a:r>
              <a:rPr lang="en-US" sz="3600" dirty="0"/>
              <a:t>Current version 14</a:t>
            </a:r>
          </a:p>
          <a:p>
            <a:pPr lvl="1"/>
            <a:r>
              <a:rPr lang="en-US" sz="3600" dirty="0"/>
              <a:t>Updated March 15, 2022</a:t>
            </a:r>
          </a:p>
          <a:p>
            <a:pPr lvl="1"/>
            <a:r>
              <a:rPr lang="en-US" sz="3600" dirty="0"/>
              <a:t>Hdmaster.com</a:t>
            </a:r>
          </a:p>
          <a:p>
            <a:pPr lvl="1"/>
            <a:r>
              <a:rPr lang="en-US" sz="3600" dirty="0"/>
              <a:t>Made available to each student</a:t>
            </a:r>
          </a:p>
          <a:p>
            <a:pPr lvl="1"/>
            <a:endParaRPr lang="en-US" sz="2800" dirty="0"/>
          </a:p>
        </p:txBody>
      </p:sp>
    </p:spTree>
    <p:extLst>
      <p:ext uri="{BB962C8B-B14F-4D97-AF65-F5344CB8AC3E}">
        <p14:creationId xmlns:p14="http://schemas.microsoft.com/office/powerpoint/2010/main" val="165503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30C65-181F-3741-E2DF-2A4DD1801F35}"/>
              </a:ext>
            </a:extLst>
          </p:cNvPr>
          <p:cNvSpPr>
            <a:spLocks noGrp="1"/>
          </p:cNvSpPr>
          <p:nvPr>
            <p:ph type="title"/>
          </p:nvPr>
        </p:nvSpPr>
        <p:spPr>
          <a:xfrm>
            <a:off x="844476" y="1600199"/>
            <a:ext cx="3539266" cy="4297680"/>
          </a:xfrm>
        </p:spPr>
        <p:txBody>
          <a:bodyPr anchor="ctr">
            <a:normAutofit/>
          </a:bodyPr>
          <a:lstStyle/>
          <a:p>
            <a:r>
              <a:rPr lang="en-US" sz="2000" dirty="0"/>
              <a:t>www.Hdmaster.com</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A44B452C-EAB6-4CA1-6754-D17478ED6CF7}"/>
              </a:ext>
            </a:extLst>
          </p:cNvPr>
          <p:cNvPicPr>
            <a:picLocks noGrp="1" noChangeAspect="1"/>
          </p:cNvPicPr>
          <p:nvPr>
            <p:ph idx="1"/>
          </p:nvPr>
        </p:nvPicPr>
        <p:blipFill>
          <a:blip r:embed="rId3"/>
          <a:stretch>
            <a:fillRect/>
          </a:stretch>
        </p:blipFill>
        <p:spPr>
          <a:xfrm>
            <a:off x="6163998" y="1487773"/>
            <a:ext cx="3801610" cy="4297680"/>
          </a:xfrm>
        </p:spPr>
      </p:pic>
    </p:spTree>
    <p:extLst>
      <p:ext uri="{BB962C8B-B14F-4D97-AF65-F5344CB8AC3E}">
        <p14:creationId xmlns:p14="http://schemas.microsoft.com/office/powerpoint/2010/main" val="4032312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B10C7-1B11-F10F-2216-C059BD8AEE6D}"/>
              </a:ext>
            </a:extLst>
          </p:cNvPr>
          <p:cNvSpPr>
            <a:spLocks noGrp="1"/>
          </p:cNvSpPr>
          <p:nvPr>
            <p:ph type="title"/>
          </p:nvPr>
        </p:nvSpPr>
        <p:spPr/>
        <p:txBody>
          <a:bodyPr>
            <a:normAutofit/>
          </a:bodyPr>
          <a:lstStyle/>
          <a:p>
            <a:r>
              <a:rPr lang="en-US" sz="4400" dirty="0"/>
              <a:t>ESL Candidates</a:t>
            </a:r>
          </a:p>
        </p:txBody>
      </p:sp>
      <p:sp>
        <p:nvSpPr>
          <p:cNvPr id="3" name="Content Placeholder 2">
            <a:extLst>
              <a:ext uri="{FF2B5EF4-FFF2-40B4-BE49-F238E27FC236}">
                <a16:creationId xmlns:a16="http://schemas.microsoft.com/office/drawing/2014/main" id="{EB02AEBA-F4B5-599E-99C2-2B6A8FD5A9E5}"/>
              </a:ext>
            </a:extLst>
          </p:cNvPr>
          <p:cNvSpPr>
            <a:spLocks noGrp="1"/>
          </p:cNvSpPr>
          <p:nvPr>
            <p:ph idx="1"/>
          </p:nvPr>
        </p:nvSpPr>
        <p:spPr>
          <a:xfrm>
            <a:off x="2137644" y="1944547"/>
            <a:ext cx="9613861" cy="3919825"/>
          </a:xfrm>
        </p:spPr>
        <p:txBody>
          <a:bodyPr>
            <a:normAutofit/>
          </a:bodyPr>
          <a:lstStyle/>
          <a:p>
            <a:endParaRPr lang="en-US" sz="2800" dirty="0"/>
          </a:p>
          <a:p>
            <a:r>
              <a:rPr lang="en-US" sz="3600" dirty="0"/>
              <a:t>Paper or hard back word-for-word only language translation dictionaries are allowed during testing</a:t>
            </a:r>
          </a:p>
          <a:p>
            <a:r>
              <a:rPr lang="en-US" sz="3600" dirty="0"/>
              <a:t>Show D&amp;S tester/proctor before test begins</a:t>
            </a:r>
          </a:p>
        </p:txBody>
      </p:sp>
    </p:spTree>
    <p:extLst>
      <p:ext uri="{BB962C8B-B14F-4D97-AF65-F5344CB8AC3E}">
        <p14:creationId xmlns:p14="http://schemas.microsoft.com/office/powerpoint/2010/main" val="367131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19" name="Group 18">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9392" y="938882"/>
            <a:ext cx="6562082" cy="4236223"/>
            <a:chOff x="7807230" y="2012810"/>
            <a:chExt cx="3251252" cy="3459865"/>
          </a:xfrm>
        </p:grpSpPr>
        <p:sp>
          <p:nvSpPr>
            <p:cNvPr id="20" name="Rectangle 19">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7777" y="1269341"/>
            <a:ext cx="5925312"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F2427-7EA1-4AAB-B6B0-37A7A6FCBC5B}"/>
              </a:ext>
            </a:extLst>
          </p:cNvPr>
          <p:cNvSpPr>
            <a:spLocks noGrp="1"/>
          </p:cNvSpPr>
          <p:nvPr>
            <p:ph type="title"/>
          </p:nvPr>
        </p:nvSpPr>
        <p:spPr>
          <a:xfrm>
            <a:off x="1446756" y="1463015"/>
            <a:ext cx="5492683" cy="3196668"/>
          </a:xfrm>
        </p:spPr>
        <p:txBody>
          <a:bodyPr vert="horz" lIns="91440" tIns="45720" rIns="91440" bIns="0" rtlCol="0" anchor="ctr">
            <a:normAutofit/>
          </a:bodyPr>
          <a:lstStyle/>
          <a:p>
            <a:pPr algn="ctr"/>
            <a:r>
              <a:rPr lang="en-US" sz="4000" dirty="0">
                <a:solidFill>
                  <a:srgbClr val="FFFFFF"/>
                </a:solidFill>
              </a:rPr>
              <a:t>What's new</a:t>
            </a:r>
          </a:p>
        </p:txBody>
      </p:sp>
      <p:pic>
        <p:nvPicPr>
          <p:cNvPr id="25" name="Picture 24">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58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98292-F540-68CF-4928-AAF122612078}"/>
              </a:ext>
            </a:extLst>
          </p:cNvPr>
          <p:cNvSpPr>
            <a:spLocks noGrp="1"/>
          </p:cNvSpPr>
          <p:nvPr>
            <p:ph type="title"/>
          </p:nvPr>
        </p:nvSpPr>
        <p:spPr/>
        <p:txBody>
          <a:bodyPr>
            <a:normAutofit/>
          </a:bodyPr>
          <a:lstStyle/>
          <a:p>
            <a:r>
              <a:rPr lang="en-US" sz="4400" dirty="0"/>
              <a:t>Gabapentin and </a:t>
            </a:r>
            <a:r>
              <a:rPr lang="en-US" sz="4400" dirty="0" err="1"/>
              <a:t>Fioricet</a:t>
            </a:r>
            <a:endParaRPr lang="en-US" sz="4400" dirty="0"/>
          </a:p>
        </p:txBody>
      </p:sp>
      <p:sp>
        <p:nvSpPr>
          <p:cNvPr id="3" name="Content Placeholder 2">
            <a:extLst>
              <a:ext uri="{FF2B5EF4-FFF2-40B4-BE49-F238E27FC236}">
                <a16:creationId xmlns:a16="http://schemas.microsoft.com/office/drawing/2014/main" id="{D8F32161-45FF-8EDD-8DFC-3829711AD6EE}"/>
              </a:ext>
            </a:extLst>
          </p:cNvPr>
          <p:cNvSpPr>
            <a:spLocks noGrp="1"/>
          </p:cNvSpPr>
          <p:nvPr>
            <p:ph idx="1"/>
          </p:nvPr>
        </p:nvSpPr>
        <p:spPr>
          <a:xfrm>
            <a:off x="2137644" y="2558005"/>
            <a:ext cx="9613861" cy="3306367"/>
          </a:xfrm>
        </p:spPr>
        <p:txBody>
          <a:bodyPr>
            <a:normAutofit/>
          </a:bodyPr>
          <a:lstStyle/>
          <a:p>
            <a:r>
              <a:rPr lang="en-US" sz="2800" dirty="0"/>
              <a:t>Countable Controlled Substances (CCS), (i.e., any federally controlled substances in Scheduled II – V and any Scheduled VI controlled substance identified by DCP as having a high potential for abuse), are stored in a substantially constructed double-locked dedicated storage area.</a:t>
            </a:r>
          </a:p>
        </p:txBody>
      </p:sp>
    </p:spTree>
    <p:extLst>
      <p:ext uri="{BB962C8B-B14F-4D97-AF65-F5344CB8AC3E}">
        <p14:creationId xmlns:p14="http://schemas.microsoft.com/office/powerpoint/2010/main" val="1541019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088A-9AF5-89E3-5672-58905662A546}"/>
              </a:ext>
            </a:extLst>
          </p:cNvPr>
          <p:cNvSpPr>
            <a:spLocks noGrp="1"/>
          </p:cNvSpPr>
          <p:nvPr>
            <p:ph type="title"/>
          </p:nvPr>
        </p:nvSpPr>
        <p:spPr/>
        <p:txBody>
          <a:bodyPr>
            <a:normAutofit/>
          </a:bodyPr>
          <a:lstStyle/>
          <a:p>
            <a:r>
              <a:rPr lang="en-US" sz="4400" dirty="0"/>
              <a:t>MAP Certification</a:t>
            </a:r>
          </a:p>
        </p:txBody>
      </p:sp>
      <p:sp>
        <p:nvSpPr>
          <p:cNvPr id="3" name="Content Placeholder 2">
            <a:extLst>
              <a:ext uri="{FF2B5EF4-FFF2-40B4-BE49-F238E27FC236}">
                <a16:creationId xmlns:a16="http://schemas.microsoft.com/office/drawing/2014/main" id="{B50B197C-312B-904C-11B3-8DB989F6458D}"/>
              </a:ext>
            </a:extLst>
          </p:cNvPr>
          <p:cNvSpPr>
            <a:spLocks noGrp="1"/>
          </p:cNvSpPr>
          <p:nvPr>
            <p:ph idx="1"/>
          </p:nvPr>
        </p:nvSpPr>
        <p:spPr>
          <a:xfrm>
            <a:off x="2137644" y="2083443"/>
            <a:ext cx="9613861" cy="3970038"/>
          </a:xfrm>
        </p:spPr>
        <p:txBody>
          <a:bodyPr>
            <a:normAutofit/>
          </a:bodyPr>
          <a:lstStyle/>
          <a:p>
            <a:r>
              <a:rPr lang="en-US" sz="3600" dirty="0"/>
              <a:t>Where accepted</a:t>
            </a:r>
          </a:p>
          <a:p>
            <a:pPr lvl="1"/>
            <a:endParaRPr lang="en-US" sz="1400" u="none" strike="noStrike" kern="0" spc="0" dirty="0">
              <a:effectLst/>
              <a:latin typeface="Arial" panose="020B0604020202020204" pitchFamily="34" charset="0"/>
              <a:ea typeface="Times New Roman" panose="02020603050405020304" pitchFamily="18" charset="0"/>
            </a:endParaRPr>
          </a:p>
          <a:p>
            <a:pPr lvl="1"/>
            <a:r>
              <a:rPr lang="en-US" sz="2800" u="none" strike="noStrike" kern="0" spc="0" dirty="0">
                <a:effectLst/>
                <a:latin typeface="Arial" panose="020B0604020202020204" pitchFamily="34" charset="0"/>
                <a:ea typeface="Times New Roman" panose="02020603050405020304" pitchFamily="18" charset="0"/>
              </a:rPr>
              <a:t>MAP Certification is only valid in DDS adult MAP Registered sites, MRC adult MAP Registered sites, DMH youth and adult MAP Registered sites, and DCF youth and adult MAP Registered sites.</a:t>
            </a:r>
          </a:p>
        </p:txBody>
      </p:sp>
    </p:spTree>
    <p:extLst>
      <p:ext uri="{BB962C8B-B14F-4D97-AF65-F5344CB8AC3E}">
        <p14:creationId xmlns:p14="http://schemas.microsoft.com/office/powerpoint/2010/main" val="4015889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D32E-8DB6-16C4-E4F8-A1DE7B9B510A}"/>
              </a:ext>
            </a:extLst>
          </p:cNvPr>
          <p:cNvSpPr>
            <a:spLocks noGrp="1"/>
          </p:cNvSpPr>
          <p:nvPr>
            <p:ph type="title"/>
          </p:nvPr>
        </p:nvSpPr>
        <p:spPr/>
        <p:txBody>
          <a:bodyPr>
            <a:normAutofit/>
          </a:bodyPr>
          <a:lstStyle/>
          <a:p>
            <a:r>
              <a:rPr lang="en-US" sz="4400" dirty="0"/>
              <a:t>Resource Packets</a:t>
            </a:r>
          </a:p>
        </p:txBody>
      </p:sp>
      <p:sp>
        <p:nvSpPr>
          <p:cNvPr id="3" name="Content Placeholder 2">
            <a:extLst>
              <a:ext uri="{FF2B5EF4-FFF2-40B4-BE49-F238E27FC236}">
                <a16:creationId xmlns:a16="http://schemas.microsoft.com/office/drawing/2014/main" id="{A4A64A9B-AA06-1A8F-1D92-08BB03B74939}"/>
              </a:ext>
            </a:extLst>
          </p:cNvPr>
          <p:cNvSpPr>
            <a:spLocks noGrp="1"/>
          </p:cNvSpPr>
          <p:nvPr>
            <p:ph idx="1"/>
          </p:nvPr>
        </p:nvSpPr>
        <p:spPr>
          <a:xfrm>
            <a:off x="2137644" y="1944547"/>
            <a:ext cx="9613861" cy="3889093"/>
          </a:xfrm>
        </p:spPr>
        <p:txBody>
          <a:bodyPr>
            <a:normAutofit/>
          </a:bodyPr>
          <a:lstStyle/>
          <a:p>
            <a:pPr lvl="1"/>
            <a:r>
              <a:rPr lang="en-US" sz="2800" dirty="0"/>
              <a:t>Process</a:t>
            </a:r>
          </a:p>
          <a:p>
            <a:pPr lvl="2"/>
            <a:r>
              <a:rPr lang="en-US" sz="2600" dirty="0"/>
              <a:t>Email: </a:t>
            </a:r>
            <a:r>
              <a:rPr lang="en-US" sz="2600" dirty="0">
                <a:solidFill>
                  <a:srgbClr val="0070C0"/>
                </a:solidFill>
                <a:hlinkClick r:id="rId3">
                  <a:extLst>
                    <a:ext uri="{A12FA001-AC4F-418D-AE19-62706E023703}">
                      <ahyp:hlinkClr xmlns:ahyp="http://schemas.microsoft.com/office/drawing/2018/hyperlinkcolor" val="tx"/>
                    </a:ext>
                  </a:extLst>
                </a:hlinkClick>
              </a:rPr>
              <a:t>cdunn@ltps.us</a:t>
            </a:r>
            <a:endParaRPr lang="en-US" sz="2600" dirty="0">
              <a:solidFill>
                <a:srgbClr val="0070C0"/>
              </a:solidFill>
            </a:endParaRPr>
          </a:p>
          <a:p>
            <a:pPr lvl="2"/>
            <a:r>
              <a:rPr lang="en-US" sz="2600" dirty="0"/>
              <a:t>Phone: 978-458-4000, ext. 116</a:t>
            </a:r>
          </a:p>
          <a:p>
            <a:pPr lvl="1"/>
            <a:r>
              <a:rPr lang="en-US" sz="2800" dirty="0"/>
              <a:t>Timeline</a:t>
            </a:r>
          </a:p>
          <a:p>
            <a:pPr lvl="1"/>
            <a:r>
              <a:rPr lang="en-US" sz="2800" dirty="0"/>
              <a:t>Payment method</a:t>
            </a:r>
          </a:p>
          <a:p>
            <a:pPr lvl="2"/>
            <a:r>
              <a:rPr lang="en-US" sz="2600" dirty="0"/>
              <a:t>Payment made by credit card only</a:t>
            </a:r>
          </a:p>
          <a:p>
            <a:pPr marL="914400" lvl="2" indent="0">
              <a:buNone/>
            </a:pPr>
            <a:endParaRPr lang="en-US" sz="2600" dirty="0"/>
          </a:p>
          <a:p>
            <a:pPr lvl="1"/>
            <a:endParaRPr lang="en-US" sz="2800" dirty="0"/>
          </a:p>
        </p:txBody>
      </p:sp>
    </p:spTree>
    <p:extLst>
      <p:ext uri="{BB962C8B-B14F-4D97-AF65-F5344CB8AC3E}">
        <p14:creationId xmlns:p14="http://schemas.microsoft.com/office/powerpoint/2010/main" val="340406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F4E4-944B-4B4A-92A5-361249D07FF1}"/>
              </a:ext>
            </a:extLst>
          </p:cNvPr>
          <p:cNvSpPr>
            <a:spLocks noGrp="1"/>
          </p:cNvSpPr>
          <p:nvPr>
            <p:ph type="title"/>
          </p:nvPr>
        </p:nvSpPr>
        <p:spPr/>
        <p:txBody>
          <a:bodyPr>
            <a:normAutofit/>
          </a:bodyPr>
          <a:lstStyle/>
          <a:p>
            <a:r>
              <a:rPr lang="en-US" sz="4400" dirty="0"/>
              <a:t>Certification Testing</a:t>
            </a:r>
          </a:p>
        </p:txBody>
      </p:sp>
      <p:sp>
        <p:nvSpPr>
          <p:cNvPr id="3" name="Content Placeholder 2">
            <a:extLst>
              <a:ext uri="{FF2B5EF4-FFF2-40B4-BE49-F238E27FC236}">
                <a16:creationId xmlns:a16="http://schemas.microsoft.com/office/drawing/2014/main" id="{1A9F00CC-1207-22D6-1E58-756F63037C9C}"/>
              </a:ext>
            </a:extLst>
          </p:cNvPr>
          <p:cNvSpPr>
            <a:spLocks noGrp="1"/>
          </p:cNvSpPr>
          <p:nvPr>
            <p:ph idx="1"/>
          </p:nvPr>
        </p:nvSpPr>
        <p:spPr>
          <a:xfrm>
            <a:off x="2137644" y="1853754"/>
            <a:ext cx="9613861" cy="4010618"/>
          </a:xfrm>
        </p:spPr>
        <p:txBody>
          <a:bodyPr>
            <a:normAutofit/>
          </a:bodyPr>
          <a:lstStyle/>
          <a:p>
            <a:r>
              <a:rPr lang="en-US" sz="3600" dirty="0"/>
              <a:t>Documentation</a:t>
            </a:r>
          </a:p>
          <a:p>
            <a:pPr lvl="1"/>
            <a:r>
              <a:rPr lang="en-US" sz="2800" dirty="0"/>
              <a:t>Legal name</a:t>
            </a:r>
          </a:p>
          <a:p>
            <a:pPr lvl="2"/>
            <a:r>
              <a:rPr lang="en-US" sz="2400" dirty="0"/>
              <a:t>Government issued ID</a:t>
            </a:r>
          </a:p>
          <a:p>
            <a:r>
              <a:rPr lang="en-US" sz="3600" dirty="0"/>
              <a:t>Candidate handbook</a:t>
            </a:r>
          </a:p>
          <a:p>
            <a:pPr lvl="1"/>
            <a:endParaRPr lang="en-US" sz="2400" dirty="0"/>
          </a:p>
          <a:p>
            <a:pPr lvl="2"/>
            <a:endParaRPr lang="en-US" sz="2200" dirty="0"/>
          </a:p>
          <a:p>
            <a:pPr lvl="2"/>
            <a:endParaRPr lang="en-US" sz="2200" dirty="0"/>
          </a:p>
          <a:p>
            <a:pPr lvl="2"/>
            <a:endParaRPr lang="en-US" sz="2200" dirty="0"/>
          </a:p>
        </p:txBody>
      </p:sp>
    </p:spTree>
    <p:extLst>
      <p:ext uri="{BB962C8B-B14F-4D97-AF65-F5344CB8AC3E}">
        <p14:creationId xmlns:p14="http://schemas.microsoft.com/office/powerpoint/2010/main" val="3799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ADB2-2A0A-319B-2EC4-1F74B4717D18}"/>
              </a:ext>
            </a:extLst>
          </p:cNvPr>
          <p:cNvSpPr>
            <a:spLocks noGrp="1"/>
          </p:cNvSpPr>
          <p:nvPr>
            <p:ph type="title"/>
          </p:nvPr>
        </p:nvSpPr>
        <p:spPr/>
        <p:txBody>
          <a:bodyPr>
            <a:normAutofit/>
          </a:bodyPr>
          <a:lstStyle/>
          <a:p>
            <a:r>
              <a:rPr lang="en-US" sz="4400" dirty="0"/>
              <a:t>MAP Trainer Status</a:t>
            </a:r>
          </a:p>
        </p:txBody>
      </p:sp>
      <p:sp>
        <p:nvSpPr>
          <p:cNvPr id="3" name="Content Placeholder 2">
            <a:extLst>
              <a:ext uri="{FF2B5EF4-FFF2-40B4-BE49-F238E27FC236}">
                <a16:creationId xmlns:a16="http://schemas.microsoft.com/office/drawing/2014/main" id="{5A8C8B15-B124-DEB9-95F5-41C2A957F7DD}"/>
              </a:ext>
            </a:extLst>
          </p:cNvPr>
          <p:cNvSpPr>
            <a:spLocks noGrp="1"/>
          </p:cNvSpPr>
          <p:nvPr>
            <p:ph idx="1"/>
          </p:nvPr>
        </p:nvSpPr>
        <p:spPr>
          <a:xfrm>
            <a:off x="2137644" y="2367280"/>
            <a:ext cx="9613861" cy="3497092"/>
          </a:xfrm>
        </p:spPr>
        <p:txBody>
          <a:bodyPr>
            <a:normAutofit/>
          </a:bodyPr>
          <a:lstStyle/>
          <a:p>
            <a:r>
              <a:rPr lang="en-US" sz="2800" dirty="0"/>
              <a:t>In order to maintain MAP Trainer status</a:t>
            </a:r>
          </a:p>
          <a:p>
            <a:pPr lvl="1"/>
            <a:r>
              <a:rPr lang="en-US" sz="2600" dirty="0"/>
              <a:t>Conduct full MAP certification course annually</a:t>
            </a:r>
          </a:p>
          <a:p>
            <a:pPr lvl="1"/>
            <a:r>
              <a:rPr lang="en-US" sz="2600" dirty="0"/>
              <a:t>View the 2 mandatory MAP Webinars in the required time period</a:t>
            </a:r>
          </a:p>
          <a:p>
            <a:endParaRPr lang="en-US" sz="2800" dirty="0"/>
          </a:p>
        </p:txBody>
      </p:sp>
    </p:spTree>
    <p:extLst>
      <p:ext uri="{BB962C8B-B14F-4D97-AF65-F5344CB8AC3E}">
        <p14:creationId xmlns:p14="http://schemas.microsoft.com/office/powerpoint/2010/main" val="2288502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ADB2-2A0A-319B-2EC4-1F74B4717D18}"/>
              </a:ext>
            </a:extLst>
          </p:cNvPr>
          <p:cNvSpPr>
            <a:spLocks noGrp="1"/>
          </p:cNvSpPr>
          <p:nvPr>
            <p:ph type="title"/>
          </p:nvPr>
        </p:nvSpPr>
        <p:spPr/>
        <p:txBody>
          <a:bodyPr>
            <a:normAutofit/>
          </a:bodyPr>
          <a:lstStyle/>
          <a:p>
            <a:r>
              <a:rPr lang="en-US" sz="4400" dirty="0"/>
              <a:t>MAP Trainer Status</a:t>
            </a:r>
          </a:p>
        </p:txBody>
      </p:sp>
      <p:sp>
        <p:nvSpPr>
          <p:cNvPr id="3" name="Content Placeholder 2">
            <a:extLst>
              <a:ext uri="{FF2B5EF4-FFF2-40B4-BE49-F238E27FC236}">
                <a16:creationId xmlns:a16="http://schemas.microsoft.com/office/drawing/2014/main" id="{5A8C8B15-B124-DEB9-95F5-41C2A957F7DD}"/>
              </a:ext>
            </a:extLst>
          </p:cNvPr>
          <p:cNvSpPr>
            <a:spLocks noGrp="1"/>
          </p:cNvSpPr>
          <p:nvPr>
            <p:ph idx="1"/>
          </p:nvPr>
        </p:nvSpPr>
        <p:spPr>
          <a:xfrm>
            <a:off x="2137644" y="2367280"/>
            <a:ext cx="9613861" cy="3497092"/>
          </a:xfrm>
        </p:spPr>
        <p:txBody>
          <a:bodyPr>
            <a:normAutofit/>
          </a:bodyPr>
          <a:lstStyle/>
          <a:p>
            <a:r>
              <a:rPr lang="en-US" sz="2800" dirty="0"/>
              <a:t>Maintain status exclusively as Recertification Trainer</a:t>
            </a:r>
          </a:p>
          <a:p>
            <a:pPr lvl="1"/>
            <a:r>
              <a:rPr lang="en-US" sz="2600" dirty="0"/>
              <a:t>Conduct at least one MAP Recertification test every six months</a:t>
            </a:r>
          </a:p>
          <a:p>
            <a:pPr lvl="1"/>
            <a:r>
              <a:rPr lang="en-US" sz="2600" dirty="0"/>
              <a:t>View the 2 mandatory MAP Webinars in the required time period</a:t>
            </a:r>
          </a:p>
          <a:p>
            <a:endParaRPr lang="en-US" sz="2800" dirty="0"/>
          </a:p>
        </p:txBody>
      </p:sp>
    </p:spTree>
    <p:extLst>
      <p:ext uri="{BB962C8B-B14F-4D97-AF65-F5344CB8AC3E}">
        <p14:creationId xmlns:p14="http://schemas.microsoft.com/office/powerpoint/2010/main" val="108298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78EA6-F349-4210-5439-0680FD5D0904}"/>
              </a:ext>
            </a:extLst>
          </p:cNvPr>
          <p:cNvSpPr>
            <a:spLocks noGrp="1"/>
          </p:cNvSpPr>
          <p:nvPr>
            <p:ph type="title"/>
          </p:nvPr>
        </p:nvSpPr>
        <p:spPr>
          <a:xfrm>
            <a:off x="844476" y="795067"/>
            <a:ext cx="3539266" cy="5102812"/>
          </a:xfrm>
        </p:spPr>
        <p:txBody>
          <a:bodyPr anchor="ctr">
            <a:normAutofit/>
          </a:bodyPr>
          <a:lstStyle/>
          <a:p>
            <a:r>
              <a:rPr lang="en-US" dirty="0" err="1"/>
              <a:t>Cbd</a:t>
            </a:r>
            <a:r>
              <a:rPr lang="en-US" dirty="0"/>
              <a:t> products and Map</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23DAF7-5846-072D-B4CB-28EA372FD95F}"/>
              </a:ext>
            </a:extLst>
          </p:cNvPr>
          <p:cNvSpPr>
            <a:spLocks noGrp="1"/>
          </p:cNvSpPr>
          <p:nvPr>
            <p:ph idx="1"/>
          </p:nvPr>
        </p:nvSpPr>
        <p:spPr>
          <a:xfrm>
            <a:off x="4924851" y="795067"/>
            <a:ext cx="6130003" cy="5102812"/>
          </a:xfrm>
        </p:spPr>
        <p:txBody>
          <a:bodyPr anchor="ctr">
            <a:normAutofit/>
          </a:bodyPr>
          <a:lstStyle/>
          <a:p>
            <a:r>
              <a:rPr lang="en-US" dirty="0">
                <a:ea typeface="+mn-lt"/>
                <a:cs typeface="+mn-lt"/>
              </a:rPr>
              <a:t>¨Currently the only CBD medication approved by the FDA is </a:t>
            </a:r>
            <a:r>
              <a:rPr lang="en-US" dirty="0" err="1">
                <a:ea typeface="+mn-lt"/>
                <a:cs typeface="+mn-lt"/>
              </a:rPr>
              <a:t>Epidiolex</a:t>
            </a:r>
            <a:r>
              <a:rPr lang="en-US" dirty="0">
                <a:ea typeface="+mn-lt"/>
                <a:cs typeface="+mn-lt"/>
              </a:rPr>
              <a:t>.</a:t>
            </a:r>
            <a:endParaRPr lang="en-US" dirty="0"/>
          </a:p>
          <a:p>
            <a:r>
              <a:rPr lang="en-US" dirty="0">
                <a:ea typeface="+mn-lt"/>
                <a:cs typeface="+mn-lt"/>
              </a:rPr>
              <a:t>¨The FDA has determined that CBD products ‘are excluded from the dietary supplement definition’. </a:t>
            </a:r>
            <a:endParaRPr lang="en-US" dirty="0"/>
          </a:p>
          <a:p>
            <a:r>
              <a:rPr lang="en-US" dirty="0">
                <a:ea typeface="+mn-lt"/>
                <a:cs typeface="+mn-lt"/>
              </a:rPr>
              <a:t>¨</a:t>
            </a:r>
            <a:r>
              <a:rPr lang="en-US" u="sng" dirty="0">
                <a:ea typeface="+mn-lt"/>
                <a:cs typeface="+mn-lt"/>
                <a:hlinkClick r:id="rId3"/>
              </a:rPr>
              <a:t>https://www.fda.gov/news-events/public-health-focus/fda-regulation-cannabis-and-cannabis-derived-products-including-cannabidiol-cbd</a:t>
            </a:r>
            <a:r>
              <a:rPr lang="en-US" dirty="0">
                <a:ea typeface="+mn-lt"/>
                <a:cs typeface="+mn-lt"/>
              </a:rPr>
              <a:t> </a:t>
            </a:r>
            <a:endParaRPr lang="en-US" dirty="0"/>
          </a:p>
        </p:txBody>
      </p:sp>
    </p:spTree>
    <p:extLst>
      <p:ext uri="{BB962C8B-B14F-4D97-AF65-F5344CB8AC3E}">
        <p14:creationId xmlns:p14="http://schemas.microsoft.com/office/powerpoint/2010/main" val="327222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AC85F6-E562-E49C-0F97-8CF45E23D85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Prohibited activities</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3149F369-7E6E-0036-CC5C-0B883F067A37}"/>
              </a:ext>
            </a:extLst>
          </p:cNvPr>
          <p:cNvPicPr>
            <a:picLocks noGrp="1" noChangeAspect="1"/>
          </p:cNvPicPr>
          <p:nvPr>
            <p:ph idx="1"/>
          </p:nvPr>
        </p:nvPicPr>
        <p:blipFill>
          <a:blip r:embed="rId4"/>
          <a:stretch>
            <a:fillRect/>
          </a:stretch>
        </p:blipFill>
        <p:spPr>
          <a:xfrm>
            <a:off x="6282301" y="976903"/>
            <a:ext cx="2948572" cy="4136401"/>
          </a:xfrm>
        </p:spPr>
      </p:pic>
    </p:spTree>
    <p:extLst>
      <p:ext uri="{BB962C8B-B14F-4D97-AF65-F5344CB8AC3E}">
        <p14:creationId xmlns:p14="http://schemas.microsoft.com/office/powerpoint/2010/main" val="54465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AC85F6-E562-E49C-0F97-8CF45E23D85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Prohibited activities</a:t>
            </a:r>
          </a:p>
        </p:txBody>
      </p:sp>
      <p:cxnSp>
        <p:nvCxnSpPr>
          <p:cNvPr id="48" name="Straight Connector 47">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51" name="Rectangle 50">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36821C77-17DB-6E2E-013F-8D4074382F62}"/>
              </a:ext>
            </a:extLst>
          </p:cNvPr>
          <p:cNvPicPr>
            <a:picLocks noGrp="1" noChangeAspect="1"/>
          </p:cNvPicPr>
          <p:nvPr>
            <p:ph idx="1"/>
          </p:nvPr>
        </p:nvPicPr>
        <p:blipFill>
          <a:blip r:embed="rId4"/>
          <a:stretch>
            <a:fillRect/>
          </a:stretch>
        </p:blipFill>
        <p:spPr>
          <a:xfrm>
            <a:off x="4452669" y="1474968"/>
            <a:ext cx="6616713" cy="3038311"/>
          </a:xfrm>
        </p:spPr>
      </p:pic>
      <p:sp>
        <p:nvSpPr>
          <p:cNvPr id="9" name="Arrow: Up 8">
            <a:extLst>
              <a:ext uri="{FF2B5EF4-FFF2-40B4-BE49-F238E27FC236}">
                <a16:creationId xmlns:a16="http://schemas.microsoft.com/office/drawing/2014/main" id="{FD787E35-B5F3-5000-2F59-97C5898B3C5F}"/>
              </a:ext>
            </a:extLst>
          </p:cNvPr>
          <p:cNvSpPr/>
          <p:nvPr/>
        </p:nvSpPr>
        <p:spPr>
          <a:xfrm>
            <a:off x="5177790" y="451327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248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AC85F6-E562-E49C-0F97-8CF45E23D85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Prohibited activities</a:t>
            </a:r>
          </a:p>
        </p:txBody>
      </p:sp>
      <p:cxnSp>
        <p:nvCxnSpPr>
          <p:cNvPr id="48" name="Straight Connector 47">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51" name="Rectangle 50">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2B51CEE0-3FAD-6ED6-D641-3AAD9C2E304E}"/>
              </a:ext>
            </a:extLst>
          </p:cNvPr>
          <p:cNvPicPr>
            <a:picLocks noGrp="1" noChangeAspect="1"/>
          </p:cNvPicPr>
          <p:nvPr>
            <p:ph idx="1"/>
          </p:nvPr>
        </p:nvPicPr>
        <p:blipFill>
          <a:blip r:embed="rId4"/>
          <a:stretch>
            <a:fillRect/>
          </a:stretch>
        </p:blipFill>
        <p:spPr>
          <a:xfrm>
            <a:off x="4425044" y="1474969"/>
            <a:ext cx="6306670" cy="3449638"/>
          </a:xfrm>
        </p:spPr>
      </p:pic>
      <p:sp>
        <p:nvSpPr>
          <p:cNvPr id="5" name="Arrow: Up-Down 4">
            <a:extLst>
              <a:ext uri="{FF2B5EF4-FFF2-40B4-BE49-F238E27FC236}">
                <a16:creationId xmlns:a16="http://schemas.microsoft.com/office/drawing/2014/main" id="{B5F4B4C0-F19A-0F8F-9D48-9C7AE3324248}"/>
              </a:ext>
            </a:extLst>
          </p:cNvPr>
          <p:cNvSpPr/>
          <p:nvPr/>
        </p:nvSpPr>
        <p:spPr>
          <a:xfrm>
            <a:off x="6558236" y="3429000"/>
            <a:ext cx="356159" cy="90906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87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E6A5-C130-BF41-A7E2-7BC468E02EA5}"/>
              </a:ext>
            </a:extLst>
          </p:cNvPr>
          <p:cNvSpPr>
            <a:spLocks noGrp="1"/>
          </p:cNvSpPr>
          <p:nvPr>
            <p:ph type="title"/>
          </p:nvPr>
        </p:nvSpPr>
        <p:spPr/>
        <p:txBody>
          <a:bodyPr>
            <a:normAutofit/>
          </a:bodyPr>
          <a:lstStyle/>
          <a:p>
            <a:r>
              <a:rPr lang="en-US" sz="4400" dirty="0"/>
              <a:t>Please welcome</a:t>
            </a:r>
          </a:p>
        </p:txBody>
      </p:sp>
      <p:sp>
        <p:nvSpPr>
          <p:cNvPr id="4" name="Text Placeholder 3">
            <a:extLst>
              <a:ext uri="{FF2B5EF4-FFF2-40B4-BE49-F238E27FC236}">
                <a16:creationId xmlns:a16="http://schemas.microsoft.com/office/drawing/2014/main" id="{9927E348-AB9E-4DD8-FC21-E21AECB0DEE2}"/>
              </a:ext>
            </a:extLst>
          </p:cNvPr>
          <p:cNvSpPr>
            <a:spLocks noGrp="1"/>
          </p:cNvSpPr>
          <p:nvPr>
            <p:ph type="body" idx="1"/>
          </p:nvPr>
        </p:nvSpPr>
        <p:spPr>
          <a:xfrm>
            <a:off x="678619" y="2174756"/>
            <a:ext cx="4769681" cy="1139945"/>
          </a:xfrm>
        </p:spPr>
        <p:txBody>
          <a:bodyPr>
            <a:noAutofit/>
          </a:bodyPr>
          <a:lstStyle/>
          <a:p>
            <a:pPr algn="ctr"/>
            <a:r>
              <a:rPr lang="en-US" sz="2900" dirty="0"/>
              <a:t>Department of Developmental Services</a:t>
            </a:r>
            <a:r>
              <a:rPr lang="en-US" sz="2800" dirty="0"/>
              <a:t>	</a:t>
            </a:r>
          </a:p>
        </p:txBody>
      </p:sp>
      <p:sp>
        <p:nvSpPr>
          <p:cNvPr id="5" name="Content Placeholder 4">
            <a:extLst>
              <a:ext uri="{FF2B5EF4-FFF2-40B4-BE49-F238E27FC236}">
                <a16:creationId xmlns:a16="http://schemas.microsoft.com/office/drawing/2014/main" id="{D536B900-901F-BCFD-8438-4C248757081F}"/>
              </a:ext>
            </a:extLst>
          </p:cNvPr>
          <p:cNvSpPr>
            <a:spLocks noGrp="1"/>
          </p:cNvSpPr>
          <p:nvPr>
            <p:ph sz="half" idx="2"/>
          </p:nvPr>
        </p:nvSpPr>
        <p:spPr>
          <a:xfrm>
            <a:off x="680322" y="3676650"/>
            <a:ext cx="4698355" cy="2259537"/>
          </a:xfrm>
        </p:spPr>
        <p:txBody>
          <a:bodyPr vert="horz" lIns="91440" tIns="45720" rIns="91440" bIns="45720" rtlCol="0" anchor="t">
            <a:normAutofit/>
          </a:bodyPr>
          <a:lstStyle/>
          <a:p>
            <a:r>
              <a:rPr lang="en-US" dirty="0"/>
              <a:t>H</a:t>
            </a:r>
            <a:r>
              <a:rPr lang="en-US" sz="2400" dirty="0"/>
              <a:t>olly Harrison, RN</a:t>
            </a:r>
          </a:p>
          <a:p>
            <a:pPr lvl="1"/>
            <a:r>
              <a:rPr lang="en-US" sz="2400" dirty="0"/>
              <a:t>Central West MAP Coordinator</a:t>
            </a:r>
          </a:p>
        </p:txBody>
      </p:sp>
      <p:sp>
        <p:nvSpPr>
          <p:cNvPr id="6" name="Text Placeholder 5">
            <a:extLst>
              <a:ext uri="{FF2B5EF4-FFF2-40B4-BE49-F238E27FC236}">
                <a16:creationId xmlns:a16="http://schemas.microsoft.com/office/drawing/2014/main" id="{348819D8-5322-46BE-A9F6-5F08AB990107}"/>
              </a:ext>
            </a:extLst>
          </p:cNvPr>
          <p:cNvSpPr>
            <a:spLocks noGrp="1"/>
          </p:cNvSpPr>
          <p:nvPr>
            <p:ph type="body" sz="quarter" idx="3"/>
          </p:nvPr>
        </p:nvSpPr>
        <p:spPr>
          <a:xfrm>
            <a:off x="6000750" y="2174754"/>
            <a:ext cx="4400550" cy="1139945"/>
          </a:xfrm>
        </p:spPr>
        <p:txBody>
          <a:bodyPr>
            <a:normAutofit/>
          </a:bodyPr>
          <a:lstStyle/>
          <a:p>
            <a:pPr algn="ctr"/>
            <a:r>
              <a:rPr lang="en-US" sz="2900" dirty="0"/>
              <a:t>Department of Children and Families</a:t>
            </a:r>
            <a:endParaRPr lang="en-US"/>
          </a:p>
        </p:txBody>
      </p:sp>
      <p:sp>
        <p:nvSpPr>
          <p:cNvPr id="7" name="Content Placeholder 6">
            <a:extLst>
              <a:ext uri="{FF2B5EF4-FFF2-40B4-BE49-F238E27FC236}">
                <a16:creationId xmlns:a16="http://schemas.microsoft.com/office/drawing/2014/main" id="{D4D3E760-362A-AD6E-5D77-95696C44A122}"/>
              </a:ext>
            </a:extLst>
          </p:cNvPr>
          <p:cNvSpPr>
            <a:spLocks noGrp="1"/>
          </p:cNvSpPr>
          <p:nvPr>
            <p:ph sz="quarter" idx="4"/>
          </p:nvPr>
        </p:nvSpPr>
        <p:spPr>
          <a:xfrm>
            <a:off x="6000750" y="3676831"/>
            <a:ext cx="4293432" cy="2259356"/>
          </a:xfrm>
        </p:spPr>
        <p:txBody>
          <a:bodyPr vert="horz" lIns="91440" tIns="45720" rIns="91440" bIns="45720" rtlCol="0" anchor="t">
            <a:normAutofit/>
          </a:bodyPr>
          <a:lstStyle/>
          <a:p>
            <a:r>
              <a:rPr lang="en-US" sz="2400" dirty="0"/>
              <a:t>Eric Volz-Benoit, RN</a:t>
            </a:r>
          </a:p>
          <a:p>
            <a:pPr lvl="1"/>
            <a:r>
              <a:rPr lang="en-US" sz="2400" dirty="0"/>
              <a:t>MAP Director</a:t>
            </a:r>
          </a:p>
        </p:txBody>
      </p:sp>
    </p:spTree>
    <p:extLst>
      <p:ext uri="{BB962C8B-B14F-4D97-AF65-F5344CB8AC3E}">
        <p14:creationId xmlns:p14="http://schemas.microsoft.com/office/powerpoint/2010/main" val="1142282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43">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9AC85F6-E562-E49C-0F97-8CF45E23D853}"/>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Prohibited activities</a:t>
            </a:r>
          </a:p>
        </p:txBody>
      </p:sp>
      <p:cxnSp>
        <p:nvCxnSpPr>
          <p:cNvPr id="48" name="Straight Connector 47">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51" name="Rectangle 50">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6" name="Straight Connector 55">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9D2852D2-99C7-EA24-1ED8-BD9B044755B4}"/>
              </a:ext>
            </a:extLst>
          </p:cNvPr>
          <p:cNvPicPr>
            <a:picLocks noGrp="1" noChangeAspect="1"/>
          </p:cNvPicPr>
          <p:nvPr>
            <p:ph idx="1"/>
          </p:nvPr>
        </p:nvPicPr>
        <p:blipFill>
          <a:blip r:embed="rId4"/>
          <a:stretch>
            <a:fillRect/>
          </a:stretch>
        </p:blipFill>
        <p:spPr>
          <a:xfrm>
            <a:off x="4484681" y="1278460"/>
            <a:ext cx="6543812" cy="3449638"/>
          </a:xfrm>
        </p:spPr>
      </p:pic>
      <p:sp>
        <p:nvSpPr>
          <p:cNvPr id="3" name="Arrow: Left 2">
            <a:extLst>
              <a:ext uri="{FF2B5EF4-FFF2-40B4-BE49-F238E27FC236}">
                <a16:creationId xmlns:a16="http://schemas.microsoft.com/office/drawing/2014/main" id="{6B853EE2-6850-A7A0-FA60-5398BA2DBE1A}"/>
              </a:ext>
            </a:extLst>
          </p:cNvPr>
          <p:cNvSpPr/>
          <p:nvPr/>
        </p:nvSpPr>
        <p:spPr>
          <a:xfrm>
            <a:off x="6461760" y="4337590"/>
            <a:ext cx="1432560" cy="5087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254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4400" dirty="0"/>
              <a:t>Next MAP Trainer Webinar</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p:txBody>
          <a:bodyPr/>
          <a:lstStyle/>
          <a:p>
            <a:endParaRPr lang="en-US" dirty="0"/>
          </a:p>
          <a:p>
            <a:endParaRPr lang="en-US" sz="2800" dirty="0"/>
          </a:p>
          <a:p>
            <a:r>
              <a:rPr lang="en-US" sz="3200" dirty="0"/>
              <a:t>Spring/Summer 2023</a:t>
            </a:r>
          </a:p>
          <a:p>
            <a:endParaRPr lang="en-US" dirty="0"/>
          </a:p>
          <a:p>
            <a:endParaRPr lang="en-US" dirty="0"/>
          </a:p>
        </p:txBody>
      </p:sp>
      <p:pic>
        <p:nvPicPr>
          <p:cNvPr id="7" name="Content Placeholder 6" descr="Gears with solid fill">
            <a:extLst>
              <a:ext uri="{FF2B5EF4-FFF2-40B4-BE49-F238E27FC236}">
                <a16:creationId xmlns:a16="http://schemas.microsoft.com/office/drawing/2014/main" id="{4CB3BFA6-73DC-56B9-4701-07977E01F8F2}"/>
              </a:ext>
            </a:extLst>
          </p:cNvPr>
          <p:cNvPicPr>
            <a:picLocks noGrp="1" noChangeAspect="1"/>
          </p:cNvPicPr>
          <p:nvPr>
            <p:ph sz="half" idx="2"/>
          </p:nvPr>
        </p:nvPicPr>
        <p:blipFill>
          <a:blip r:embed="rId3">
            <a:extLst>
              <a:ext uri="{96DAC541-7B7A-43D3-8B79-37D633B846F1}">
                <asvg:svgBlip xmlns:asvg="http://schemas.microsoft.com/office/drawing/2016/SVG/main" r:embed="rId4"/>
              </a:ext>
            </a:extLst>
          </a:blip>
          <a:stretch>
            <a:fillRect/>
          </a:stretch>
        </p:blipFill>
        <p:spPr>
          <a:xfrm>
            <a:off x="8278812" y="3281363"/>
            <a:ext cx="914400" cy="914400"/>
          </a:xfrm>
        </p:spPr>
      </p:pic>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8946" y="613889"/>
            <a:ext cx="1440000" cy="1440000"/>
          </a:xfrm>
          <a:prstGeom prst="rect">
            <a:avLst/>
          </a:prstGeom>
        </p:spPr>
      </p:pic>
    </p:spTree>
    <p:extLst>
      <p:ext uri="{BB962C8B-B14F-4D97-AF65-F5344CB8AC3E}">
        <p14:creationId xmlns:p14="http://schemas.microsoft.com/office/powerpoint/2010/main" val="420520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id="{9AB26DBC-1F7F-4AC0-A88C-69712701E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099884-7695-4976-8EBD-ECB5AF05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3D87B2C6-8987-070D-263E-FF794484C107}"/>
              </a:ext>
            </a:extLst>
          </p:cNvPr>
          <p:cNvSpPr>
            <a:spLocks noGrp="1"/>
          </p:cNvSpPr>
          <p:nvPr>
            <p:ph type="title"/>
          </p:nvPr>
        </p:nvSpPr>
        <p:spPr>
          <a:xfrm>
            <a:off x="8673476" y="1468464"/>
            <a:ext cx="3088872" cy="1873219"/>
          </a:xfrm>
        </p:spPr>
        <p:txBody>
          <a:bodyPr vert="horz" lIns="91440" tIns="45720" rIns="91440" bIns="0" rtlCol="0" anchor="b">
            <a:normAutofit/>
          </a:bodyPr>
          <a:lstStyle/>
          <a:p>
            <a:r>
              <a:rPr lang="en-US" sz="3600" dirty="0"/>
              <a:t>Who do I contact?</a:t>
            </a:r>
          </a:p>
        </p:txBody>
      </p:sp>
      <p:grpSp>
        <p:nvGrpSpPr>
          <p:cNvPr id="37" name="Group 36">
            <a:extLst>
              <a:ext uri="{FF2B5EF4-FFF2-40B4-BE49-F238E27FC236}">
                <a16:creationId xmlns:a16="http://schemas.microsoft.com/office/drawing/2014/main" id="{32F6B6B9-C579-41A6-A7D1-A7AB4AA6D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7560115" cy="5149101"/>
            <a:chOff x="632237" y="482171"/>
            <a:chExt cx="7560115" cy="5149101"/>
          </a:xfrm>
        </p:grpSpPr>
        <p:sp>
          <p:nvSpPr>
            <p:cNvPr id="38" name="Rectangle 37">
              <a:extLst>
                <a:ext uri="{FF2B5EF4-FFF2-40B4-BE49-F238E27FC236}">
                  <a16:creationId xmlns:a16="http://schemas.microsoft.com/office/drawing/2014/main" id="{DC0B55B5-5A26-423B-ACDC-B151A280A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AD2DF8D-6B65-43EB-86A8-9DB52572A0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74163961-0280-48BA-BC84-97E03B00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6598806"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FAC20BB-5902-4D8F-9A2A-E4B516EF3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44">
            <a:extLst>
              <a:ext uri="{FF2B5EF4-FFF2-40B4-BE49-F238E27FC236}">
                <a16:creationId xmlns:a16="http://schemas.microsoft.com/office/drawing/2014/main" id="{FC7852F8-6371-4D0E-ADF1-AD67B8FD8F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46">
            <a:extLst>
              <a:ext uri="{FF2B5EF4-FFF2-40B4-BE49-F238E27FC236}">
                <a16:creationId xmlns:a16="http://schemas.microsoft.com/office/drawing/2014/main" id="{60356817-A471-4572-AE96-579F6D6BFD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Graphic 18" descr="Head with gears with solid fill">
            <a:extLst>
              <a:ext uri="{FF2B5EF4-FFF2-40B4-BE49-F238E27FC236}">
                <a16:creationId xmlns:a16="http://schemas.microsoft.com/office/drawing/2014/main" id="{E17B75A4-8D0B-D900-2D23-7D57C2F024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32499" y="484517"/>
            <a:ext cx="1532625" cy="1547003"/>
          </a:xfrm>
          <a:prstGeom prst="rect">
            <a:avLst/>
          </a:prstGeom>
        </p:spPr>
      </p:pic>
      <p:pic>
        <p:nvPicPr>
          <p:cNvPr id="6" name="Picture 6">
            <a:extLst>
              <a:ext uri="{FF2B5EF4-FFF2-40B4-BE49-F238E27FC236}">
                <a16:creationId xmlns:a16="http://schemas.microsoft.com/office/drawing/2014/main" id="{81BB9E60-1C41-1C1B-10AF-318CBE9C482B}"/>
              </a:ext>
            </a:extLst>
          </p:cNvPr>
          <p:cNvPicPr>
            <a:picLocks noGrp="1" noChangeAspect="1"/>
          </p:cNvPicPr>
          <p:nvPr>
            <p:ph idx="1"/>
          </p:nvPr>
        </p:nvPicPr>
        <p:blipFill>
          <a:blip r:embed="rId6"/>
          <a:stretch>
            <a:fillRect/>
          </a:stretch>
        </p:blipFill>
        <p:spPr>
          <a:xfrm>
            <a:off x="1104698" y="895144"/>
            <a:ext cx="6576685" cy="4111760"/>
          </a:xfrm>
        </p:spPr>
      </p:pic>
    </p:spTree>
    <p:extLst>
      <p:ext uri="{BB962C8B-B14F-4D97-AF65-F5344CB8AC3E}">
        <p14:creationId xmlns:p14="http://schemas.microsoft.com/office/powerpoint/2010/main" val="104535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9712147B-7974-D832-A194-274F91D81100}"/>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2800"/>
              <a:t>Map Coordinator contact information</a:t>
            </a:r>
          </a:p>
        </p:txBody>
      </p:sp>
      <p:cxnSp>
        <p:nvCxnSpPr>
          <p:cNvPr id="23" name="Straight Connector 22">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5" name="Group 24">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6" name="Rectangle 25">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id="{85237F6E-2B02-6B5E-761F-898FFDE3234C}"/>
              </a:ext>
            </a:extLst>
          </p:cNvPr>
          <p:cNvPicPr>
            <a:picLocks noGrp="1" noChangeAspect="1"/>
          </p:cNvPicPr>
          <p:nvPr>
            <p:ph idx="1"/>
          </p:nvPr>
        </p:nvPicPr>
        <p:blipFill>
          <a:blip r:embed="rId4"/>
          <a:stretch>
            <a:fillRect/>
          </a:stretch>
        </p:blipFill>
        <p:spPr>
          <a:xfrm>
            <a:off x="6248385" y="966535"/>
            <a:ext cx="3265009" cy="3948364"/>
          </a:xfrm>
        </p:spPr>
      </p:pic>
    </p:spTree>
    <p:extLst>
      <p:ext uri="{BB962C8B-B14F-4D97-AF65-F5344CB8AC3E}">
        <p14:creationId xmlns:p14="http://schemas.microsoft.com/office/powerpoint/2010/main" val="297524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9BDF-6C9C-371C-C338-03ECD0504719}"/>
              </a:ext>
            </a:extLst>
          </p:cNvPr>
          <p:cNvSpPr>
            <a:spLocks noGrp="1"/>
          </p:cNvSpPr>
          <p:nvPr>
            <p:ph type="title"/>
          </p:nvPr>
        </p:nvSpPr>
        <p:spPr/>
        <p:txBody>
          <a:bodyPr>
            <a:normAutofit/>
          </a:bodyPr>
          <a:lstStyle/>
          <a:p>
            <a:r>
              <a:rPr lang="en-US" sz="4400" dirty="0"/>
              <a:t>D&amp;S Diversified Technologies</a:t>
            </a:r>
            <a:endParaRPr lang="en-US"/>
          </a:p>
        </p:txBody>
      </p:sp>
      <p:sp>
        <p:nvSpPr>
          <p:cNvPr id="3" name="Content Placeholder 2">
            <a:extLst>
              <a:ext uri="{FF2B5EF4-FFF2-40B4-BE49-F238E27FC236}">
                <a16:creationId xmlns:a16="http://schemas.microsoft.com/office/drawing/2014/main" id="{0A5B2CAA-7C86-83A9-A55A-AA5879216992}"/>
              </a:ext>
            </a:extLst>
          </p:cNvPr>
          <p:cNvSpPr>
            <a:spLocks noGrp="1"/>
          </p:cNvSpPr>
          <p:nvPr>
            <p:ph idx="1"/>
          </p:nvPr>
        </p:nvSpPr>
        <p:spPr>
          <a:xfrm>
            <a:off x="1895476" y="1967696"/>
            <a:ext cx="9856030" cy="3896676"/>
          </a:xfrm>
        </p:spPr>
        <p:txBody>
          <a:bodyPr/>
          <a:lstStyle/>
          <a:p>
            <a:r>
              <a:rPr lang="en-US" sz="3200" dirty="0"/>
              <a:t>Knowledge Pretest Disclaimer</a:t>
            </a:r>
          </a:p>
          <a:p>
            <a:pPr marL="457200" lvl="1" indent="0">
              <a:buNone/>
            </a:pPr>
            <a:endParaRPr lang="en-US" sz="1800" dirty="0">
              <a:solidFill>
                <a:srgbClr val="000000"/>
              </a:solidFill>
              <a:effectLst/>
              <a:latin typeface="Calibri" panose="020F0502020204030204" pitchFamily="34" charset="0"/>
              <a:ea typeface="Calibri" panose="020F0502020204030204" pitchFamily="34" charset="0"/>
            </a:endParaRPr>
          </a:p>
          <a:p>
            <a:pPr marL="457200" lvl="1" indent="0">
              <a:buNone/>
            </a:pPr>
            <a:r>
              <a:rPr lang="en-US" sz="2400" dirty="0">
                <a:solidFill>
                  <a:srgbClr val="000000"/>
                </a:solidFill>
                <a:effectLst/>
                <a:latin typeface="Calibri" panose="020F0502020204030204" pitchFamily="34" charset="0"/>
                <a:ea typeface="Calibri" panose="020F0502020204030204" pitchFamily="34" charset="0"/>
              </a:rPr>
              <a:t>“The online Knowledge Pretest is a Certification Test eligibility requirement.  Its  purpose also serves to familiarize staff in the use of the computer testing platform. Successfully passing the online Knowledge Pretest is not an indicator of a test candidate's competency to pass the state approved MAP Certification Knowledge test.”</a:t>
            </a:r>
            <a:endParaRPr lang="en-US" sz="2400" dirty="0">
              <a:effectLst/>
              <a:latin typeface="Calibri" panose="020F0502020204030204" pitchFamily="34" charset="0"/>
              <a:ea typeface="Calibri" panose="020F0502020204030204" pitchFamily="34" charset="0"/>
            </a:endParaRPr>
          </a:p>
          <a:p>
            <a:pPr marL="457200" lvl="1" indent="0">
              <a:buNone/>
            </a:pPr>
            <a:endParaRPr lang="en-US" sz="2400" dirty="0"/>
          </a:p>
        </p:txBody>
      </p:sp>
    </p:spTree>
    <p:extLst>
      <p:ext uri="{BB962C8B-B14F-4D97-AF65-F5344CB8AC3E}">
        <p14:creationId xmlns:p14="http://schemas.microsoft.com/office/powerpoint/2010/main" val="363887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BFCF-D7FE-B516-C6A2-171AA9B2C2B1}"/>
              </a:ext>
            </a:extLst>
          </p:cNvPr>
          <p:cNvSpPr>
            <a:spLocks noGrp="1"/>
          </p:cNvSpPr>
          <p:nvPr>
            <p:ph type="title"/>
          </p:nvPr>
        </p:nvSpPr>
        <p:spPr>
          <a:xfrm>
            <a:off x="1451579" y="804519"/>
            <a:ext cx="9603275" cy="1049235"/>
          </a:xfrm>
        </p:spPr>
        <p:txBody>
          <a:bodyPr>
            <a:normAutofit/>
          </a:bodyPr>
          <a:lstStyle/>
          <a:p>
            <a:r>
              <a:rPr lang="en-US" dirty="0">
                <a:ea typeface="+mj-lt"/>
                <a:cs typeface="+mj-lt"/>
              </a:rPr>
              <a:t>Overview of the Medication Administration Program</a:t>
            </a:r>
            <a:endParaRPr lang="en-US" dirty="0"/>
          </a:p>
          <a:p>
            <a:endParaRPr lang="en-US" dirty="0"/>
          </a:p>
        </p:txBody>
      </p:sp>
      <p:sp>
        <p:nvSpPr>
          <p:cNvPr id="3" name="Content Placeholder 2">
            <a:extLst>
              <a:ext uri="{FF2B5EF4-FFF2-40B4-BE49-F238E27FC236}">
                <a16:creationId xmlns:a16="http://schemas.microsoft.com/office/drawing/2014/main" id="{7DF11CFB-0BF9-90B1-840D-189726004F47}"/>
              </a:ext>
            </a:extLst>
          </p:cNvPr>
          <p:cNvSpPr>
            <a:spLocks noGrp="1"/>
          </p:cNvSpPr>
          <p:nvPr>
            <p:ph idx="1"/>
          </p:nvPr>
        </p:nvSpPr>
        <p:spPr>
          <a:xfrm>
            <a:off x="1451579" y="2015732"/>
            <a:ext cx="9603275" cy="3450613"/>
          </a:xfrm>
        </p:spPr>
        <p:txBody>
          <a:bodyPr>
            <a:normAutofit/>
          </a:bodyPr>
          <a:lstStyle/>
          <a:p>
            <a:r>
              <a:rPr lang="en-US" dirty="0">
                <a:ea typeface="+mn-lt"/>
                <a:cs typeface="+mn-lt"/>
              </a:rPr>
              <a:t>•Audience:  </a:t>
            </a:r>
          </a:p>
          <a:p>
            <a:pPr lvl="1"/>
            <a:r>
              <a:rPr lang="en-US" dirty="0">
                <a:ea typeface="+mn-lt"/>
                <a:cs typeface="+mn-lt"/>
              </a:rPr>
              <a:t>Executive Directors</a:t>
            </a:r>
            <a:endParaRPr lang="en-US" dirty="0"/>
          </a:p>
          <a:p>
            <a:pPr lvl="1"/>
            <a:r>
              <a:rPr lang="en-US" dirty="0">
                <a:ea typeface="+mn-lt"/>
                <a:cs typeface="+mn-lt"/>
              </a:rPr>
              <a:t>Office of Quality Enhancement</a:t>
            </a:r>
            <a:endParaRPr lang="en-US" dirty="0"/>
          </a:p>
          <a:p>
            <a:pPr lvl="1"/>
            <a:r>
              <a:rPr lang="en-US" dirty="0">
                <a:ea typeface="+mn-lt"/>
                <a:cs typeface="+mn-lt"/>
              </a:rPr>
              <a:t>Investigations</a:t>
            </a:r>
            <a:endParaRPr lang="en-US" dirty="0"/>
          </a:p>
          <a:p>
            <a:pPr lvl="1"/>
            <a:r>
              <a:rPr lang="en-US" dirty="0">
                <a:ea typeface="+mn-lt"/>
                <a:cs typeface="+mn-lt"/>
              </a:rPr>
              <a:t>Disabled Persons Protection Commission </a:t>
            </a:r>
            <a:endParaRPr lang="en-US" dirty="0"/>
          </a:p>
          <a:p>
            <a:pPr lvl="1"/>
            <a:r>
              <a:rPr lang="en-US" dirty="0">
                <a:ea typeface="+mn-lt"/>
                <a:cs typeface="+mn-lt"/>
              </a:rPr>
              <a:t>Area Office Regional Staff</a:t>
            </a:r>
          </a:p>
          <a:p>
            <a:r>
              <a:rPr lang="en-US" dirty="0">
                <a:ea typeface="+mn-lt"/>
                <a:cs typeface="+mn-lt"/>
              </a:rPr>
              <a:t>Location:</a:t>
            </a:r>
          </a:p>
          <a:p>
            <a:pPr lvl="1"/>
            <a:r>
              <a:rPr lang="en-US" dirty="0">
                <a:ea typeface="+mn-lt"/>
                <a:cs typeface="+mn-lt"/>
              </a:rPr>
              <a:t>www.mapmass.com</a:t>
            </a:r>
            <a:endParaRPr lang="en-US" dirty="0"/>
          </a:p>
          <a:p>
            <a:endParaRPr lang="en-US" dirty="0"/>
          </a:p>
          <a:p>
            <a:endParaRPr lang="en-US" dirty="0"/>
          </a:p>
        </p:txBody>
      </p:sp>
    </p:spTree>
    <p:extLst>
      <p:ext uri="{BB962C8B-B14F-4D97-AF65-F5344CB8AC3E}">
        <p14:creationId xmlns:p14="http://schemas.microsoft.com/office/powerpoint/2010/main" val="166475881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1E3E47-1209-481D-5ABC-FBE1F5848565}"/>
              </a:ext>
            </a:extLst>
          </p:cNvPr>
          <p:cNvSpPr>
            <a:spLocks noGrp="1"/>
          </p:cNvSpPr>
          <p:nvPr>
            <p:ph type="title"/>
          </p:nvPr>
        </p:nvSpPr>
        <p:spPr>
          <a:xfrm>
            <a:off x="882651" y="977028"/>
            <a:ext cx="3333410" cy="5237503"/>
          </a:xfrm>
        </p:spPr>
        <p:txBody>
          <a:bodyPr vert="horz" lIns="91440" tIns="45720" rIns="91440" bIns="0" rtlCol="0" anchor="ctr">
            <a:normAutofit/>
          </a:bodyPr>
          <a:lstStyle/>
          <a:p>
            <a:r>
              <a:rPr lang="en-US" sz="3000"/>
              <a:t>Updated commissioner’s order</a:t>
            </a:r>
          </a:p>
        </p:txBody>
      </p:sp>
      <p:sp>
        <p:nvSpPr>
          <p:cNvPr id="36" name="Rectangle 35">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D342DB5-13D3-37EC-F248-959AF9DEB3B9}"/>
              </a:ext>
            </a:extLst>
          </p:cNvPr>
          <p:cNvSpPr>
            <a:spLocks noGrp="1"/>
          </p:cNvSpPr>
          <p:nvPr>
            <p:ph idx="1"/>
          </p:nvPr>
        </p:nvSpPr>
        <p:spPr>
          <a:xfrm>
            <a:off x="5791954" y="120317"/>
            <a:ext cx="5428789" cy="6094216"/>
          </a:xfrm>
        </p:spPr>
        <p:txBody>
          <a:bodyPr anchor="ctr">
            <a:normAutofit/>
          </a:bodyPr>
          <a:lstStyle/>
          <a:p>
            <a:r>
              <a:rPr lang="en-US" dirty="0">
                <a:solidFill>
                  <a:schemeClr val="bg1"/>
                </a:solidFill>
              </a:rPr>
              <a:t>Pursuant to an Order issued by the Commissioner of Public Health, (COVID-19 Public Health Emergency Order No. 2022-20) dated November 14, 2022, unlicensed staff who are not MAP Certified (non-MAP Certified staff) are authorized to possess and administer prepackaged medications to individuals in DMH, DDS, DCF, and MRC MAP Registered Community Programs, as defined in 105 CMR 700.001.</a:t>
            </a:r>
          </a:p>
          <a:p>
            <a:r>
              <a:rPr lang="en-US" dirty="0">
                <a:solidFill>
                  <a:schemeClr val="bg1"/>
                </a:solidFill>
              </a:rPr>
              <a:t>This order is in effect immediately and supersedes the previous Order which would have expired on December 31, 2022.</a:t>
            </a:r>
          </a:p>
        </p:txBody>
      </p:sp>
    </p:spTree>
    <p:extLst>
      <p:ext uri="{BB962C8B-B14F-4D97-AF65-F5344CB8AC3E}">
        <p14:creationId xmlns:p14="http://schemas.microsoft.com/office/powerpoint/2010/main" val="504619882"/>
      </p:ext>
    </p:extLst>
  </p:cSld>
  <p:clrMapOvr>
    <a:masterClrMapping/>
  </p:clrMapOvr>
</p:sld>
</file>

<file path=ppt/theme/theme1.xml><?xml version="1.0" encoding="utf-8"?>
<a:theme xmlns:a="http://schemas.openxmlformats.org/drawingml/2006/main" name="Gallery">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1125</TotalTime>
  <Words>3832</Words>
  <Application>Microsoft Office PowerPoint</Application>
  <PresentationFormat>Widescreen</PresentationFormat>
  <Paragraphs>284</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Gill Sans MT</vt:lpstr>
      <vt:lpstr>Gallery</vt:lpstr>
      <vt:lpstr>Winter 2023</vt:lpstr>
      <vt:lpstr>Agenda</vt:lpstr>
      <vt:lpstr>What's new</vt:lpstr>
      <vt:lpstr>Please welcome</vt:lpstr>
      <vt:lpstr>Who do I contact?</vt:lpstr>
      <vt:lpstr>Map Coordinator contact information</vt:lpstr>
      <vt:lpstr>D&amp;S Diversified Technologies</vt:lpstr>
      <vt:lpstr>Overview of the Medication Administration Program </vt:lpstr>
      <vt:lpstr>Updated commissioner’s order</vt:lpstr>
      <vt:lpstr>Commissioner’s order</vt:lpstr>
      <vt:lpstr>Commissioner’s order</vt:lpstr>
      <vt:lpstr>Commissioner’s order</vt:lpstr>
      <vt:lpstr>Map updates</vt:lpstr>
      <vt:lpstr>Eastern research group, inc. (ERG)</vt:lpstr>
      <vt:lpstr>Eastern research group, inc. (erg)</vt:lpstr>
      <vt:lpstr>Eastern research group, inc. (erg)</vt:lpstr>
      <vt:lpstr>Eastern research group, inc. (ERG)</vt:lpstr>
      <vt:lpstr>  staff benefits using Moodle platform </vt:lpstr>
      <vt:lpstr>  staff benefits using Moodle platform </vt:lpstr>
      <vt:lpstr>Trainer benefits using moodle platform</vt:lpstr>
      <vt:lpstr>Map training resources and support</vt:lpstr>
      <vt:lpstr>Map training resources and support</vt:lpstr>
      <vt:lpstr>Map training resources and support</vt:lpstr>
      <vt:lpstr>Reminders</vt:lpstr>
      <vt:lpstr>Transcription example</vt:lpstr>
      <vt:lpstr>Independent Trainers</vt:lpstr>
      <vt:lpstr>D&amp;S candidate handbook</vt:lpstr>
      <vt:lpstr>www.Hdmaster.com</vt:lpstr>
      <vt:lpstr>ESL Candidates</vt:lpstr>
      <vt:lpstr>Gabapentin and Fioricet</vt:lpstr>
      <vt:lpstr>MAP Certification</vt:lpstr>
      <vt:lpstr>Resource Packets</vt:lpstr>
      <vt:lpstr>Certification Testing</vt:lpstr>
      <vt:lpstr>MAP Trainer Status</vt:lpstr>
      <vt:lpstr>MAP Trainer Status</vt:lpstr>
      <vt:lpstr>Cbd products and Map</vt:lpstr>
      <vt:lpstr>Prohibited activities</vt:lpstr>
      <vt:lpstr>Prohibited activities</vt:lpstr>
      <vt:lpstr>Prohibited activities</vt:lpstr>
      <vt:lpstr>Prohibited activities</vt:lpstr>
      <vt:lpstr>Next MAP Trainer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on Learning</dc:title>
  <dc:creator>Lake, Heather (DDS)</dc:creator>
  <cp:lastModifiedBy>Gelinas, Joanna</cp:lastModifiedBy>
  <cp:revision>2076</cp:revision>
  <dcterms:created xsi:type="dcterms:W3CDTF">2022-09-16T17:24:14Z</dcterms:created>
  <dcterms:modified xsi:type="dcterms:W3CDTF">2023-01-11T16:06:53Z</dcterms:modified>
</cp:coreProperties>
</file>