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04.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32.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171.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17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62" r:id="rId1"/>
  </p:sldMasterIdLst>
  <p:notesMasterIdLst>
    <p:notesMasterId r:id="rId174"/>
  </p:notesMasterIdLst>
  <p:handoutMasterIdLst>
    <p:handoutMasterId r:id="rId175"/>
  </p:handoutMasterIdLst>
  <p:sldIdLst>
    <p:sldId id="258" r:id="rId2"/>
    <p:sldId id="723" r:id="rId3"/>
    <p:sldId id="339" r:id="rId4"/>
    <p:sldId id="294" r:id="rId5"/>
    <p:sldId id="599" r:id="rId6"/>
    <p:sldId id="471" r:id="rId7"/>
    <p:sldId id="617" r:id="rId8"/>
    <p:sldId id="655" r:id="rId9"/>
    <p:sldId id="656" r:id="rId10"/>
    <p:sldId id="657" r:id="rId11"/>
    <p:sldId id="580" r:id="rId12"/>
    <p:sldId id="554" r:id="rId13"/>
    <p:sldId id="455" r:id="rId14"/>
    <p:sldId id="659" r:id="rId15"/>
    <p:sldId id="618" r:id="rId16"/>
    <p:sldId id="624" r:id="rId17"/>
    <p:sldId id="466" r:id="rId18"/>
    <p:sldId id="658" r:id="rId19"/>
    <p:sldId id="467" r:id="rId20"/>
    <p:sldId id="549" r:id="rId21"/>
    <p:sldId id="556" r:id="rId22"/>
    <p:sldId id="468" r:id="rId23"/>
    <p:sldId id="623" r:id="rId24"/>
    <p:sldId id="685" r:id="rId25"/>
    <p:sldId id="626" r:id="rId26"/>
    <p:sldId id="619" r:id="rId27"/>
    <p:sldId id="470" r:id="rId28"/>
    <p:sldId id="621" r:id="rId29"/>
    <p:sldId id="472" r:id="rId30"/>
    <p:sldId id="557" r:id="rId31"/>
    <p:sldId id="722" r:id="rId32"/>
    <p:sldId id="473" r:id="rId33"/>
    <p:sldId id="620" r:id="rId34"/>
    <p:sldId id="474" r:id="rId35"/>
    <p:sldId id="572" r:id="rId36"/>
    <p:sldId id="475" r:id="rId37"/>
    <p:sldId id="476" r:id="rId38"/>
    <p:sldId id="622" r:id="rId39"/>
    <p:sldId id="477" r:id="rId40"/>
    <p:sldId id="478" r:id="rId41"/>
    <p:sldId id="479" r:id="rId42"/>
    <p:sldId id="631" r:id="rId43"/>
    <p:sldId id="629" r:id="rId44"/>
    <p:sldId id="630" r:id="rId45"/>
    <p:sldId id="480" r:id="rId46"/>
    <p:sldId id="542" r:id="rId47"/>
    <p:sldId id="632" r:id="rId48"/>
    <p:sldId id="562" r:id="rId49"/>
    <p:sldId id="483" r:id="rId50"/>
    <p:sldId id="561" r:id="rId51"/>
    <p:sldId id="484" r:id="rId52"/>
    <p:sldId id="647" r:id="rId53"/>
    <p:sldId id="485" r:id="rId54"/>
    <p:sldId id="627" r:id="rId55"/>
    <p:sldId id="486" r:id="rId56"/>
    <p:sldId id="582" r:id="rId57"/>
    <p:sldId id="628" r:id="rId58"/>
    <p:sldId id="487" r:id="rId59"/>
    <p:sldId id="584" r:id="rId60"/>
    <p:sldId id="585" r:id="rId61"/>
    <p:sldId id="648" r:id="rId62"/>
    <p:sldId id="488" r:id="rId63"/>
    <p:sldId id="489" r:id="rId64"/>
    <p:sldId id="649" r:id="rId65"/>
    <p:sldId id="491" r:id="rId66"/>
    <p:sldId id="574" r:id="rId67"/>
    <p:sldId id="665" r:id="rId68"/>
    <p:sldId id="664" r:id="rId69"/>
    <p:sldId id="492" r:id="rId70"/>
    <p:sldId id="493" r:id="rId71"/>
    <p:sldId id="661" r:id="rId72"/>
    <p:sldId id="662" r:id="rId73"/>
    <p:sldId id="495" r:id="rId74"/>
    <p:sldId id="494" r:id="rId75"/>
    <p:sldId id="496" r:id="rId76"/>
    <p:sldId id="497" r:id="rId77"/>
    <p:sldId id="666" r:id="rId78"/>
    <p:sldId id="663" r:id="rId79"/>
    <p:sldId id="583" r:id="rId80"/>
    <p:sldId id="499" r:id="rId81"/>
    <p:sldId id="652" r:id="rId82"/>
    <p:sldId id="500" r:id="rId83"/>
    <p:sldId id="567" r:id="rId84"/>
    <p:sldId id="501" r:id="rId85"/>
    <p:sldId id="667" r:id="rId86"/>
    <p:sldId id="502" r:id="rId87"/>
    <p:sldId id="653" r:id="rId88"/>
    <p:sldId id="385" r:id="rId89"/>
    <p:sldId id="504" r:id="rId90"/>
    <p:sldId id="668" r:id="rId91"/>
    <p:sldId id="670" r:id="rId92"/>
    <p:sldId id="673" r:id="rId93"/>
    <p:sldId id="669" r:id="rId94"/>
    <p:sldId id="674" r:id="rId95"/>
    <p:sldId id="672" r:id="rId96"/>
    <p:sldId id="633" r:id="rId97"/>
    <p:sldId id="511" r:id="rId98"/>
    <p:sldId id="564" r:id="rId99"/>
    <p:sldId id="512" r:id="rId100"/>
    <p:sldId id="513" r:id="rId101"/>
    <p:sldId id="576" r:id="rId102"/>
    <p:sldId id="634" r:id="rId103"/>
    <p:sldId id="514" r:id="rId104"/>
    <p:sldId id="517" r:id="rId105"/>
    <p:sldId id="677" r:id="rId106"/>
    <p:sldId id="682" r:id="rId107"/>
    <p:sldId id="515" r:id="rId108"/>
    <p:sldId id="516" r:id="rId109"/>
    <p:sldId id="675" r:id="rId110"/>
    <p:sldId id="676" r:id="rId111"/>
    <p:sldId id="680" r:id="rId112"/>
    <p:sldId id="681" r:id="rId113"/>
    <p:sldId id="545" r:id="rId114"/>
    <p:sldId id="679" r:id="rId115"/>
    <p:sldId id="548" r:id="rId116"/>
    <p:sldId id="590" r:id="rId117"/>
    <p:sldId id="686" r:id="rId118"/>
    <p:sldId id="635" r:id="rId119"/>
    <p:sldId id="490" r:id="rId120"/>
    <p:sldId id="650" r:id="rId121"/>
    <p:sldId id="651" r:id="rId122"/>
    <p:sldId id="687" r:id="rId123"/>
    <p:sldId id="636" r:id="rId124"/>
    <p:sldId id="688" r:id="rId125"/>
    <p:sldId id="637" r:id="rId126"/>
    <p:sldId id="693" r:id="rId127"/>
    <p:sldId id="525" r:id="rId128"/>
    <p:sldId id="689" r:id="rId129"/>
    <p:sldId id="692" r:id="rId130"/>
    <p:sldId id="690" r:id="rId131"/>
    <p:sldId id="696" r:id="rId132"/>
    <p:sldId id="698" r:id="rId133"/>
    <p:sldId id="697" r:id="rId134"/>
    <p:sldId id="699" r:id="rId135"/>
    <p:sldId id="700" r:id="rId136"/>
    <p:sldId id="638" r:id="rId137"/>
    <p:sldId id="527" r:id="rId138"/>
    <p:sldId id="639" r:id="rId139"/>
    <p:sldId id="701" r:id="rId140"/>
    <p:sldId id="702" r:id="rId141"/>
    <p:sldId id="530" r:id="rId142"/>
    <p:sldId id="640" r:id="rId143"/>
    <p:sldId id="531" r:id="rId144"/>
    <p:sldId id="641" r:id="rId145"/>
    <p:sldId id="705" r:id="rId146"/>
    <p:sldId id="706" r:id="rId147"/>
    <p:sldId id="707" r:id="rId148"/>
    <p:sldId id="708" r:id="rId149"/>
    <p:sldId id="532" r:id="rId150"/>
    <p:sldId id="533" r:id="rId151"/>
    <p:sldId id="709" r:id="rId152"/>
    <p:sldId id="642" r:id="rId153"/>
    <p:sldId id="579" r:id="rId154"/>
    <p:sldId id="684" r:id="rId155"/>
    <p:sldId id="683" r:id="rId156"/>
    <p:sldId id="536" r:id="rId157"/>
    <p:sldId id="643" r:id="rId158"/>
    <p:sldId id="710" r:id="rId159"/>
    <p:sldId id="711" r:id="rId160"/>
    <p:sldId id="712" r:id="rId161"/>
    <p:sldId id="644" r:id="rId162"/>
    <p:sldId id="713" r:id="rId163"/>
    <p:sldId id="715" r:id="rId164"/>
    <p:sldId id="716" r:id="rId165"/>
    <p:sldId id="717" r:id="rId166"/>
    <p:sldId id="718" r:id="rId167"/>
    <p:sldId id="719" r:id="rId168"/>
    <p:sldId id="714" r:id="rId169"/>
    <p:sldId id="541" r:id="rId170"/>
    <p:sldId id="720" r:id="rId171"/>
    <p:sldId id="358" r:id="rId172"/>
    <p:sldId id="721" r:id="rId17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7028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EC2FD8-4E90-8044-9EEF-0A916FA0B4B9}" v="6750" dt="2022-03-18T17:42:34.1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55" autoAdjust="0"/>
    <p:restoredTop sz="79774" autoAdjust="0"/>
  </p:normalViewPr>
  <p:slideViewPr>
    <p:cSldViewPr>
      <p:cViewPr varScale="1">
        <p:scale>
          <a:sx n="87" d="100"/>
          <a:sy n="87" d="100"/>
        </p:scale>
        <p:origin x="229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18018"/>
    </p:cViewPr>
  </p:sorterViewPr>
  <p:notesViewPr>
    <p:cSldViewPr>
      <p:cViewPr varScale="1">
        <p:scale>
          <a:sx n="60" d="100"/>
          <a:sy n="60" d="100"/>
        </p:scale>
        <p:origin x="-2467" y="-77"/>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viewProps" Target="viewProps.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notesMaster" Target="notesMasters/notesMaster1.xml"/><Relationship Id="rId179"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microsoft.com/office/2015/10/relationships/revisionInfo" Target="revisionInfo.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handoutMaster" Target="handoutMasters/handoutMaster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presProps" Target="pres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s>
</file>

<file path=ppt/diagrams/_rels/data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ata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ata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2.svg"/><Relationship Id="rId1" Type="http://schemas.openxmlformats.org/officeDocument/2006/relationships/image" Target="../media/image51.png"/><Relationship Id="rId4" Type="http://schemas.openxmlformats.org/officeDocument/2006/relationships/image" Target="../media/image56.svg"/></Relationships>
</file>

<file path=ppt/diagrams/_rels/data14.xml.rels><?xml version="1.0" encoding="UTF-8" standalone="yes"?>
<Relationships xmlns="http://schemas.openxmlformats.org/package/2006/relationships"><Relationship Id="rId2" Type="http://schemas.openxmlformats.org/officeDocument/2006/relationships/image" Target="../media/image68.svg"/><Relationship Id="rId1" Type="http://schemas.openxmlformats.org/officeDocument/2006/relationships/image" Target="../media/image67.png"/></Relationships>
</file>

<file path=ppt/diagrams/_rels/data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ata2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svg"/><Relationship Id="rId1" Type="http://schemas.openxmlformats.org/officeDocument/2006/relationships/image" Target="../media/image113.png"/><Relationship Id="rId4" Type="http://schemas.openxmlformats.org/officeDocument/2006/relationships/image" Target="../media/image116.svg"/></Relationships>
</file>

<file path=ppt/diagrams/_rels/data2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svg"/><Relationship Id="rId1" Type="http://schemas.openxmlformats.org/officeDocument/2006/relationships/image" Target="../media/image128.png"/><Relationship Id="rId4" Type="http://schemas.openxmlformats.org/officeDocument/2006/relationships/image" Target="../media/image131.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2.svg"/><Relationship Id="rId1" Type="http://schemas.openxmlformats.org/officeDocument/2006/relationships/image" Target="../media/image51.png"/><Relationship Id="rId4" Type="http://schemas.openxmlformats.org/officeDocument/2006/relationships/image" Target="../media/image56.svg"/></Relationships>
</file>

<file path=ppt/diagrams/_rels/drawing14.xml.rels><?xml version="1.0" encoding="UTF-8" standalone="yes"?>
<Relationships xmlns="http://schemas.openxmlformats.org/package/2006/relationships"><Relationship Id="rId2" Type="http://schemas.openxmlformats.org/officeDocument/2006/relationships/image" Target="../media/image68.svg"/><Relationship Id="rId1" Type="http://schemas.openxmlformats.org/officeDocument/2006/relationships/image" Target="../media/image67.png"/></Relationships>
</file>

<file path=ppt/diagrams/_rels/drawing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rawing2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svg"/><Relationship Id="rId1" Type="http://schemas.openxmlformats.org/officeDocument/2006/relationships/image" Target="../media/image113.png"/><Relationship Id="rId4" Type="http://schemas.openxmlformats.org/officeDocument/2006/relationships/image" Target="../media/image116.svg"/></Relationships>
</file>

<file path=ppt/diagrams/_rels/drawing2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svg"/><Relationship Id="rId1" Type="http://schemas.openxmlformats.org/officeDocument/2006/relationships/image" Target="../media/image128.png"/><Relationship Id="rId4" Type="http://schemas.openxmlformats.org/officeDocument/2006/relationships/image" Target="../media/image131.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neutralicon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52AAE1-233C-412F-8C51-244DAA6302CC}"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52B5A258-C950-4DB2-ADE1-BCFE7339A035}">
      <dgm:prSet/>
      <dgm:spPr/>
      <dgm:t>
        <a:bodyPr/>
        <a:lstStyle/>
        <a:p>
          <a:r>
            <a:rPr lang="en-US" dirty="0">
              <a:solidFill>
                <a:schemeClr val="tx1"/>
              </a:solidFill>
            </a:rPr>
            <a:t>‘5 Rights’</a:t>
          </a:r>
        </a:p>
      </dgm:t>
    </dgm:pt>
    <dgm:pt modelId="{F3FEA2EF-9ADE-471D-9E8E-C44B3512A229}" type="parTrans" cxnId="{09FC25A1-AF78-448A-AAED-CD10231BD625}">
      <dgm:prSet/>
      <dgm:spPr/>
      <dgm:t>
        <a:bodyPr/>
        <a:lstStyle/>
        <a:p>
          <a:endParaRPr lang="en-US"/>
        </a:p>
      </dgm:t>
    </dgm:pt>
    <dgm:pt modelId="{AF837154-3185-43FA-B6D0-C8EB60A9F9C8}" type="sibTrans" cxnId="{09FC25A1-AF78-448A-AAED-CD10231BD625}">
      <dgm:prSet/>
      <dgm:spPr/>
      <dgm:t>
        <a:bodyPr/>
        <a:lstStyle/>
        <a:p>
          <a:endParaRPr lang="en-US"/>
        </a:p>
      </dgm:t>
    </dgm:pt>
    <dgm:pt modelId="{BB80D3CA-57E4-4BFD-89C5-033E40DDF0EF}">
      <dgm:prSet/>
      <dgm:spPr/>
      <dgm:t>
        <a:bodyPr/>
        <a:lstStyle/>
        <a:p>
          <a:r>
            <a:rPr lang="en-US"/>
            <a:t>Person</a:t>
          </a:r>
        </a:p>
      </dgm:t>
    </dgm:pt>
    <dgm:pt modelId="{634163EE-6CAD-43F7-AC0F-D1408CA9CD91}" type="parTrans" cxnId="{60CF7890-7DAC-433D-A19A-7AA11A76A3B8}">
      <dgm:prSet/>
      <dgm:spPr/>
      <dgm:t>
        <a:bodyPr/>
        <a:lstStyle/>
        <a:p>
          <a:endParaRPr lang="en-US"/>
        </a:p>
      </dgm:t>
    </dgm:pt>
    <dgm:pt modelId="{AC9F0912-A5E0-444D-97C4-FDEA67B525A4}" type="sibTrans" cxnId="{60CF7890-7DAC-433D-A19A-7AA11A76A3B8}">
      <dgm:prSet/>
      <dgm:spPr/>
      <dgm:t>
        <a:bodyPr/>
        <a:lstStyle/>
        <a:p>
          <a:endParaRPr lang="en-US"/>
        </a:p>
      </dgm:t>
    </dgm:pt>
    <dgm:pt modelId="{C5B5F216-FBFE-4954-9D6E-B9AA21D91BC1}">
      <dgm:prSet/>
      <dgm:spPr/>
      <dgm:t>
        <a:bodyPr/>
        <a:lstStyle/>
        <a:p>
          <a:r>
            <a:rPr lang="en-US"/>
            <a:t>Medication </a:t>
          </a:r>
        </a:p>
      </dgm:t>
    </dgm:pt>
    <dgm:pt modelId="{64A69FAB-ED40-4A16-8125-722E25AC5787}" type="parTrans" cxnId="{AD208860-D034-4A75-89BF-DC3E883BCBAB}">
      <dgm:prSet/>
      <dgm:spPr/>
      <dgm:t>
        <a:bodyPr/>
        <a:lstStyle/>
        <a:p>
          <a:endParaRPr lang="en-US"/>
        </a:p>
      </dgm:t>
    </dgm:pt>
    <dgm:pt modelId="{53650B6A-4D2C-4B53-BF36-85F7AFFBEA55}" type="sibTrans" cxnId="{AD208860-D034-4A75-89BF-DC3E883BCBAB}">
      <dgm:prSet/>
      <dgm:spPr/>
      <dgm:t>
        <a:bodyPr/>
        <a:lstStyle/>
        <a:p>
          <a:endParaRPr lang="en-US"/>
        </a:p>
      </dgm:t>
    </dgm:pt>
    <dgm:pt modelId="{02B4E0A2-42DC-47B2-B899-8062947F8EFF}">
      <dgm:prSet/>
      <dgm:spPr/>
      <dgm:t>
        <a:bodyPr/>
        <a:lstStyle/>
        <a:p>
          <a:r>
            <a:rPr lang="en-US"/>
            <a:t>Dose</a:t>
          </a:r>
        </a:p>
      </dgm:t>
    </dgm:pt>
    <dgm:pt modelId="{E88C47EF-0316-4D07-B71D-18D79A099135}" type="parTrans" cxnId="{2625B410-199C-4750-ADA2-D1A28E0F3A86}">
      <dgm:prSet/>
      <dgm:spPr/>
      <dgm:t>
        <a:bodyPr/>
        <a:lstStyle/>
        <a:p>
          <a:endParaRPr lang="en-US"/>
        </a:p>
      </dgm:t>
    </dgm:pt>
    <dgm:pt modelId="{65E3E069-A15C-475F-A55E-5F7AD37C4B6F}" type="sibTrans" cxnId="{2625B410-199C-4750-ADA2-D1A28E0F3A86}">
      <dgm:prSet/>
      <dgm:spPr/>
      <dgm:t>
        <a:bodyPr/>
        <a:lstStyle/>
        <a:p>
          <a:endParaRPr lang="en-US"/>
        </a:p>
      </dgm:t>
    </dgm:pt>
    <dgm:pt modelId="{6F34C63B-C5FB-4629-B10A-2B3E2EBEF2D5}">
      <dgm:prSet/>
      <dgm:spPr/>
      <dgm:t>
        <a:bodyPr/>
        <a:lstStyle/>
        <a:p>
          <a:pPr>
            <a:buSzPct val="75000"/>
            <a:buFont typeface="Wingdings" pitchFamily="2" charset="2"/>
            <a:buChar char="§"/>
          </a:pPr>
          <a:r>
            <a:rPr lang="en-US" dirty="0"/>
            <a:t>including liquid meds</a:t>
          </a:r>
        </a:p>
      </dgm:t>
    </dgm:pt>
    <dgm:pt modelId="{71F2184E-AC17-4131-8E8D-FF8EFFD506B8}" type="parTrans" cxnId="{4097FA06-5217-41A0-87A1-9740F25A86D1}">
      <dgm:prSet/>
      <dgm:spPr/>
      <dgm:t>
        <a:bodyPr/>
        <a:lstStyle/>
        <a:p>
          <a:endParaRPr lang="en-US"/>
        </a:p>
      </dgm:t>
    </dgm:pt>
    <dgm:pt modelId="{213F7F24-7946-476B-9914-C833D91D1A2C}" type="sibTrans" cxnId="{4097FA06-5217-41A0-87A1-9740F25A86D1}">
      <dgm:prSet/>
      <dgm:spPr/>
      <dgm:t>
        <a:bodyPr/>
        <a:lstStyle/>
        <a:p>
          <a:endParaRPr lang="en-US"/>
        </a:p>
      </dgm:t>
    </dgm:pt>
    <dgm:pt modelId="{AD31EBDD-AB3C-4A0D-B98A-A8B7E46A43C7}">
      <dgm:prSet/>
      <dgm:spPr/>
      <dgm:t>
        <a:bodyPr/>
        <a:lstStyle/>
        <a:p>
          <a:r>
            <a:rPr lang="en-US" dirty="0"/>
            <a:t>Time</a:t>
          </a:r>
        </a:p>
      </dgm:t>
    </dgm:pt>
    <dgm:pt modelId="{B7B2ECBC-5EC2-4C7F-97E6-FCE694665C0E}" type="parTrans" cxnId="{2A3C4060-17A1-490E-94F4-337AD99C10A7}">
      <dgm:prSet/>
      <dgm:spPr/>
      <dgm:t>
        <a:bodyPr/>
        <a:lstStyle/>
        <a:p>
          <a:endParaRPr lang="en-US"/>
        </a:p>
      </dgm:t>
    </dgm:pt>
    <dgm:pt modelId="{EC62AB96-5B3F-4A87-8942-C60C0291CB73}" type="sibTrans" cxnId="{2A3C4060-17A1-490E-94F4-337AD99C10A7}">
      <dgm:prSet/>
      <dgm:spPr/>
      <dgm:t>
        <a:bodyPr/>
        <a:lstStyle/>
        <a:p>
          <a:endParaRPr lang="en-US"/>
        </a:p>
      </dgm:t>
    </dgm:pt>
    <dgm:pt modelId="{89EF97DD-4227-4F61-B99A-49B8DCF36EE6}">
      <dgm:prSet/>
      <dgm:spPr/>
      <dgm:t>
        <a:bodyPr/>
        <a:lstStyle/>
        <a:p>
          <a:pPr>
            <a:buSzPct val="75000"/>
            <a:buFont typeface="Wingdings" pitchFamily="2" charset="2"/>
            <a:buChar char="§"/>
          </a:pPr>
          <a:r>
            <a:rPr lang="en-US" dirty="0"/>
            <a:t>‘once daily’ further clarified </a:t>
          </a:r>
        </a:p>
      </dgm:t>
    </dgm:pt>
    <dgm:pt modelId="{6F6CB3F7-BF55-4CA1-B0F3-5603341494EC}" type="parTrans" cxnId="{02DB74C2-5A5F-4A94-90F2-3B2DBA7A61E6}">
      <dgm:prSet/>
      <dgm:spPr/>
      <dgm:t>
        <a:bodyPr/>
        <a:lstStyle/>
        <a:p>
          <a:endParaRPr lang="en-US"/>
        </a:p>
      </dgm:t>
    </dgm:pt>
    <dgm:pt modelId="{6B8D3CF0-4985-4130-A5B0-A8CAC4426B3C}" type="sibTrans" cxnId="{02DB74C2-5A5F-4A94-90F2-3B2DBA7A61E6}">
      <dgm:prSet/>
      <dgm:spPr/>
      <dgm:t>
        <a:bodyPr/>
        <a:lstStyle/>
        <a:p>
          <a:endParaRPr lang="en-US"/>
        </a:p>
      </dgm:t>
    </dgm:pt>
    <dgm:pt modelId="{5F3B4C88-EEB8-46CE-B594-91E73C6682EB}">
      <dgm:prSet/>
      <dgm:spPr/>
      <dgm:t>
        <a:bodyPr/>
        <a:lstStyle/>
        <a:p>
          <a:r>
            <a:rPr lang="en-US"/>
            <a:t>Route</a:t>
          </a:r>
        </a:p>
      </dgm:t>
    </dgm:pt>
    <dgm:pt modelId="{1F3DC455-AF85-40AB-84C4-44CFAD59431D}" type="parTrans" cxnId="{F9978D85-95D1-4CB4-B34A-1946BF341414}">
      <dgm:prSet/>
      <dgm:spPr/>
      <dgm:t>
        <a:bodyPr/>
        <a:lstStyle/>
        <a:p>
          <a:endParaRPr lang="en-US"/>
        </a:p>
      </dgm:t>
    </dgm:pt>
    <dgm:pt modelId="{D215DD07-72AB-4E47-9D8C-37C44D086155}" type="sibTrans" cxnId="{F9978D85-95D1-4CB4-B34A-1946BF341414}">
      <dgm:prSet/>
      <dgm:spPr/>
      <dgm:t>
        <a:bodyPr/>
        <a:lstStyle/>
        <a:p>
          <a:endParaRPr lang="en-US"/>
        </a:p>
      </dgm:t>
    </dgm:pt>
    <dgm:pt modelId="{B64DAEAC-BC44-4BF2-B3F6-169AF76A21DC}">
      <dgm:prSet/>
      <dgm:spPr/>
      <dgm:t>
        <a:bodyPr/>
        <a:lstStyle/>
        <a:p>
          <a:r>
            <a:rPr lang="en-US" dirty="0">
              <a:solidFill>
                <a:schemeClr val="tx1"/>
              </a:solidFill>
            </a:rPr>
            <a:t>Dated</a:t>
          </a:r>
        </a:p>
      </dgm:t>
    </dgm:pt>
    <dgm:pt modelId="{DF8035AB-5EC2-464C-8D3D-D1E108634033}" type="parTrans" cxnId="{3085954F-567D-4371-873F-78BBA59AB5E9}">
      <dgm:prSet/>
      <dgm:spPr/>
      <dgm:t>
        <a:bodyPr/>
        <a:lstStyle/>
        <a:p>
          <a:endParaRPr lang="en-US"/>
        </a:p>
      </dgm:t>
    </dgm:pt>
    <dgm:pt modelId="{72A1C1D4-04E5-45C5-86BE-345F51F995B1}" type="sibTrans" cxnId="{3085954F-567D-4371-873F-78BBA59AB5E9}">
      <dgm:prSet/>
      <dgm:spPr/>
      <dgm:t>
        <a:bodyPr/>
        <a:lstStyle/>
        <a:p>
          <a:endParaRPr lang="en-US"/>
        </a:p>
      </dgm:t>
    </dgm:pt>
    <dgm:pt modelId="{152CA39C-04D1-4C09-A9DE-BB2690B1963D}">
      <dgm:prSet/>
      <dgm:spPr/>
      <dgm:t>
        <a:bodyPr/>
        <a:lstStyle/>
        <a:p>
          <a:r>
            <a:rPr lang="en-US"/>
            <a:t>Within 1 Year</a:t>
          </a:r>
        </a:p>
      </dgm:t>
    </dgm:pt>
    <dgm:pt modelId="{B363F77E-A983-444E-857D-EDA74AC01D42}" type="parTrans" cxnId="{81388C93-A7F7-4E4C-A49C-1A5BF02420A2}">
      <dgm:prSet/>
      <dgm:spPr/>
      <dgm:t>
        <a:bodyPr/>
        <a:lstStyle/>
        <a:p>
          <a:endParaRPr lang="en-US"/>
        </a:p>
      </dgm:t>
    </dgm:pt>
    <dgm:pt modelId="{2793B724-C5F4-4925-8BCF-B79DD823EBD6}" type="sibTrans" cxnId="{81388C93-A7F7-4E4C-A49C-1A5BF02420A2}">
      <dgm:prSet/>
      <dgm:spPr/>
      <dgm:t>
        <a:bodyPr/>
        <a:lstStyle/>
        <a:p>
          <a:endParaRPr lang="en-US"/>
        </a:p>
      </dgm:t>
    </dgm:pt>
    <dgm:pt modelId="{26A7D47A-7670-42B9-933B-2BCAA8BB7EFD}">
      <dgm:prSet/>
      <dgm:spPr/>
      <dgm:t>
        <a:bodyPr/>
        <a:lstStyle/>
        <a:p>
          <a:r>
            <a:rPr lang="en-US" dirty="0">
              <a:solidFill>
                <a:schemeClr val="tx1"/>
              </a:solidFill>
            </a:rPr>
            <a:t>Acceptable Signatures</a:t>
          </a:r>
        </a:p>
      </dgm:t>
    </dgm:pt>
    <dgm:pt modelId="{90447A75-1639-4ADB-812A-0D3E17497EB9}" type="parTrans" cxnId="{DB0894F3-8BD1-44CA-84C9-219DCEBC4DE5}">
      <dgm:prSet/>
      <dgm:spPr/>
      <dgm:t>
        <a:bodyPr/>
        <a:lstStyle/>
        <a:p>
          <a:endParaRPr lang="en-US"/>
        </a:p>
      </dgm:t>
    </dgm:pt>
    <dgm:pt modelId="{7F1D3F41-350F-4A6E-84D0-6B88C4541C42}" type="sibTrans" cxnId="{DB0894F3-8BD1-44CA-84C9-219DCEBC4DE5}">
      <dgm:prSet/>
      <dgm:spPr/>
      <dgm:t>
        <a:bodyPr/>
        <a:lstStyle/>
        <a:p>
          <a:endParaRPr lang="en-US"/>
        </a:p>
      </dgm:t>
    </dgm:pt>
    <dgm:pt modelId="{530C491E-034E-DA47-ADC0-288B76046462}">
      <dgm:prSet/>
      <dgm:spPr/>
      <dgm:t>
        <a:bodyPr/>
        <a:lstStyle/>
        <a:p>
          <a:r>
            <a:rPr lang="en-US" dirty="0">
              <a:solidFill>
                <a:schemeClr val="tx1"/>
              </a:solidFill>
            </a:rPr>
            <a:t>Name</a:t>
          </a:r>
        </a:p>
      </dgm:t>
    </dgm:pt>
    <dgm:pt modelId="{11D3778B-456C-054B-B9F3-39D42B59FF38}" type="parTrans" cxnId="{6AE87FC3-DFE3-4A4E-B639-89C92655E999}">
      <dgm:prSet/>
      <dgm:spPr/>
      <dgm:t>
        <a:bodyPr/>
        <a:lstStyle/>
        <a:p>
          <a:endParaRPr lang="en-US"/>
        </a:p>
      </dgm:t>
    </dgm:pt>
    <dgm:pt modelId="{147BEE16-846B-C148-AC85-A61B99B85127}" type="sibTrans" cxnId="{6AE87FC3-DFE3-4A4E-B639-89C92655E999}">
      <dgm:prSet/>
      <dgm:spPr/>
      <dgm:t>
        <a:bodyPr/>
        <a:lstStyle/>
        <a:p>
          <a:endParaRPr lang="en-US"/>
        </a:p>
      </dgm:t>
    </dgm:pt>
    <dgm:pt modelId="{9A867A40-B279-2C48-87F6-BA7B81A0D42F}">
      <dgm:prSet/>
      <dgm:spPr/>
      <dgm:t>
        <a:bodyPr/>
        <a:lstStyle/>
        <a:p>
          <a:r>
            <a:rPr lang="en-US" dirty="0">
              <a:solidFill>
                <a:schemeClr val="tx1"/>
              </a:solidFill>
            </a:rPr>
            <a:t>Allergies</a:t>
          </a:r>
        </a:p>
      </dgm:t>
    </dgm:pt>
    <dgm:pt modelId="{5F01001A-AD89-BB42-BC71-D737FD28FFD1}" type="parTrans" cxnId="{96D8F9BF-AAAF-FF4E-985B-761DE18549F3}">
      <dgm:prSet/>
      <dgm:spPr/>
      <dgm:t>
        <a:bodyPr/>
        <a:lstStyle/>
        <a:p>
          <a:endParaRPr lang="en-US"/>
        </a:p>
      </dgm:t>
    </dgm:pt>
    <dgm:pt modelId="{5030BDBA-2110-3442-B5EE-FD07C6FC18BB}" type="sibTrans" cxnId="{96D8F9BF-AAAF-FF4E-985B-761DE18549F3}">
      <dgm:prSet/>
      <dgm:spPr/>
      <dgm:t>
        <a:bodyPr/>
        <a:lstStyle/>
        <a:p>
          <a:endParaRPr lang="en-US"/>
        </a:p>
      </dgm:t>
    </dgm:pt>
    <dgm:pt modelId="{B5A4CD44-DB29-1841-A5C2-01E9493DE268}">
      <dgm:prSet/>
      <dgm:spPr/>
      <dgm:t>
        <a:bodyPr/>
        <a:lstStyle/>
        <a:p>
          <a:r>
            <a:rPr lang="en-US" dirty="0"/>
            <a:t>Wet</a:t>
          </a:r>
        </a:p>
      </dgm:t>
    </dgm:pt>
    <dgm:pt modelId="{060BFF9D-7886-4643-9C72-7724168CBD0E}" type="parTrans" cxnId="{B38FDD03-96CB-DB4D-8B83-DEC380883DD1}">
      <dgm:prSet/>
      <dgm:spPr/>
      <dgm:t>
        <a:bodyPr/>
        <a:lstStyle/>
        <a:p>
          <a:endParaRPr lang="en-US"/>
        </a:p>
      </dgm:t>
    </dgm:pt>
    <dgm:pt modelId="{4ACBEFA8-B4F2-7A4D-9493-9B6D90A1D22A}" type="sibTrans" cxnId="{B38FDD03-96CB-DB4D-8B83-DEC380883DD1}">
      <dgm:prSet/>
      <dgm:spPr/>
      <dgm:t>
        <a:bodyPr/>
        <a:lstStyle/>
        <a:p>
          <a:endParaRPr lang="en-US"/>
        </a:p>
      </dgm:t>
    </dgm:pt>
    <dgm:pt modelId="{1CFECED8-4B4C-B144-8383-01CF828604CE}">
      <dgm:prSet/>
      <dgm:spPr/>
      <dgm:t>
        <a:bodyPr/>
        <a:lstStyle/>
        <a:p>
          <a:r>
            <a:rPr lang="en-US" dirty="0"/>
            <a:t>Image</a:t>
          </a:r>
        </a:p>
      </dgm:t>
    </dgm:pt>
    <dgm:pt modelId="{3E7F11A2-16C1-0543-8B1A-A21CE935DCCB}" type="parTrans" cxnId="{ADB30CEB-B540-F640-9320-DCCCDCBBEE40}">
      <dgm:prSet/>
      <dgm:spPr/>
      <dgm:t>
        <a:bodyPr/>
        <a:lstStyle/>
        <a:p>
          <a:endParaRPr lang="en-US"/>
        </a:p>
      </dgm:t>
    </dgm:pt>
    <dgm:pt modelId="{59A46284-043D-1144-8077-8B90EFE64FDA}" type="sibTrans" cxnId="{ADB30CEB-B540-F640-9320-DCCCDCBBEE40}">
      <dgm:prSet/>
      <dgm:spPr/>
      <dgm:t>
        <a:bodyPr/>
        <a:lstStyle/>
        <a:p>
          <a:endParaRPr lang="en-US"/>
        </a:p>
      </dgm:t>
    </dgm:pt>
    <dgm:pt modelId="{23248F25-F21B-D147-8899-9FB9C5BD9E59}">
      <dgm:prSet/>
      <dgm:spPr/>
      <dgm:t>
        <a:bodyPr/>
        <a:lstStyle/>
        <a:p>
          <a:r>
            <a:rPr lang="en-US" dirty="0"/>
            <a:t>Electronic</a:t>
          </a:r>
        </a:p>
      </dgm:t>
    </dgm:pt>
    <dgm:pt modelId="{F754266F-7A89-A548-8224-51AC0764F5D1}" type="parTrans" cxnId="{FC6D5269-811A-6547-976F-B8E8286D5233}">
      <dgm:prSet/>
      <dgm:spPr/>
      <dgm:t>
        <a:bodyPr/>
        <a:lstStyle/>
        <a:p>
          <a:endParaRPr lang="en-US"/>
        </a:p>
      </dgm:t>
    </dgm:pt>
    <dgm:pt modelId="{CF6D8EBB-1778-2946-AF74-31FF663ACF84}" type="sibTrans" cxnId="{FC6D5269-811A-6547-976F-B8E8286D5233}">
      <dgm:prSet/>
      <dgm:spPr/>
      <dgm:t>
        <a:bodyPr/>
        <a:lstStyle/>
        <a:p>
          <a:endParaRPr lang="en-US"/>
        </a:p>
      </dgm:t>
    </dgm:pt>
    <dgm:pt modelId="{27756F79-C5AF-2B4E-91B2-99F241842C04}" type="pres">
      <dgm:prSet presAssocID="{8652AAE1-233C-412F-8C51-244DAA6302CC}" presName="linear" presStyleCnt="0">
        <dgm:presLayoutVars>
          <dgm:dir/>
          <dgm:animLvl val="lvl"/>
          <dgm:resizeHandles val="exact"/>
        </dgm:presLayoutVars>
      </dgm:prSet>
      <dgm:spPr/>
    </dgm:pt>
    <dgm:pt modelId="{BA1EEAF5-E6DE-7B48-A393-E670E5178100}" type="pres">
      <dgm:prSet presAssocID="{530C491E-034E-DA47-ADC0-288B76046462}" presName="parentLin" presStyleCnt="0"/>
      <dgm:spPr/>
    </dgm:pt>
    <dgm:pt modelId="{64B62AA1-B3B3-F94F-B9A5-906203DAB1F8}" type="pres">
      <dgm:prSet presAssocID="{530C491E-034E-DA47-ADC0-288B76046462}" presName="parentLeftMargin" presStyleLbl="node1" presStyleIdx="0" presStyleCnt="5"/>
      <dgm:spPr/>
    </dgm:pt>
    <dgm:pt modelId="{4FE6517D-380B-3048-89DA-8FC983FF1413}" type="pres">
      <dgm:prSet presAssocID="{530C491E-034E-DA47-ADC0-288B76046462}" presName="parentText" presStyleLbl="node1" presStyleIdx="0" presStyleCnt="5">
        <dgm:presLayoutVars>
          <dgm:chMax val="0"/>
          <dgm:bulletEnabled val="1"/>
        </dgm:presLayoutVars>
      </dgm:prSet>
      <dgm:spPr/>
    </dgm:pt>
    <dgm:pt modelId="{F6DD5583-1970-5B4A-8CA8-38946C10D927}" type="pres">
      <dgm:prSet presAssocID="{530C491E-034E-DA47-ADC0-288B76046462}" presName="negativeSpace" presStyleCnt="0"/>
      <dgm:spPr/>
    </dgm:pt>
    <dgm:pt modelId="{9BAA4963-16D8-F448-B361-32642E895498}" type="pres">
      <dgm:prSet presAssocID="{530C491E-034E-DA47-ADC0-288B76046462}" presName="childText" presStyleLbl="conFgAcc1" presStyleIdx="0" presStyleCnt="5">
        <dgm:presLayoutVars>
          <dgm:bulletEnabled val="1"/>
        </dgm:presLayoutVars>
      </dgm:prSet>
      <dgm:spPr/>
    </dgm:pt>
    <dgm:pt modelId="{214B70C1-4D9E-C642-A058-1CCADB78744A}" type="pres">
      <dgm:prSet presAssocID="{147BEE16-846B-C148-AC85-A61B99B85127}" presName="spaceBetweenRectangles" presStyleCnt="0"/>
      <dgm:spPr/>
    </dgm:pt>
    <dgm:pt modelId="{7130B909-F7A2-BE4A-B8B9-691BDFFC15C2}" type="pres">
      <dgm:prSet presAssocID="{9A867A40-B279-2C48-87F6-BA7B81A0D42F}" presName="parentLin" presStyleCnt="0"/>
      <dgm:spPr/>
    </dgm:pt>
    <dgm:pt modelId="{CB50CD4B-E938-8B48-96C8-33BC84AF12CD}" type="pres">
      <dgm:prSet presAssocID="{9A867A40-B279-2C48-87F6-BA7B81A0D42F}" presName="parentLeftMargin" presStyleLbl="node1" presStyleIdx="0" presStyleCnt="5"/>
      <dgm:spPr/>
    </dgm:pt>
    <dgm:pt modelId="{D9F1B3D2-177B-4B4E-9859-D2D5FDF4E8FF}" type="pres">
      <dgm:prSet presAssocID="{9A867A40-B279-2C48-87F6-BA7B81A0D42F}" presName="parentText" presStyleLbl="node1" presStyleIdx="1" presStyleCnt="5">
        <dgm:presLayoutVars>
          <dgm:chMax val="0"/>
          <dgm:bulletEnabled val="1"/>
        </dgm:presLayoutVars>
      </dgm:prSet>
      <dgm:spPr/>
    </dgm:pt>
    <dgm:pt modelId="{D17D0A7B-5772-BD45-8989-60DF618C144A}" type="pres">
      <dgm:prSet presAssocID="{9A867A40-B279-2C48-87F6-BA7B81A0D42F}" presName="negativeSpace" presStyleCnt="0"/>
      <dgm:spPr/>
    </dgm:pt>
    <dgm:pt modelId="{55C861DD-F43B-7342-B070-FAFEB20DD247}" type="pres">
      <dgm:prSet presAssocID="{9A867A40-B279-2C48-87F6-BA7B81A0D42F}" presName="childText" presStyleLbl="conFgAcc1" presStyleIdx="1" presStyleCnt="5">
        <dgm:presLayoutVars>
          <dgm:bulletEnabled val="1"/>
        </dgm:presLayoutVars>
      </dgm:prSet>
      <dgm:spPr/>
    </dgm:pt>
    <dgm:pt modelId="{D68C365A-FF3E-CC43-8F48-1143C3323D66}" type="pres">
      <dgm:prSet presAssocID="{5030BDBA-2110-3442-B5EE-FD07C6FC18BB}" presName="spaceBetweenRectangles" presStyleCnt="0"/>
      <dgm:spPr/>
    </dgm:pt>
    <dgm:pt modelId="{604212B9-010C-6F43-B769-43C56C0307C2}" type="pres">
      <dgm:prSet presAssocID="{52B5A258-C950-4DB2-ADE1-BCFE7339A035}" presName="parentLin" presStyleCnt="0"/>
      <dgm:spPr/>
    </dgm:pt>
    <dgm:pt modelId="{D6FEA5DC-2E79-0A48-A58B-4186487BA977}" type="pres">
      <dgm:prSet presAssocID="{52B5A258-C950-4DB2-ADE1-BCFE7339A035}" presName="parentLeftMargin" presStyleLbl="node1" presStyleIdx="1" presStyleCnt="5"/>
      <dgm:spPr/>
    </dgm:pt>
    <dgm:pt modelId="{0A12495F-109C-2B42-98FB-021B9A4B7BE8}" type="pres">
      <dgm:prSet presAssocID="{52B5A258-C950-4DB2-ADE1-BCFE7339A035}" presName="parentText" presStyleLbl="node1" presStyleIdx="2" presStyleCnt="5">
        <dgm:presLayoutVars>
          <dgm:chMax val="0"/>
          <dgm:bulletEnabled val="1"/>
        </dgm:presLayoutVars>
      </dgm:prSet>
      <dgm:spPr/>
    </dgm:pt>
    <dgm:pt modelId="{BA7ABEC6-28B9-E942-8820-8ED8B8FCD2A2}" type="pres">
      <dgm:prSet presAssocID="{52B5A258-C950-4DB2-ADE1-BCFE7339A035}" presName="negativeSpace" presStyleCnt="0"/>
      <dgm:spPr/>
    </dgm:pt>
    <dgm:pt modelId="{070E9C97-F9C0-534C-BF00-8EE31E496EAE}" type="pres">
      <dgm:prSet presAssocID="{52B5A258-C950-4DB2-ADE1-BCFE7339A035}" presName="childText" presStyleLbl="conFgAcc1" presStyleIdx="2" presStyleCnt="5">
        <dgm:presLayoutVars>
          <dgm:bulletEnabled val="1"/>
        </dgm:presLayoutVars>
      </dgm:prSet>
      <dgm:spPr/>
    </dgm:pt>
    <dgm:pt modelId="{F12606E0-7261-7E43-AEC2-F385F9A69B55}" type="pres">
      <dgm:prSet presAssocID="{AF837154-3185-43FA-B6D0-C8EB60A9F9C8}" presName="spaceBetweenRectangles" presStyleCnt="0"/>
      <dgm:spPr/>
    </dgm:pt>
    <dgm:pt modelId="{C21F8D9C-F3A2-BD41-B2E3-44AEBA73E380}" type="pres">
      <dgm:prSet presAssocID="{B64DAEAC-BC44-4BF2-B3F6-169AF76A21DC}" presName="parentLin" presStyleCnt="0"/>
      <dgm:spPr/>
    </dgm:pt>
    <dgm:pt modelId="{70485261-E116-3F43-B98D-970783236CAD}" type="pres">
      <dgm:prSet presAssocID="{B64DAEAC-BC44-4BF2-B3F6-169AF76A21DC}" presName="parentLeftMargin" presStyleLbl="node1" presStyleIdx="2" presStyleCnt="5"/>
      <dgm:spPr/>
    </dgm:pt>
    <dgm:pt modelId="{9DC93647-B653-9444-87AD-08EA8BD8A463}" type="pres">
      <dgm:prSet presAssocID="{B64DAEAC-BC44-4BF2-B3F6-169AF76A21DC}" presName="parentText" presStyleLbl="node1" presStyleIdx="3" presStyleCnt="5">
        <dgm:presLayoutVars>
          <dgm:chMax val="0"/>
          <dgm:bulletEnabled val="1"/>
        </dgm:presLayoutVars>
      </dgm:prSet>
      <dgm:spPr/>
    </dgm:pt>
    <dgm:pt modelId="{9FEEA6F8-3FFD-5448-95CE-FB6D8C19C8A0}" type="pres">
      <dgm:prSet presAssocID="{B64DAEAC-BC44-4BF2-B3F6-169AF76A21DC}" presName="negativeSpace" presStyleCnt="0"/>
      <dgm:spPr/>
    </dgm:pt>
    <dgm:pt modelId="{90963AF5-2995-4D42-A769-67DA25284506}" type="pres">
      <dgm:prSet presAssocID="{B64DAEAC-BC44-4BF2-B3F6-169AF76A21DC}" presName="childText" presStyleLbl="conFgAcc1" presStyleIdx="3" presStyleCnt="5">
        <dgm:presLayoutVars>
          <dgm:bulletEnabled val="1"/>
        </dgm:presLayoutVars>
      </dgm:prSet>
      <dgm:spPr/>
    </dgm:pt>
    <dgm:pt modelId="{CB8C488E-8B4C-EE46-AD60-D51A0767AE4C}" type="pres">
      <dgm:prSet presAssocID="{72A1C1D4-04E5-45C5-86BE-345F51F995B1}" presName="spaceBetweenRectangles" presStyleCnt="0"/>
      <dgm:spPr/>
    </dgm:pt>
    <dgm:pt modelId="{B53407E6-235B-4B40-ADF9-2314EF0A52E9}" type="pres">
      <dgm:prSet presAssocID="{26A7D47A-7670-42B9-933B-2BCAA8BB7EFD}" presName="parentLin" presStyleCnt="0"/>
      <dgm:spPr/>
    </dgm:pt>
    <dgm:pt modelId="{285524A9-9A0B-9247-BB8B-D97C9A426C33}" type="pres">
      <dgm:prSet presAssocID="{26A7D47A-7670-42B9-933B-2BCAA8BB7EFD}" presName="parentLeftMargin" presStyleLbl="node1" presStyleIdx="3" presStyleCnt="5"/>
      <dgm:spPr/>
    </dgm:pt>
    <dgm:pt modelId="{69C01AF3-2F5D-8849-9E16-52C3C8FEB474}" type="pres">
      <dgm:prSet presAssocID="{26A7D47A-7670-42B9-933B-2BCAA8BB7EFD}" presName="parentText" presStyleLbl="node1" presStyleIdx="4" presStyleCnt="5">
        <dgm:presLayoutVars>
          <dgm:chMax val="0"/>
          <dgm:bulletEnabled val="1"/>
        </dgm:presLayoutVars>
      </dgm:prSet>
      <dgm:spPr/>
    </dgm:pt>
    <dgm:pt modelId="{A6138BB9-303B-D142-9CBF-D21D367B0E4F}" type="pres">
      <dgm:prSet presAssocID="{26A7D47A-7670-42B9-933B-2BCAA8BB7EFD}" presName="negativeSpace" presStyleCnt="0"/>
      <dgm:spPr/>
    </dgm:pt>
    <dgm:pt modelId="{94D5E47A-3E0A-0841-AF76-E253F2AC388E}" type="pres">
      <dgm:prSet presAssocID="{26A7D47A-7670-42B9-933B-2BCAA8BB7EFD}" presName="childText" presStyleLbl="conFgAcc1" presStyleIdx="4" presStyleCnt="5">
        <dgm:presLayoutVars>
          <dgm:bulletEnabled val="1"/>
        </dgm:presLayoutVars>
      </dgm:prSet>
      <dgm:spPr/>
    </dgm:pt>
  </dgm:ptLst>
  <dgm:cxnLst>
    <dgm:cxn modelId="{B38FDD03-96CB-DB4D-8B83-DEC380883DD1}" srcId="{26A7D47A-7670-42B9-933B-2BCAA8BB7EFD}" destId="{B5A4CD44-DB29-1841-A5C2-01E9493DE268}" srcOrd="0" destOrd="0" parTransId="{060BFF9D-7886-4643-9C72-7724168CBD0E}" sibTransId="{4ACBEFA8-B4F2-7A4D-9493-9B6D90A1D22A}"/>
    <dgm:cxn modelId="{4097FA06-5217-41A0-87A1-9740F25A86D1}" srcId="{02B4E0A2-42DC-47B2-B899-8062947F8EFF}" destId="{6F34C63B-C5FB-4629-B10A-2B3E2EBEF2D5}" srcOrd="0" destOrd="0" parTransId="{71F2184E-AC17-4131-8E8D-FF8EFFD506B8}" sibTransId="{213F7F24-7946-476B-9914-C833D91D1A2C}"/>
    <dgm:cxn modelId="{2625B410-199C-4750-ADA2-D1A28E0F3A86}" srcId="{52B5A258-C950-4DB2-ADE1-BCFE7339A035}" destId="{02B4E0A2-42DC-47B2-B899-8062947F8EFF}" srcOrd="2" destOrd="0" parTransId="{E88C47EF-0316-4D07-B71D-18D79A099135}" sibTransId="{65E3E069-A15C-475F-A55E-5F7AD37C4B6F}"/>
    <dgm:cxn modelId="{D802A81B-C2B7-EA41-B52E-D75ED2F20414}" type="presOf" srcId="{89EF97DD-4227-4F61-B99A-49B8DCF36EE6}" destId="{070E9C97-F9C0-534C-BF00-8EE31E496EAE}" srcOrd="0" destOrd="5" presId="urn:microsoft.com/office/officeart/2005/8/layout/list1"/>
    <dgm:cxn modelId="{0D378623-EDE3-2540-A494-B6E35B2E93CB}" type="presOf" srcId="{52B5A258-C950-4DB2-ADE1-BCFE7339A035}" destId="{D6FEA5DC-2E79-0A48-A58B-4186487BA977}" srcOrd="0" destOrd="0" presId="urn:microsoft.com/office/officeart/2005/8/layout/list1"/>
    <dgm:cxn modelId="{5F0E8E23-14EC-1649-92F9-64679F79D50E}" type="presOf" srcId="{B64DAEAC-BC44-4BF2-B3F6-169AF76A21DC}" destId="{9DC93647-B653-9444-87AD-08EA8BD8A463}" srcOrd="1" destOrd="0" presId="urn:microsoft.com/office/officeart/2005/8/layout/list1"/>
    <dgm:cxn modelId="{31728A34-08D8-D94A-A7AE-F94469911614}" type="presOf" srcId="{C5B5F216-FBFE-4954-9D6E-B9AA21D91BC1}" destId="{070E9C97-F9C0-534C-BF00-8EE31E496EAE}" srcOrd="0" destOrd="1" presId="urn:microsoft.com/office/officeart/2005/8/layout/list1"/>
    <dgm:cxn modelId="{5433E334-F996-BD42-A3E4-BA086E0E4946}" type="presOf" srcId="{8652AAE1-233C-412F-8C51-244DAA6302CC}" destId="{27756F79-C5AF-2B4E-91B2-99F241842C04}" srcOrd="0" destOrd="0" presId="urn:microsoft.com/office/officeart/2005/8/layout/list1"/>
    <dgm:cxn modelId="{2A3C4060-17A1-490E-94F4-337AD99C10A7}" srcId="{52B5A258-C950-4DB2-ADE1-BCFE7339A035}" destId="{AD31EBDD-AB3C-4A0D-B98A-A8B7E46A43C7}" srcOrd="3" destOrd="0" parTransId="{B7B2ECBC-5EC2-4C7F-97E6-FCE694665C0E}" sibTransId="{EC62AB96-5B3F-4A87-8942-C60C0291CB73}"/>
    <dgm:cxn modelId="{AD208860-D034-4A75-89BF-DC3E883BCBAB}" srcId="{52B5A258-C950-4DB2-ADE1-BCFE7339A035}" destId="{C5B5F216-FBFE-4954-9D6E-B9AA21D91BC1}" srcOrd="1" destOrd="0" parTransId="{64A69FAB-ED40-4A16-8125-722E25AC5787}" sibTransId="{53650B6A-4D2C-4B53-BF36-85F7AFFBEA55}"/>
    <dgm:cxn modelId="{BD604643-E1F5-1A43-ACBE-86B0749E3033}" type="presOf" srcId="{52B5A258-C950-4DB2-ADE1-BCFE7339A035}" destId="{0A12495F-109C-2B42-98FB-021B9A4B7BE8}" srcOrd="1" destOrd="0" presId="urn:microsoft.com/office/officeart/2005/8/layout/list1"/>
    <dgm:cxn modelId="{08C58C64-0F28-5F4F-B6CC-03956D0704CF}" type="presOf" srcId="{1CFECED8-4B4C-B144-8383-01CF828604CE}" destId="{94D5E47A-3E0A-0841-AF76-E253F2AC388E}" srcOrd="0" destOrd="1" presId="urn:microsoft.com/office/officeart/2005/8/layout/list1"/>
    <dgm:cxn modelId="{FC6D5269-811A-6547-976F-B8E8286D5233}" srcId="{26A7D47A-7670-42B9-933B-2BCAA8BB7EFD}" destId="{23248F25-F21B-D147-8899-9FB9C5BD9E59}" srcOrd="2" destOrd="0" parTransId="{F754266F-7A89-A548-8224-51AC0764F5D1}" sibTransId="{CF6D8EBB-1778-2946-AF74-31FF663ACF84}"/>
    <dgm:cxn modelId="{75420B4D-A5D0-AF4B-958D-E3A8C369629A}" type="presOf" srcId="{AD31EBDD-AB3C-4A0D-B98A-A8B7E46A43C7}" destId="{070E9C97-F9C0-534C-BF00-8EE31E496EAE}" srcOrd="0" destOrd="4" presId="urn:microsoft.com/office/officeart/2005/8/layout/list1"/>
    <dgm:cxn modelId="{8F06A24E-0846-4442-B4FD-70BE4BFF3A9F}" type="presOf" srcId="{B64DAEAC-BC44-4BF2-B3F6-169AF76A21DC}" destId="{70485261-E116-3F43-B98D-970783236CAD}" srcOrd="0" destOrd="0" presId="urn:microsoft.com/office/officeart/2005/8/layout/list1"/>
    <dgm:cxn modelId="{3085954F-567D-4371-873F-78BBA59AB5E9}" srcId="{8652AAE1-233C-412F-8C51-244DAA6302CC}" destId="{B64DAEAC-BC44-4BF2-B3F6-169AF76A21DC}" srcOrd="3" destOrd="0" parTransId="{DF8035AB-5EC2-464C-8D3D-D1E108634033}" sibTransId="{72A1C1D4-04E5-45C5-86BE-345F51F995B1}"/>
    <dgm:cxn modelId="{64835771-EBBA-8B49-9EF7-71C4F3820B87}" type="presOf" srcId="{9A867A40-B279-2C48-87F6-BA7B81A0D42F}" destId="{CB50CD4B-E938-8B48-96C8-33BC84AF12CD}" srcOrd="0" destOrd="0" presId="urn:microsoft.com/office/officeart/2005/8/layout/list1"/>
    <dgm:cxn modelId="{8C891581-8743-BB42-82D6-04D408FFE4F3}" type="presOf" srcId="{BB80D3CA-57E4-4BFD-89C5-033E40DDF0EF}" destId="{070E9C97-F9C0-534C-BF00-8EE31E496EAE}" srcOrd="0" destOrd="0" presId="urn:microsoft.com/office/officeart/2005/8/layout/list1"/>
    <dgm:cxn modelId="{F9978D85-95D1-4CB4-B34A-1946BF341414}" srcId="{52B5A258-C950-4DB2-ADE1-BCFE7339A035}" destId="{5F3B4C88-EEB8-46CE-B594-91E73C6682EB}" srcOrd="4" destOrd="0" parTransId="{1F3DC455-AF85-40AB-84C4-44CFAD59431D}" sibTransId="{D215DD07-72AB-4E47-9D8C-37C44D086155}"/>
    <dgm:cxn modelId="{B4D3A987-90FD-D542-A1F6-2196F20720AC}" type="presOf" srcId="{9A867A40-B279-2C48-87F6-BA7B81A0D42F}" destId="{D9F1B3D2-177B-4B4E-9859-D2D5FDF4E8FF}" srcOrd="1" destOrd="0" presId="urn:microsoft.com/office/officeart/2005/8/layout/list1"/>
    <dgm:cxn modelId="{FCF6808F-AE51-B24C-8D2D-B00C08668E71}" type="presOf" srcId="{02B4E0A2-42DC-47B2-B899-8062947F8EFF}" destId="{070E9C97-F9C0-534C-BF00-8EE31E496EAE}" srcOrd="0" destOrd="2" presId="urn:microsoft.com/office/officeart/2005/8/layout/list1"/>
    <dgm:cxn modelId="{60CF7890-7DAC-433D-A19A-7AA11A76A3B8}" srcId="{52B5A258-C950-4DB2-ADE1-BCFE7339A035}" destId="{BB80D3CA-57E4-4BFD-89C5-033E40DDF0EF}" srcOrd="0" destOrd="0" parTransId="{634163EE-6CAD-43F7-AC0F-D1408CA9CD91}" sibTransId="{AC9F0912-A5E0-444D-97C4-FDEA67B525A4}"/>
    <dgm:cxn modelId="{81388C93-A7F7-4E4C-A49C-1A5BF02420A2}" srcId="{B64DAEAC-BC44-4BF2-B3F6-169AF76A21DC}" destId="{152CA39C-04D1-4C09-A9DE-BB2690B1963D}" srcOrd="0" destOrd="0" parTransId="{B363F77E-A983-444E-857D-EDA74AC01D42}" sibTransId="{2793B724-C5F4-4925-8BCF-B79DD823EBD6}"/>
    <dgm:cxn modelId="{EB70999D-2239-7C48-A32D-D7C4DCAAE7CD}" type="presOf" srcId="{26A7D47A-7670-42B9-933B-2BCAA8BB7EFD}" destId="{69C01AF3-2F5D-8849-9E16-52C3C8FEB474}" srcOrd="1" destOrd="0" presId="urn:microsoft.com/office/officeart/2005/8/layout/list1"/>
    <dgm:cxn modelId="{134DD19F-7BB7-244A-9CA8-68243B4A9FCA}" type="presOf" srcId="{23248F25-F21B-D147-8899-9FB9C5BD9E59}" destId="{94D5E47A-3E0A-0841-AF76-E253F2AC388E}" srcOrd="0" destOrd="2" presId="urn:microsoft.com/office/officeart/2005/8/layout/list1"/>
    <dgm:cxn modelId="{09FC25A1-AF78-448A-AAED-CD10231BD625}" srcId="{8652AAE1-233C-412F-8C51-244DAA6302CC}" destId="{52B5A258-C950-4DB2-ADE1-BCFE7339A035}" srcOrd="2" destOrd="0" parTransId="{F3FEA2EF-9ADE-471D-9E8E-C44B3512A229}" sibTransId="{AF837154-3185-43FA-B6D0-C8EB60A9F9C8}"/>
    <dgm:cxn modelId="{3DB41AB0-3178-BB46-9C56-78E9504B8494}" type="presOf" srcId="{5F3B4C88-EEB8-46CE-B594-91E73C6682EB}" destId="{070E9C97-F9C0-534C-BF00-8EE31E496EAE}" srcOrd="0" destOrd="6" presId="urn:microsoft.com/office/officeart/2005/8/layout/list1"/>
    <dgm:cxn modelId="{C3A343B5-F87A-AE4F-951B-F1FDF3C36F82}" type="presOf" srcId="{26A7D47A-7670-42B9-933B-2BCAA8BB7EFD}" destId="{285524A9-9A0B-9247-BB8B-D97C9A426C33}" srcOrd="0" destOrd="0" presId="urn:microsoft.com/office/officeart/2005/8/layout/list1"/>
    <dgm:cxn modelId="{96D8F9BF-AAAF-FF4E-985B-761DE18549F3}" srcId="{8652AAE1-233C-412F-8C51-244DAA6302CC}" destId="{9A867A40-B279-2C48-87F6-BA7B81A0D42F}" srcOrd="1" destOrd="0" parTransId="{5F01001A-AD89-BB42-BC71-D737FD28FFD1}" sibTransId="{5030BDBA-2110-3442-B5EE-FD07C6FC18BB}"/>
    <dgm:cxn modelId="{02DB74C2-5A5F-4A94-90F2-3B2DBA7A61E6}" srcId="{AD31EBDD-AB3C-4A0D-B98A-A8B7E46A43C7}" destId="{89EF97DD-4227-4F61-B99A-49B8DCF36EE6}" srcOrd="0" destOrd="0" parTransId="{6F6CB3F7-BF55-4CA1-B0F3-5603341494EC}" sibTransId="{6B8D3CF0-4985-4130-A5B0-A8CAC4426B3C}"/>
    <dgm:cxn modelId="{6AE87FC3-DFE3-4A4E-B639-89C92655E999}" srcId="{8652AAE1-233C-412F-8C51-244DAA6302CC}" destId="{530C491E-034E-DA47-ADC0-288B76046462}" srcOrd="0" destOrd="0" parTransId="{11D3778B-456C-054B-B9F3-39D42B59FF38}" sibTransId="{147BEE16-846B-C148-AC85-A61B99B85127}"/>
    <dgm:cxn modelId="{45C481CC-CFA0-DC43-BE91-819386BBCCEB}" type="presOf" srcId="{B5A4CD44-DB29-1841-A5C2-01E9493DE268}" destId="{94D5E47A-3E0A-0841-AF76-E253F2AC388E}" srcOrd="0" destOrd="0" presId="urn:microsoft.com/office/officeart/2005/8/layout/list1"/>
    <dgm:cxn modelId="{FD7ACFD5-348B-1D42-901A-D79794F97D8D}" type="presOf" srcId="{530C491E-034E-DA47-ADC0-288B76046462}" destId="{4FE6517D-380B-3048-89DA-8FC983FF1413}" srcOrd="1" destOrd="0" presId="urn:microsoft.com/office/officeart/2005/8/layout/list1"/>
    <dgm:cxn modelId="{CE0353DC-5357-4E48-909C-1E61F769A723}" type="presOf" srcId="{530C491E-034E-DA47-ADC0-288B76046462}" destId="{64B62AA1-B3B3-F94F-B9A5-906203DAB1F8}" srcOrd="0" destOrd="0" presId="urn:microsoft.com/office/officeart/2005/8/layout/list1"/>
    <dgm:cxn modelId="{F7B159DC-B88F-3F40-9E52-38F98A959289}" type="presOf" srcId="{152CA39C-04D1-4C09-A9DE-BB2690B1963D}" destId="{90963AF5-2995-4D42-A769-67DA25284506}" srcOrd="0" destOrd="0" presId="urn:microsoft.com/office/officeart/2005/8/layout/list1"/>
    <dgm:cxn modelId="{5A5B01E8-B7B7-3942-ACCF-427C564ADA11}" type="presOf" srcId="{6F34C63B-C5FB-4629-B10A-2B3E2EBEF2D5}" destId="{070E9C97-F9C0-534C-BF00-8EE31E496EAE}" srcOrd="0" destOrd="3" presId="urn:microsoft.com/office/officeart/2005/8/layout/list1"/>
    <dgm:cxn modelId="{ADB30CEB-B540-F640-9320-DCCCDCBBEE40}" srcId="{26A7D47A-7670-42B9-933B-2BCAA8BB7EFD}" destId="{1CFECED8-4B4C-B144-8383-01CF828604CE}" srcOrd="1" destOrd="0" parTransId="{3E7F11A2-16C1-0543-8B1A-A21CE935DCCB}" sibTransId="{59A46284-043D-1144-8077-8B90EFE64FDA}"/>
    <dgm:cxn modelId="{DB0894F3-8BD1-44CA-84C9-219DCEBC4DE5}" srcId="{8652AAE1-233C-412F-8C51-244DAA6302CC}" destId="{26A7D47A-7670-42B9-933B-2BCAA8BB7EFD}" srcOrd="4" destOrd="0" parTransId="{90447A75-1639-4ADB-812A-0D3E17497EB9}" sibTransId="{7F1D3F41-350F-4A6E-84D0-6B88C4541C42}"/>
    <dgm:cxn modelId="{CB6B84A9-CC01-6949-9A8B-83A563CBA2FD}" type="presParOf" srcId="{27756F79-C5AF-2B4E-91B2-99F241842C04}" destId="{BA1EEAF5-E6DE-7B48-A393-E670E5178100}" srcOrd="0" destOrd="0" presId="urn:microsoft.com/office/officeart/2005/8/layout/list1"/>
    <dgm:cxn modelId="{F61B7122-0697-D34B-B1AE-36805129A171}" type="presParOf" srcId="{BA1EEAF5-E6DE-7B48-A393-E670E5178100}" destId="{64B62AA1-B3B3-F94F-B9A5-906203DAB1F8}" srcOrd="0" destOrd="0" presId="urn:microsoft.com/office/officeart/2005/8/layout/list1"/>
    <dgm:cxn modelId="{73B3F873-19EC-784A-9269-AD729895DE5E}" type="presParOf" srcId="{BA1EEAF5-E6DE-7B48-A393-E670E5178100}" destId="{4FE6517D-380B-3048-89DA-8FC983FF1413}" srcOrd="1" destOrd="0" presId="urn:microsoft.com/office/officeart/2005/8/layout/list1"/>
    <dgm:cxn modelId="{BE88147B-217A-8344-88ED-4640F9DB7B40}" type="presParOf" srcId="{27756F79-C5AF-2B4E-91B2-99F241842C04}" destId="{F6DD5583-1970-5B4A-8CA8-38946C10D927}" srcOrd="1" destOrd="0" presId="urn:microsoft.com/office/officeart/2005/8/layout/list1"/>
    <dgm:cxn modelId="{D8D97C43-6817-684C-A709-2D081F4F6F03}" type="presParOf" srcId="{27756F79-C5AF-2B4E-91B2-99F241842C04}" destId="{9BAA4963-16D8-F448-B361-32642E895498}" srcOrd="2" destOrd="0" presId="urn:microsoft.com/office/officeart/2005/8/layout/list1"/>
    <dgm:cxn modelId="{E2AAD374-9349-094F-A23B-6A998FE17A60}" type="presParOf" srcId="{27756F79-C5AF-2B4E-91B2-99F241842C04}" destId="{214B70C1-4D9E-C642-A058-1CCADB78744A}" srcOrd="3" destOrd="0" presId="urn:microsoft.com/office/officeart/2005/8/layout/list1"/>
    <dgm:cxn modelId="{C3C19C9B-BCAC-7949-A789-BDC912987A4E}" type="presParOf" srcId="{27756F79-C5AF-2B4E-91B2-99F241842C04}" destId="{7130B909-F7A2-BE4A-B8B9-691BDFFC15C2}" srcOrd="4" destOrd="0" presId="urn:microsoft.com/office/officeart/2005/8/layout/list1"/>
    <dgm:cxn modelId="{16FDB48F-2119-CD4E-9432-C2FC6A2071DB}" type="presParOf" srcId="{7130B909-F7A2-BE4A-B8B9-691BDFFC15C2}" destId="{CB50CD4B-E938-8B48-96C8-33BC84AF12CD}" srcOrd="0" destOrd="0" presId="urn:microsoft.com/office/officeart/2005/8/layout/list1"/>
    <dgm:cxn modelId="{4CD478BE-076C-9146-8971-039C83E834DB}" type="presParOf" srcId="{7130B909-F7A2-BE4A-B8B9-691BDFFC15C2}" destId="{D9F1B3D2-177B-4B4E-9859-D2D5FDF4E8FF}" srcOrd="1" destOrd="0" presId="urn:microsoft.com/office/officeart/2005/8/layout/list1"/>
    <dgm:cxn modelId="{040AFB32-0A22-6D46-ACC2-5765CF1BF80A}" type="presParOf" srcId="{27756F79-C5AF-2B4E-91B2-99F241842C04}" destId="{D17D0A7B-5772-BD45-8989-60DF618C144A}" srcOrd="5" destOrd="0" presId="urn:microsoft.com/office/officeart/2005/8/layout/list1"/>
    <dgm:cxn modelId="{9F044940-A35F-1545-8A75-CCC7FE6C33B6}" type="presParOf" srcId="{27756F79-C5AF-2B4E-91B2-99F241842C04}" destId="{55C861DD-F43B-7342-B070-FAFEB20DD247}" srcOrd="6" destOrd="0" presId="urn:microsoft.com/office/officeart/2005/8/layout/list1"/>
    <dgm:cxn modelId="{8D7AA08C-C1DA-1D4A-B096-E3A1EDF28348}" type="presParOf" srcId="{27756F79-C5AF-2B4E-91B2-99F241842C04}" destId="{D68C365A-FF3E-CC43-8F48-1143C3323D66}" srcOrd="7" destOrd="0" presId="urn:microsoft.com/office/officeart/2005/8/layout/list1"/>
    <dgm:cxn modelId="{172FD18F-3EB2-974C-BB2D-E593758A0009}" type="presParOf" srcId="{27756F79-C5AF-2B4E-91B2-99F241842C04}" destId="{604212B9-010C-6F43-B769-43C56C0307C2}" srcOrd="8" destOrd="0" presId="urn:microsoft.com/office/officeart/2005/8/layout/list1"/>
    <dgm:cxn modelId="{1A5F779C-60B1-3E4B-881B-7D47124E0B1E}" type="presParOf" srcId="{604212B9-010C-6F43-B769-43C56C0307C2}" destId="{D6FEA5DC-2E79-0A48-A58B-4186487BA977}" srcOrd="0" destOrd="0" presId="urn:microsoft.com/office/officeart/2005/8/layout/list1"/>
    <dgm:cxn modelId="{C2CACBD6-64A0-7A44-830C-6C4ACC2A8468}" type="presParOf" srcId="{604212B9-010C-6F43-B769-43C56C0307C2}" destId="{0A12495F-109C-2B42-98FB-021B9A4B7BE8}" srcOrd="1" destOrd="0" presId="urn:microsoft.com/office/officeart/2005/8/layout/list1"/>
    <dgm:cxn modelId="{84711058-5731-B743-8218-156FEF5ADC81}" type="presParOf" srcId="{27756F79-C5AF-2B4E-91B2-99F241842C04}" destId="{BA7ABEC6-28B9-E942-8820-8ED8B8FCD2A2}" srcOrd="9" destOrd="0" presId="urn:microsoft.com/office/officeart/2005/8/layout/list1"/>
    <dgm:cxn modelId="{50DA559E-0398-5345-9246-F53B94679AAA}" type="presParOf" srcId="{27756F79-C5AF-2B4E-91B2-99F241842C04}" destId="{070E9C97-F9C0-534C-BF00-8EE31E496EAE}" srcOrd="10" destOrd="0" presId="urn:microsoft.com/office/officeart/2005/8/layout/list1"/>
    <dgm:cxn modelId="{E946C8EF-4427-2845-A1FA-12C728AE0B9C}" type="presParOf" srcId="{27756F79-C5AF-2B4E-91B2-99F241842C04}" destId="{F12606E0-7261-7E43-AEC2-F385F9A69B55}" srcOrd="11" destOrd="0" presId="urn:microsoft.com/office/officeart/2005/8/layout/list1"/>
    <dgm:cxn modelId="{E551C27C-D271-7A4E-8046-B1C5E8B703F5}" type="presParOf" srcId="{27756F79-C5AF-2B4E-91B2-99F241842C04}" destId="{C21F8D9C-F3A2-BD41-B2E3-44AEBA73E380}" srcOrd="12" destOrd="0" presId="urn:microsoft.com/office/officeart/2005/8/layout/list1"/>
    <dgm:cxn modelId="{D6DC096A-CB41-AE42-81E5-4B5CDF9307DC}" type="presParOf" srcId="{C21F8D9C-F3A2-BD41-B2E3-44AEBA73E380}" destId="{70485261-E116-3F43-B98D-970783236CAD}" srcOrd="0" destOrd="0" presId="urn:microsoft.com/office/officeart/2005/8/layout/list1"/>
    <dgm:cxn modelId="{AC50B528-0D41-3A4C-8B1D-1AF91186E38C}" type="presParOf" srcId="{C21F8D9C-F3A2-BD41-B2E3-44AEBA73E380}" destId="{9DC93647-B653-9444-87AD-08EA8BD8A463}" srcOrd="1" destOrd="0" presId="urn:microsoft.com/office/officeart/2005/8/layout/list1"/>
    <dgm:cxn modelId="{69030A76-812D-DB47-B387-6EEF6A97DCF2}" type="presParOf" srcId="{27756F79-C5AF-2B4E-91B2-99F241842C04}" destId="{9FEEA6F8-3FFD-5448-95CE-FB6D8C19C8A0}" srcOrd="13" destOrd="0" presId="urn:microsoft.com/office/officeart/2005/8/layout/list1"/>
    <dgm:cxn modelId="{5320C5D8-35C8-A142-844F-03A01B168B20}" type="presParOf" srcId="{27756F79-C5AF-2B4E-91B2-99F241842C04}" destId="{90963AF5-2995-4D42-A769-67DA25284506}" srcOrd="14" destOrd="0" presId="urn:microsoft.com/office/officeart/2005/8/layout/list1"/>
    <dgm:cxn modelId="{8108A54E-37C0-CE4C-A7DA-77C62A8EA701}" type="presParOf" srcId="{27756F79-C5AF-2B4E-91B2-99F241842C04}" destId="{CB8C488E-8B4C-EE46-AD60-D51A0767AE4C}" srcOrd="15" destOrd="0" presId="urn:microsoft.com/office/officeart/2005/8/layout/list1"/>
    <dgm:cxn modelId="{62AA7B00-506E-BE47-94CE-4E761984DF5B}" type="presParOf" srcId="{27756F79-C5AF-2B4E-91B2-99F241842C04}" destId="{B53407E6-235B-4B40-ADF9-2314EF0A52E9}" srcOrd="16" destOrd="0" presId="urn:microsoft.com/office/officeart/2005/8/layout/list1"/>
    <dgm:cxn modelId="{CCECFED8-B224-E440-9E47-1FC1DA1E2164}" type="presParOf" srcId="{B53407E6-235B-4B40-ADF9-2314EF0A52E9}" destId="{285524A9-9A0B-9247-BB8B-D97C9A426C33}" srcOrd="0" destOrd="0" presId="urn:microsoft.com/office/officeart/2005/8/layout/list1"/>
    <dgm:cxn modelId="{1A39F80E-1F69-8E43-9A51-A7A85AC7236A}" type="presParOf" srcId="{B53407E6-235B-4B40-ADF9-2314EF0A52E9}" destId="{69C01AF3-2F5D-8849-9E16-52C3C8FEB474}" srcOrd="1" destOrd="0" presId="urn:microsoft.com/office/officeart/2005/8/layout/list1"/>
    <dgm:cxn modelId="{A30F96C8-4E42-1744-B8CE-8ACE1D4B8260}" type="presParOf" srcId="{27756F79-C5AF-2B4E-91B2-99F241842C04}" destId="{A6138BB9-303B-D142-9CBF-D21D367B0E4F}" srcOrd="17" destOrd="0" presId="urn:microsoft.com/office/officeart/2005/8/layout/list1"/>
    <dgm:cxn modelId="{5797B6F7-E38B-C944-8A2B-4D4DCFB8EDD6}" type="presParOf" srcId="{27756F79-C5AF-2B4E-91B2-99F241842C04}" destId="{94D5E47A-3E0A-0841-AF76-E253F2AC388E}"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04885C5-4B77-4152-95D8-C174367A3C2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D34D4E9-8D17-45DA-8E1F-02B7243B2CD4}">
      <dgm:prSet/>
      <dgm:spPr/>
      <dgm:t>
        <a:bodyPr/>
        <a:lstStyle/>
        <a:p>
          <a:pPr>
            <a:lnSpc>
              <a:spcPct val="100000"/>
            </a:lnSpc>
          </a:pPr>
          <a:r>
            <a:rPr lang="en-US" b="0" dirty="0"/>
            <a:t>Competency Evaluation Tool</a:t>
          </a:r>
        </a:p>
      </dgm:t>
    </dgm:pt>
    <dgm:pt modelId="{0FB37492-AEAF-4BFD-920C-5A851A3A196A}" type="parTrans" cxnId="{91A57CD4-0C4C-4846-88B7-A37C2166D925}">
      <dgm:prSet/>
      <dgm:spPr/>
      <dgm:t>
        <a:bodyPr/>
        <a:lstStyle/>
        <a:p>
          <a:endParaRPr lang="en-US"/>
        </a:p>
      </dgm:t>
    </dgm:pt>
    <dgm:pt modelId="{A7AB504C-2F6D-4A91-B39A-60799562EA5E}" type="sibTrans" cxnId="{91A57CD4-0C4C-4846-88B7-A37C2166D925}">
      <dgm:prSet/>
      <dgm:spPr/>
      <dgm:t>
        <a:bodyPr/>
        <a:lstStyle/>
        <a:p>
          <a:endParaRPr lang="en-US"/>
        </a:p>
      </dgm:t>
    </dgm:pt>
    <dgm:pt modelId="{3DB58E2F-7E50-4A11-A51A-289990EF83DE}">
      <dgm:prSet/>
      <dgm:spPr/>
      <dgm:t>
        <a:bodyPr/>
        <a:lstStyle/>
        <a:p>
          <a:pPr>
            <a:lnSpc>
              <a:spcPct val="100000"/>
            </a:lnSpc>
          </a:pPr>
          <a:r>
            <a:rPr lang="en-US" b="0" dirty="0"/>
            <a:t>First Aid and CPR Training</a:t>
          </a:r>
        </a:p>
      </dgm:t>
    </dgm:pt>
    <dgm:pt modelId="{5E6903F1-9200-4BA5-B502-D8EC4235A417}" type="parTrans" cxnId="{C6B0F6EB-1B94-47AB-9FCF-F2E199C864C0}">
      <dgm:prSet/>
      <dgm:spPr/>
      <dgm:t>
        <a:bodyPr/>
        <a:lstStyle/>
        <a:p>
          <a:endParaRPr lang="en-US"/>
        </a:p>
      </dgm:t>
    </dgm:pt>
    <dgm:pt modelId="{1B152B03-C000-42C0-9F46-3A0805A5DD70}" type="sibTrans" cxnId="{C6B0F6EB-1B94-47AB-9FCF-F2E199C864C0}">
      <dgm:prSet/>
      <dgm:spPr/>
      <dgm:t>
        <a:bodyPr/>
        <a:lstStyle/>
        <a:p>
          <a:endParaRPr lang="en-US"/>
        </a:p>
      </dgm:t>
    </dgm:pt>
    <dgm:pt modelId="{0F2A505B-F07D-42F7-921C-7E6F0B6678A6}">
      <dgm:prSet/>
      <dgm:spPr/>
      <dgm:t>
        <a:bodyPr/>
        <a:lstStyle/>
        <a:p>
          <a:pPr>
            <a:lnSpc>
              <a:spcPct val="100000"/>
            </a:lnSpc>
          </a:pPr>
          <a:r>
            <a:rPr lang="en-US" b="0" dirty="0"/>
            <a:t>Vital Signs Training </a:t>
          </a:r>
        </a:p>
      </dgm:t>
    </dgm:pt>
    <dgm:pt modelId="{4DACBB18-4704-407B-BA72-6698D92E323F}" type="parTrans" cxnId="{0FC6047B-4240-45D9-98D9-BEF6B9290CBE}">
      <dgm:prSet/>
      <dgm:spPr/>
      <dgm:t>
        <a:bodyPr/>
        <a:lstStyle/>
        <a:p>
          <a:endParaRPr lang="en-US"/>
        </a:p>
      </dgm:t>
    </dgm:pt>
    <dgm:pt modelId="{9B5D5738-5782-4DCD-894F-4E855E5DFDDA}" type="sibTrans" cxnId="{0FC6047B-4240-45D9-98D9-BEF6B9290CBE}">
      <dgm:prSet/>
      <dgm:spPr/>
      <dgm:t>
        <a:bodyPr/>
        <a:lstStyle/>
        <a:p>
          <a:endParaRPr lang="en-US"/>
        </a:p>
      </dgm:t>
    </dgm:pt>
    <dgm:pt modelId="{456A9EF2-3A80-407C-A881-59B8373FF610}" type="pres">
      <dgm:prSet presAssocID="{004885C5-4B77-4152-95D8-C174367A3C25}" presName="root" presStyleCnt="0">
        <dgm:presLayoutVars>
          <dgm:dir/>
          <dgm:resizeHandles val="exact"/>
        </dgm:presLayoutVars>
      </dgm:prSet>
      <dgm:spPr/>
    </dgm:pt>
    <dgm:pt modelId="{B8BF0876-E7EB-41EF-BB4D-0B259CAB7F32}" type="pres">
      <dgm:prSet presAssocID="{BD34D4E9-8D17-45DA-8E1F-02B7243B2CD4}" presName="compNode" presStyleCnt="0"/>
      <dgm:spPr/>
    </dgm:pt>
    <dgm:pt modelId="{AFAD2683-A8A4-4F20-A3D5-98F9D8649B8C}" type="pres">
      <dgm:prSet presAssocID="{BD34D4E9-8D17-45DA-8E1F-02B7243B2CD4}" presName="bgRect" presStyleLbl="bgShp" presStyleIdx="0" presStyleCnt="3"/>
      <dgm:spPr>
        <a:solidFill>
          <a:schemeClr val="accent6"/>
        </a:solidFill>
      </dgm:spPr>
    </dgm:pt>
    <dgm:pt modelId="{E0839FB7-2D75-4F86-B6E9-BAC65569979A}" type="pres">
      <dgm:prSet presAssocID="{BD34D4E9-8D17-45DA-8E1F-02B7243B2CD4}" presName="iconRect" presStyleLbl="node1" presStyleIdx="0" presStyleCnt="3" custLinFactNeighborY="-7082"/>
      <dgm:spPr>
        <a:blipFill rotWithShape="1">
          <a:blip xmlns:r="http://schemas.openxmlformats.org/officeDocument/2006/relationships" r:embed="rId1">
            <a:biLevel thresh="50000"/>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Needle"/>
        </a:ext>
      </dgm:extLst>
    </dgm:pt>
    <dgm:pt modelId="{4BB3D797-9804-4904-8AA5-EEB9148529EE}" type="pres">
      <dgm:prSet presAssocID="{BD34D4E9-8D17-45DA-8E1F-02B7243B2CD4}" presName="spaceRect" presStyleCnt="0"/>
      <dgm:spPr/>
    </dgm:pt>
    <dgm:pt modelId="{98347168-FB44-487B-9BC5-50A05FDB98B8}" type="pres">
      <dgm:prSet presAssocID="{BD34D4E9-8D17-45DA-8E1F-02B7243B2CD4}" presName="parTx" presStyleLbl="revTx" presStyleIdx="0" presStyleCnt="3">
        <dgm:presLayoutVars>
          <dgm:chMax val="0"/>
          <dgm:chPref val="0"/>
        </dgm:presLayoutVars>
      </dgm:prSet>
      <dgm:spPr/>
    </dgm:pt>
    <dgm:pt modelId="{F6E80187-B743-42B1-B150-598970AEA022}" type="pres">
      <dgm:prSet presAssocID="{A7AB504C-2F6D-4A91-B39A-60799562EA5E}" presName="sibTrans" presStyleCnt="0"/>
      <dgm:spPr/>
    </dgm:pt>
    <dgm:pt modelId="{1EB4708D-6ED0-4F10-9994-66C6EF2BDD97}" type="pres">
      <dgm:prSet presAssocID="{3DB58E2F-7E50-4A11-A51A-289990EF83DE}" presName="compNode" presStyleCnt="0"/>
      <dgm:spPr/>
    </dgm:pt>
    <dgm:pt modelId="{244D73EF-F146-423F-B414-2BDE47B90A3C}" type="pres">
      <dgm:prSet presAssocID="{3DB58E2F-7E50-4A11-A51A-289990EF83DE}" presName="bgRect" presStyleLbl="bgShp" presStyleIdx="1" presStyleCnt="3"/>
      <dgm:spPr>
        <a:solidFill>
          <a:schemeClr val="accent4"/>
        </a:solidFill>
      </dgm:spPr>
    </dgm:pt>
    <dgm:pt modelId="{2D84C86F-E2A7-4690-AEFE-496D85E07D39}" type="pres">
      <dgm:prSet presAssocID="{3DB58E2F-7E50-4A11-A51A-289990EF83DE}" presName="iconRect" presStyleLbl="node1" presStyleIdx="1" presStyleCnt="3"/>
      <dgm:spPr>
        <a:blipFill>
          <a:blip xmlns:r="http://schemas.openxmlformats.org/officeDocument/2006/relationships" r:embed="rId3">
            <a:biLevel thresh="50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edical"/>
        </a:ext>
      </dgm:extLst>
    </dgm:pt>
    <dgm:pt modelId="{A261A445-2CC2-488C-B690-BF6093075EDC}" type="pres">
      <dgm:prSet presAssocID="{3DB58E2F-7E50-4A11-A51A-289990EF83DE}" presName="spaceRect" presStyleCnt="0"/>
      <dgm:spPr/>
    </dgm:pt>
    <dgm:pt modelId="{1DF2D1E3-98E8-45D9-8342-C8DE7E84AA96}" type="pres">
      <dgm:prSet presAssocID="{3DB58E2F-7E50-4A11-A51A-289990EF83DE}" presName="parTx" presStyleLbl="revTx" presStyleIdx="1" presStyleCnt="3">
        <dgm:presLayoutVars>
          <dgm:chMax val="0"/>
          <dgm:chPref val="0"/>
        </dgm:presLayoutVars>
      </dgm:prSet>
      <dgm:spPr/>
    </dgm:pt>
    <dgm:pt modelId="{884FF7E7-971B-4FBE-A172-94EDFFB5EEA6}" type="pres">
      <dgm:prSet presAssocID="{1B152B03-C000-42C0-9F46-3A0805A5DD70}" presName="sibTrans" presStyleCnt="0"/>
      <dgm:spPr/>
    </dgm:pt>
    <dgm:pt modelId="{CDD47010-699A-427C-8DEA-36C873FC3E6D}" type="pres">
      <dgm:prSet presAssocID="{0F2A505B-F07D-42F7-921C-7E6F0B6678A6}" presName="compNode" presStyleCnt="0"/>
      <dgm:spPr/>
    </dgm:pt>
    <dgm:pt modelId="{54C85D7D-9457-47C4-A316-A42A3F909C07}" type="pres">
      <dgm:prSet presAssocID="{0F2A505B-F07D-42F7-921C-7E6F0B6678A6}" presName="bgRect" presStyleLbl="bgShp" presStyleIdx="2" presStyleCnt="3"/>
      <dgm:spPr>
        <a:solidFill>
          <a:schemeClr val="accent2"/>
        </a:solidFill>
      </dgm:spPr>
    </dgm:pt>
    <dgm:pt modelId="{3A243F72-B4AE-4871-BED2-F459C4D9C9D2}" type="pres">
      <dgm:prSet presAssocID="{0F2A505B-F07D-42F7-921C-7E6F0B6678A6}" presName="iconRect" presStyleLbl="node1" presStyleIdx="2" presStyleCnt="3"/>
      <dgm:spPr>
        <a:blipFill>
          <a:blip xmlns:r="http://schemas.openxmlformats.org/officeDocument/2006/relationships" r:embed="rId5">
            <a:biLevel thresh="50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rtbeat"/>
        </a:ext>
      </dgm:extLst>
    </dgm:pt>
    <dgm:pt modelId="{3A3B0585-F75B-49BF-BD20-D2FA128B42CB}" type="pres">
      <dgm:prSet presAssocID="{0F2A505B-F07D-42F7-921C-7E6F0B6678A6}" presName="spaceRect" presStyleCnt="0"/>
      <dgm:spPr/>
    </dgm:pt>
    <dgm:pt modelId="{15CE747B-D499-45BB-AFA7-BEFDFE4EC88A}" type="pres">
      <dgm:prSet presAssocID="{0F2A505B-F07D-42F7-921C-7E6F0B6678A6}" presName="parTx" presStyleLbl="revTx" presStyleIdx="2" presStyleCnt="3">
        <dgm:presLayoutVars>
          <dgm:chMax val="0"/>
          <dgm:chPref val="0"/>
        </dgm:presLayoutVars>
      </dgm:prSet>
      <dgm:spPr/>
    </dgm:pt>
  </dgm:ptLst>
  <dgm:cxnLst>
    <dgm:cxn modelId="{19E11822-BBE6-4B1D-8E05-745B515D62A9}" type="presOf" srcId="{0F2A505B-F07D-42F7-921C-7E6F0B6678A6}" destId="{15CE747B-D499-45BB-AFA7-BEFDFE4EC88A}" srcOrd="0" destOrd="0" presId="urn:microsoft.com/office/officeart/2018/2/layout/IconVerticalSolidList"/>
    <dgm:cxn modelId="{0FC6047B-4240-45D9-98D9-BEF6B9290CBE}" srcId="{004885C5-4B77-4152-95D8-C174367A3C25}" destId="{0F2A505B-F07D-42F7-921C-7E6F0B6678A6}" srcOrd="2" destOrd="0" parTransId="{4DACBB18-4704-407B-BA72-6698D92E323F}" sibTransId="{9B5D5738-5782-4DCD-894F-4E855E5DFDDA}"/>
    <dgm:cxn modelId="{A8F96C7C-77C6-4D2F-85D4-B61361BD5567}" type="presOf" srcId="{BD34D4E9-8D17-45DA-8E1F-02B7243B2CD4}" destId="{98347168-FB44-487B-9BC5-50A05FDB98B8}" srcOrd="0" destOrd="0" presId="urn:microsoft.com/office/officeart/2018/2/layout/IconVerticalSolidList"/>
    <dgm:cxn modelId="{507699CE-B10B-4A0D-BA76-5A48E6FE7951}" type="presOf" srcId="{004885C5-4B77-4152-95D8-C174367A3C25}" destId="{456A9EF2-3A80-407C-A881-59B8373FF610}" srcOrd="0" destOrd="0" presId="urn:microsoft.com/office/officeart/2018/2/layout/IconVerticalSolidList"/>
    <dgm:cxn modelId="{91A57CD4-0C4C-4846-88B7-A37C2166D925}" srcId="{004885C5-4B77-4152-95D8-C174367A3C25}" destId="{BD34D4E9-8D17-45DA-8E1F-02B7243B2CD4}" srcOrd="0" destOrd="0" parTransId="{0FB37492-AEAF-4BFD-920C-5A851A3A196A}" sibTransId="{A7AB504C-2F6D-4A91-B39A-60799562EA5E}"/>
    <dgm:cxn modelId="{4C7755E3-03AC-4CAA-BD5C-D91C3F04C9D6}" type="presOf" srcId="{3DB58E2F-7E50-4A11-A51A-289990EF83DE}" destId="{1DF2D1E3-98E8-45D9-8342-C8DE7E84AA96}" srcOrd="0" destOrd="0" presId="urn:microsoft.com/office/officeart/2018/2/layout/IconVerticalSolidList"/>
    <dgm:cxn modelId="{C6B0F6EB-1B94-47AB-9FCF-F2E199C864C0}" srcId="{004885C5-4B77-4152-95D8-C174367A3C25}" destId="{3DB58E2F-7E50-4A11-A51A-289990EF83DE}" srcOrd="1" destOrd="0" parTransId="{5E6903F1-9200-4BA5-B502-D8EC4235A417}" sibTransId="{1B152B03-C000-42C0-9F46-3A0805A5DD70}"/>
    <dgm:cxn modelId="{2ECC4F6B-08E1-4A09-9DDE-896C3A3AD673}" type="presParOf" srcId="{456A9EF2-3A80-407C-A881-59B8373FF610}" destId="{B8BF0876-E7EB-41EF-BB4D-0B259CAB7F32}" srcOrd="0" destOrd="0" presId="urn:microsoft.com/office/officeart/2018/2/layout/IconVerticalSolidList"/>
    <dgm:cxn modelId="{7901D288-5729-4ED2-9873-9B9901F46F15}" type="presParOf" srcId="{B8BF0876-E7EB-41EF-BB4D-0B259CAB7F32}" destId="{AFAD2683-A8A4-4F20-A3D5-98F9D8649B8C}" srcOrd="0" destOrd="0" presId="urn:microsoft.com/office/officeart/2018/2/layout/IconVerticalSolidList"/>
    <dgm:cxn modelId="{B8563ECA-C993-4428-88EA-08CC5B52A83D}" type="presParOf" srcId="{B8BF0876-E7EB-41EF-BB4D-0B259CAB7F32}" destId="{E0839FB7-2D75-4F86-B6E9-BAC65569979A}" srcOrd="1" destOrd="0" presId="urn:microsoft.com/office/officeart/2018/2/layout/IconVerticalSolidList"/>
    <dgm:cxn modelId="{5C4EB89D-AA15-47AC-B2CE-19826F942471}" type="presParOf" srcId="{B8BF0876-E7EB-41EF-BB4D-0B259CAB7F32}" destId="{4BB3D797-9804-4904-8AA5-EEB9148529EE}" srcOrd="2" destOrd="0" presId="urn:microsoft.com/office/officeart/2018/2/layout/IconVerticalSolidList"/>
    <dgm:cxn modelId="{26F036AF-95D5-472D-9E0A-56A30471E3B1}" type="presParOf" srcId="{B8BF0876-E7EB-41EF-BB4D-0B259CAB7F32}" destId="{98347168-FB44-487B-9BC5-50A05FDB98B8}" srcOrd="3" destOrd="0" presId="urn:microsoft.com/office/officeart/2018/2/layout/IconVerticalSolidList"/>
    <dgm:cxn modelId="{ADF4EC5C-CBC0-40E2-8E05-980831318EBD}" type="presParOf" srcId="{456A9EF2-3A80-407C-A881-59B8373FF610}" destId="{F6E80187-B743-42B1-B150-598970AEA022}" srcOrd="1" destOrd="0" presId="urn:microsoft.com/office/officeart/2018/2/layout/IconVerticalSolidList"/>
    <dgm:cxn modelId="{DBFD7509-27B9-4C2F-A302-F9DDEAE37385}" type="presParOf" srcId="{456A9EF2-3A80-407C-A881-59B8373FF610}" destId="{1EB4708D-6ED0-4F10-9994-66C6EF2BDD97}" srcOrd="2" destOrd="0" presId="urn:microsoft.com/office/officeart/2018/2/layout/IconVerticalSolidList"/>
    <dgm:cxn modelId="{5A0FE29C-B3B3-4466-A696-B320DCDAB71E}" type="presParOf" srcId="{1EB4708D-6ED0-4F10-9994-66C6EF2BDD97}" destId="{244D73EF-F146-423F-B414-2BDE47B90A3C}" srcOrd="0" destOrd="0" presId="urn:microsoft.com/office/officeart/2018/2/layout/IconVerticalSolidList"/>
    <dgm:cxn modelId="{8F5E1D77-A2C6-4708-BD51-C7C63ECD90A9}" type="presParOf" srcId="{1EB4708D-6ED0-4F10-9994-66C6EF2BDD97}" destId="{2D84C86F-E2A7-4690-AEFE-496D85E07D39}" srcOrd="1" destOrd="0" presId="urn:microsoft.com/office/officeart/2018/2/layout/IconVerticalSolidList"/>
    <dgm:cxn modelId="{E11B5A31-FB77-4CE4-A207-6A23375CEDD9}" type="presParOf" srcId="{1EB4708D-6ED0-4F10-9994-66C6EF2BDD97}" destId="{A261A445-2CC2-488C-B690-BF6093075EDC}" srcOrd="2" destOrd="0" presId="urn:microsoft.com/office/officeart/2018/2/layout/IconVerticalSolidList"/>
    <dgm:cxn modelId="{38BF2DE3-A002-4705-AF2A-48EA5C5086E1}" type="presParOf" srcId="{1EB4708D-6ED0-4F10-9994-66C6EF2BDD97}" destId="{1DF2D1E3-98E8-45D9-8342-C8DE7E84AA96}" srcOrd="3" destOrd="0" presId="urn:microsoft.com/office/officeart/2018/2/layout/IconVerticalSolidList"/>
    <dgm:cxn modelId="{1D6B56B2-3C0F-401B-A637-49BBB306EA33}" type="presParOf" srcId="{456A9EF2-3A80-407C-A881-59B8373FF610}" destId="{884FF7E7-971B-4FBE-A172-94EDFFB5EEA6}" srcOrd="3" destOrd="0" presId="urn:microsoft.com/office/officeart/2018/2/layout/IconVerticalSolidList"/>
    <dgm:cxn modelId="{0953EEE6-CC93-4700-8F1B-B4F5FA7BE103}" type="presParOf" srcId="{456A9EF2-3A80-407C-A881-59B8373FF610}" destId="{CDD47010-699A-427C-8DEA-36C873FC3E6D}" srcOrd="4" destOrd="0" presId="urn:microsoft.com/office/officeart/2018/2/layout/IconVerticalSolidList"/>
    <dgm:cxn modelId="{E16E1FEC-DBEE-4985-AFE2-0C36875D58B9}" type="presParOf" srcId="{CDD47010-699A-427C-8DEA-36C873FC3E6D}" destId="{54C85D7D-9457-47C4-A316-A42A3F909C07}" srcOrd="0" destOrd="0" presId="urn:microsoft.com/office/officeart/2018/2/layout/IconVerticalSolidList"/>
    <dgm:cxn modelId="{4010B0A2-1747-47E5-81D6-368C929E5BFF}" type="presParOf" srcId="{CDD47010-699A-427C-8DEA-36C873FC3E6D}" destId="{3A243F72-B4AE-4871-BED2-F459C4D9C9D2}" srcOrd="1" destOrd="0" presId="urn:microsoft.com/office/officeart/2018/2/layout/IconVerticalSolidList"/>
    <dgm:cxn modelId="{299C90A7-0608-4BD8-B620-22BB5F21EAE8}" type="presParOf" srcId="{CDD47010-699A-427C-8DEA-36C873FC3E6D}" destId="{3A3B0585-F75B-49BF-BD20-D2FA128B42CB}" srcOrd="2" destOrd="0" presId="urn:microsoft.com/office/officeart/2018/2/layout/IconVerticalSolidList"/>
    <dgm:cxn modelId="{CAEDC574-9FBB-4564-AB91-F1C0BA064C40}" type="presParOf" srcId="{CDD47010-699A-427C-8DEA-36C873FC3E6D}" destId="{15CE747B-D499-45BB-AFA7-BEFDFE4EC88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48FB45C-1AC9-4940-BB7D-05168B27A4E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DCF22A8-3ED7-4978-BCCC-4D01501984EA}">
      <dgm:prSet custT="1"/>
      <dgm:spPr/>
      <dgm:t>
        <a:bodyPr/>
        <a:lstStyle/>
        <a:p>
          <a:pPr>
            <a:lnSpc>
              <a:spcPct val="100000"/>
            </a:lnSpc>
          </a:pPr>
          <a:endParaRPr lang="en-US" sz="1700" b="0" dirty="0"/>
        </a:p>
        <a:p>
          <a:pPr>
            <a:lnSpc>
              <a:spcPct val="100000"/>
            </a:lnSpc>
          </a:pPr>
          <a:r>
            <a:rPr lang="en-US" sz="2500" b="0" dirty="0"/>
            <a:t>Competency Evaluation Tools</a:t>
          </a:r>
        </a:p>
        <a:p>
          <a:pPr>
            <a:lnSpc>
              <a:spcPct val="100000"/>
            </a:lnSpc>
          </a:pPr>
          <a:endParaRPr lang="en-US" sz="1700" b="0" dirty="0"/>
        </a:p>
      </dgm:t>
    </dgm:pt>
    <dgm:pt modelId="{3FE3BD16-4908-40BC-BF7F-87D6911477A9}" type="parTrans" cxnId="{544EE214-6B24-4726-A4FA-2DC0CEB78522}">
      <dgm:prSet/>
      <dgm:spPr/>
      <dgm:t>
        <a:bodyPr/>
        <a:lstStyle/>
        <a:p>
          <a:endParaRPr lang="en-US"/>
        </a:p>
      </dgm:t>
    </dgm:pt>
    <dgm:pt modelId="{2550E535-2589-4D29-8FAB-0F5D75FBC213}" type="sibTrans" cxnId="{544EE214-6B24-4726-A4FA-2DC0CEB78522}">
      <dgm:prSet/>
      <dgm:spPr/>
      <dgm:t>
        <a:bodyPr/>
        <a:lstStyle/>
        <a:p>
          <a:endParaRPr lang="en-US"/>
        </a:p>
      </dgm:t>
    </dgm:pt>
    <dgm:pt modelId="{BA62A5AF-BED0-45B8-9AB1-F71847148F5F}">
      <dgm:prSet/>
      <dgm:spPr/>
      <dgm:t>
        <a:bodyPr/>
        <a:lstStyle/>
        <a:p>
          <a:pPr>
            <a:lnSpc>
              <a:spcPct val="100000"/>
            </a:lnSpc>
          </a:pPr>
          <a:r>
            <a:rPr lang="en-US" b="0" dirty="0"/>
            <a:t>First Aid and CPR</a:t>
          </a:r>
        </a:p>
      </dgm:t>
    </dgm:pt>
    <dgm:pt modelId="{B4A21FD7-2478-43A7-9377-A6CE60EC0FB6}" type="parTrans" cxnId="{FB774552-A587-45BE-8154-E982F496E15F}">
      <dgm:prSet/>
      <dgm:spPr/>
      <dgm:t>
        <a:bodyPr/>
        <a:lstStyle/>
        <a:p>
          <a:endParaRPr lang="en-US"/>
        </a:p>
      </dgm:t>
    </dgm:pt>
    <dgm:pt modelId="{9793A9A7-5A75-4AC6-80C2-8D3C54DB6718}" type="sibTrans" cxnId="{FB774552-A587-45BE-8154-E982F496E15F}">
      <dgm:prSet/>
      <dgm:spPr/>
      <dgm:t>
        <a:bodyPr/>
        <a:lstStyle/>
        <a:p>
          <a:endParaRPr lang="en-US"/>
        </a:p>
      </dgm:t>
    </dgm:pt>
    <dgm:pt modelId="{0C5B1BB0-F6F6-4D29-A562-58385A920017}">
      <dgm:prSet/>
      <dgm:spPr/>
      <dgm:t>
        <a:bodyPr/>
        <a:lstStyle/>
        <a:p>
          <a:pPr>
            <a:lnSpc>
              <a:spcPct val="100000"/>
            </a:lnSpc>
          </a:pPr>
          <a:r>
            <a:rPr lang="en-US" b="0" dirty="0"/>
            <a:t>Vital Signs Training</a:t>
          </a:r>
        </a:p>
      </dgm:t>
    </dgm:pt>
    <dgm:pt modelId="{7B6AD6A4-07B5-4670-9377-3D5426EDA21D}" type="parTrans" cxnId="{82C9F87A-D273-40E8-B18D-17F16353EF98}">
      <dgm:prSet/>
      <dgm:spPr/>
      <dgm:t>
        <a:bodyPr/>
        <a:lstStyle/>
        <a:p>
          <a:endParaRPr lang="en-US"/>
        </a:p>
      </dgm:t>
    </dgm:pt>
    <dgm:pt modelId="{C2EEFFFD-33C4-440E-ACA3-A4B400B719C2}" type="sibTrans" cxnId="{82C9F87A-D273-40E8-B18D-17F16353EF98}">
      <dgm:prSet/>
      <dgm:spPr/>
      <dgm:t>
        <a:bodyPr/>
        <a:lstStyle/>
        <a:p>
          <a:endParaRPr lang="en-US"/>
        </a:p>
      </dgm:t>
    </dgm:pt>
    <dgm:pt modelId="{75E1EC91-E669-4BCB-9501-E75DAE65058C}" type="pres">
      <dgm:prSet presAssocID="{848FB45C-1AC9-4940-BB7D-05168B27A4E9}" presName="root" presStyleCnt="0">
        <dgm:presLayoutVars>
          <dgm:dir/>
          <dgm:resizeHandles val="exact"/>
        </dgm:presLayoutVars>
      </dgm:prSet>
      <dgm:spPr/>
    </dgm:pt>
    <dgm:pt modelId="{AD43FEB1-3C33-478C-A060-A86FCF27C74D}" type="pres">
      <dgm:prSet presAssocID="{8DCF22A8-3ED7-4978-BCCC-4D01501984EA}" presName="compNode" presStyleCnt="0"/>
      <dgm:spPr/>
    </dgm:pt>
    <dgm:pt modelId="{D7ACA393-466C-4DB2-A54E-96C7DBD5CBEC}" type="pres">
      <dgm:prSet presAssocID="{8DCF22A8-3ED7-4978-BCCC-4D01501984EA}" presName="bgRect" presStyleLbl="bgShp" presStyleIdx="0" presStyleCnt="3"/>
      <dgm:spPr>
        <a:solidFill>
          <a:schemeClr val="accent6"/>
        </a:solidFill>
      </dgm:spPr>
    </dgm:pt>
    <dgm:pt modelId="{353223C5-6EFD-4C13-9256-27C92BA125B3}" type="pres">
      <dgm:prSet presAssocID="{8DCF22A8-3ED7-4978-BCCC-4D01501984EA}" presName="iconRect" presStyleLbl="node1" presStyleIdx="0" presStyleCnt="3"/>
      <dgm:spPr>
        <a:blipFill>
          <a:blip xmlns:r="http://schemas.openxmlformats.org/officeDocument/2006/relationships" r:embed="rId1">
            <a:biLevel thresh="50000"/>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list with solid fill"/>
        </a:ext>
      </dgm:extLst>
    </dgm:pt>
    <dgm:pt modelId="{03C56592-2CB1-46E2-AE73-45ADB894CB03}" type="pres">
      <dgm:prSet presAssocID="{8DCF22A8-3ED7-4978-BCCC-4D01501984EA}" presName="spaceRect" presStyleCnt="0"/>
      <dgm:spPr/>
    </dgm:pt>
    <dgm:pt modelId="{9F4ECA7F-0338-43B9-AACE-1F4738BA46DD}" type="pres">
      <dgm:prSet presAssocID="{8DCF22A8-3ED7-4978-BCCC-4D01501984EA}" presName="parTx" presStyleLbl="revTx" presStyleIdx="0" presStyleCnt="3">
        <dgm:presLayoutVars>
          <dgm:chMax val="0"/>
          <dgm:chPref val="0"/>
        </dgm:presLayoutVars>
      </dgm:prSet>
      <dgm:spPr/>
    </dgm:pt>
    <dgm:pt modelId="{9A5E66BD-FA3C-43E8-8ABF-362C47E7B1F4}" type="pres">
      <dgm:prSet presAssocID="{2550E535-2589-4D29-8FAB-0F5D75FBC213}" presName="sibTrans" presStyleCnt="0"/>
      <dgm:spPr/>
    </dgm:pt>
    <dgm:pt modelId="{15C4F8B6-EB38-41F6-A8E3-CA731E6F2C37}" type="pres">
      <dgm:prSet presAssocID="{BA62A5AF-BED0-45B8-9AB1-F71847148F5F}" presName="compNode" presStyleCnt="0"/>
      <dgm:spPr/>
    </dgm:pt>
    <dgm:pt modelId="{F188512D-0B84-4166-886C-D289F75E6844}" type="pres">
      <dgm:prSet presAssocID="{BA62A5AF-BED0-45B8-9AB1-F71847148F5F}" presName="bgRect" presStyleLbl="bgShp" presStyleIdx="1" presStyleCnt="3"/>
      <dgm:spPr>
        <a:solidFill>
          <a:schemeClr val="accent4"/>
        </a:solidFill>
      </dgm:spPr>
    </dgm:pt>
    <dgm:pt modelId="{E57BA7E0-FCC6-4435-8759-BFD55A94AEEE}" type="pres">
      <dgm:prSet presAssocID="{BA62A5AF-BED0-45B8-9AB1-F71847148F5F}" presName="iconRect" presStyleLbl="node1" presStyleIdx="1" presStyleCnt="3"/>
      <dgm:spPr>
        <a:blipFill>
          <a:blip xmlns:r="http://schemas.openxmlformats.org/officeDocument/2006/relationships" r:embed="rId3">
            <a:biLevel thresh="50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edical"/>
        </a:ext>
      </dgm:extLst>
    </dgm:pt>
    <dgm:pt modelId="{3E9D7C5E-5839-460E-9655-9747A4B05FFB}" type="pres">
      <dgm:prSet presAssocID="{BA62A5AF-BED0-45B8-9AB1-F71847148F5F}" presName="spaceRect" presStyleCnt="0"/>
      <dgm:spPr/>
    </dgm:pt>
    <dgm:pt modelId="{3667853C-9E86-4FA9-85AD-952A3E7F99C2}" type="pres">
      <dgm:prSet presAssocID="{BA62A5AF-BED0-45B8-9AB1-F71847148F5F}" presName="parTx" presStyleLbl="revTx" presStyleIdx="1" presStyleCnt="3">
        <dgm:presLayoutVars>
          <dgm:chMax val="0"/>
          <dgm:chPref val="0"/>
        </dgm:presLayoutVars>
      </dgm:prSet>
      <dgm:spPr/>
    </dgm:pt>
    <dgm:pt modelId="{22B4D6FE-B25D-42FF-A51F-F6DF398495B4}" type="pres">
      <dgm:prSet presAssocID="{9793A9A7-5A75-4AC6-80C2-8D3C54DB6718}" presName="sibTrans" presStyleCnt="0"/>
      <dgm:spPr/>
    </dgm:pt>
    <dgm:pt modelId="{2828DCED-565A-44BB-92DB-AE0017BDAA32}" type="pres">
      <dgm:prSet presAssocID="{0C5B1BB0-F6F6-4D29-A562-58385A920017}" presName="compNode" presStyleCnt="0"/>
      <dgm:spPr/>
    </dgm:pt>
    <dgm:pt modelId="{E9E3C4DC-F31E-4B85-B4C7-6F9015A3120A}" type="pres">
      <dgm:prSet presAssocID="{0C5B1BB0-F6F6-4D29-A562-58385A920017}" presName="bgRect" presStyleLbl="bgShp" presStyleIdx="2" presStyleCnt="3"/>
      <dgm:spPr>
        <a:solidFill>
          <a:schemeClr val="accent2"/>
        </a:solidFill>
      </dgm:spPr>
    </dgm:pt>
    <dgm:pt modelId="{093EB154-8A16-42F5-8E21-D98FE576E114}" type="pres">
      <dgm:prSet presAssocID="{0C5B1BB0-F6F6-4D29-A562-58385A920017}" presName="iconRect" presStyleLbl="node1" presStyleIdx="2" presStyleCnt="3"/>
      <dgm:spPr>
        <a:blipFill>
          <a:blip xmlns:r="http://schemas.openxmlformats.org/officeDocument/2006/relationships" r:embed="rId5">
            <a:biLevel thresh="50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rtbeat"/>
        </a:ext>
      </dgm:extLst>
    </dgm:pt>
    <dgm:pt modelId="{34402164-FB49-4E99-8FB4-7630319DABB3}" type="pres">
      <dgm:prSet presAssocID="{0C5B1BB0-F6F6-4D29-A562-58385A920017}" presName="spaceRect" presStyleCnt="0"/>
      <dgm:spPr/>
    </dgm:pt>
    <dgm:pt modelId="{6633B1AF-45E5-43BA-BA3A-F678F014151B}" type="pres">
      <dgm:prSet presAssocID="{0C5B1BB0-F6F6-4D29-A562-58385A920017}" presName="parTx" presStyleLbl="revTx" presStyleIdx="2" presStyleCnt="3">
        <dgm:presLayoutVars>
          <dgm:chMax val="0"/>
          <dgm:chPref val="0"/>
        </dgm:presLayoutVars>
      </dgm:prSet>
      <dgm:spPr/>
    </dgm:pt>
  </dgm:ptLst>
  <dgm:cxnLst>
    <dgm:cxn modelId="{7FA1F607-3C8E-4739-BEFA-1F01E08B3F8A}" type="presOf" srcId="{848FB45C-1AC9-4940-BB7D-05168B27A4E9}" destId="{75E1EC91-E669-4BCB-9501-E75DAE65058C}" srcOrd="0" destOrd="0" presId="urn:microsoft.com/office/officeart/2018/2/layout/IconVerticalSolidList"/>
    <dgm:cxn modelId="{544EE214-6B24-4726-A4FA-2DC0CEB78522}" srcId="{848FB45C-1AC9-4940-BB7D-05168B27A4E9}" destId="{8DCF22A8-3ED7-4978-BCCC-4D01501984EA}" srcOrd="0" destOrd="0" parTransId="{3FE3BD16-4908-40BC-BF7F-87D6911477A9}" sibTransId="{2550E535-2589-4D29-8FAB-0F5D75FBC213}"/>
    <dgm:cxn modelId="{0EE89D34-BD6B-4B78-A7D3-2C4FC1FAE471}" type="presOf" srcId="{0C5B1BB0-F6F6-4D29-A562-58385A920017}" destId="{6633B1AF-45E5-43BA-BA3A-F678F014151B}" srcOrd="0" destOrd="0" presId="urn:microsoft.com/office/officeart/2018/2/layout/IconVerticalSolidList"/>
    <dgm:cxn modelId="{B8293260-16F3-4EAC-8BC8-727631CEFDBC}" type="presOf" srcId="{8DCF22A8-3ED7-4978-BCCC-4D01501984EA}" destId="{9F4ECA7F-0338-43B9-AACE-1F4738BA46DD}" srcOrd="0" destOrd="0" presId="urn:microsoft.com/office/officeart/2018/2/layout/IconVerticalSolidList"/>
    <dgm:cxn modelId="{FB774552-A587-45BE-8154-E982F496E15F}" srcId="{848FB45C-1AC9-4940-BB7D-05168B27A4E9}" destId="{BA62A5AF-BED0-45B8-9AB1-F71847148F5F}" srcOrd="1" destOrd="0" parTransId="{B4A21FD7-2478-43A7-9377-A6CE60EC0FB6}" sibTransId="{9793A9A7-5A75-4AC6-80C2-8D3C54DB6718}"/>
    <dgm:cxn modelId="{82C9F87A-D273-40E8-B18D-17F16353EF98}" srcId="{848FB45C-1AC9-4940-BB7D-05168B27A4E9}" destId="{0C5B1BB0-F6F6-4D29-A562-58385A920017}" srcOrd="2" destOrd="0" parTransId="{7B6AD6A4-07B5-4670-9377-3D5426EDA21D}" sibTransId="{C2EEFFFD-33C4-440E-ACA3-A4B400B719C2}"/>
    <dgm:cxn modelId="{D30D38A3-79CB-4F5B-90A6-48291EB559B8}" type="presOf" srcId="{BA62A5AF-BED0-45B8-9AB1-F71847148F5F}" destId="{3667853C-9E86-4FA9-85AD-952A3E7F99C2}" srcOrd="0" destOrd="0" presId="urn:microsoft.com/office/officeart/2018/2/layout/IconVerticalSolidList"/>
    <dgm:cxn modelId="{1C4DF278-C7F9-4247-98B9-F034FA35A5EE}" type="presParOf" srcId="{75E1EC91-E669-4BCB-9501-E75DAE65058C}" destId="{AD43FEB1-3C33-478C-A060-A86FCF27C74D}" srcOrd="0" destOrd="0" presId="urn:microsoft.com/office/officeart/2018/2/layout/IconVerticalSolidList"/>
    <dgm:cxn modelId="{6E2DB11B-DAEF-4810-901E-FEF74C63F415}" type="presParOf" srcId="{AD43FEB1-3C33-478C-A060-A86FCF27C74D}" destId="{D7ACA393-466C-4DB2-A54E-96C7DBD5CBEC}" srcOrd="0" destOrd="0" presId="urn:microsoft.com/office/officeart/2018/2/layout/IconVerticalSolidList"/>
    <dgm:cxn modelId="{22E53FB9-E20B-4DA7-B4EC-DA06B929B0D0}" type="presParOf" srcId="{AD43FEB1-3C33-478C-A060-A86FCF27C74D}" destId="{353223C5-6EFD-4C13-9256-27C92BA125B3}" srcOrd="1" destOrd="0" presId="urn:microsoft.com/office/officeart/2018/2/layout/IconVerticalSolidList"/>
    <dgm:cxn modelId="{9E616CDB-3ABB-4F9B-B2D4-D3DEA607F4F5}" type="presParOf" srcId="{AD43FEB1-3C33-478C-A060-A86FCF27C74D}" destId="{03C56592-2CB1-46E2-AE73-45ADB894CB03}" srcOrd="2" destOrd="0" presId="urn:microsoft.com/office/officeart/2018/2/layout/IconVerticalSolidList"/>
    <dgm:cxn modelId="{3426524A-85A2-41C5-9652-D44634F713AF}" type="presParOf" srcId="{AD43FEB1-3C33-478C-A060-A86FCF27C74D}" destId="{9F4ECA7F-0338-43B9-AACE-1F4738BA46DD}" srcOrd="3" destOrd="0" presId="urn:microsoft.com/office/officeart/2018/2/layout/IconVerticalSolidList"/>
    <dgm:cxn modelId="{030C84D7-4023-4D9F-869B-90683018D843}" type="presParOf" srcId="{75E1EC91-E669-4BCB-9501-E75DAE65058C}" destId="{9A5E66BD-FA3C-43E8-8ABF-362C47E7B1F4}" srcOrd="1" destOrd="0" presId="urn:microsoft.com/office/officeart/2018/2/layout/IconVerticalSolidList"/>
    <dgm:cxn modelId="{089D8EA6-7EFE-4DD3-8048-FB0ED5EE1F6E}" type="presParOf" srcId="{75E1EC91-E669-4BCB-9501-E75DAE65058C}" destId="{15C4F8B6-EB38-41F6-A8E3-CA731E6F2C37}" srcOrd="2" destOrd="0" presId="urn:microsoft.com/office/officeart/2018/2/layout/IconVerticalSolidList"/>
    <dgm:cxn modelId="{658D3A55-7BD8-4F5D-961E-9E8F622976E1}" type="presParOf" srcId="{15C4F8B6-EB38-41F6-A8E3-CA731E6F2C37}" destId="{F188512D-0B84-4166-886C-D289F75E6844}" srcOrd="0" destOrd="0" presId="urn:microsoft.com/office/officeart/2018/2/layout/IconVerticalSolidList"/>
    <dgm:cxn modelId="{0FD459B9-B690-42BD-8F5F-28641A18726D}" type="presParOf" srcId="{15C4F8B6-EB38-41F6-A8E3-CA731E6F2C37}" destId="{E57BA7E0-FCC6-4435-8759-BFD55A94AEEE}" srcOrd="1" destOrd="0" presId="urn:microsoft.com/office/officeart/2018/2/layout/IconVerticalSolidList"/>
    <dgm:cxn modelId="{E23B416B-DA8D-4658-BD01-D26FD5F45F3C}" type="presParOf" srcId="{15C4F8B6-EB38-41F6-A8E3-CA731E6F2C37}" destId="{3E9D7C5E-5839-460E-9655-9747A4B05FFB}" srcOrd="2" destOrd="0" presId="urn:microsoft.com/office/officeart/2018/2/layout/IconVerticalSolidList"/>
    <dgm:cxn modelId="{A904417D-BD9E-40FC-AB6F-4523A0A5D8FD}" type="presParOf" srcId="{15C4F8B6-EB38-41F6-A8E3-CA731E6F2C37}" destId="{3667853C-9E86-4FA9-85AD-952A3E7F99C2}" srcOrd="3" destOrd="0" presId="urn:microsoft.com/office/officeart/2018/2/layout/IconVerticalSolidList"/>
    <dgm:cxn modelId="{7211998F-5912-4E8E-8820-6DD6E21BAA0D}" type="presParOf" srcId="{75E1EC91-E669-4BCB-9501-E75DAE65058C}" destId="{22B4D6FE-B25D-42FF-A51F-F6DF398495B4}" srcOrd="3" destOrd="0" presId="urn:microsoft.com/office/officeart/2018/2/layout/IconVerticalSolidList"/>
    <dgm:cxn modelId="{684211AD-AE5D-4570-8046-010432AF75DD}" type="presParOf" srcId="{75E1EC91-E669-4BCB-9501-E75DAE65058C}" destId="{2828DCED-565A-44BB-92DB-AE0017BDAA32}" srcOrd="4" destOrd="0" presId="urn:microsoft.com/office/officeart/2018/2/layout/IconVerticalSolidList"/>
    <dgm:cxn modelId="{3E98EFFA-2B65-417D-8870-281368BA5CB6}" type="presParOf" srcId="{2828DCED-565A-44BB-92DB-AE0017BDAA32}" destId="{E9E3C4DC-F31E-4B85-B4C7-6F9015A3120A}" srcOrd="0" destOrd="0" presId="urn:microsoft.com/office/officeart/2018/2/layout/IconVerticalSolidList"/>
    <dgm:cxn modelId="{643F39F6-B99A-444D-A84E-C3195163F32F}" type="presParOf" srcId="{2828DCED-565A-44BB-92DB-AE0017BDAA32}" destId="{093EB154-8A16-42F5-8E21-D98FE576E114}" srcOrd="1" destOrd="0" presId="urn:microsoft.com/office/officeart/2018/2/layout/IconVerticalSolidList"/>
    <dgm:cxn modelId="{98D75703-C1FA-4F6F-9920-B563774D04C0}" type="presParOf" srcId="{2828DCED-565A-44BB-92DB-AE0017BDAA32}" destId="{34402164-FB49-4E99-8FB4-7630319DABB3}" srcOrd="2" destOrd="0" presId="urn:microsoft.com/office/officeart/2018/2/layout/IconVerticalSolidList"/>
    <dgm:cxn modelId="{166D788B-97D3-4BE1-8DFC-AC04E9D15DD6}" type="presParOf" srcId="{2828DCED-565A-44BB-92DB-AE0017BDAA32}" destId="{6633B1AF-45E5-43BA-BA3A-F678F014151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48FB45C-1AC9-4940-BB7D-05168B27A4E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DCF22A8-3ED7-4978-BCCC-4D01501984EA}">
      <dgm:prSet custT="1"/>
      <dgm:spPr/>
      <dgm:t>
        <a:bodyPr/>
        <a:lstStyle/>
        <a:p>
          <a:pPr>
            <a:lnSpc>
              <a:spcPct val="100000"/>
            </a:lnSpc>
          </a:pPr>
          <a:endParaRPr lang="en-US" sz="1700" b="0" dirty="0"/>
        </a:p>
        <a:p>
          <a:pPr>
            <a:lnSpc>
              <a:spcPct val="100000"/>
            </a:lnSpc>
          </a:pPr>
          <a:r>
            <a:rPr lang="en-US" sz="2500" b="0" dirty="0"/>
            <a:t>Optional Competency Evaluation Tool</a:t>
          </a:r>
        </a:p>
        <a:p>
          <a:pPr>
            <a:lnSpc>
              <a:spcPct val="100000"/>
            </a:lnSpc>
          </a:pPr>
          <a:endParaRPr lang="en-US" sz="1700" b="0" dirty="0"/>
        </a:p>
      </dgm:t>
    </dgm:pt>
    <dgm:pt modelId="{3FE3BD16-4908-40BC-BF7F-87D6911477A9}" type="parTrans" cxnId="{544EE214-6B24-4726-A4FA-2DC0CEB78522}">
      <dgm:prSet/>
      <dgm:spPr/>
      <dgm:t>
        <a:bodyPr/>
        <a:lstStyle/>
        <a:p>
          <a:endParaRPr lang="en-US"/>
        </a:p>
      </dgm:t>
    </dgm:pt>
    <dgm:pt modelId="{2550E535-2589-4D29-8FAB-0F5D75FBC213}" type="sibTrans" cxnId="{544EE214-6B24-4726-A4FA-2DC0CEB78522}">
      <dgm:prSet/>
      <dgm:spPr/>
      <dgm:t>
        <a:bodyPr/>
        <a:lstStyle/>
        <a:p>
          <a:endParaRPr lang="en-US"/>
        </a:p>
      </dgm:t>
    </dgm:pt>
    <dgm:pt modelId="{0C5B1BB0-F6F6-4D29-A562-58385A920017}">
      <dgm:prSet/>
      <dgm:spPr/>
      <dgm:t>
        <a:bodyPr/>
        <a:lstStyle/>
        <a:p>
          <a:pPr>
            <a:lnSpc>
              <a:spcPct val="100000"/>
            </a:lnSpc>
          </a:pPr>
          <a:r>
            <a:rPr lang="en-US" b="0" dirty="0"/>
            <a:t>Vital Signs Training</a:t>
          </a:r>
        </a:p>
      </dgm:t>
    </dgm:pt>
    <dgm:pt modelId="{7B6AD6A4-07B5-4670-9377-3D5426EDA21D}" type="parTrans" cxnId="{82C9F87A-D273-40E8-B18D-17F16353EF98}">
      <dgm:prSet/>
      <dgm:spPr/>
      <dgm:t>
        <a:bodyPr/>
        <a:lstStyle/>
        <a:p>
          <a:endParaRPr lang="en-US"/>
        </a:p>
      </dgm:t>
    </dgm:pt>
    <dgm:pt modelId="{C2EEFFFD-33C4-440E-ACA3-A4B400B719C2}" type="sibTrans" cxnId="{82C9F87A-D273-40E8-B18D-17F16353EF98}">
      <dgm:prSet/>
      <dgm:spPr/>
      <dgm:t>
        <a:bodyPr/>
        <a:lstStyle/>
        <a:p>
          <a:endParaRPr lang="en-US"/>
        </a:p>
      </dgm:t>
    </dgm:pt>
    <dgm:pt modelId="{75E1EC91-E669-4BCB-9501-E75DAE65058C}" type="pres">
      <dgm:prSet presAssocID="{848FB45C-1AC9-4940-BB7D-05168B27A4E9}" presName="root" presStyleCnt="0">
        <dgm:presLayoutVars>
          <dgm:dir/>
          <dgm:resizeHandles val="exact"/>
        </dgm:presLayoutVars>
      </dgm:prSet>
      <dgm:spPr/>
    </dgm:pt>
    <dgm:pt modelId="{AD43FEB1-3C33-478C-A060-A86FCF27C74D}" type="pres">
      <dgm:prSet presAssocID="{8DCF22A8-3ED7-4978-BCCC-4D01501984EA}" presName="compNode" presStyleCnt="0"/>
      <dgm:spPr/>
    </dgm:pt>
    <dgm:pt modelId="{D7ACA393-466C-4DB2-A54E-96C7DBD5CBEC}" type="pres">
      <dgm:prSet presAssocID="{8DCF22A8-3ED7-4978-BCCC-4D01501984EA}" presName="bgRect" presStyleLbl="bgShp" presStyleIdx="0" presStyleCnt="2"/>
      <dgm:spPr>
        <a:solidFill>
          <a:schemeClr val="accent6"/>
        </a:solidFill>
      </dgm:spPr>
    </dgm:pt>
    <dgm:pt modelId="{353223C5-6EFD-4C13-9256-27C92BA125B3}" type="pres">
      <dgm:prSet presAssocID="{8DCF22A8-3ED7-4978-BCCC-4D01501984EA}" presName="iconRect" presStyleLbl="node1" presStyleIdx="0" presStyleCnt="2"/>
      <dgm:spPr>
        <a:blipFill>
          <a:blip xmlns:r="http://schemas.openxmlformats.org/officeDocument/2006/relationships" r:embed="rId1">
            <a:biLevel thresh="50000"/>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list with solid fill"/>
        </a:ext>
      </dgm:extLst>
    </dgm:pt>
    <dgm:pt modelId="{03C56592-2CB1-46E2-AE73-45ADB894CB03}" type="pres">
      <dgm:prSet presAssocID="{8DCF22A8-3ED7-4978-BCCC-4D01501984EA}" presName="spaceRect" presStyleCnt="0"/>
      <dgm:spPr/>
    </dgm:pt>
    <dgm:pt modelId="{9F4ECA7F-0338-43B9-AACE-1F4738BA46DD}" type="pres">
      <dgm:prSet presAssocID="{8DCF22A8-3ED7-4978-BCCC-4D01501984EA}" presName="parTx" presStyleLbl="revTx" presStyleIdx="0" presStyleCnt="2">
        <dgm:presLayoutVars>
          <dgm:chMax val="0"/>
          <dgm:chPref val="0"/>
        </dgm:presLayoutVars>
      </dgm:prSet>
      <dgm:spPr/>
    </dgm:pt>
    <dgm:pt modelId="{9A5E66BD-FA3C-43E8-8ABF-362C47E7B1F4}" type="pres">
      <dgm:prSet presAssocID="{2550E535-2589-4D29-8FAB-0F5D75FBC213}" presName="sibTrans" presStyleCnt="0"/>
      <dgm:spPr/>
    </dgm:pt>
    <dgm:pt modelId="{2828DCED-565A-44BB-92DB-AE0017BDAA32}" type="pres">
      <dgm:prSet presAssocID="{0C5B1BB0-F6F6-4D29-A562-58385A920017}" presName="compNode" presStyleCnt="0"/>
      <dgm:spPr/>
    </dgm:pt>
    <dgm:pt modelId="{E9E3C4DC-F31E-4B85-B4C7-6F9015A3120A}" type="pres">
      <dgm:prSet presAssocID="{0C5B1BB0-F6F6-4D29-A562-58385A920017}" presName="bgRect" presStyleLbl="bgShp" presStyleIdx="1" presStyleCnt="2"/>
      <dgm:spPr>
        <a:solidFill>
          <a:schemeClr val="accent2"/>
        </a:solidFill>
      </dgm:spPr>
    </dgm:pt>
    <dgm:pt modelId="{093EB154-8A16-42F5-8E21-D98FE576E114}" type="pres">
      <dgm:prSet presAssocID="{0C5B1BB0-F6F6-4D29-A562-58385A920017}" presName="iconRect" presStyleLbl="node1" presStyleIdx="1" presStyleCnt="2"/>
      <dgm:spPr>
        <a:blipFill>
          <a:blip xmlns:r="http://schemas.openxmlformats.org/officeDocument/2006/relationships" r:embed="rId3">
            <a:biLevel thresh="50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rtbeat"/>
        </a:ext>
      </dgm:extLst>
    </dgm:pt>
    <dgm:pt modelId="{34402164-FB49-4E99-8FB4-7630319DABB3}" type="pres">
      <dgm:prSet presAssocID="{0C5B1BB0-F6F6-4D29-A562-58385A920017}" presName="spaceRect" presStyleCnt="0"/>
      <dgm:spPr/>
    </dgm:pt>
    <dgm:pt modelId="{6633B1AF-45E5-43BA-BA3A-F678F014151B}" type="pres">
      <dgm:prSet presAssocID="{0C5B1BB0-F6F6-4D29-A562-58385A920017}" presName="parTx" presStyleLbl="revTx" presStyleIdx="1" presStyleCnt="2">
        <dgm:presLayoutVars>
          <dgm:chMax val="0"/>
          <dgm:chPref val="0"/>
        </dgm:presLayoutVars>
      </dgm:prSet>
      <dgm:spPr/>
    </dgm:pt>
  </dgm:ptLst>
  <dgm:cxnLst>
    <dgm:cxn modelId="{7FA1F607-3C8E-4739-BEFA-1F01E08B3F8A}" type="presOf" srcId="{848FB45C-1AC9-4940-BB7D-05168B27A4E9}" destId="{75E1EC91-E669-4BCB-9501-E75DAE65058C}" srcOrd="0" destOrd="0" presId="urn:microsoft.com/office/officeart/2018/2/layout/IconVerticalSolidList"/>
    <dgm:cxn modelId="{8A29DC0C-E9E4-6F42-9993-5A64C379C244}" type="presOf" srcId="{0C5B1BB0-F6F6-4D29-A562-58385A920017}" destId="{6633B1AF-45E5-43BA-BA3A-F678F014151B}" srcOrd="0" destOrd="0" presId="urn:microsoft.com/office/officeart/2018/2/layout/IconVerticalSolidList"/>
    <dgm:cxn modelId="{544EE214-6B24-4726-A4FA-2DC0CEB78522}" srcId="{848FB45C-1AC9-4940-BB7D-05168B27A4E9}" destId="{8DCF22A8-3ED7-4978-BCCC-4D01501984EA}" srcOrd="0" destOrd="0" parTransId="{3FE3BD16-4908-40BC-BF7F-87D6911477A9}" sibTransId="{2550E535-2589-4D29-8FAB-0F5D75FBC213}"/>
    <dgm:cxn modelId="{82C9F87A-D273-40E8-B18D-17F16353EF98}" srcId="{848FB45C-1AC9-4940-BB7D-05168B27A4E9}" destId="{0C5B1BB0-F6F6-4D29-A562-58385A920017}" srcOrd="1" destOrd="0" parTransId="{7B6AD6A4-07B5-4670-9377-3D5426EDA21D}" sibTransId="{C2EEFFFD-33C4-440E-ACA3-A4B400B719C2}"/>
    <dgm:cxn modelId="{4FD127A3-473E-7148-AFA2-B09C01BC376E}" type="presOf" srcId="{8DCF22A8-3ED7-4978-BCCC-4D01501984EA}" destId="{9F4ECA7F-0338-43B9-AACE-1F4738BA46DD}" srcOrd="0" destOrd="0" presId="urn:microsoft.com/office/officeart/2018/2/layout/IconVerticalSolidList"/>
    <dgm:cxn modelId="{5666DC99-EF32-1941-BB6B-3ED6C20AE6E7}" type="presParOf" srcId="{75E1EC91-E669-4BCB-9501-E75DAE65058C}" destId="{AD43FEB1-3C33-478C-A060-A86FCF27C74D}" srcOrd="0" destOrd="0" presId="urn:microsoft.com/office/officeart/2018/2/layout/IconVerticalSolidList"/>
    <dgm:cxn modelId="{0945896F-5858-C04C-945F-68C7347011C3}" type="presParOf" srcId="{AD43FEB1-3C33-478C-A060-A86FCF27C74D}" destId="{D7ACA393-466C-4DB2-A54E-96C7DBD5CBEC}" srcOrd="0" destOrd="0" presId="urn:microsoft.com/office/officeart/2018/2/layout/IconVerticalSolidList"/>
    <dgm:cxn modelId="{88748D56-C3B2-314A-8507-3D4F10C6C018}" type="presParOf" srcId="{AD43FEB1-3C33-478C-A060-A86FCF27C74D}" destId="{353223C5-6EFD-4C13-9256-27C92BA125B3}" srcOrd="1" destOrd="0" presId="urn:microsoft.com/office/officeart/2018/2/layout/IconVerticalSolidList"/>
    <dgm:cxn modelId="{D1C5BA41-FD96-EB41-97CC-ECB404F04750}" type="presParOf" srcId="{AD43FEB1-3C33-478C-A060-A86FCF27C74D}" destId="{03C56592-2CB1-46E2-AE73-45ADB894CB03}" srcOrd="2" destOrd="0" presId="urn:microsoft.com/office/officeart/2018/2/layout/IconVerticalSolidList"/>
    <dgm:cxn modelId="{9B4BCFFA-E6F7-2F42-8507-338F5AADE5F3}" type="presParOf" srcId="{AD43FEB1-3C33-478C-A060-A86FCF27C74D}" destId="{9F4ECA7F-0338-43B9-AACE-1F4738BA46DD}" srcOrd="3" destOrd="0" presId="urn:microsoft.com/office/officeart/2018/2/layout/IconVerticalSolidList"/>
    <dgm:cxn modelId="{5053263B-FCB8-2B44-AD78-30589F24BD7A}" type="presParOf" srcId="{75E1EC91-E669-4BCB-9501-E75DAE65058C}" destId="{9A5E66BD-FA3C-43E8-8ABF-362C47E7B1F4}" srcOrd="1" destOrd="0" presId="urn:microsoft.com/office/officeart/2018/2/layout/IconVerticalSolidList"/>
    <dgm:cxn modelId="{A861E5EA-7AB5-F74D-8560-8724F4CB26DA}" type="presParOf" srcId="{75E1EC91-E669-4BCB-9501-E75DAE65058C}" destId="{2828DCED-565A-44BB-92DB-AE0017BDAA32}" srcOrd="2" destOrd="0" presId="urn:microsoft.com/office/officeart/2018/2/layout/IconVerticalSolidList"/>
    <dgm:cxn modelId="{624913C2-F723-684F-A359-7DA1CAE648BA}" type="presParOf" srcId="{2828DCED-565A-44BB-92DB-AE0017BDAA32}" destId="{E9E3C4DC-F31E-4B85-B4C7-6F9015A3120A}" srcOrd="0" destOrd="0" presId="urn:microsoft.com/office/officeart/2018/2/layout/IconVerticalSolidList"/>
    <dgm:cxn modelId="{16FDADFE-5618-FF43-BD41-E7F8E0FE52C5}" type="presParOf" srcId="{2828DCED-565A-44BB-92DB-AE0017BDAA32}" destId="{093EB154-8A16-42F5-8E21-D98FE576E114}" srcOrd="1" destOrd="0" presId="urn:microsoft.com/office/officeart/2018/2/layout/IconVerticalSolidList"/>
    <dgm:cxn modelId="{882E90C7-6BE7-E84B-910E-40A7640ABE66}" type="presParOf" srcId="{2828DCED-565A-44BB-92DB-AE0017BDAA32}" destId="{34402164-FB49-4E99-8FB4-7630319DABB3}" srcOrd="2" destOrd="0" presId="urn:microsoft.com/office/officeart/2018/2/layout/IconVerticalSolidList"/>
    <dgm:cxn modelId="{86CF0100-EA4E-084D-ACDB-A462F0165852}" type="presParOf" srcId="{2828DCED-565A-44BB-92DB-AE0017BDAA32}" destId="{6633B1AF-45E5-43BA-BA3A-F678F014151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E92C40F-2CEC-4144-B610-B557A101FA6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0041F039-4F97-4893-871A-D92FF36DD249}">
      <dgm:prSet/>
      <dgm:spPr>
        <a:solidFill>
          <a:schemeClr val="accent1"/>
        </a:solidFill>
        <a:ln>
          <a:solidFill>
            <a:schemeClr val="tx1"/>
          </a:solidFill>
        </a:ln>
      </dgm:spPr>
      <dgm:t>
        <a:bodyPr/>
        <a:lstStyle/>
        <a:p>
          <a:r>
            <a:rPr lang="en-US" dirty="0">
              <a:solidFill>
                <a:schemeClr val="tx1"/>
              </a:solidFill>
            </a:rPr>
            <a:t>Tracking System</a:t>
          </a:r>
        </a:p>
      </dgm:t>
    </dgm:pt>
    <dgm:pt modelId="{0077928A-DEF4-4429-80CC-CBA4681FAFAF}" type="parTrans" cxnId="{FA935C3F-AE44-460A-989B-9377FEAB79D9}">
      <dgm:prSet/>
      <dgm:spPr/>
      <dgm:t>
        <a:bodyPr/>
        <a:lstStyle/>
        <a:p>
          <a:endParaRPr lang="en-US"/>
        </a:p>
      </dgm:t>
    </dgm:pt>
    <dgm:pt modelId="{9790321E-AB48-4E69-BA80-9EFDAAEE5F0A}" type="sibTrans" cxnId="{FA935C3F-AE44-460A-989B-9377FEAB79D9}">
      <dgm:prSet/>
      <dgm:spPr/>
      <dgm:t>
        <a:bodyPr/>
        <a:lstStyle/>
        <a:p>
          <a:endParaRPr lang="en-US"/>
        </a:p>
      </dgm:t>
    </dgm:pt>
    <dgm:pt modelId="{79C40410-EA61-4A05-8FCE-6202CBCF9257}">
      <dgm:prSet/>
      <dgm:spPr>
        <a:ln>
          <a:solidFill>
            <a:schemeClr val="tx1">
              <a:alpha val="90000"/>
            </a:schemeClr>
          </a:solidFill>
        </a:ln>
      </dgm:spPr>
      <dgm:t>
        <a:bodyPr/>
        <a:lstStyle/>
        <a:p>
          <a:r>
            <a:rPr lang="en-US"/>
            <a:t>Blister Pack Monitoring</a:t>
          </a:r>
        </a:p>
      </dgm:t>
    </dgm:pt>
    <dgm:pt modelId="{62B5E0D4-9F40-4250-8CEC-912E3ABA9D8E}" type="parTrans" cxnId="{998B1352-FB7E-464F-AA8A-5F0658CF35B0}">
      <dgm:prSet/>
      <dgm:spPr/>
      <dgm:t>
        <a:bodyPr/>
        <a:lstStyle/>
        <a:p>
          <a:endParaRPr lang="en-US"/>
        </a:p>
      </dgm:t>
    </dgm:pt>
    <dgm:pt modelId="{32C821ED-56D2-4BE6-A8BA-7DA8280939E3}" type="sibTrans" cxnId="{998B1352-FB7E-464F-AA8A-5F0658CF35B0}">
      <dgm:prSet/>
      <dgm:spPr/>
      <dgm:t>
        <a:bodyPr/>
        <a:lstStyle/>
        <a:p>
          <a:endParaRPr lang="en-US"/>
        </a:p>
      </dgm:t>
    </dgm:pt>
    <dgm:pt modelId="{B3FB303D-AFD5-4F72-A4BD-8E6DAD988B16}">
      <dgm:prSet/>
      <dgm:spPr>
        <a:ln>
          <a:solidFill>
            <a:schemeClr val="tx1">
              <a:alpha val="90000"/>
            </a:schemeClr>
          </a:solidFill>
        </a:ln>
      </dgm:spPr>
      <dgm:t>
        <a:bodyPr/>
        <a:lstStyle/>
        <a:p>
          <a:r>
            <a:rPr lang="en-US"/>
            <a:t>Added to Count</a:t>
          </a:r>
        </a:p>
      </dgm:t>
    </dgm:pt>
    <dgm:pt modelId="{F7671C0F-9D77-4991-B9DF-D2ECAF8F393F}" type="parTrans" cxnId="{51F9372F-C4FC-42F7-8948-3E71E862D5A1}">
      <dgm:prSet/>
      <dgm:spPr/>
      <dgm:t>
        <a:bodyPr/>
        <a:lstStyle/>
        <a:p>
          <a:endParaRPr lang="en-US"/>
        </a:p>
      </dgm:t>
    </dgm:pt>
    <dgm:pt modelId="{9C8DE350-DB6E-4460-95C9-3604CDAF7187}" type="sibTrans" cxnId="{51F9372F-C4FC-42F7-8948-3E71E862D5A1}">
      <dgm:prSet/>
      <dgm:spPr/>
      <dgm:t>
        <a:bodyPr/>
        <a:lstStyle/>
        <a:p>
          <a:endParaRPr lang="en-US"/>
        </a:p>
      </dgm:t>
    </dgm:pt>
    <dgm:pt modelId="{E0BA6D6F-CF74-47E7-AECE-B7114B442748}">
      <dgm:prSet/>
      <dgm:spPr>
        <a:ln>
          <a:solidFill>
            <a:schemeClr val="tx1">
              <a:alpha val="90000"/>
            </a:schemeClr>
          </a:solidFill>
        </a:ln>
      </dgm:spPr>
      <dgm:t>
        <a:bodyPr/>
        <a:lstStyle/>
        <a:p>
          <a:r>
            <a:rPr lang="en-US" dirty="0"/>
            <a:t>Accounting Documentation Procedure, etc.</a:t>
          </a:r>
        </a:p>
      </dgm:t>
    </dgm:pt>
    <dgm:pt modelId="{DE7ED3E7-7BA0-4883-8114-DD12385A4289}" type="parTrans" cxnId="{308A489F-D036-4BBC-9BA6-03D70ABECC27}">
      <dgm:prSet/>
      <dgm:spPr/>
      <dgm:t>
        <a:bodyPr/>
        <a:lstStyle/>
        <a:p>
          <a:endParaRPr lang="en-US"/>
        </a:p>
      </dgm:t>
    </dgm:pt>
    <dgm:pt modelId="{4D0E95A1-DC48-41FE-BC9E-C1DBF0D1B264}" type="sibTrans" cxnId="{308A489F-D036-4BBC-9BA6-03D70ABECC27}">
      <dgm:prSet/>
      <dgm:spPr/>
      <dgm:t>
        <a:bodyPr/>
        <a:lstStyle/>
        <a:p>
          <a:endParaRPr lang="en-US"/>
        </a:p>
      </dgm:t>
    </dgm:pt>
    <dgm:pt modelId="{86ABBC64-FBE3-4692-BFE0-A92D671E150E}">
      <dgm:prSet/>
      <dgm:spPr>
        <a:solidFill>
          <a:schemeClr val="accent6"/>
        </a:solidFill>
        <a:ln>
          <a:solidFill>
            <a:schemeClr val="tx1"/>
          </a:solidFill>
        </a:ln>
      </dgm:spPr>
      <dgm:t>
        <a:bodyPr/>
        <a:lstStyle/>
        <a:p>
          <a:r>
            <a:rPr lang="en-US" dirty="0">
              <a:solidFill>
                <a:schemeClr val="tx1"/>
              </a:solidFill>
            </a:rPr>
            <a:t>Dose Change Documentation System</a:t>
          </a:r>
        </a:p>
      </dgm:t>
    </dgm:pt>
    <dgm:pt modelId="{425E84B7-678A-4B16-BCDC-6FB0E6F8FB2E}" type="parTrans" cxnId="{BCD12E94-A070-4511-941F-F7BA2268FBE2}">
      <dgm:prSet/>
      <dgm:spPr/>
      <dgm:t>
        <a:bodyPr/>
        <a:lstStyle/>
        <a:p>
          <a:endParaRPr lang="en-US"/>
        </a:p>
      </dgm:t>
    </dgm:pt>
    <dgm:pt modelId="{988E4145-F361-48E9-8640-1F8F05C221CC}" type="sibTrans" cxnId="{BCD12E94-A070-4511-941F-F7BA2268FBE2}">
      <dgm:prSet/>
      <dgm:spPr/>
      <dgm:t>
        <a:bodyPr/>
        <a:lstStyle/>
        <a:p>
          <a:endParaRPr lang="en-US"/>
        </a:p>
      </dgm:t>
    </dgm:pt>
    <dgm:pt modelId="{6D733DE6-F2F1-4A0C-8033-53939C4ED62B}">
      <dgm:prSet custT="1"/>
      <dgm:spPr>
        <a:solidFill>
          <a:schemeClr val="accent6">
            <a:lumMod val="40000"/>
            <a:lumOff val="60000"/>
            <a:alpha val="90000"/>
          </a:schemeClr>
        </a:solidFill>
        <a:ln>
          <a:solidFill>
            <a:schemeClr val="tx1">
              <a:alpha val="90000"/>
            </a:schemeClr>
          </a:solidFill>
        </a:ln>
      </dgm:spPr>
      <dgm:t>
        <a:bodyPr/>
        <a:lstStyle/>
        <a:p>
          <a:r>
            <a:rPr lang="en-US" sz="2700" dirty="0"/>
            <a:t>Progress Note</a:t>
          </a:r>
        </a:p>
      </dgm:t>
    </dgm:pt>
    <dgm:pt modelId="{1982131F-6840-4E8C-8F42-FF2D59C872AA}" type="parTrans" cxnId="{B6E48FBA-72D3-4E5A-89F1-4258827194CE}">
      <dgm:prSet/>
      <dgm:spPr/>
      <dgm:t>
        <a:bodyPr/>
        <a:lstStyle/>
        <a:p>
          <a:endParaRPr lang="en-US"/>
        </a:p>
      </dgm:t>
    </dgm:pt>
    <dgm:pt modelId="{0138A953-1542-45A6-99A5-3890E3039E65}" type="sibTrans" cxnId="{B6E48FBA-72D3-4E5A-89F1-4258827194CE}">
      <dgm:prSet/>
      <dgm:spPr/>
      <dgm:t>
        <a:bodyPr/>
        <a:lstStyle/>
        <a:p>
          <a:endParaRPr lang="en-US"/>
        </a:p>
      </dgm:t>
    </dgm:pt>
    <dgm:pt modelId="{D5389495-20AF-4E58-9B81-534EC719204C}">
      <dgm:prSet custT="1"/>
      <dgm:spPr>
        <a:solidFill>
          <a:schemeClr val="accent6">
            <a:lumMod val="40000"/>
            <a:lumOff val="60000"/>
            <a:alpha val="90000"/>
          </a:schemeClr>
        </a:solidFill>
        <a:ln>
          <a:solidFill>
            <a:schemeClr val="tx1">
              <a:alpha val="90000"/>
            </a:schemeClr>
          </a:solidFill>
        </a:ln>
      </dgm:spPr>
      <dgm:t>
        <a:bodyPr/>
        <a:lstStyle/>
        <a:p>
          <a:r>
            <a:rPr lang="en-US" sz="2700" dirty="0"/>
            <a:t>Chronological Event Sheet, etc.</a:t>
          </a:r>
        </a:p>
      </dgm:t>
    </dgm:pt>
    <dgm:pt modelId="{250C69B3-0E1F-436A-A48F-9A01EB57F466}" type="parTrans" cxnId="{57D35330-58BA-4554-B452-00579AE2DE83}">
      <dgm:prSet/>
      <dgm:spPr/>
      <dgm:t>
        <a:bodyPr/>
        <a:lstStyle/>
        <a:p>
          <a:endParaRPr lang="en-US"/>
        </a:p>
      </dgm:t>
    </dgm:pt>
    <dgm:pt modelId="{760FA6A8-4CC5-4C17-A970-102F775A15B0}" type="sibTrans" cxnId="{57D35330-58BA-4554-B452-00579AE2DE83}">
      <dgm:prSet/>
      <dgm:spPr/>
      <dgm:t>
        <a:bodyPr/>
        <a:lstStyle/>
        <a:p>
          <a:endParaRPr lang="en-US"/>
        </a:p>
      </dgm:t>
    </dgm:pt>
    <dgm:pt modelId="{411451F7-1264-344D-8D2A-7E87B8BC4E05}">
      <dgm:prSet custT="1"/>
      <dgm:spPr>
        <a:solidFill>
          <a:schemeClr val="accent6">
            <a:lumMod val="40000"/>
            <a:lumOff val="60000"/>
            <a:alpha val="90000"/>
          </a:schemeClr>
        </a:solidFill>
        <a:ln>
          <a:solidFill>
            <a:schemeClr val="tx1">
              <a:alpha val="90000"/>
            </a:schemeClr>
          </a:solidFill>
        </a:ln>
      </dgm:spPr>
      <dgm:t>
        <a:bodyPr/>
        <a:lstStyle/>
        <a:p>
          <a:r>
            <a:rPr lang="en-US" sz="2700" dirty="0"/>
            <a:t>Narrative Note</a:t>
          </a:r>
        </a:p>
      </dgm:t>
    </dgm:pt>
    <dgm:pt modelId="{1EB02389-8382-9C43-B355-69D98382665C}" type="parTrans" cxnId="{25E52444-C034-2246-84E1-D76EC6BDE7BA}">
      <dgm:prSet/>
      <dgm:spPr/>
      <dgm:t>
        <a:bodyPr/>
        <a:lstStyle/>
        <a:p>
          <a:endParaRPr lang="en-US"/>
        </a:p>
      </dgm:t>
    </dgm:pt>
    <dgm:pt modelId="{98DB8EF8-8701-614C-A3D8-A0728400DAC7}" type="sibTrans" cxnId="{25E52444-C034-2246-84E1-D76EC6BDE7BA}">
      <dgm:prSet/>
      <dgm:spPr/>
      <dgm:t>
        <a:bodyPr/>
        <a:lstStyle/>
        <a:p>
          <a:endParaRPr lang="en-US"/>
        </a:p>
      </dgm:t>
    </dgm:pt>
    <dgm:pt modelId="{882DF008-2124-1149-A95C-65302C38FB7D}" type="pres">
      <dgm:prSet presAssocID="{DE92C40F-2CEC-4144-B610-B557A101FA6A}" presName="Name0" presStyleCnt="0">
        <dgm:presLayoutVars>
          <dgm:dir/>
          <dgm:animLvl val="lvl"/>
          <dgm:resizeHandles val="exact"/>
        </dgm:presLayoutVars>
      </dgm:prSet>
      <dgm:spPr/>
    </dgm:pt>
    <dgm:pt modelId="{38462DD2-AE75-3E42-AEAE-4269F5305B73}" type="pres">
      <dgm:prSet presAssocID="{0041F039-4F97-4893-871A-D92FF36DD249}" presName="composite" presStyleCnt="0"/>
      <dgm:spPr/>
    </dgm:pt>
    <dgm:pt modelId="{84DD2495-6FE1-384D-8143-2A636435DCA1}" type="pres">
      <dgm:prSet presAssocID="{0041F039-4F97-4893-871A-D92FF36DD249}" presName="parTx" presStyleLbl="alignNode1" presStyleIdx="0" presStyleCnt="2">
        <dgm:presLayoutVars>
          <dgm:chMax val="0"/>
          <dgm:chPref val="0"/>
          <dgm:bulletEnabled val="1"/>
        </dgm:presLayoutVars>
      </dgm:prSet>
      <dgm:spPr/>
    </dgm:pt>
    <dgm:pt modelId="{0199A259-8DE7-0846-844A-5476AC56BC97}" type="pres">
      <dgm:prSet presAssocID="{0041F039-4F97-4893-871A-D92FF36DD249}" presName="desTx" presStyleLbl="alignAccFollowNode1" presStyleIdx="0" presStyleCnt="2">
        <dgm:presLayoutVars>
          <dgm:bulletEnabled val="1"/>
        </dgm:presLayoutVars>
      </dgm:prSet>
      <dgm:spPr/>
    </dgm:pt>
    <dgm:pt modelId="{69F137F5-1DE3-3D45-942C-BB1128D483C0}" type="pres">
      <dgm:prSet presAssocID="{9790321E-AB48-4E69-BA80-9EFDAAEE5F0A}" presName="space" presStyleCnt="0"/>
      <dgm:spPr/>
    </dgm:pt>
    <dgm:pt modelId="{FFF07269-442F-6F42-93FE-6BCFCCCB6AAE}" type="pres">
      <dgm:prSet presAssocID="{86ABBC64-FBE3-4692-BFE0-A92D671E150E}" presName="composite" presStyleCnt="0"/>
      <dgm:spPr/>
    </dgm:pt>
    <dgm:pt modelId="{23DEA016-73D6-C040-9426-DDE48F723384}" type="pres">
      <dgm:prSet presAssocID="{86ABBC64-FBE3-4692-BFE0-A92D671E150E}" presName="parTx" presStyleLbl="alignNode1" presStyleIdx="1" presStyleCnt="2">
        <dgm:presLayoutVars>
          <dgm:chMax val="0"/>
          <dgm:chPref val="0"/>
          <dgm:bulletEnabled val="1"/>
        </dgm:presLayoutVars>
      </dgm:prSet>
      <dgm:spPr/>
    </dgm:pt>
    <dgm:pt modelId="{FAFABA32-47AE-8A40-B3AE-AE7F20C79179}" type="pres">
      <dgm:prSet presAssocID="{86ABBC64-FBE3-4692-BFE0-A92D671E150E}" presName="desTx" presStyleLbl="alignAccFollowNode1" presStyleIdx="1" presStyleCnt="2">
        <dgm:presLayoutVars>
          <dgm:bulletEnabled val="1"/>
        </dgm:presLayoutVars>
      </dgm:prSet>
      <dgm:spPr/>
    </dgm:pt>
  </dgm:ptLst>
  <dgm:cxnLst>
    <dgm:cxn modelId="{061F0719-5196-E04D-9D80-9CD4E01F1D86}" type="presOf" srcId="{411451F7-1264-344D-8D2A-7E87B8BC4E05}" destId="{FAFABA32-47AE-8A40-B3AE-AE7F20C79179}" srcOrd="0" destOrd="1" presId="urn:microsoft.com/office/officeart/2005/8/layout/hList1"/>
    <dgm:cxn modelId="{C5BFB92C-7C50-2C4B-8CFC-B9F915F74DCE}" type="presOf" srcId="{0041F039-4F97-4893-871A-D92FF36DD249}" destId="{84DD2495-6FE1-384D-8143-2A636435DCA1}" srcOrd="0" destOrd="0" presId="urn:microsoft.com/office/officeart/2005/8/layout/hList1"/>
    <dgm:cxn modelId="{51F9372F-C4FC-42F7-8948-3E71E862D5A1}" srcId="{0041F039-4F97-4893-871A-D92FF36DD249}" destId="{B3FB303D-AFD5-4F72-A4BD-8E6DAD988B16}" srcOrd="1" destOrd="0" parTransId="{F7671C0F-9D77-4991-B9DF-D2ECAF8F393F}" sibTransId="{9C8DE350-DB6E-4460-95C9-3604CDAF7187}"/>
    <dgm:cxn modelId="{57D35330-58BA-4554-B452-00579AE2DE83}" srcId="{86ABBC64-FBE3-4692-BFE0-A92D671E150E}" destId="{D5389495-20AF-4E58-9B81-534EC719204C}" srcOrd="2" destOrd="0" parTransId="{250C69B3-0E1F-436A-A48F-9A01EB57F466}" sibTransId="{760FA6A8-4CC5-4C17-A970-102F775A15B0}"/>
    <dgm:cxn modelId="{653C5533-A2A9-4D42-8A15-F70B2D9E13F8}" type="presOf" srcId="{E0BA6D6F-CF74-47E7-AECE-B7114B442748}" destId="{0199A259-8DE7-0846-844A-5476AC56BC97}" srcOrd="0" destOrd="2" presId="urn:microsoft.com/office/officeart/2005/8/layout/hList1"/>
    <dgm:cxn modelId="{FA935C3F-AE44-460A-989B-9377FEAB79D9}" srcId="{DE92C40F-2CEC-4144-B610-B557A101FA6A}" destId="{0041F039-4F97-4893-871A-D92FF36DD249}" srcOrd="0" destOrd="0" parTransId="{0077928A-DEF4-4429-80CC-CBA4681FAFAF}" sibTransId="{9790321E-AB48-4E69-BA80-9EFDAAEE5F0A}"/>
    <dgm:cxn modelId="{25E52444-C034-2246-84E1-D76EC6BDE7BA}" srcId="{86ABBC64-FBE3-4692-BFE0-A92D671E150E}" destId="{411451F7-1264-344D-8D2A-7E87B8BC4E05}" srcOrd="1" destOrd="0" parTransId="{1EB02389-8382-9C43-B355-69D98382665C}" sibTransId="{98DB8EF8-8701-614C-A3D8-A0728400DAC7}"/>
    <dgm:cxn modelId="{2623914D-521B-2541-ABF5-E24DD45F3A66}" type="presOf" srcId="{DE92C40F-2CEC-4144-B610-B557A101FA6A}" destId="{882DF008-2124-1149-A95C-65302C38FB7D}" srcOrd="0" destOrd="0" presId="urn:microsoft.com/office/officeart/2005/8/layout/hList1"/>
    <dgm:cxn modelId="{998B1352-FB7E-464F-AA8A-5F0658CF35B0}" srcId="{0041F039-4F97-4893-871A-D92FF36DD249}" destId="{79C40410-EA61-4A05-8FCE-6202CBCF9257}" srcOrd="0" destOrd="0" parTransId="{62B5E0D4-9F40-4250-8CEC-912E3ABA9D8E}" sibTransId="{32C821ED-56D2-4BE6-A8BA-7DA8280939E3}"/>
    <dgm:cxn modelId="{3009FA77-D27B-A445-A585-21CE67756DFE}" type="presOf" srcId="{79C40410-EA61-4A05-8FCE-6202CBCF9257}" destId="{0199A259-8DE7-0846-844A-5476AC56BC97}" srcOrd="0" destOrd="0" presId="urn:microsoft.com/office/officeart/2005/8/layout/hList1"/>
    <dgm:cxn modelId="{BCD12E94-A070-4511-941F-F7BA2268FBE2}" srcId="{DE92C40F-2CEC-4144-B610-B557A101FA6A}" destId="{86ABBC64-FBE3-4692-BFE0-A92D671E150E}" srcOrd="1" destOrd="0" parTransId="{425E84B7-678A-4B16-BCDC-6FB0E6F8FB2E}" sibTransId="{988E4145-F361-48E9-8640-1F8F05C221CC}"/>
    <dgm:cxn modelId="{308A489F-D036-4BBC-9BA6-03D70ABECC27}" srcId="{0041F039-4F97-4893-871A-D92FF36DD249}" destId="{E0BA6D6F-CF74-47E7-AECE-B7114B442748}" srcOrd="2" destOrd="0" parTransId="{DE7ED3E7-7BA0-4883-8114-DD12385A4289}" sibTransId="{4D0E95A1-DC48-41FE-BC9E-C1DBF0D1B264}"/>
    <dgm:cxn modelId="{6A9F2CAE-193B-B443-BF55-12EDB7F9A7D2}" type="presOf" srcId="{D5389495-20AF-4E58-9B81-534EC719204C}" destId="{FAFABA32-47AE-8A40-B3AE-AE7F20C79179}" srcOrd="0" destOrd="2" presId="urn:microsoft.com/office/officeart/2005/8/layout/hList1"/>
    <dgm:cxn modelId="{B6E48FBA-72D3-4E5A-89F1-4258827194CE}" srcId="{86ABBC64-FBE3-4692-BFE0-A92D671E150E}" destId="{6D733DE6-F2F1-4A0C-8033-53939C4ED62B}" srcOrd="0" destOrd="0" parTransId="{1982131F-6840-4E8C-8F42-FF2D59C872AA}" sibTransId="{0138A953-1542-45A6-99A5-3890E3039E65}"/>
    <dgm:cxn modelId="{6316FDBE-AF50-5346-AA03-8338F6E9595B}" type="presOf" srcId="{B3FB303D-AFD5-4F72-A4BD-8E6DAD988B16}" destId="{0199A259-8DE7-0846-844A-5476AC56BC97}" srcOrd="0" destOrd="1" presId="urn:microsoft.com/office/officeart/2005/8/layout/hList1"/>
    <dgm:cxn modelId="{E509F4E3-06AE-A148-9F58-BC20A91D0200}" type="presOf" srcId="{86ABBC64-FBE3-4692-BFE0-A92D671E150E}" destId="{23DEA016-73D6-C040-9426-DDE48F723384}" srcOrd="0" destOrd="0" presId="urn:microsoft.com/office/officeart/2005/8/layout/hList1"/>
    <dgm:cxn modelId="{DC6CD2FD-DBC4-B946-B798-A053B3E22C7E}" type="presOf" srcId="{6D733DE6-F2F1-4A0C-8033-53939C4ED62B}" destId="{FAFABA32-47AE-8A40-B3AE-AE7F20C79179}" srcOrd="0" destOrd="0" presId="urn:microsoft.com/office/officeart/2005/8/layout/hList1"/>
    <dgm:cxn modelId="{1CD93E2D-BD6B-B644-B0D9-CC1277952E7F}" type="presParOf" srcId="{882DF008-2124-1149-A95C-65302C38FB7D}" destId="{38462DD2-AE75-3E42-AEAE-4269F5305B73}" srcOrd="0" destOrd="0" presId="urn:microsoft.com/office/officeart/2005/8/layout/hList1"/>
    <dgm:cxn modelId="{E7EB8BBC-BBCA-5C48-B978-68E3C5E550F9}" type="presParOf" srcId="{38462DD2-AE75-3E42-AEAE-4269F5305B73}" destId="{84DD2495-6FE1-384D-8143-2A636435DCA1}" srcOrd="0" destOrd="0" presId="urn:microsoft.com/office/officeart/2005/8/layout/hList1"/>
    <dgm:cxn modelId="{96598F10-12BB-9248-A665-404212EFC910}" type="presParOf" srcId="{38462DD2-AE75-3E42-AEAE-4269F5305B73}" destId="{0199A259-8DE7-0846-844A-5476AC56BC97}" srcOrd="1" destOrd="0" presId="urn:microsoft.com/office/officeart/2005/8/layout/hList1"/>
    <dgm:cxn modelId="{241A372C-6AC5-1047-8C41-5B7908B5CF7D}" type="presParOf" srcId="{882DF008-2124-1149-A95C-65302C38FB7D}" destId="{69F137F5-1DE3-3D45-942C-BB1128D483C0}" srcOrd="1" destOrd="0" presId="urn:microsoft.com/office/officeart/2005/8/layout/hList1"/>
    <dgm:cxn modelId="{6AC223C5-2746-704B-A138-21AC9ABA4E43}" type="presParOf" srcId="{882DF008-2124-1149-A95C-65302C38FB7D}" destId="{FFF07269-442F-6F42-93FE-6BCFCCCB6AAE}" srcOrd="2" destOrd="0" presId="urn:microsoft.com/office/officeart/2005/8/layout/hList1"/>
    <dgm:cxn modelId="{19D122D9-1057-FE44-9AEC-CF693286D37A}" type="presParOf" srcId="{FFF07269-442F-6F42-93FE-6BCFCCCB6AAE}" destId="{23DEA016-73D6-C040-9426-DDE48F723384}" srcOrd="0" destOrd="0" presId="urn:microsoft.com/office/officeart/2005/8/layout/hList1"/>
    <dgm:cxn modelId="{F3CBCAE6-E71C-FA4F-A01F-9EFC38DC1B5B}" type="presParOf" srcId="{FFF07269-442F-6F42-93FE-6BCFCCCB6AAE}" destId="{FAFABA32-47AE-8A40-B3AE-AE7F20C7917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48FB45C-1AC9-4940-BB7D-05168B27A4E9}" type="doc">
      <dgm:prSet loTypeId="urn:microsoft.com/office/officeart/2018/2/layout/IconVerticalSolidList" loCatId="icon" qsTypeId="urn:microsoft.com/office/officeart/2005/8/quickstyle/simple1" qsCatId="simple" csTypeId="urn:microsoft.com/office/officeart/2018/5/colors/Iconchunking_neutralicontext_accent0_3" csCatId="mainScheme" phldr="1"/>
      <dgm:spPr/>
      <dgm:t>
        <a:bodyPr/>
        <a:lstStyle/>
        <a:p>
          <a:endParaRPr lang="en-US"/>
        </a:p>
      </dgm:t>
    </dgm:pt>
    <dgm:pt modelId="{8DCF22A8-3ED7-4978-BCCC-4D01501984EA}">
      <dgm:prSet/>
      <dgm:spPr/>
      <dgm:t>
        <a:bodyPr/>
        <a:lstStyle/>
        <a:p>
          <a:r>
            <a:rPr lang="en-US" b="0" dirty="0"/>
            <a:t>Competency Evaluation Tool</a:t>
          </a:r>
        </a:p>
      </dgm:t>
    </dgm:pt>
    <dgm:pt modelId="{2550E535-2589-4D29-8FAB-0F5D75FBC213}" type="sibTrans" cxnId="{544EE214-6B24-4726-A4FA-2DC0CEB78522}">
      <dgm:prSet/>
      <dgm:spPr/>
      <dgm:t>
        <a:bodyPr/>
        <a:lstStyle/>
        <a:p>
          <a:endParaRPr lang="en-US"/>
        </a:p>
      </dgm:t>
    </dgm:pt>
    <dgm:pt modelId="{3FE3BD16-4908-40BC-BF7F-87D6911477A9}" type="parTrans" cxnId="{544EE214-6B24-4726-A4FA-2DC0CEB78522}">
      <dgm:prSet/>
      <dgm:spPr/>
      <dgm:t>
        <a:bodyPr/>
        <a:lstStyle/>
        <a:p>
          <a:endParaRPr lang="en-US"/>
        </a:p>
      </dgm:t>
    </dgm:pt>
    <dgm:pt modelId="{75E1EC91-E669-4BCB-9501-E75DAE65058C}" type="pres">
      <dgm:prSet presAssocID="{848FB45C-1AC9-4940-BB7D-05168B27A4E9}" presName="root" presStyleCnt="0">
        <dgm:presLayoutVars>
          <dgm:dir/>
          <dgm:resizeHandles val="exact"/>
        </dgm:presLayoutVars>
      </dgm:prSet>
      <dgm:spPr/>
    </dgm:pt>
    <dgm:pt modelId="{AD43FEB1-3C33-478C-A060-A86FCF27C74D}" type="pres">
      <dgm:prSet presAssocID="{8DCF22A8-3ED7-4978-BCCC-4D01501984EA}" presName="compNode" presStyleCnt="0"/>
      <dgm:spPr/>
    </dgm:pt>
    <dgm:pt modelId="{D7ACA393-466C-4DB2-A54E-96C7DBD5CBEC}" type="pres">
      <dgm:prSet presAssocID="{8DCF22A8-3ED7-4978-BCCC-4D01501984EA}" presName="bgRect" presStyleLbl="bgShp" presStyleIdx="0" presStyleCnt="1"/>
      <dgm:spPr/>
    </dgm:pt>
    <dgm:pt modelId="{353223C5-6EFD-4C13-9256-27C92BA125B3}" type="pres">
      <dgm:prSet presAssocID="{8DCF22A8-3ED7-4978-BCCC-4D01501984EA}" presName="iconRect" presStyleLbl="node1" presStyleIdx="0" presStyleCnt="1"/>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hecklist with solid fill"/>
        </a:ext>
      </dgm:extLst>
    </dgm:pt>
    <dgm:pt modelId="{03C56592-2CB1-46E2-AE73-45ADB894CB03}" type="pres">
      <dgm:prSet presAssocID="{8DCF22A8-3ED7-4978-BCCC-4D01501984EA}" presName="spaceRect" presStyleCnt="0"/>
      <dgm:spPr/>
    </dgm:pt>
    <dgm:pt modelId="{9F4ECA7F-0338-43B9-AACE-1F4738BA46DD}" type="pres">
      <dgm:prSet presAssocID="{8DCF22A8-3ED7-4978-BCCC-4D01501984EA}" presName="parTx" presStyleLbl="revTx" presStyleIdx="0" presStyleCnt="1">
        <dgm:presLayoutVars>
          <dgm:chMax val="0"/>
          <dgm:chPref val="0"/>
        </dgm:presLayoutVars>
      </dgm:prSet>
      <dgm:spPr/>
    </dgm:pt>
  </dgm:ptLst>
  <dgm:cxnLst>
    <dgm:cxn modelId="{7FA1F607-3C8E-4739-BEFA-1F01E08B3F8A}" type="presOf" srcId="{848FB45C-1AC9-4940-BB7D-05168B27A4E9}" destId="{75E1EC91-E669-4BCB-9501-E75DAE65058C}" srcOrd="0" destOrd="0" presId="urn:microsoft.com/office/officeart/2018/2/layout/IconVerticalSolidList"/>
    <dgm:cxn modelId="{544EE214-6B24-4726-A4FA-2DC0CEB78522}" srcId="{848FB45C-1AC9-4940-BB7D-05168B27A4E9}" destId="{8DCF22A8-3ED7-4978-BCCC-4D01501984EA}" srcOrd="0" destOrd="0" parTransId="{3FE3BD16-4908-40BC-BF7F-87D6911477A9}" sibTransId="{2550E535-2589-4D29-8FAB-0F5D75FBC213}"/>
    <dgm:cxn modelId="{4FD127A3-473E-7148-AFA2-B09C01BC376E}" type="presOf" srcId="{8DCF22A8-3ED7-4978-BCCC-4D01501984EA}" destId="{9F4ECA7F-0338-43B9-AACE-1F4738BA46DD}" srcOrd="0" destOrd="0" presId="urn:microsoft.com/office/officeart/2018/2/layout/IconVerticalSolidList"/>
    <dgm:cxn modelId="{5666DC99-EF32-1941-BB6B-3ED6C20AE6E7}" type="presParOf" srcId="{75E1EC91-E669-4BCB-9501-E75DAE65058C}" destId="{AD43FEB1-3C33-478C-A060-A86FCF27C74D}" srcOrd="0" destOrd="0" presId="urn:microsoft.com/office/officeart/2018/2/layout/IconVerticalSolidList"/>
    <dgm:cxn modelId="{0945896F-5858-C04C-945F-68C7347011C3}" type="presParOf" srcId="{AD43FEB1-3C33-478C-A060-A86FCF27C74D}" destId="{D7ACA393-466C-4DB2-A54E-96C7DBD5CBEC}" srcOrd="0" destOrd="0" presId="urn:microsoft.com/office/officeart/2018/2/layout/IconVerticalSolidList"/>
    <dgm:cxn modelId="{88748D56-C3B2-314A-8507-3D4F10C6C018}" type="presParOf" srcId="{AD43FEB1-3C33-478C-A060-A86FCF27C74D}" destId="{353223C5-6EFD-4C13-9256-27C92BA125B3}" srcOrd="1" destOrd="0" presId="urn:microsoft.com/office/officeart/2018/2/layout/IconVerticalSolidList"/>
    <dgm:cxn modelId="{D1C5BA41-FD96-EB41-97CC-ECB404F04750}" type="presParOf" srcId="{AD43FEB1-3C33-478C-A060-A86FCF27C74D}" destId="{03C56592-2CB1-46E2-AE73-45ADB894CB03}" srcOrd="2" destOrd="0" presId="urn:microsoft.com/office/officeart/2018/2/layout/IconVerticalSolidList"/>
    <dgm:cxn modelId="{9B4BCFFA-E6F7-2F42-8507-338F5AADE5F3}" type="presParOf" srcId="{AD43FEB1-3C33-478C-A060-A86FCF27C74D}" destId="{9F4ECA7F-0338-43B9-AACE-1F4738BA46DD}"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48FB45C-1AC9-4940-BB7D-05168B27A4E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DCF22A8-3ED7-4978-BCCC-4D01501984EA}">
      <dgm:prSet custT="1"/>
      <dgm:spPr/>
      <dgm:t>
        <a:bodyPr/>
        <a:lstStyle/>
        <a:p>
          <a:pPr>
            <a:lnSpc>
              <a:spcPct val="100000"/>
            </a:lnSpc>
          </a:pPr>
          <a:endParaRPr lang="en-US" sz="1700" b="0" dirty="0"/>
        </a:p>
        <a:p>
          <a:pPr>
            <a:lnSpc>
              <a:spcPct val="100000"/>
            </a:lnSpc>
          </a:pPr>
          <a:r>
            <a:rPr lang="en-US" sz="2500" b="0" dirty="0"/>
            <a:t>Competency Evaluation Tool</a:t>
          </a:r>
        </a:p>
        <a:p>
          <a:pPr>
            <a:lnSpc>
              <a:spcPct val="100000"/>
            </a:lnSpc>
          </a:pPr>
          <a:endParaRPr lang="en-US" sz="1700" b="0" dirty="0"/>
        </a:p>
      </dgm:t>
    </dgm:pt>
    <dgm:pt modelId="{3FE3BD16-4908-40BC-BF7F-87D6911477A9}" type="parTrans" cxnId="{544EE214-6B24-4726-A4FA-2DC0CEB78522}">
      <dgm:prSet/>
      <dgm:spPr/>
      <dgm:t>
        <a:bodyPr/>
        <a:lstStyle/>
        <a:p>
          <a:endParaRPr lang="en-US"/>
        </a:p>
      </dgm:t>
    </dgm:pt>
    <dgm:pt modelId="{2550E535-2589-4D29-8FAB-0F5D75FBC213}" type="sibTrans" cxnId="{544EE214-6B24-4726-A4FA-2DC0CEB78522}">
      <dgm:prSet/>
      <dgm:spPr/>
      <dgm:t>
        <a:bodyPr/>
        <a:lstStyle/>
        <a:p>
          <a:endParaRPr lang="en-US"/>
        </a:p>
      </dgm:t>
    </dgm:pt>
    <dgm:pt modelId="{BA62A5AF-BED0-45B8-9AB1-F71847148F5F}">
      <dgm:prSet/>
      <dgm:spPr/>
      <dgm:t>
        <a:bodyPr/>
        <a:lstStyle/>
        <a:p>
          <a:pPr>
            <a:lnSpc>
              <a:spcPct val="100000"/>
            </a:lnSpc>
          </a:pPr>
          <a:r>
            <a:rPr lang="en-US" b="0" dirty="0"/>
            <a:t>First Aid and CPR</a:t>
          </a:r>
        </a:p>
      </dgm:t>
    </dgm:pt>
    <dgm:pt modelId="{B4A21FD7-2478-43A7-9377-A6CE60EC0FB6}" type="parTrans" cxnId="{FB774552-A587-45BE-8154-E982F496E15F}">
      <dgm:prSet/>
      <dgm:spPr/>
      <dgm:t>
        <a:bodyPr/>
        <a:lstStyle/>
        <a:p>
          <a:endParaRPr lang="en-US"/>
        </a:p>
      </dgm:t>
    </dgm:pt>
    <dgm:pt modelId="{9793A9A7-5A75-4AC6-80C2-8D3C54DB6718}" type="sibTrans" cxnId="{FB774552-A587-45BE-8154-E982F496E15F}">
      <dgm:prSet/>
      <dgm:spPr/>
      <dgm:t>
        <a:bodyPr/>
        <a:lstStyle/>
        <a:p>
          <a:endParaRPr lang="en-US"/>
        </a:p>
      </dgm:t>
    </dgm:pt>
    <dgm:pt modelId="{0C5B1BB0-F6F6-4D29-A562-58385A920017}">
      <dgm:prSet/>
      <dgm:spPr/>
      <dgm:t>
        <a:bodyPr/>
        <a:lstStyle/>
        <a:p>
          <a:pPr>
            <a:lnSpc>
              <a:spcPct val="100000"/>
            </a:lnSpc>
          </a:pPr>
          <a:r>
            <a:rPr lang="en-US" b="0" dirty="0"/>
            <a:t>Vital Signs Training</a:t>
          </a:r>
        </a:p>
      </dgm:t>
    </dgm:pt>
    <dgm:pt modelId="{7B6AD6A4-07B5-4670-9377-3D5426EDA21D}" type="parTrans" cxnId="{82C9F87A-D273-40E8-B18D-17F16353EF98}">
      <dgm:prSet/>
      <dgm:spPr/>
      <dgm:t>
        <a:bodyPr/>
        <a:lstStyle/>
        <a:p>
          <a:endParaRPr lang="en-US"/>
        </a:p>
      </dgm:t>
    </dgm:pt>
    <dgm:pt modelId="{C2EEFFFD-33C4-440E-ACA3-A4B400B719C2}" type="sibTrans" cxnId="{82C9F87A-D273-40E8-B18D-17F16353EF98}">
      <dgm:prSet/>
      <dgm:spPr/>
      <dgm:t>
        <a:bodyPr/>
        <a:lstStyle/>
        <a:p>
          <a:endParaRPr lang="en-US"/>
        </a:p>
      </dgm:t>
    </dgm:pt>
    <dgm:pt modelId="{75E1EC91-E669-4BCB-9501-E75DAE65058C}" type="pres">
      <dgm:prSet presAssocID="{848FB45C-1AC9-4940-BB7D-05168B27A4E9}" presName="root" presStyleCnt="0">
        <dgm:presLayoutVars>
          <dgm:dir/>
          <dgm:resizeHandles val="exact"/>
        </dgm:presLayoutVars>
      </dgm:prSet>
      <dgm:spPr/>
    </dgm:pt>
    <dgm:pt modelId="{AD43FEB1-3C33-478C-A060-A86FCF27C74D}" type="pres">
      <dgm:prSet presAssocID="{8DCF22A8-3ED7-4978-BCCC-4D01501984EA}" presName="compNode" presStyleCnt="0"/>
      <dgm:spPr/>
    </dgm:pt>
    <dgm:pt modelId="{D7ACA393-466C-4DB2-A54E-96C7DBD5CBEC}" type="pres">
      <dgm:prSet presAssocID="{8DCF22A8-3ED7-4978-BCCC-4D01501984EA}" presName="bgRect" presStyleLbl="bgShp" presStyleIdx="0" presStyleCnt="3"/>
      <dgm:spPr>
        <a:solidFill>
          <a:schemeClr val="accent6"/>
        </a:solidFill>
      </dgm:spPr>
    </dgm:pt>
    <dgm:pt modelId="{353223C5-6EFD-4C13-9256-27C92BA125B3}" type="pres">
      <dgm:prSet presAssocID="{8DCF22A8-3ED7-4978-BCCC-4D01501984EA}" presName="iconRect" presStyleLbl="node1" presStyleIdx="0" presStyleCnt="3"/>
      <dgm:spPr>
        <a:blipFill>
          <a:blip xmlns:r="http://schemas.openxmlformats.org/officeDocument/2006/relationships" r:embed="rId1">
            <a:biLevel thresh="50000"/>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list with solid fill"/>
        </a:ext>
      </dgm:extLst>
    </dgm:pt>
    <dgm:pt modelId="{03C56592-2CB1-46E2-AE73-45ADB894CB03}" type="pres">
      <dgm:prSet presAssocID="{8DCF22A8-3ED7-4978-BCCC-4D01501984EA}" presName="spaceRect" presStyleCnt="0"/>
      <dgm:spPr/>
    </dgm:pt>
    <dgm:pt modelId="{9F4ECA7F-0338-43B9-AACE-1F4738BA46DD}" type="pres">
      <dgm:prSet presAssocID="{8DCF22A8-3ED7-4978-BCCC-4D01501984EA}" presName="parTx" presStyleLbl="revTx" presStyleIdx="0" presStyleCnt="3">
        <dgm:presLayoutVars>
          <dgm:chMax val="0"/>
          <dgm:chPref val="0"/>
        </dgm:presLayoutVars>
      </dgm:prSet>
      <dgm:spPr/>
    </dgm:pt>
    <dgm:pt modelId="{9A5E66BD-FA3C-43E8-8ABF-362C47E7B1F4}" type="pres">
      <dgm:prSet presAssocID="{2550E535-2589-4D29-8FAB-0F5D75FBC213}" presName="sibTrans" presStyleCnt="0"/>
      <dgm:spPr/>
    </dgm:pt>
    <dgm:pt modelId="{15C4F8B6-EB38-41F6-A8E3-CA731E6F2C37}" type="pres">
      <dgm:prSet presAssocID="{BA62A5AF-BED0-45B8-9AB1-F71847148F5F}" presName="compNode" presStyleCnt="0"/>
      <dgm:spPr/>
    </dgm:pt>
    <dgm:pt modelId="{F188512D-0B84-4166-886C-D289F75E6844}" type="pres">
      <dgm:prSet presAssocID="{BA62A5AF-BED0-45B8-9AB1-F71847148F5F}" presName="bgRect" presStyleLbl="bgShp" presStyleIdx="1" presStyleCnt="3"/>
      <dgm:spPr>
        <a:solidFill>
          <a:schemeClr val="accent4"/>
        </a:solidFill>
      </dgm:spPr>
    </dgm:pt>
    <dgm:pt modelId="{E57BA7E0-FCC6-4435-8759-BFD55A94AEEE}" type="pres">
      <dgm:prSet presAssocID="{BA62A5AF-BED0-45B8-9AB1-F71847148F5F}" presName="iconRect" presStyleLbl="node1" presStyleIdx="1" presStyleCnt="3"/>
      <dgm:spPr>
        <a:blipFill>
          <a:blip xmlns:r="http://schemas.openxmlformats.org/officeDocument/2006/relationships" r:embed="rId3">
            <a:biLevel thresh="50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edical"/>
        </a:ext>
      </dgm:extLst>
    </dgm:pt>
    <dgm:pt modelId="{3E9D7C5E-5839-460E-9655-9747A4B05FFB}" type="pres">
      <dgm:prSet presAssocID="{BA62A5AF-BED0-45B8-9AB1-F71847148F5F}" presName="spaceRect" presStyleCnt="0"/>
      <dgm:spPr/>
    </dgm:pt>
    <dgm:pt modelId="{3667853C-9E86-4FA9-85AD-952A3E7F99C2}" type="pres">
      <dgm:prSet presAssocID="{BA62A5AF-BED0-45B8-9AB1-F71847148F5F}" presName="parTx" presStyleLbl="revTx" presStyleIdx="1" presStyleCnt="3">
        <dgm:presLayoutVars>
          <dgm:chMax val="0"/>
          <dgm:chPref val="0"/>
        </dgm:presLayoutVars>
      </dgm:prSet>
      <dgm:spPr/>
    </dgm:pt>
    <dgm:pt modelId="{22B4D6FE-B25D-42FF-A51F-F6DF398495B4}" type="pres">
      <dgm:prSet presAssocID="{9793A9A7-5A75-4AC6-80C2-8D3C54DB6718}" presName="sibTrans" presStyleCnt="0"/>
      <dgm:spPr/>
    </dgm:pt>
    <dgm:pt modelId="{2828DCED-565A-44BB-92DB-AE0017BDAA32}" type="pres">
      <dgm:prSet presAssocID="{0C5B1BB0-F6F6-4D29-A562-58385A920017}" presName="compNode" presStyleCnt="0"/>
      <dgm:spPr/>
    </dgm:pt>
    <dgm:pt modelId="{E9E3C4DC-F31E-4B85-B4C7-6F9015A3120A}" type="pres">
      <dgm:prSet presAssocID="{0C5B1BB0-F6F6-4D29-A562-58385A920017}" presName="bgRect" presStyleLbl="bgShp" presStyleIdx="2" presStyleCnt="3"/>
      <dgm:spPr>
        <a:solidFill>
          <a:schemeClr val="accent2"/>
        </a:solidFill>
      </dgm:spPr>
    </dgm:pt>
    <dgm:pt modelId="{093EB154-8A16-42F5-8E21-D98FE576E114}" type="pres">
      <dgm:prSet presAssocID="{0C5B1BB0-F6F6-4D29-A562-58385A920017}" presName="iconRect" presStyleLbl="node1" presStyleIdx="2" presStyleCnt="3"/>
      <dgm:spPr>
        <a:blipFill>
          <a:blip xmlns:r="http://schemas.openxmlformats.org/officeDocument/2006/relationships" r:embed="rId5">
            <a:biLevel thresh="50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rtbeat"/>
        </a:ext>
      </dgm:extLst>
    </dgm:pt>
    <dgm:pt modelId="{34402164-FB49-4E99-8FB4-7630319DABB3}" type="pres">
      <dgm:prSet presAssocID="{0C5B1BB0-F6F6-4D29-A562-58385A920017}" presName="spaceRect" presStyleCnt="0"/>
      <dgm:spPr/>
    </dgm:pt>
    <dgm:pt modelId="{6633B1AF-45E5-43BA-BA3A-F678F014151B}" type="pres">
      <dgm:prSet presAssocID="{0C5B1BB0-F6F6-4D29-A562-58385A920017}" presName="parTx" presStyleLbl="revTx" presStyleIdx="2" presStyleCnt="3">
        <dgm:presLayoutVars>
          <dgm:chMax val="0"/>
          <dgm:chPref val="0"/>
        </dgm:presLayoutVars>
      </dgm:prSet>
      <dgm:spPr/>
    </dgm:pt>
  </dgm:ptLst>
  <dgm:cxnLst>
    <dgm:cxn modelId="{7FA1F607-3C8E-4739-BEFA-1F01E08B3F8A}" type="presOf" srcId="{848FB45C-1AC9-4940-BB7D-05168B27A4E9}" destId="{75E1EC91-E669-4BCB-9501-E75DAE65058C}" srcOrd="0" destOrd="0" presId="urn:microsoft.com/office/officeart/2018/2/layout/IconVerticalSolidList"/>
    <dgm:cxn modelId="{544EE214-6B24-4726-A4FA-2DC0CEB78522}" srcId="{848FB45C-1AC9-4940-BB7D-05168B27A4E9}" destId="{8DCF22A8-3ED7-4978-BCCC-4D01501984EA}" srcOrd="0" destOrd="0" parTransId="{3FE3BD16-4908-40BC-BF7F-87D6911477A9}" sibTransId="{2550E535-2589-4D29-8FAB-0F5D75FBC213}"/>
    <dgm:cxn modelId="{0EE89D34-BD6B-4B78-A7D3-2C4FC1FAE471}" type="presOf" srcId="{0C5B1BB0-F6F6-4D29-A562-58385A920017}" destId="{6633B1AF-45E5-43BA-BA3A-F678F014151B}" srcOrd="0" destOrd="0" presId="urn:microsoft.com/office/officeart/2018/2/layout/IconVerticalSolidList"/>
    <dgm:cxn modelId="{B8293260-16F3-4EAC-8BC8-727631CEFDBC}" type="presOf" srcId="{8DCF22A8-3ED7-4978-BCCC-4D01501984EA}" destId="{9F4ECA7F-0338-43B9-AACE-1F4738BA46DD}" srcOrd="0" destOrd="0" presId="urn:microsoft.com/office/officeart/2018/2/layout/IconVerticalSolidList"/>
    <dgm:cxn modelId="{FB774552-A587-45BE-8154-E982F496E15F}" srcId="{848FB45C-1AC9-4940-BB7D-05168B27A4E9}" destId="{BA62A5AF-BED0-45B8-9AB1-F71847148F5F}" srcOrd="1" destOrd="0" parTransId="{B4A21FD7-2478-43A7-9377-A6CE60EC0FB6}" sibTransId="{9793A9A7-5A75-4AC6-80C2-8D3C54DB6718}"/>
    <dgm:cxn modelId="{82C9F87A-D273-40E8-B18D-17F16353EF98}" srcId="{848FB45C-1AC9-4940-BB7D-05168B27A4E9}" destId="{0C5B1BB0-F6F6-4D29-A562-58385A920017}" srcOrd="2" destOrd="0" parTransId="{7B6AD6A4-07B5-4670-9377-3D5426EDA21D}" sibTransId="{C2EEFFFD-33C4-440E-ACA3-A4B400B719C2}"/>
    <dgm:cxn modelId="{D30D38A3-79CB-4F5B-90A6-48291EB559B8}" type="presOf" srcId="{BA62A5AF-BED0-45B8-9AB1-F71847148F5F}" destId="{3667853C-9E86-4FA9-85AD-952A3E7F99C2}" srcOrd="0" destOrd="0" presId="urn:microsoft.com/office/officeart/2018/2/layout/IconVerticalSolidList"/>
    <dgm:cxn modelId="{1C4DF278-C7F9-4247-98B9-F034FA35A5EE}" type="presParOf" srcId="{75E1EC91-E669-4BCB-9501-E75DAE65058C}" destId="{AD43FEB1-3C33-478C-A060-A86FCF27C74D}" srcOrd="0" destOrd="0" presId="urn:microsoft.com/office/officeart/2018/2/layout/IconVerticalSolidList"/>
    <dgm:cxn modelId="{6E2DB11B-DAEF-4810-901E-FEF74C63F415}" type="presParOf" srcId="{AD43FEB1-3C33-478C-A060-A86FCF27C74D}" destId="{D7ACA393-466C-4DB2-A54E-96C7DBD5CBEC}" srcOrd="0" destOrd="0" presId="urn:microsoft.com/office/officeart/2018/2/layout/IconVerticalSolidList"/>
    <dgm:cxn modelId="{22E53FB9-E20B-4DA7-B4EC-DA06B929B0D0}" type="presParOf" srcId="{AD43FEB1-3C33-478C-A060-A86FCF27C74D}" destId="{353223C5-6EFD-4C13-9256-27C92BA125B3}" srcOrd="1" destOrd="0" presId="urn:microsoft.com/office/officeart/2018/2/layout/IconVerticalSolidList"/>
    <dgm:cxn modelId="{9E616CDB-3ABB-4F9B-B2D4-D3DEA607F4F5}" type="presParOf" srcId="{AD43FEB1-3C33-478C-A060-A86FCF27C74D}" destId="{03C56592-2CB1-46E2-AE73-45ADB894CB03}" srcOrd="2" destOrd="0" presId="urn:microsoft.com/office/officeart/2018/2/layout/IconVerticalSolidList"/>
    <dgm:cxn modelId="{3426524A-85A2-41C5-9652-D44634F713AF}" type="presParOf" srcId="{AD43FEB1-3C33-478C-A060-A86FCF27C74D}" destId="{9F4ECA7F-0338-43B9-AACE-1F4738BA46DD}" srcOrd="3" destOrd="0" presId="urn:microsoft.com/office/officeart/2018/2/layout/IconVerticalSolidList"/>
    <dgm:cxn modelId="{030C84D7-4023-4D9F-869B-90683018D843}" type="presParOf" srcId="{75E1EC91-E669-4BCB-9501-E75DAE65058C}" destId="{9A5E66BD-FA3C-43E8-8ABF-362C47E7B1F4}" srcOrd="1" destOrd="0" presId="urn:microsoft.com/office/officeart/2018/2/layout/IconVerticalSolidList"/>
    <dgm:cxn modelId="{089D8EA6-7EFE-4DD3-8048-FB0ED5EE1F6E}" type="presParOf" srcId="{75E1EC91-E669-4BCB-9501-E75DAE65058C}" destId="{15C4F8B6-EB38-41F6-A8E3-CA731E6F2C37}" srcOrd="2" destOrd="0" presId="urn:microsoft.com/office/officeart/2018/2/layout/IconVerticalSolidList"/>
    <dgm:cxn modelId="{658D3A55-7BD8-4F5D-961E-9E8F622976E1}" type="presParOf" srcId="{15C4F8B6-EB38-41F6-A8E3-CA731E6F2C37}" destId="{F188512D-0B84-4166-886C-D289F75E6844}" srcOrd="0" destOrd="0" presId="urn:microsoft.com/office/officeart/2018/2/layout/IconVerticalSolidList"/>
    <dgm:cxn modelId="{0FD459B9-B690-42BD-8F5F-28641A18726D}" type="presParOf" srcId="{15C4F8B6-EB38-41F6-A8E3-CA731E6F2C37}" destId="{E57BA7E0-FCC6-4435-8759-BFD55A94AEEE}" srcOrd="1" destOrd="0" presId="urn:microsoft.com/office/officeart/2018/2/layout/IconVerticalSolidList"/>
    <dgm:cxn modelId="{E23B416B-DA8D-4658-BD01-D26FD5F45F3C}" type="presParOf" srcId="{15C4F8B6-EB38-41F6-A8E3-CA731E6F2C37}" destId="{3E9D7C5E-5839-460E-9655-9747A4B05FFB}" srcOrd="2" destOrd="0" presId="urn:microsoft.com/office/officeart/2018/2/layout/IconVerticalSolidList"/>
    <dgm:cxn modelId="{A904417D-BD9E-40FC-AB6F-4523A0A5D8FD}" type="presParOf" srcId="{15C4F8B6-EB38-41F6-A8E3-CA731E6F2C37}" destId="{3667853C-9E86-4FA9-85AD-952A3E7F99C2}" srcOrd="3" destOrd="0" presId="urn:microsoft.com/office/officeart/2018/2/layout/IconVerticalSolidList"/>
    <dgm:cxn modelId="{7211998F-5912-4E8E-8820-6DD6E21BAA0D}" type="presParOf" srcId="{75E1EC91-E669-4BCB-9501-E75DAE65058C}" destId="{22B4D6FE-B25D-42FF-A51F-F6DF398495B4}" srcOrd="3" destOrd="0" presId="urn:microsoft.com/office/officeart/2018/2/layout/IconVerticalSolidList"/>
    <dgm:cxn modelId="{684211AD-AE5D-4570-8046-010432AF75DD}" type="presParOf" srcId="{75E1EC91-E669-4BCB-9501-E75DAE65058C}" destId="{2828DCED-565A-44BB-92DB-AE0017BDAA32}" srcOrd="4" destOrd="0" presId="urn:microsoft.com/office/officeart/2018/2/layout/IconVerticalSolidList"/>
    <dgm:cxn modelId="{3E98EFFA-2B65-417D-8870-281368BA5CB6}" type="presParOf" srcId="{2828DCED-565A-44BB-92DB-AE0017BDAA32}" destId="{E9E3C4DC-F31E-4B85-B4C7-6F9015A3120A}" srcOrd="0" destOrd="0" presId="urn:microsoft.com/office/officeart/2018/2/layout/IconVerticalSolidList"/>
    <dgm:cxn modelId="{643F39F6-B99A-444D-A84E-C3195163F32F}" type="presParOf" srcId="{2828DCED-565A-44BB-92DB-AE0017BDAA32}" destId="{093EB154-8A16-42F5-8E21-D98FE576E114}" srcOrd="1" destOrd="0" presId="urn:microsoft.com/office/officeart/2018/2/layout/IconVerticalSolidList"/>
    <dgm:cxn modelId="{98D75703-C1FA-4F6F-9920-B563774D04C0}" type="presParOf" srcId="{2828DCED-565A-44BB-92DB-AE0017BDAA32}" destId="{34402164-FB49-4E99-8FB4-7630319DABB3}" srcOrd="2" destOrd="0" presId="urn:microsoft.com/office/officeart/2018/2/layout/IconVerticalSolidList"/>
    <dgm:cxn modelId="{166D788B-97D3-4BE1-8DFC-AC04E9D15DD6}" type="presParOf" srcId="{2828DCED-565A-44BB-92DB-AE0017BDAA32}" destId="{6633B1AF-45E5-43BA-BA3A-F678F014151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47D187A-8525-45DD-BD4E-C389FEE25A09}" type="doc">
      <dgm:prSet loTypeId="urn:microsoft.com/office/officeart/2005/8/layout/arrow5" loCatId="relationship" qsTypeId="urn:microsoft.com/office/officeart/2005/8/quickstyle/simple1" qsCatId="simple" csTypeId="urn:microsoft.com/office/officeart/2005/8/colors/colorful1" csCatId="colorful" phldr="1"/>
      <dgm:spPr/>
      <dgm:t>
        <a:bodyPr/>
        <a:lstStyle/>
        <a:p>
          <a:endParaRPr lang="en-US"/>
        </a:p>
      </dgm:t>
    </dgm:pt>
    <dgm:pt modelId="{D024889A-99DE-4CAF-ADB9-33659FD245F7}">
      <dgm:prSet/>
      <dgm:spPr>
        <a:solidFill>
          <a:schemeClr val="accent6"/>
        </a:solidFill>
      </dgm:spPr>
      <dgm:t>
        <a:bodyPr/>
        <a:lstStyle/>
        <a:p>
          <a:r>
            <a:rPr lang="en-US" b="0" dirty="0">
              <a:solidFill>
                <a:schemeClr val="tx1"/>
              </a:solidFill>
            </a:rPr>
            <a:t>Book Numbered </a:t>
          </a:r>
        </a:p>
      </dgm:t>
    </dgm:pt>
    <dgm:pt modelId="{E3E9A82C-9FC9-4A53-8197-022E45FE12C9}" type="parTrans" cxnId="{F4908F3F-13F6-4EE1-A050-7F8804331BAD}">
      <dgm:prSet/>
      <dgm:spPr/>
      <dgm:t>
        <a:bodyPr/>
        <a:lstStyle/>
        <a:p>
          <a:endParaRPr lang="en-US"/>
        </a:p>
      </dgm:t>
    </dgm:pt>
    <dgm:pt modelId="{2C9F3757-BFC6-4186-879F-C39E33ABBA23}" type="sibTrans" cxnId="{F4908F3F-13F6-4EE1-A050-7F8804331BAD}">
      <dgm:prSet/>
      <dgm:spPr/>
      <dgm:t>
        <a:bodyPr/>
        <a:lstStyle/>
        <a:p>
          <a:endParaRPr lang="en-US"/>
        </a:p>
      </dgm:t>
    </dgm:pt>
    <dgm:pt modelId="{F175E6AD-0DF9-42A4-A449-C6490429B147}">
      <dgm:prSet/>
      <dgm:spPr/>
      <dgm:t>
        <a:bodyPr/>
        <a:lstStyle/>
        <a:p>
          <a:r>
            <a:rPr lang="en-US" b="0" dirty="0">
              <a:solidFill>
                <a:schemeClr val="tx1"/>
              </a:solidFill>
            </a:rPr>
            <a:t>Preprinted, consecutively numbered pages</a:t>
          </a:r>
        </a:p>
      </dgm:t>
    </dgm:pt>
    <dgm:pt modelId="{899F3045-C56E-4006-A2FC-4BA8DD8279D1}" type="parTrans" cxnId="{492179BA-71F1-4A40-AFD2-1B10CACB423C}">
      <dgm:prSet/>
      <dgm:spPr/>
      <dgm:t>
        <a:bodyPr/>
        <a:lstStyle/>
        <a:p>
          <a:endParaRPr lang="en-US"/>
        </a:p>
      </dgm:t>
    </dgm:pt>
    <dgm:pt modelId="{7768736F-B05E-47FA-AD52-ED7C11ADE2B2}" type="sibTrans" cxnId="{492179BA-71F1-4A40-AFD2-1B10CACB423C}">
      <dgm:prSet/>
      <dgm:spPr/>
      <dgm:t>
        <a:bodyPr/>
        <a:lstStyle/>
        <a:p>
          <a:endParaRPr lang="en-US"/>
        </a:p>
      </dgm:t>
    </dgm:pt>
    <dgm:pt modelId="{7CE707B5-B8F8-A54F-AEFF-BA42CA28BAB7}">
      <dgm:prSet/>
      <dgm:spPr/>
      <dgm:t>
        <a:bodyPr/>
        <a:lstStyle/>
        <a:p>
          <a:r>
            <a:rPr lang="en-US" b="0" dirty="0">
              <a:solidFill>
                <a:schemeClr val="tx1"/>
              </a:solidFill>
            </a:rPr>
            <a:t>Bound</a:t>
          </a:r>
        </a:p>
      </dgm:t>
    </dgm:pt>
    <dgm:pt modelId="{0D0A9202-FFF4-D747-AC9B-ABB9A1FD8D4E}" type="parTrans" cxnId="{A453BD37-5770-3F47-BEAD-6C0F38CBAE5C}">
      <dgm:prSet/>
      <dgm:spPr/>
      <dgm:t>
        <a:bodyPr/>
        <a:lstStyle/>
        <a:p>
          <a:endParaRPr lang="en-US"/>
        </a:p>
      </dgm:t>
    </dgm:pt>
    <dgm:pt modelId="{5E514043-EF09-E64A-B245-7ACC18FDE16E}" type="sibTrans" cxnId="{A453BD37-5770-3F47-BEAD-6C0F38CBAE5C}">
      <dgm:prSet/>
      <dgm:spPr/>
      <dgm:t>
        <a:bodyPr/>
        <a:lstStyle/>
        <a:p>
          <a:endParaRPr lang="en-US"/>
        </a:p>
      </dgm:t>
    </dgm:pt>
    <dgm:pt modelId="{494BB23A-1220-A34A-A62C-EA29BFCD2A8A}" type="pres">
      <dgm:prSet presAssocID="{A47D187A-8525-45DD-BD4E-C389FEE25A09}" presName="diagram" presStyleCnt="0">
        <dgm:presLayoutVars>
          <dgm:dir/>
          <dgm:resizeHandles val="exact"/>
        </dgm:presLayoutVars>
      </dgm:prSet>
      <dgm:spPr/>
    </dgm:pt>
    <dgm:pt modelId="{615B22F4-D2B4-3D43-9C63-8445162F88A6}" type="pres">
      <dgm:prSet presAssocID="{7CE707B5-B8F8-A54F-AEFF-BA42CA28BAB7}" presName="arrow" presStyleLbl="node1" presStyleIdx="0" presStyleCnt="3">
        <dgm:presLayoutVars>
          <dgm:bulletEnabled val="1"/>
        </dgm:presLayoutVars>
      </dgm:prSet>
      <dgm:spPr/>
    </dgm:pt>
    <dgm:pt modelId="{627B6C61-27B7-804F-BBD2-1AE606AB890F}" type="pres">
      <dgm:prSet presAssocID="{D024889A-99DE-4CAF-ADB9-33659FD245F7}" presName="arrow" presStyleLbl="node1" presStyleIdx="1" presStyleCnt="3">
        <dgm:presLayoutVars>
          <dgm:bulletEnabled val="1"/>
        </dgm:presLayoutVars>
      </dgm:prSet>
      <dgm:spPr/>
    </dgm:pt>
    <dgm:pt modelId="{F59D88F8-D321-AC47-BCD2-809B131A7C71}" type="pres">
      <dgm:prSet presAssocID="{F175E6AD-0DF9-42A4-A449-C6490429B147}" presName="arrow" presStyleLbl="node1" presStyleIdx="2" presStyleCnt="3">
        <dgm:presLayoutVars>
          <dgm:bulletEnabled val="1"/>
        </dgm:presLayoutVars>
      </dgm:prSet>
      <dgm:spPr/>
    </dgm:pt>
  </dgm:ptLst>
  <dgm:cxnLst>
    <dgm:cxn modelId="{A453BD37-5770-3F47-BEAD-6C0F38CBAE5C}" srcId="{A47D187A-8525-45DD-BD4E-C389FEE25A09}" destId="{7CE707B5-B8F8-A54F-AEFF-BA42CA28BAB7}" srcOrd="0" destOrd="0" parTransId="{0D0A9202-FFF4-D747-AC9B-ABB9A1FD8D4E}" sibTransId="{5E514043-EF09-E64A-B245-7ACC18FDE16E}"/>
    <dgm:cxn modelId="{F4908F3F-13F6-4EE1-A050-7F8804331BAD}" srcId="{A47D187A-8525-45DD-BD4E-C389FEE25A09}" destId="{D024889A-99DE-4CAF-ADB9-33659FD245F7}" srcOrd="1" destOrd="0" parTransId="{E3E9A82C-9FC9-4A53-8197-022E45FE12C9}" sibTransId="{2C9F3757-BFC6-4186-879F-C39E33ABBA23}"/>
    <dgm:cxn modelId="{5ACD616E-C184-2C41-92E8-3E3BB6FB31BB}" type="presOf" srcId="{7CE707B5-B8F8-A54F-AEFF-BA42CA28BAB7}" destId="{615B22F4-D2B4-3D43-9C63-8445162F88A6}" srcOrd="0" destOrd="0" presId="urn:microsoft.com/office/officeart/2005/8/layout/arrow5"/>
    <dgm:cxn modelId="{D28F1E54-40FC-0D41-A333-35075E14376B}" type="presOf" srcId="{F175E6AD-0DF9-42A4-A449-C6490429B147}" destId="{F59D88F8-D321-AC47-BCD2-809B131A7C71}" srcOrd="0" destOrd="0" presId="urn:microsoft.com/office/officeart/2005/8/layout/arrow5"/>
    <dgm:cxn modelId="{0883A657-353F-6D42-858E-689B1941B682}" type="presOf" srcId="{A47D187A-8525-45DD-BD4E-C389FEE25A09}" destId="{494BB23A-1220-A34A-A62C-EA29BFCD2A8A}" srcOrd="0" destOrd="0" presId="urn:microsoft.com/office/officeart/2005/8/layout/arrow5"/>
    <dgm:cxn modelId="{492179BA-71F1-4A40-AFD2-1B10CACB423C}" srcId="{A47D187A-8525-45DD-BD4E-C389FEE25A09}" destId="{F175E6AD-0DF9-42A4-A449-C6490429B147}" srcOrd="2" destOrd="0" parTransId="{899F3045-C56E-4006-A2FC-4BA8DD8279D1}" sibTransId="{7768736F-B05E-47FA-AD52-ED7C11ADE2B2}"/>
    <dgm:cxn modelId="{093CE0C5-194D-FE42-84BF-A63953241515}" type="presOf" srcId="{D024889A-99DE-4CAF-ADB9-33659FD245F7}" destId="{627B6C61-27B7-804F-BBD2-1AE606AB890F}" srcOrd="0" destOrd="0" presId="urn:microsoft.com/office/officeart/2005/8/layout/arrow5"/>
    <dgm:cxn modelId="{50F00565-74DB-594F-BAE6-385F21BCD04D}" type="presParOf" srcId="{494BB23A-1220-A34A-A62C-EA29BFCD2A8A}" destId="{615B22F4-D2B4-3D43-9C63-8445162F88A6}" srcOrd="0" destOrd="0" presId="urn:microsoft.com/office/officeart/2005/8/layout/arrow5"/>
    <dgm:cxn modelId="{4BA72A1C-571A-E045-84D5-348C109BD117}" type="presParOf" srcId="{494BB23A-1220-A34A-A62C-EA29BFCD2A8A}" destId="{627B6C61-27B7-804F-BBD2-1AE606AB890F}" srcOrd="1" destOrd="0" presId="urn:microsoft.com/office/officeart/2005/8/layout/arrow5"/>
    <dgm:cxn modelId="{AFB5B544-8B25-8045-B603-CEA710E04CD8}" type="presParOf" srcId="{494BB23A-1220-A34A-A62C-EA29BFCD2A8A}" destId="{F59D88F8-D321-AC47-BCD2-809B131A7C71}" srcOrd="2" destOrd="0" presId="urn:microsoft.com/office/officeart/2005/8/layout/arrow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8A61893-6DF9-4A65-AC53-F3082780B899}" type="doc">
      <dgm:prSet loTypeId="urn:microsoft.com/office/officeart/2005/8/layout/matrix3" loCatId="matrix" qsTypeId="urn:microsoft.com/office/officeart/2005/8/quickstyle/simple1" qsCatId="simple" csTypeId="urn:microsoft.com/office/officeart/2005/8/colors/colorful1" csCatId="colorful" phldr="1"/>
      <dgm:spPr/>
      <dgm:t>
        <a:bodyPr/>
        <a:lstStyle/>
        <a:p>
          <a:endParaRPr lang="en-US"/>
        </a:p>
      </dgm:t>
    </dgm:pt>
    <dgm:pt modelId="{9C95566B-83C9-47C2-A453-CC4605BBFC4B}">
      <dgm:prSet/>
      <dgm:spPr/>
      <dgm:t>
        <a:bodyPr/>
        <a:lstStyle/>
        <a:p>
          <a:r>
            <a:rPr lang="en-US" dirty="0">
              <a:solidFill>
                <a:schemeClr val="tx1"/>
              </a:solidFill>
            </a:rPr>
            <a:t>Clear and easy to read</a:t>
          </a:r>
        </a:p>
      </dgm:t>
    </dgm:pt>
    <dgm:pt modelId="{832BEB37-0D6A-4565-809E-CBA907FAD489}" type="parTrans" cxnId="{EF8918B9-6615-4ACE-B488-925BCDD43B1B}">
      <dgm:prSet/>
      <dgm:spPr/>
      <dgm:t>
        <a:bodyPr/>
        <a:lstStyle/>
        <a:p>
          <a:endParaRPr lang="en-US"/>
        </a:p>
      </dgm:t>
    </dgm:pt>
    <dgm:pt modelId="{D474DA2C-9B14-4A13-92DF-2A8021081977}" type="sibTrans" cxnId="{EF8918B9-6615-4ACE-B488-925BCDD43B1B}">
      <dgm:prSet/>
      <dgm:spPr/>
      <dgm:t>
        <a:bodyPr/>
        <a:lstStyle/>
        <a:p>
          <a:endParaRPr lang="en-US"/>
        </a:p>
      </dgm:t>
    </dgm:pt>
    <dgm:pt modelId="{48541465-C9BB-294F-AED2-DF69CD28560E}">
      <dgm:prSet/>
      <dgm:spPr>
        <a:solidFill>
          <a:schemeClr val="accent6"/>
        </a:solidFill>
      </dgm:spPr>
      <dgm:t>
        <a:bodyPr/>
        <a:lstStyle/>
        <a:p>
          <a:r>
            <a:rPr lang="en-US" dirty="0">
              <a:solidFill>
                <a:schemeClr val="tx1"/>
              </a:solidFill>
            </a:rPr>
            <a:t>If more than 1 line necessary, use  as many as needed</a:t>
          </a:r>
        </a:p>
      </dgm:t>
    </dgm:pt>
    <dgm:pt modelId="{0F77722D-4E10-304E-B1C0-C094653FD090}" type="parTrans" cxnId="{10D6B8F2-5609-5F48-9D9D-A58898CE61A3}">
      <dgm:prSet/>
      <dgm:spPr/>
      <dgm:t>
        <a:bodyPr/>
        <a:lstStyle/>
        <a:p>
          <a:endParaRPr lang="en-US"/>
        </a:p>
      </dgm:t>
    </dgm:pt>
    <dgm:pt modelId="{463B3535-1108-FD40-93C3-1D9F5E673891}" type="sibTrans" cxnId="{10D6B8F2-5609-5F48-9D9D-A58898CE61A3}">
      <dgm:prSet/>
      <dgm:spPr/>
      <dgm:t>
        <a:bodyPr/>
        <a:lstStyle/>
        <a:p>
          <a:endParaRPr lang="en-US"/>
        </a:p>
      </dgm:t>
    </dgm:pt>
    <dgm:pt modelId="{5BFBFE31-CFB9-9546-B903-59DD09F7FFAD}">
      <dgm:prSet/>
      <dgm:spPr/>
      <dgm:t>
        <a:bodyPr/>
        <a:lstStyle/>
        <a:p>
          <a:r>
            <a:rPr lang="en-US" dirty="0">
              <a:solidFill>
                <a:schemeClr val="tx1"/>
              </a:solidFill>
            </a:rPr>
            <a:t>Errors corrected accurately</a:t>
          </a:r>
        </a:p>
      </dgm:t>
    </dgm:pt>
    <dgm:pt modelId="{E3CDF489-A83E-2A47-9BE3-85F78C16E97E}" type="parTrans" cxnId="{03C8F8EA-F4FD-DC4C-AFBE-326422FA8CF2}">
      <dgm:prSet/>
      <dgm:spPr/>
      <dgm:t>
        <a:bodyPr/>
        <a:lstStyle/>
        <a:p>
          <a:endParaRPr lang="en-US"/>
        </a:p>
      </dgm:t>
    </dgm:pt>
    <dgm:pt modelId="{425D5050-D404-5445-AE6C-561CA564F6C8}" type="sibTrans" cxnId="{03C8F8EA-F4FD-DC4C-AFBE-326422FA8CF2}">
      <dgm:prSet/>
      <dgm:spPr/>
      <dgm:t>
        <a:bodyPr/>
        <a:lstStyle/>
        <a:p>
          <a:endParaRPr lang="en-US"/>
        </a:p>
      </dgm:t>
    </dgm:pt>
    <dgm:pt modelId="{0C0DC3F4-07F7-D742-A6BB-035A3F68DCA0}">
      <dgm:prSet/>
      <dgm:spPr/>
      <dgm:t>
        <a:bodyPr/>
        <a:lstStyle/>
        <a:p>
          <a:r>
            <a:rPr lang="en-US" dirty="0">
              <a:solidFill>
                <a:schemeClr val="tx1"/>
              </a:solidFill>
            </a:rPr>
            <a:t>Count Sheet pages used consecutively</a:t>
          </a:r>
        </a:p>
      </dgm:t>
    </dgm:pt>
    <dgm:pt modelId="{CE187715-1A94-0A49-BFFB-4B7EAFD56DB6}" type="parTrans" cxnId="{246A22C8-D33F-5141-BB77-017DDD2017D9}">
      <dgm:prSet/>
      <dgm:spPr/>
      <dgm:t>
        <a:bodyPr/>
        <a:lstStyle/>
        <a:p>
          <a:endParaRPr lang="en-US"/>
        </a:p>
      </dgm:t>
    </dgm:pt>
    <dgm:pt modelId="{1181FB10-B81D-B849-9D04-D502964EC10E}" type="sibTrans" cxnId="{246A22C8-D33F-5141-BB77-017DDD2017D9}">
      <dgm:prSet/>
      <dgm:spPr/>
      <dgm:t>
        <a:bodyPr/>
        <a:lstStyle/>
        <a:p>
          <a:endParaRPr lang="en-US"/>
        </a:p>
      </dgm:t>
    </dgm:pt>
    <dgm:pt modelId="{764C98BD-A58A-5A42-A42F-B2D89E824760}" type="pres">
      <dgm:prSet presAssocID="{D8A61893-6DF9-4A65-AC53-F3082780B899}" presName="matrix" presStyleCnt="0">
        <dgm:presLayoutVars>
          <dgm:chMax val="1"/>
          <dgm:dir/>
          <dgm:resizeHandles val="exact"/>
        </dgm:presLayoutVars>
      </dgm:prSet>
      <dgm:spPr/>
    </dgm:pt>
    <dgm:pt modelId="{28921688-E7BD-4841-905C-4CFE362636E0}" type="pres">
      <dgm:prSet presAssocID="{D8A61893-6DF9-4A65-AC53-F3082780B899}" presName="diamond" presStyleLbl="bgShp" presStyleIdx="0" presStyleCnt="1" custLinFactNeighborX="-1334"/>
      <dgm:spPr/>
    </dgm:pt>
    <dgm:pt modelId="{4F756B98-10BB-9143-B4A7-7BA0B5E5F82B}" type="pres">
      <dgm:prSet presAssocID="{D8A61893-6DF9-4A65-AC53-F3082780B899}" presName="quad1" presStyleLbl="node1" presStyleIdx="0" presStyleCnt="4">
        <dgm:presLayoutVars>
          <dgm:chMax val="0"/>
          <dgm:chPref val="0"/>
          <dgm:bulletEnabled val="1"/>
        </dgm:presLayoutVars>
      </dgm:prSet>
      <dgm:spPr/>
    </dgm:pt>
    <dgm:pt modelId="{3F8687F5-FB3D-C447-A703-8E1E1281C20E}" type="pres">
      <dgm:prSet presAssocID="{D8A61893-6DF9-4A65-AC53-F3082780B899}" presName="quad2" presStyleLbl="node1" presStyleIdx="1" presStyleCnt="4">
        <dgm:presLayoutVars>
          <dgm:chMax val="0"/>
          <dgm:chPref val="0"/>
          <dgm:bulletEnabled val="1"/>
        </dgm:presLayoutVars>
      </dgm:prSet>
      <dgm:spPr/>
    </dgm:pt>
    <dgm:pt modelId="{6541775E-F428-ED43-9BA2-DA48919D37AD}" type="pres">
      <dgm:prSet presAssocID="{D8A61893-6DF9-4A65-AC53-F3082780B899}" presName="quad3" presStyleLbl="node1" presStyleIdx="2" presStyleCnt="4">
        <dgm:presLayoutVars>
          <dgm:chMax val="0"/>
          <dgm:chPref val="0"/>
          <dgm:bulletEnabled val="1"/>
        </dgm:presLayoutVars>
      </dgm:prSet>
      <dgm:spPr/>
    </dgm:pt>
    <dgm:pt modelId="{B582A414-26FA-7C42-8D9B-604C1B22BA02}" type="pres">
      <dgm:prSet presAssocID="{D8A61893-6DF9-4A65-AC53-F3082780B899}" presName="quad4" presStyleLbl="node1" presStyleIdx="3" presStyleCnt="4">
        <dgm:presLayoutVars>
          <dgm:chMax val="0"/>
          <dgm:chPref val="0"/>
          <dgm:bulletEnabled val="1"/>
        </dgm:presLayoutVars>
      </dgm:prSet>
      <dgm:spPr/>
    </dgm:pt>
  </dgm:ptLst>
  <dgm:cxnLst>
    <dgm:cxn modelId="{EE069803-1AF6-7F43-834C-B3B6CB93A90A}" type="presOf" srcId="{5BFBFE31-CFB9-9546-B903-59DD09F7FFAD}" destId="{6541775E-F428-ED43-9BA2-DA48919D37AD}" srcOrd="0" destOrd="0" presId="urn:microsoft.com/office/officeart/2005/8/layout/matrix3"/>
    <dgm:cxn modelId="{7B4D9618-CD0A-DB49-8A0E-9B2A20B2DA0F}" type="presOf" srcId="{0C0DC3F4-07F7-D742-A6BB-035A3F68DCA0}" destId="{B582A414-26FA-7C42-8D9B-604C1B22BA02}" srcOrd="0" destOrd="0" presId="urn:microsoft.com/office/officeart/2005/8/layout/matrix3"/>
    <dgm:cxn modelId="{761F6133-E1C7-D646-AD84-F6EA4462A605}" type="presOf" srcId="{D8A61893-6DF9-4A65-AC53-F3082780B899}" destId="{764C98BD-A58A-5A42-A42F-B2D89E824760}" srcOrd="0" destOrd="0" presId="urn:microsoft.com/office/officeart/2005/8/layout/matrix3"/>
    <dgm:cxn modelId="{E44780B2-6E10-2746-9859-7524600C451F}" type="presOf" srcId="{9C95566B-83C9-47C2-A453-CC4605BBFC4B}" destId="{4F756B98-10BB-9143-B4A7-7BA0B5E5F82B}" srcOrd="0" destOrd="0" presId="urn:microsoft.com/office/officeart/2005/8/layout/matrix3"/>
    <dgm:cxn modelId="{EF8918B9-6615-4ACE-B488-925BCDD43B1B}" srcId="{D8A61893-6DF9-4A65-AC53-F3082780B899}" destId="{9C95566B-83C9-47C2-A453-CC4605BBFC4B}" srcOrd="0" destOrd="0" parTransId="{832BEB37-0D6A-4565-809E-CBA907FAD489}" sibTransId="{D474DA2C-9B14-4A13-92DF-2A8021081977}"/>
    <dgm:cxn modelId="{246A22C8-D33F-5141-BB77-017DDD2017D9}" srcId="{D8A61893-6DF9-4A65-AC53-F3082780B899}" destId="{0C0DC3F4-07F7-D742-A6BB-035A3F68DCA0}" srcOrd="3" destOrd="0" parTransId="{CE187715-1A94-0A49-BFFB-4B7EAFD56DB6}" sibTransId="{1181FB10-B81D-B849-9D04-D502964EC10E}"/>
    <dgm:cxn modelId="{F88CB3E1-1806-074F-825C-8A408D50AE39}" type="presOf" srcId="{48541465-C9BB-294F-AED2-DF69CD28560E}" destId="{3F8687F5-FB3D-C447-A703-8E1E1281C20E}" srcOrd="0" destOrd="0" presId="urn:microsoft.com/office/officeart/2005/8/layout/matrix3"/>
    <dgm:cxn modelId="{03C8F8EA-F4FD-DC4C-AFBE-326422FA8CF2}" srcId="{D8A61893-6DF9-4A65-AC53-F3082780B899}" destId="{5BFBFE31-CFB9-9546-B903-59DD09F7FFAD}" srcOrd="2" destOrd="0" parTransId="{E3CDF489-A83E-2A47-9BE3-85F78C16E97E}" sibTransId="{425D5050-D404-5445-AE6C-561CA564F6C8}"/>
    <dgm:cxn modelId="{10D6B8F2-5609-5F48-9D9D-A58898CE61A3}" srcId="{D8A61893-6DF9-4A65-AC53-F3082780B899}" destId="{48541465-C9BB-294F-AED2-DF69CD28560E}" srcOrd="1" destOrd="0" parTransId="{0F77722D-4E10-304E-B1C0-C094653FD090}" sibTransId="{463B3535-1108-FD40-93C3-1D9F5E673891}"/>
    <dgm:cxn modelId="{B74459B1-CD98-8744-8FA2-D64F0DC23A34}" type="presParOf" srcId="{764C98BD-A58A-5A42-A42F-B2D89E824760}" destId="{28921688-E7BD-4841-905C-4CFE362636E0}" srcOrd="0" destOrd="0" presId="urn:microsoft.com/office/officeart/2005/8/layout/matrix3"/>
    <dgm:cxn modelId="{00A2F56F-6236-CE4B-BAFE-18D3BFFB8865}" type="presParOf" srcId="{764C98BD-A58A-5A42-A42F-B2D89E824760}" destId="{4F756B98-10BB-9143-B4A7-7BA0B5E5F82B}" srcOrd="1" destOrd="0" presId="urn:microsoft.com/office/officeart/2005/8/layout/matrix3"/>
    <dgm:cxn modelId="{9E995CD8-F466-D441-8DA1-3E32AE38EF7C}" type="presParOf" srcId="{764C98BD-A58A-5A42-A42F-B2D89E824760}" destId="{3F8687F5-FB3D-C447-A703-8E1E1281C20E}" srcOrd="2" destOrd="0" presId="urn:microsoft.com/office/officeart/2005/8/layout/matrix3"/>
    <dgm:cxn modelId="{5CEB902C-6C29-2542-836F-77ACDD1CB50E}" type="presParOf" srcId="{764C98BD-A58A-5A42-A42F-B2D89E824760}" destId="{6541775E-F428-ED43-9BA2-DA48919D37AD}" srcOrd="3" destOrd="0" presId="urn:microsoft.com/office/officeart/2005/8/layout/matrix3"/>
    <dgm:cxn modelId="{914DA111-89BA-EF41-8FC2-CD1CD3C3E6A4}" type="presParOf" srcId="{764C98BD-A58A-5A42-A42F-B2D89E824760}" destId="{B582A414-26FA-7C42-8D9B-604C1B22BA02}"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3044C6C-604C-48E3-B49C-DC938E3C2C1F}" type="doc">
      <dgm:prSet loTypeId="urn:microsoft.com/office/officeart/2005/8/layout/cycle6" loCatId="cycle" qsTypeId="urn:microsoft.com/office/officeart/2005/8/quickstyle/simple1" qsCatId="simple" csTypeId="urn:microsoft.com/office/officeart/2005/8/colors/colorful1" csCatId="colorful" phldr="1"/>
      <dgm:spPr/>
      <dgm:t>
        <a:bodyPr/>
        <a:lstStyle/>
        <a:p>
          <a:endParaRPr lang="en-US"/>
        </a:p>
      </dgm:t>
    </dgm:pt>
    <dgm:pt modelId="{769DEA35-8345-426F-BC04-560EBFB24E77}">
      <dgm:prSet/>
      <dgm:spPr>
        <a:solidFill>
          <a:schemeClr val="accent1"/>
        </a:solidFill>
        <a:ln>
          <a:solidFill>
            <a:schemeClr val="tx1"/>
          </a:solidFill>
        </a:ln>
      </dgm:spPr>
      <dgm:t>
        <a:bodyPr/>
        <a:lstStyle/>
        <a:p>
          <a:r>
            <a:rPr lang="en-US" dirty="0">
              <a:solidFill>
                <a:schemeClr val="tx1"/>
              </a:solidFill>
            </a:rPr>
            <a:t>Non-Suspicious</a:t>
          </a:r>
        </a:p>
      </dgm:t>
    </dgm:pt>
    <dgm:pt modelId="{1409F9BA-8AE6-4FA4-A0AD-78E8529A292B}" type="parTrans" cxnId="{75F4351C-6803-4951-9582-EF8401D9253A}">
      <dgm:prSet/>
      <dgm:spPr/>
      <dgm:t>
        <a:bodyPr/>
        <a:lstStyle/>
        <a:p>
          <a:endParaRPr lang="en-US"/>
        </a:p>
      </dgm:t>
    </dgm:pt>
    <dgm:pt modelId="{A07EA96B-B4B6-4A03-9DB2-49DBC61024B4}" type="sibTrans" cxnId="{75F4351C-6803-4951-9582-EF8401D9253A}">
      <dgm:prSet/>
      <dgm:spPr/>
      <dgm:t>
        <a:bodyPr/>
        <a:lstStyle/>
        <a:p>
          <a:endParaRPr lang="en-US"/>
        </a:p>
      </dgm:t>
    </dgm:pt>
    <dgm:pt modelId="{E45F39ED-2D69-416C-845C-C0BC1AC57E3B}">
      <dgm:prSet/>
      <dgm:spPr>
        <a:solidFill>
          <a:schemeClr val="accent6"/>
        </a:solidFill>
        <a:ln>
          <a:solidFill>
            <a:schemeClr val="tx1"/>
          </a:solidFill>
        </a:ln>
      </dgm:spPr>
      <dgm:t>
        <a:bodyPr/>
        <a:lstStyle/>
        <a:p>
          <a:r>
            <a:rPr lang="en-US" dirty="0">
              <a:solidFill>
                <a:schemeClr val="tx1"/>
              </a:solidFill>
            </a:rPr>
            <a:t>Suspicious</a:t>
          </a:r>
        </a:p>
      </dgm:t>
    </dgm:pt>
    <dgm:pt modelId="{B7709EE3-1C36-45AE-9553-00AD9ACC51C5}" type="parTrans" cxnId="{0C6F272C-8EA5-4BBB-891E-7FA1CB26A488}">
      <dgm:prSet/>
      <dgm:spPr/>
      <dgm:t>
        <a:bodyPr/>
        <a:lstStyle/>
        <a:p>
          <a:endParaRPr lang="en-US"/>
        </a:p>
      </dgm:t>
    </dgm:pt>
    <dgm:pt modelId="{692D8DA5-C0BE-4E76-8E3C-C543A0498CA6}" type="sibTrans" cxnId="{0C6F272C-8EA5-4BBB-891E-7FA1CB26A488}">
      <dgm:prSet/>
      <dgm:spPr/>
      <dgm:t>
        <a:bodyPr/>
        <a:lstStyle/>
        <a:p>
          <a:endParaRPr lang="en-US"/>
        </a:p>
      </dgm:t>
    </dgm:pt>
    <dgm:pt modelId="{755AD853-3B27-AC4E-B49B-3B455DFCCB31}" type="pres">
      <dgm:prSet presAssocID="{93044C6C-604C-48E3-B49C-DC938E3C2C1F}" presName="cycle" presStyleCnt="0">
        <dgm:presLayoutVars>
          <dgm:dir/>
          <dgm:resizeHandles val="exact"/>
        </dgm:presLayoutVars>
      </dgm:prSet>
      <dgm:spPr/>
    </dgm:pt>
    <dgm:pt modelId="{8EBFEF1A-26D2-384B-A007-1BF99BD5C700}" type="pres">
      <dgm:prSet presAssocID="{769DEA35-8345-426F-BC04-560EBFB24E77}" presName="node" presStyleLbl="node1" presStyleIdx="0" presStyleCnt="2">
        <dgm:presLayoutVars>
          <dgm:bulletEnabled val="1"/>
        </dgm:presLayoutVars>
      </dgm:prSet>
      <dgm:spPr/>
    </dgm:pt>
    <dgm:pt modelId="{6227317C-D31F-854C-A69B-940DA8B2317D}" type="pres">
      <dgm:prSet presAssocID="{769DEA35-8345-426F-BC04-560EBFB24E77}" presName="spNode" presStyleCnt="0"/>
      <dgm:spPr/>
    </dgm:pt>
    <dgm:pt modelId="{0BF65CAD-CD41-6E40-B0D3-96BEF8C2B9F2}" type="pres">
      <dgm:prSet presAssocID="{A07EA96B-B4B6-4A03-9DB2-49DBC61024B4}" presName="sibTrans" presStyleLbl="sibTrans1D1" presStyleIdx="0" presStyleCnt="2"/>
      <dgm:spPr/>
    </dgm:pt>
    <dgm:pt modelId="{67D67311-8680-5A42-83A0-DD415E59357D}" type="pres">
      <dgm:prSet presAssocID="{E45F39ED-2D69-416C-845C-C0BC1AC57E3B}" presName="node" presStyleLbl="node1" presStyleIdx="1" presStyleCnt="2">
        <dgm:presLayoutVars>
          <dgm:bulletEnabled val="1"/>
        </dgm:presLayoutVars>
      </dgm:prSet>
      <dgm:spPr/>
    </dgm:pt>
    <dgm:pt modelId="{5E1E8037-FA36-E04C-8A79-0F5BE29A6249}" type="pres">
      <dgm:prSet presAssocID="{E45F39ED-2D69-416C-845C-C0BC1AC57E3B}" presName="spNode" presStyleCnt="0"/>
      <dgm:spPr/>
    </dgm:pt>
    <dgm:pt modelId="{836AFEC9-103E-9043-8029-49E8CB169895}" type="pres">
      <dgm:prSet presAssocID="{692D8DA5-C0BE-4E76-8E3C-C543A0498CA6}" presName="sibTrans" presStyleLbl="sibTrans1D1" presStyleIdx="1" presStyleCnt="2"/>
      <dgm:spPr/>
    </dgm:pt>
  </dgm:ptLst>
  <dgm:cxnLst>
    <dgm:cxn modelId="{B4360700-9BAB-254D-9BCB-2EFC03528340}" type="presOf" srcId="{769DEA35-8345-426F-BC04-560EBFB24E77}" destId="{8EBFEF1A-26D2-384B-A007-1BF99BD5C700}" srcOrd="0" destOrd="0" presId="urn:microsoft.com/office/officeart/2005/8/layout/cycle6"/>
    <dgm:cxn modelId="{75F4351C-6803-4951-9582-EF8401D9253A}" srcId="{93044C6C-604C-48E3-B49C-DC938E3C2C1F}" destId="{769DEA35-8345-426F-BC04-560EBFB24E77}" srcOrd="0" destOrd="0" parTransId="{1409F9BA-8AE6-4FA4-A0AD-78E8529A292B}" sibTransId="{A07EA96B-B4B6-4A03-9DB2-49DBC61024B4}"/>
    <dgm:cxn modelId="{0C6F272C-8EA5-4BBB-891E-7FA1CB26A488}" srcId="{93044C6C-604C-48E3-B49C-DC938E3C2C1F}" destId="{E45F39ED-2D69-416C-845C-C0BC1AC57E3B}" srcOrd="1" destOrd="0" parTransId="{B7709EE3-1C36-45AE-9553-00AD9ACC51C5}" sibTransId="{692D8DA5-C0BE-4E76-8E3C-C543A0498CA6}"/>
    <dgm:cxn modelId="{FB203BA5-22A7-E441-AB21-15E76E7B427A}" type="presOf" srcId="{692D8DA5-C0BE-4E76-8E3C-C543A0498CA6}" destId="{836AFEC9-103E-9043-8029-49E8CB169895}" srcOrd="0" destOrd="0" presId="urn:microsoft.com/office/officeart/2005/8/layout/cycle6"/>
    <dgm:cxn modelId="{330D97B4-08C0-9844-AEEE-A83739D740E8}" type="presOf" srcId="{93044C6C-604C-48E3-B49C-DC938E3C2C1F}" destId="{755AD853-3B27-AC4E-B49B-3B455DFCCB31}" srcOrd="0" destOrd="0" presId="urn:microsoft.com/office/officeart/2005/8/layout/cycle6"/>
    <dgm:cxn modelId="{039450C5-A5FD-5241-B265-E62A19FB1080}" type="presOf" srcId="{A07EA96B-B4B6-4A03-9DB2-49DBC61024B4}" destId="{0BF65CAD-CD41-6E40-B0D3-96BEF8C2B9F2}" srcOrd="0" destOrd="0" presId="urn:microsoft.com/office/officeart/2005/8/layout/cycle6"/>
    <dgm:cxn modelId="{2374D8E8-BDAE-2F46-9A84-9961F2AB9C4B}" type="presOf" srcId="{E45F39ED-2D69-416C-845C-C0BC1AC57E3B}" destId="{67D67311-8680-5A42-83A0-DD415E59357D}" srcOrd="0" destOrd="0" presId="urn:microsoft.com/office/officeart/2005/8/layout/cycle6"/>
    <dgm:cxn modelId="{E3CA22F9-CDB1-804D-A760-2B1268F9AD4C}" type="presParOf" srcId="{755AD853-3B27-AC4E-B49B-3B455DFCCB31}" destId="{8EBFEF1A-26D2-384B-A007-1BF99BD5C700}" srcOrd="0" destOrd="0" presId="urn:microsoft.com/office/officeart/2005/8/layout/cycle6"/>
    <dgm:cxn modelId="{AA535991-ADFD-B546-8BE8-439C8CDCE8AD}" type="presParOf" srcId="{755AD853-3B27-AC4E-B49B-3B455DFCCB31}" destId="{6227317C-D31F-854C-A69B-940DA8B2317D}" srcOrd="1" destOrd="0" presId="urn:microsoft.com/office/officeart/2005/8/layout/cycle6"/>
    <dgm:cxn modelId="{C6E5D66D-2257-2442-A58C-CFC229CBDCD5}" type="presParOf" srcId="{755AD853-3B27-AC4E-B49B-3B455DFCCB31}" destId="{0BF65CAD-CD41-6E40-B0D3-96BEF8C2B9F2}" srcOrd="2" destOrd="0" presId="urn:microsoft.com/office/officeart/2005/8/layout/cycle6"/>
    <dgm:cxn modelId="{76D7294D-DD84-CA40-9ABC-A9266F8AA73C}" type="presParOf" srcId="{755AD853-3B27-AC4E-B49B-3B455DFCCB31}" destId="{67D67311-8680-5A42-83A0-DD415E59357D}" srcOrd="3" destOrd="0" presId="urn:microsoft.com/office/officeart/2005/8/layout/cycle6"/>
    <dgm:cxn modelId="{7BFA4AC9-FE8D-2A4C-A250-C4D292CB6308}" type="presParOf" srcId="{755AD853-3B27-AC4E-B49B-3B455DFCCB31}" destId="{5E1E8037-FA36-E04C-8A79-0F5BE29A6249}" srcOrd="4" destOrd="0" presId="urn:microsoft.com/office/officeart/2005/8/layout/cycle6"/>
    <dgm:cxn modelId="{983C3313-19C8-B246-8320-220EF484F681}" type="presParOf" srcId="{755AD853-3B27-AC4E-B49B-3B455DFCCB31}" destId="{836AFEC9-103E-9043-8029-49E8CB169895}" srcOrd="5"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8A61893-6DF9-4A65-AC53-F3082780B899}" type="doc">
      <dgm:prSet loTypeId="urn:microsoft.com/office/officeart/2005/8/layout/matrix3" loCatId="matrix" qsTypeId="urn:microsoft.com/office/officeart/2005/8/quickstyle/simple1" qsCatId="simple" csTypeId="urn:microsoft.com/office/officeart/2005/8/colors/colorful1" csCatId="colorful" phldr="1"/>
      <dgm:spPr/>
      <dgm:t>
        <a:bodyPr/>
        <a:lstStyle/>
        <a:p>
          <a:endParaRPr lang="en-US"/>
        </a:p>
      </dgm:t>
    </dgm:pt>
    <dgm:pt modelId="{9C95566B-83C9-47C2-A453-CC4605BBFC4B}">
      <dgm:prSet/>
      <dgm:spPr/>
      <dgm:t>
        <a:bodyPr/>
        <a:lstStyle/>
        <a:p>
          <a:r>
            <a:rPr lang="en-US" dirty="0">
              <a:solidFill>
                <a:schemeClr val="tx1"/>
              </a:solidFill>
            </a:rPr>
            <a:t>Leave of Absence</a:t>
          </a:r>
        </a:p>
      </dgm:t>
    </dgm:pt>
    <dgm:pt modelId="{832BEB37-0D6A-4565-809E-CBA907FAD489}" type="parTrans" cxnId="{EF8918B9-6615-4ACE-B488-925BCDD43B1B}">
      <dgm:prSet/>
      <dgm:spPr/>
      <dgm:t>
        <a:bodyPr/>
        <a:lstStyle/>
        <a:p>
          <a:endParaRPr lang="en-US"/>
        </a:p>
      </dgm:t>
    </dgm:pt>
    <dgm:pt modelId="{D474DA2C-9B14-4A13-92DF-2A8021081977}" type="sibTrans" cxnId="{EF8918B9-6615-4ACE-B488-925BCDD43B1B}">
      <dgm:prSet/>
      <dgm:spPr/>
      <dgm:t>
        <a:bodyPr/>
        <a:lstStyle/>
        <a:p>
          <a:endParaRPr lang="en-US"/>
        </a:p>
      </dgm:t>
    </dgm:pt>
    <dgm:pt modelId="{48541465-C9BB-294F-AED2-DF69CD28560E}">
      <dgm:prSet/>
      <dgm:spPr>
        <a:solidFill>
          <a:schemeClr val="accent6"/>
        </a:solidFill>
      </dgm:spPr>
      <dgm:t>
        <a:bodyPr/>
        <a:lstStyle/>
        <a:p>
          <a:r>
            <a:rPr lang="en-US" dirty="0">
              <a:solidFill>
                <a:schemeClr val="tx1"/>
              </a:solidFill>
            </a:rPr>
            <a:t>Day Program</a:t>
          </a:r>
        </a:p>
      </dgm:t>
    </dgm:pt>
    <dgm:pt modelId="{0F77722D-4E10-304E-B1C0-C094653FD090}" type="parTrans" cxnId="{10D6B8F2-5609-5F48-9D9D-A58898CE61A3}">
      <dgm:prSet/>
      <dgm:spPr/>
      <dgm:t>
        <a:bodyPr/>
        <a:lstStyle/>
        <a:p>
          <a:endParaRPr lang="en-US"/>
        </a:p>
      </dgm:t>
    </dgm:pt>
    <dgm:pt modelId="{463B3535-1108-FD40-93C3-1D9F5E673891}" type="sibTrans" cxnId="{10D6B8F2-5609-5F48-9D9D-A58898CE61A3}">
      <dgm:prSet/>
      <dgm:spPr/>
      <dgm:t>
        <a:bodyPr/>
        <a:lstStyle/>
        <a:p>
          <a:endParaRPr lang="en-US"/>
        </a:p>
      </dgm:t>
    </dgm:pt>
    <dgm:pt modelId="{5BFBFE31-CFB9-9546-B903-59DD09F7FFAD}">
      <dgm:prSet/>
      <dgm:spPr/>
      <dgm:t>
        <a:bodyPr/>
        <a:lstStyle/>
        <a:p>
          <a:r>
            <a:rPr lang="en-US" dirty="0">
              <a:solidFill>
                <a:schemeClr val="tx1"/>
              </a:solidFill>
            </a:rPr>
            <a:t>Off-Site Administration</a:t>
          </a:r>
        </a:p>
      </dgm:t>
    </dgm:pt>
    <dgm:pt modelId="{E3CDF489-A83E-2A47-9BE3-85F78C16E97E}" type="parTrans" cxnId="{03C8F8EA-F4FD-DC4C-AFBE-326422FA8CF2}">
      <dgm:prSet/>
      <dgm:spPr/>
      <dgm:t>
        <a:bodyPr/>
        <a:lstStyle/>
        <a:p>
          <a:endParaRPr lang="en-US"/>
        </a:p>
      </dgm:t>
    </dgm:pt>
    <dgm:pt modelId="{425D5050-D404-5445-AE6C-561CA564F6C8}" type="sibTrans" cxnId="{03C8F8EA-F4FD-DC4C-AFBE-326422FA8CF2}">
      <dgm:prSet/>
      <dgm:spPr/>
      <dgm:t>
        <a:bodyPr/>
        <a:lstStyle/>
        <a:p>
          <a:endParaRPr lang="en-US"/>
        </a:p>
      </dgm:t>
    </dgm:pt>
    <dgm:pt modelId="{0C0DC3F4-07F7-D742-A6BB-035A3F68DCA0}">
      <dgm:prSet/>
      <dgm:spPr/>
      <dgm:t>
        <a:bodyPr/>
        <a:lstStyle/>
        <a:p>
          <a:r>
            <a:rPr lang="en-US" dirty="0">
              <a:solidFill>
                <a:schemeClr val="tx1"/>
              </a:solidFill>
            </a:rPr>
            <a:t>Certified/Licensed Staffed Vacations</a:t>
          </a:r>
        </a:p>
      </dgm:t>
    </dgm:pt>
    <dgm:pt modelId="{CE187715-1A94-0A49-BFFB-4B7EAFD56DB6}" type="parTrans" cxnId="{246A22C8-D33F-5141-BB77-017DDD2017D9}">
      <dgm:prSet/>
      <dgm:spPr/>
      <dgm:t>
        <a:bodyPr/>
        <a:lstStyle/>
        <a:p>
          <a:endParaRPr lang="en-US"/>
        </a:p>
      </dgm:t>
    </dgm:pt>
    <dgm:pt modelId="{1181FB10-B81D-B849-9D04-D502964EC10E}" type="sibTrans" cxnId="{246A22C8-D33F-5141-BB77-017DDD2017D9}">
      <dgm:prSet/>
      <dgm:spPr/>
      <dgm:t>
        <a:bodyPr/>
        <a:lstStyle/>
        <a:p>
          <a:endParaRPr lang="en-US"/>
        </a:p>
      </dgm:t>
    </dgm:pt>
    <dgm:pt modelId="{764C98BD-A58A-5A42-A42F-B2D89E824760}" type="pres">
      <dgm:prSet presAssocID="{D8A61893-6DF9-4A65-AC53-F3082780B899}" presName="matrix" presStyleCnt="0">
        <dgm:presLayoutVars>
          <dgm:chMax val="1"/>
          <dgm:dir/>
          <dgm:resizeHandles val="exact"/>
        </dgm:presLayoutVars>
      </dgm:prSet>
      <dgm:spPr/>
    </dgm:pt>
    <dgm:pt modelId="{28921688-E7BD-4841-905C-4CFE362636E0}" type="pres">
      <dgm:prSet presAssocID="{D8A61893-6DF9-4A65-AC53-F3082780B899}" presName="diamond" presStyleLbl="bgShp" presStyleIdx="0" presStyleCnt="1" custLinFactNeighborX="-1334"/>
      <dgm:spPr/>
    </dgm:pt>
    <dgm:pt modelId="{4F756B98-10BB-9143-B4A7-7BA0B5E5F82B}" type="pres">
      <dgm:prSet presAssocID="{D8A61893-6DF9-4A65-AC53-F3082780B899}" presName="quad1" presStyleLbl="node1" presStyleIdx="0" presStyleCnt="4">
        <dgm:presLayoutVars>
          <dgm:chMax val="0"/>
          <dgm:chPref val="0"/>
          <dgm:bulletEnabled val="1"/>
        </dgm:presLayoutVars>
      </dgm:prSet>
      <dgm:spPr/>
    </dgm:pt>
    <dgm:pt modelId="{3F8687F5-FB3D-C447-A703-8E1E1281C20E}" type="pres">
      <dgm:prSet presAssocID="{D8A61893-6DF9-4A65-AC53-F3082780B899}" presName="quad2" presStyleLbl="node1" presStyleIdx="1" presStyleCnt="4">
        <dgm:presLayoutVars>
          <dgm:chMax val="0"/>
          <dgm:chPref val="0"/>
          <dgm:bulletEnabled val="1"/>
        </dgm:presLayoutVars>
      </dgm:prSet>
      <dgm:spPr/>
    </dgm:pt>
    <dgm:pt modelId="{6541775E-F428-ED43-9BA2-DA48919D37AD}" type="pres">
      <dgm:prSet presAssocID="{D8A61893-6DF9-4A65-AC53-F3082780B899}" presName="quad3" presStyleLbl="node1" presStyleIdx="2" presStyleCnt="4">
        <dgm:presLayoutVars>
          <dgm:chMax val="0"/>
          <dgm:chPref val="0"/>
          <dgm:bulletEnabled val="1"/>
        </dgm:presLayoutVars>
      </dgm:prSet>
      <dgm:spPr/>
    </dgm:pt>
    <dgm:pt modelId="{B582A414-26FA-7C42-8D9B-604C1B22BA02}" type="pres">
      <dgm:prSet presAssocID="{D8A61893-6DF9-4A65-AC53-F3082780B899}" presName="quad4" presStyleLbl="node1" presStyleIdx="3" presStyleCnt="4">
        <dgm:presLayoutVars>
          <dgm:chMax val="0"/>
          <dgm:chPref val="0"/>
          <dgm:bulletEnabled val="1"/>
        </dgm:presLayoutVars>
      </dgm:prSet>
      <dgm:spPr/>
    </dgm:pt>
  </dgm:ptLst>
  <dgm:cxnLst>
    <dgm:cxn modelId="{EE069803-1AF6-7F43-834C-B3B6CB93A90A}" type="presOf" srcId="{5BFBFE31-CFB9-9546-B903-59DD09F7FFAD}" destId="{6541775E-F428-ED43-9BA2-DA48919D37AD}" srcOrd="0" destOrd="0" presId="urn:microsoft.com/office/officeart/2005/8/layout/matrix3"/>
    <dgm:cxn modelId="{7B4D9618-CD0A-DB49-8A0E-9B2A20B2DA0F}" type="presOf" srcId="{0C0DC3F4-07F7-D742-A6BB-035A3F68DCA0}" destId="{B582A414-26FA-7C42-8D9B-604C1B22BA02}" srcOrd="0" destOrd="0" presId="urn:microsoft.com/office/officeart/2005/8/layout/matrix3"/>
    <dgm:cxn modelId="{761F6133-E1C7-D646-AD84-F6EA4462A605}" type="presOf" srcId="{D8A61893-6DF9-4A65-AC53-F3082780B899}" destId="{764C98BD-A58A-5A42-A42F-B2D89E824760}" srcOrd="0" destOrd="0" presId="urn:microsoft.com/office/officeart/2005/8/layout/matrix3"/>
    <dgm:cxn modelId="{E44780B2-6E10-2746-9859-7524600C451F}" type="presOf" srcId="{9C95566B-83C9-47C2-A453-CC4605BBFC4B}" destId="{4F756B98-10BB-9143-B4A7-7BA0B5E5F82B}" srcOrd="0" destOrd="0" presId="urn:microsoft.com/office/officeart/2005/8/layout/matrix3"/>
    <dgm:cxn modelId="{EF8918B9-6615-4ACE-B488-925BCDD43B1B}" srcId="{D8A61893-6DF9-4A65-AC53-F3082780B899}" destId="{9C95566B-83C9-47C2-A453-CC4605BBFC4B}" srcOrd="0" destOrd="0" parTransId="{832BEB37-0D6A-4565-809E-CBA907FAD489}" sibTransId="{D474DA2C-9B14-4A13-92DF-2A8021081977}"/>
    <dgm:cxn modelId="{246A22C8-D33F-5141-BB77-017DDD2017D9}" srcId="{D8A61893-6DF9-4A65-AC53-F3082780B899}" destId="{0C0DC3F4-07F7-D742-A6BB-035A3F68DCA0}" srcOrd="3" destOrd="0" parTransId="{CE187715-1A94-0A49-BFFB-4B7EAFD56DB6}" sibTransId="{1181FB10-B81D-B849-9D04-D502964EC10E}"/>
    <dgm:cxn modelId="{F88CB3E1-1806-074F-825C-8A408D50AE39}" type="presOf" srcId="{48541465-C9BB-294F-AED2-DF69CD28560E}" destId="{3F8687F5-FB3D-C447-A703-8E1E1281C20E}" srcOrd="0" destOrd="0" presId="urn:microsoft.com/office/officeart/2005/8/layout/matrix3"/>
    <dgm:cxn modelId="{03C8F8EA-F4FD-DC4C-AFBE-326422FA8CF2}" srcId="{D8A61893-6DF9-4A65-AC53-F3082780B899}" destId="{5BFBFE31-CFB9-9546-B903-59DD09F7FFAD}" srcOrd="2" destOrd="0" parTransId="{E3CDF489-A83E-2A47-9BE3-85F78C16E97E}" sibTransId="{425D5050-D404-5445-AE6C-561CA564F6C8}"/>
    <dgm:cxn modelId="{10D6B8F2-5609-5F48-9D9D-A58898CE61A3}" srcId="{D8A61893-6DF9-4A65-AC53-F3082780B899}" destId="{48541465-C9BB-294F-AED2-DF69CD28560E}" srcOrd="1" destOrd="0" parTransId="{0F77722D-4E10-304E-B1C0-C094653FD090}" sibTransId="{463B3535-1108-FD40-93C3-1D9F5E673891}"/>
    <dgm:cxn modelId="{B74459B1-CD98-8744-8FA2-D64F0DC23A34}" type="presParOf" srcId="{764C98BD-A58A-5A42-A42F-B2D89E824760}" destId="{28921688-E7BD-4841-905C-4CFE362636E0}" srcOrd="0" destOrd="0" presId="urn:microsoft.com/office/officeart/2005/8/layout/matrix3"/>
    <dgm:cxn modelId="{00A2F56F-6236-CE4B-BAFE-18D3BFFB8865}" type="presParOf" srcId="{764C98BD-A58A-5A42-A42F-B2D89E824760}" destId="{4F756B98-10BB-9143-B4A7-7BA0B5E5F82B}" srcOrd="1" destOrd="0" presId="urn:microsoft.com/office/officeart/2005/8/layout/matrix3"/>
    <dgm:cxn modelId="{9E995CD8-F466-D441-8DA1-3E32AE38EF7C}" type="presParOf" srcId="{764C98BD-A58A-5A42-A42F-B2D89E824760}" destId="{3F8687F5-FB3D-C447-A703-8E1E1281C20E}" srcOrd="2" destOrd="0" presId="urn:microsoft.com/office/officeart/2005/8/layout/matrix3"/>
    <dgm:cxn modelId="{5CEB902C-6C29-2542-836F-77ACDD1CB50E}" type="presParOf" srcId="{764C98BD-A58A-5A42-A42F-B2D89E824760}" destId="{6541775E-F428-ED43-9BA2-DA48919D37AD}" srcOrd="3" destOrd="0" presId="urn:microsoft.com/office/officeart/2005/8/layout/matrix3"/>
    <dgm:cxn modelId="{914DA111-89BA-EF41-8FC2-CD1CD3C3E6A4}" type="presParOf" srcId="{764C98BD-A58A-5A42-A42F-B2D89E824760}" destId="{B582A414-26FA-7C42-8D9B-604C1B22BA02}"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52AAE1-233C-412F-8C51-244DAA6302CC}"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52B5A258-C950-4DB2-ADE1-BCFE7339A035}">
      <dgm:prSet/>
      <dgm:spPr>
        <a:solidFill>
          <a:schemeClr val="accent1"/>
        </a:solidFill>
      </dgm:spPr>
      <dgm:t>
        <a:bodyPr/>
        <a:lstStyle/>
        <a:p>
          <a:r>
            <a:rPr lang="en-US" dirty="0">
              <a:solidFill>
                <a:schemeClr val="tx1"/>
              </a:solidFill>
            </a:rPr>
            <a:t>Measurable Objective Criteria</a:t>
          </a:r>
        </a:p>
      </dgm:t>
    </dgm:pt>
    <dgm:pt modelId="{F3FEA2EF-9ADE-471D-9E8E-C44B3512A229}" type="parTrans" cxnId="{09FC25A1-AF78-448A-AAED-CD10231BD625}">
      <dgm:prSet/>
      <dgm:spPr/>
      <dgm:t>
        <a:bodyPr/>
        <a:lstStyle/>
        <a:p>
          <a:endParaRPr lang="en-US"/>
        </a:p>
      </dgm:t>
    </dgm:pt>
    <dgm:pt modelId="{AF837154-3185-43FA-B6D0-C8EB60A9F9C8}" type="sibTrans" cxnId="{09FC25A1-AF78-448A-AAED-CD10231BD625}">
      <dgm:prSet/>
      <dgm:spPr/>
      <dgm:t>
        <a:bodyPr/>
        <a:lstStyle/>
        <a:p>
          <a:endParaRPr lang="en-US"/>
        </a:p>
      </dgm:t>
    </dgm:pt>
    <dgm:pt modelId="{BB80D3CA-57E4-4BFD-89C5-033E40DDF0EF}">
      <dgm:prSet/>
      <dgm:spPr/>
      <dgm:t>
        <a:bodyPr/>
        <a:lstStyle/>
        <a:p>
          <a:r>
            <a:rPr lang="en-US" dirty="0"/>
            <a:t>when needed</a:t>
          </a:r>
        </a:p>
      </dgm:t>
    </dgm:pt>
    <dgm:pt modelId="{634163EE-6CAD-43F7-AC0F-D1408CA9CD91}" type="parTrans" cxnId="{60CF7890-7DAC-433D-A19A-7AA11A76A3B8}">
      <dgm:prSet/>
      <dgm:spPr/>
      <dgm:t>
        <a:bodyPr/>
        <a:lstStyle/>
        <a:p>
          <a:endParaRPr lang="en-US"/>
        </a:p>
      </dgm:t>
    </dgm:pt>
    <dgm:pt modelId="{AC9F0912-A5E0-444D-97C4-FDEA67B525A4}" type="sibTrans" cxnId="{60CF7890-7DAC-433D-A19A-7AA11A76A3B8}">
      <dgm:prSet/>
      <dgm:spPr/>
      <dgm:t>
        <a:bodyPr/>
        <a:lstStyle/>
        <a:p>
          <a:endParaRPr lang="en-US"/>
        </a:p>
      </dgm:t>
    </dgm:pt>
    <dgm:pt modelId="{6F34C63B-C5FB-4629-B10A-2B3E2EBEF2D5}">
      <dgm:prSet/>
      <dgm:spPr/>
      <dgm:t>
        <a:bodyPr/>
        <a:lstStyle/>
        <a:p>
          <a:r>
            <a:rPr lang="en-US" dirty="0">
              <a:solidFill>
                <a:schemeClr val="tx1"/>
              </a:solidFill>
            </a:rPr>
            <a:t>Parameters for Use</a:t>
          </a:r>
        </a:p>
      </dgm:t>
    </dgm:pt>
    <dgm:pt modelId="{71F2184E-AC17-4131-8E8D-FF8EFFD506B8}" type="parTrans" cxnId="{4097FA06-5217-41A0-87A1-9740F25A86D1}">
      <dgm:prSet/>
      <dgm:spPr/>
      <dgm:t>
        <a:bodyPr/>
        <a:lstStyle/>
        <a:p>
          <a:endParaRPr lang="en-US"/>
        </a:p>
      </dgm:t>
    </dgm:pt>
    <dgm:pt modelId="{213F7F24-7946-476B-9914-C833D91D1A2C}" type="sibTrans" cxnId="{4097FA06-5217-41A0-87A1-9740F25A86D1}">
      <dgm:prSet/>
      <dgm:spPr/>
      <dgm:t>
        <a:bodyPr/>
        <a:lstStyle/>
        <a:p>
          <a:endParaRPr lang="en-US"/>
        </a:p>
      </dgm:t>
    </dgm:pt>
    <dgm:pt modelId="{530C491E-034E-DA47-ADC0-288B76046462}">
      <dgm:prSet/>
      <dgm:spPr>
        <a:solidFill>
          <a:schemeClr val="accent2"/>
        </a:solidFill>
      </dgm:spPr>
      <dgm:t>
        <a:bodyPr/>
        <a:lstStyle/>
        <a:p>
          <a:r>
            <a:rPr lang="en-US" dirty="0">
              <a:solidFill>
                <a:schemeClr val="tx1"/>
              </a:solidFill>
            </a:rPr>
            <a:t>Frequency</a:t>
          </a:r>
        </a:p>
      </dgm:t>
    </dgm:pt>
    <dgm:pt modelId="{11D3778B-456C-054B-B9F3-39D42B59FF38}" type="parTrans" cxnId="{6AE87FC3-DFE3-4A4E-B639-89C92655E999}">
      <dgm:prSet/>
      <dgm:spPr/>
      <dgm:t>
        <a:bodyPr/>
        <a:lstStyle/>
        <a:p>
          <a:endParaRPr lang="en-US"/>
        </a:p>
      </dgm:t>
    </dgm:pt>
    <dgm:pt modelId="{147BEE16-846B-C148-AC85-A61B99B85127}" type="sibTrans" cxnId="{6AE87FC3-DFE3-4A4E-B639-89C92655E999}">
      <dgm:prSet/>
      <dgm:spPr/>
      <dgm:t>
        <a:bodyPr/>
        <a:lstStyle/>
        <a:p>
          <a:endParaRPr lang="en-US"/>
        </a:p>
      </dgm:t>
    </dgm:pt>
    <dgm:pt modelId="{9A867A40-B279-2C48-87F6-BA7B81A0D42F}">
      <dgm:prSet/>
      <dgm:spPr>
        <a:solidFill>
          <a:schemeClr val="accent4"/>
        </a:solidFill>
      </dgm:spPr>
      <dgm:t>
        <a:bodyPr/>
        <a:lstStyle/>
        <a:p>
          <a:r>
            <a:rPr lang="en-US" dirty="0">
              <a:solidFill>
                <a:schemeClr val="tx1"/>
              </a:solidFill>
            </a:rPr>
            <a:t>Target Signs and Symptoms</a:t>
          </a:r>
        </a:p>
      </dgm:t>
    </dgm:pt>
    <dgm:pt modelId="{5F01001A-AD89-BB42-BC71-D737FD28FFD1}" type="parTrans" cxnId="{96D8F9BF-AAAF-FF4E-985B-761DE18549F3}">
      <dgm:prSet/>
      <dgm:spPr/>
      <dgm:t>
        <a:bodyPr/>
        <a:lstStyle/>
        <a:p>
          <a:endParaRPr lang="en-US"/>
        </a:p>
      </dgm:t>
    </dgm:pt>
    <dgm:pt modelId="{5030BDBA-2110-3442-B5EE-FD07C6FC18BB}" type="sibTrans" cxnId="{96D8F9BF-AAAF-FF4E-985B-761DE18549F3}">
      <dgm:prSet/>
      <dgm:spPr/>
      <dgm:t>
        <a:bodyPr/>
        <a:lstStyle/>
        <a:p>
          <a:endParaRPr lang="en-US"/>
        </a:p>
      </dgm:t>
    </dgm:pt>
    <dgm:pt modelId="{7CF529EE-23C4-9641-B52D-4D8668D7449A}">
      <dgm:prSet/>
      <dgm:spPr/>
      <dgm:t>
        <a:bodyPr/>
        <a:lstStyle/>
        <a:p>
          <a:r>
            <a:rPr lang="en-US" dirty="0"/>
            <a:t>hours between doses</a:t>
          </a:r>
        </a:p>
      </dgm:t>
    </dgm:pt>
    <dgm:pt modelId="{3D2AB1BE-ADB6-B74D-A806-C495985C9E63}" type="parTrans" cxnId="{0E5285CC-B0C1-4B44-B142-3678AC42DEC8}">
      <dgm:prSet/>
      <dgm:spPr/>
      <dgm:t>
        <a:bodyPr/>
        <a:lstStyle/>
        <a:p>
          <a:endParaRPr lang="en-US"/>
        </a:p>
      </dgm:t>
    </dgm:pt>
    <dgm:pt modelId="{80711DB6-F848-FB4B-B689-F2CB8F9AAC73}" type="sibTrans" cxnId="{0E5285CC-B0C1-4B44-B142-3678AC42DEC8}">
      <dgm:prSet/>
      <dgm:spPr/>
      <dgm:t>
        <a:bodyPr/>
        <a:lstStyle/>
        <a:p>
          <a:endParaRPr lang="en-US"/>
        </a:p>
      </dgm:t>
    </dgm:pt>
    <dgm:pt modelId="{9EE64C48-467C-E64C-83F4-0EDE9010FE06}">
      <dgm:prSet/>
      <dgm:spPr/>
      <dgm:t>
        <a:bodyPr/>
        <a:lstStyle/>
        <a:p>
          <a:endParaRPr lang="en-US" dirty="0"/>
        </a:p>
      </dgm:t>
    </dgm:pt>
    <dgm:pt modelId="{4BEAADCA-1B29-8A48-8231-3AEC484B4AAC}" type="parTrans" cxnId="{F1A778C3-C219-734C-9BAD-6A2FDD289A8B}">
      <dgm:prSet/>
      <dgm:spPr/>
      <dgm:t>
        <a:bodyPr/>
        <a:lstStyle/>
        <a:p>
          <a:endParaRPr lang="en-US"/>
        </a:p>
      </dgm:t>
    </dgm:pt>
    <dgm:pt modelId="{B3527E9E-C510-964F-BCA0-D225C995EA3E}" type="sibTrans" cxnId="{F1A778C3-C219-734C-9BAD-6A2FDD289A8B}">
      <dgm:prSet/>
      <dgm:spPr/>
      <dgm:t>
        <a:bodyPr/>
        <a:lstStyle/>
        <a:p>
          <a:endParaRPr lang="en-US"/>
        </a:p>
      </dgm:t>
    </dgm:pt>
    <dgm:pt modelId="{27756F79-C5AF-2B4E-91B2-99F241842C04}" type="pres">
      <dgm:prSet presAssocID="{8652AAE1-233C-412F-8C51-244DAA6302CC}" presName="linear" presStyleCnt="0">
        <dgm:presLayoutVars>
          <dgm:dir/>
          <dgm:animLvl val="lvl"/>
          <dgm:resizeHandles val="exact"/>
        </dgm:presLayoutVars>
      </dgm:prSet>
      <dgm:spPr/>
    </dgm:pt>
    <dgm:pt modelId="{BA1EEAF5-E6DE-7B48-A393-E670E5178100}" type="pres">
      <dgm:prSet presAssocID="{530C491E-034E-DA47-ADC0-288B76046462}" presName="parentLin" presStyleCnt="0"/>
      <dgm:spPr/>
    </dgm:pt>
    <dgm:pt modelId="{64B62AA1-B3B3-F94F-B9A5-906203DAB1F8}" type="pres">
      <dgm:prSet presAssocID="{530C491E-034E-DA47-ADC0-288B76046462}" presName="parentLeftMargin" presStyleLbl="node1" presStyleIdx="0" presStyleCnt="4"/>
      <dgm:spPr/>
    </dgm:pt>
    <dgm:pt modelId="{4FE6517D-380B-3048-89DA-8FC983FF1413}" type="pres">
      <dgm:prSet presAssocID="{530C491E-034E-DA47-ADC0-288B76046462}" presName="parentText" presStyleLbl="node1" presStyleIdx="0" presStyleCnt="4">
        <dgm:presLayoutVars>
          <dgm:chMax val="0"/>
          <dgm:bulletEnabled val="1"/>
        </dgm:presLayoutVars>
      </dgm:prSet>
      <dgm:spPr/>
    </dgm:pt>
    <dgm:pt modelId="{F6DD5583-1970-5B4A-8CA8-38946C10D927}" type="pres">
      <dgm:prSet presAssocID="{530C491E-034E-DA47-ADC0-288B76046462}" presName="negativeSpace" presStyleCnt="0"/>
      <dgm:spPr/>
    </dgm:pt>
    <dgm:pt modelId="{9BAA4963-16D8-F448-B361-32642E895498}" type="pres">
      <dgm:prSet presAssocID="{530C491E-034E-DA47-ADC0-288B76046462}" presName="childText" presStyleLbl="conFgAcc1" presStyleIdx="0" presStyleCnt="4">
        <dgm:presLayoutVars>
          <dgm:bulletEnabled val="1"/>
        </dgm:presLayoutVars>
      </dgm:prSet>
      <dgm:spPr/>
    </dgm:pt>
    <dgm:pt modelId="{214B70C1-4D9E-C642-A058-1CCADB78744A}" type="pres">
      <dgm:prSet presAssocID="{147BEE16-846B-C148-AC85-A61B99B85127}" presName="spaceBetweenRectangles" presStyleCnt="0"/>
      <dgm:spPr/>
    </dgm:pt>
    <dgm:pt modelId="{7130B909-F7A2-BE4A-B8B9-691BDFFC15C2}" type="pres">
      <dgm:prSet presAssocID="{9A867A40-B279-2C48-87F6-BA7B81A0D42F}" presName="parentLin" presStyleCnt="0"/>
      <dgm:spPr/>
    </dgm:pt>
    <dgm:pt modelId="{CB50CD4B-E938-8B48-96C8-33BC84AF12CD}" type="pres">
      <dgm:prSet presAssocID="{9A867A40-B279-2C48-87F6-BA7B81A0D42F}" presName="parentLeftMargin" presStyleLbl="node1" presStyleIdx="0" presStyleCnt="4"/>
      <dgm:spPr/>
    </dgm:pt>
    <dgm:pt modelId="{D9F1B3D2-177B-4B4E-9859-D2D5FDF4E8FF}" type="pres">
      <dgm:prSet presAssocID="{9A867A40-B279-2C48-87F6-BA7B81A0D42F}" presName="parentText" presStyleLbl="node1" presStyleIdx="1" presStyleCnt="4">
        <dgm:presLayoutVars>
          <dgm:chMax val="0"/>
          <dgm:bulletEnabled val="1"/>
        </dgm:presLayoutVars>
      </dgm:prSet>
      <dgm:spPr/>
    </dgm:pt>
    <dgm:pt modelId="{D17D0A7B-5772-BD45-8989-60DF618C144A}" type="pres">
      <dgm:prSet presAssocID="{9A867A40-B279-2C48-87F6-BA7B81A0D42F}" presName="negativeSpace" presStyleCnt="0"/>
      <dgm:spPr/>
    </dgm:pt>
    <dgm:pt modelId="{55C861DD-F43B-7342-B070-FAFEB20DD247}" type="pres">
      <dgm:prSet presAssocID="{9A867A40-B279-2C48-87F6-BA7B81A0D42F}" presName="childText" presStyleLbl="conFgAcc1" presStyleIdx="1" presStyleCnt="4">
        <dgm:presLayoutVars>
          <dgm:bulletEnabled val="1"/>
        </dgm:presLayoutVars>
      </dgm:prSet>
      <dgm:spPr/>
    </dgm:pt>
    <dgm:pt modelId="{D68C365A-FF3E-CC43-8F48-1143C3323D66}" type="pres">
      <dgm:prSet presAssocID="{5030BDBA-2110-3442-B5EE-FD07C6FC18BB}" presName="spaceBetweenRectangles" presStyleCnt="0"/>
      <dgm:spPr/>
    </dgm:pt>
    <dgm:pt modelId="{604212B9-010C-6F43-B769-43C56C0307C2}" type="pres">
      <dgm:prSet presAssocID="{52B5A258-C950-4DB2-ADE1-BCFE7339A035}" presName="parentLin" presStyleCnt="0"/>
      <dgm:spPr/>
    </dgm:pt>
    <dgm:pt modelId="{D6FEA5DC-2E79-0A48-A58B-4186487BA977}" type="pres">
      <dgm:prSet presAssocID="{52B5A258-C950-4DB2-ADE1-BCFE7339A035}" presName="parentLeftMargin" presStyleLbl="node1" presStyleIdx="1" presStyleCnt="4"/>
      <dgm:spPr/>
    </dgm:pt>
    <dgm:pt modelId="{0A12495F-109C-2B42-98FB-021B9A4B7BE8}" type="pres">
      <dgm:prSet presAssocID="{52B5A258-C950-4DB2-ADE1-BCFE7339A035}" presName="parentText" presStyleLbl="node1" presStyleIdx="2" presStyleCnt="4">
        <dgm:presLayoutVars>
          <dgm:chMax val="0"/>
          <dgm:bulletEnabled val="1"/>
        </dgm:presLayoutVars>
      </dgm:prSet>
      <dgm:spPr/>
    </dgm:pt>
    <dgm:pt modelId="{BA7ABEC6-28B9-E942-8820-8ED8B8FCD2A2}" type="pres">
      <dgm:prSet presAssocID="{52B5A258-C950-4DB2-ADE1-BCFE7339A035}" presName="negativeSpace" presStyleCnt="0"/>
      <dgm:spPr/>
    </dgm:pt>
    <dgm:pt modelId="{070E9C97-F9C0-534C-BF00-8EE31E496EAE}" type="pres">
      <dgm:prSet presAssocID="{52B5A258-C950-4DB2-ADE1-BCFE7339A035}" presName="childText" presStyleLbl="conFgAcc1" presStyleIdx="2" presStyleCnt="4">
        <dgm:presLayoutVars>
          <dgm:bulletEnabled val="1"/>
        </dgm:presLayoutVars>
      </dgm:prSet>
      <dgm:spPr/>
    </dgm:pt>
    <dgm:pt modelId="{F12606E0-7261-7E43-AEC2-F385F9A69B55}" type="pres">
      <dgm:prSet presAssocID="{AF837154-3185-43FA-B6D0-C8EB60A9F9C8}" presName="spaceBetweenRectangles" presStyleCnt="0"/>
      <dgm:spPr/>
    </dgm:pt>
    <dgm:pt modelId="{64A9A829-1C42-D142-A85F-E12D8B0A4870}" type="pres">
      <dgm:prSet presAssocID="{6F34C63B-C5FB-4629-B10A-2B3E2EBEF2D5}" presName="parentLin" presStyleCnt="0"/>
      <dgm:spPr/>
    </dgm:pt>
    <dgm:pt modelId="{6A4151E1-EA38-C941-8169-35D1B3BB4EE4}" type="pres">
      <dgm:prSet presAssocID="{6F34C63B-C5FB-4629-B10A-2B3E2EBEF2D5}" presName="parentLeftMargin" presStyleLbl="node1" presStyleIdx="2" presStyleCnt="4"/>
      <dgm:spPr/>
    </dgm:pt>
    <dgm:pt modelId="{A005587F-6543-5B42-BE99-820E2D7BE60D}" type="pres">
      <dgm:prSet presAssocID="{6F34C63B-C5FB-4629-B10A-2B3E2EBEF2D5}" presName="parentText" presStyleLbl="node1" presStyleIdx="3" presStyleCnt="4">
        <dgm:presLayoutVars>
          <dgm:chMax val="0"/>
          <dgm:bulletEnabled val="1"/>
        </dgm:presLayoutVars>
      </dgm:prSet>
      <dgm:spPr/>
    </dgm:pt>
    <dgm:pt modelId="{5A88E656-CC86-A846-99ED-9A93F612936D}" type="pres">
      <dgm:prSet presAssocID="{6F34C63B-C5FB-4629-B10A-2B3E2EBEF2D5}" presName="negativeSpace" presStyleCnt="0"/>
      <dgm:spPr/>
    </dgm:pt>
    <dgm:pt modelId="{B3C29750-3A7D-E04F-B798-D5F5C10C323A}" type="pres">
      <dgm:prSet presAssocID="{6F34C63B-C5FB-4629-B10A-2B3E2EBEF2D5}" presName="childText" presStyleLbl="conFgAcc1" presStyleIdx="3" presStyleCnt="4">
        <dgm:presLayoutVars>
          <dgm:bulletEnabled val="1"/>
        </dgm:presLayoutVars>
      </dgm:prSet>
      <dgm:spPr/>
    </dgm:pt>
  </dgm:ptLst>
  <dgm:cxnLst>
    <dgm:cxn modelId="{4097FA06-5217-41A0-87A1-9740F25A86D1}" srcId="{8652AAE1-233C-412F-8C51-244DAA6302CC}" destId="{6F34C63B-C5FB-4629-B10A-2B3E2EBEF2D5}" srcOrd="3" destOrd="0" parTransId="{71F2184E-AC17-4131-8E8D-FF8EFFD506B8}" sibTransId="{213F7F24-7946-476B-9914-C833D91D1A2C}"/>
    <dgm:cxn modelId="{F75B3415-13B5-5B4B-9A29-E823E87FDC03}" type="presOf" srcId="{530C491E-034E-DA47-ADC0-288B76046462}" destId="{4FE6517D-380B-3048-89DA-8FC983FF1413}" srcOrd="1" destOrd="0" presId="urn:microsoft.com/office/officeart/2005/8/layout/list1"/>
    <dgm:cxn modelId="{5433E334-F996-BD42-A3E4-BA086E0E4946}" type="presOf" srcId="{8652AAE1-233C-412F-8C51-244DAA6302CC}" destId="{27756F79-C5AF-2B4E-91B2-99F241842C04}" srcOrd="0" destOrd="0" presId="urn:microsoft.com/office/officeart/2005/8/layout/list1"/>
    <dgm:cxn modelId="{5094EC78-2C12-CF4C-832D-4C2FEF0BE01E}" type="presOf" srcId="{6F34C63B-C5FB-4629-B10A-2B3E2EBEF2D5}" destId="{6A4151E1-EA38-C941-8169-35D1B3BB4EE4}" srcOrd="0" destOrd="0" presId="urn:microsoft.com/office/officeart/2005/8/layout/list1"/>
    <dgm:cxn modelId="{0EDA707B-B8F3-8A4C-B5BA-57DE3622A2CB}" type="presOf" srcId="{6F34C63B-C5FB-4629-B10A-2B3E2EBEF2D5}" destId="{A005587F-6543-5B42-BE99-820E2D7BE60D}" srcOrd="1" destOrd="0" presId="urn:microsoft.com/office/officeart/2005/8/layout/list1"/>
    <dgm:cxn modelId="{60CF7890-7DAC-433D-A19A-7AA11A76A3B8}" srcId="{52B5A258-C950-4DB2-ADE1-BCFE7339A035}" destId="{BB80D3CA-57E4-4BFD-89C5-033E40DDF0EF}" srcOrd="0" destOrd="0" parTransId="{634163EE-6CAD-43F7-AC0F-D1408CA9CD91}" sibTransId="{AC9F0912-A5E0-444D-97C4-FDEA67B525A4}"/>
    <dgm:cxn modelId="{4A5B5892-4EE6-BE43-8479-0B07BC47DA8D}" type="presOf" srcId="{9A867A40-B279-2C48-87F6-BA7B81A0D42F}" destId="{D9F1B3D2-177B-4B4E-9859-D2D5FDF4E8FF}" srcOrd="1" destOrd="0" presId="urn:microsoft.com/office/officeart/2005/8/layout/list1"/>
    <dgm:cxn modelId="{09FC25A1-AF78-448A-AAED-CD10231BD625}" srcId="{8652AAE1-233C-412F-8C51-244DAA6302CC}" destId="{52B5A258-C950-4DB2-ADE1-BCFE7339A035}" srcOrd="2" destOrd="0" parTransId="{F3FEA2EF-9ADE-471D-9E8E-C44B3512A229}" sibTransId="{AF837154-3185-43FA-B6D0-C8EB60A9F9C8}"/>
    <dgm:cxn modelId="{83CFC6A7-6CF0-B447-AE65-90C962515EB2}" type="presOf" srcId="{BB80D3CA-57E4-4BFD-89C5-033E40DDF0EF}" destId="{070E9C97-F9C0-534C-BF00-8EE31E496EAE}" srcOrd="0" destOrd="0" presId="urn:microsoft.com/office/officeart/2005/8/layout/list1"/>
    <dgm:cxn modelId="{96D8F9BF-AAAF-FF4E-985B-761DE18549F3}" srcId="{8652AAE1-233C-412F-8C51-244DAA6302CC}" destId="{9A867A40-B279-2C48-87F6-BA7B81A0D42F}" srcOrd="1" destOrd="0" parTransId="{5F01001A-AD89-BB42-BC71-D737FD28FFD1}" sibTransId="{5030BDBA-2110-3442-B5EE-FD07C6FC18BB}"/>
    <dgm:cxn modelId="{F1A778C3-C219-734C-9BAD-6A2FDD289A8B}" srcId="{9A867A40-B279-2C48-87F6-BA7B81A0D42F}" destId="{9EE64C48-467C-E64C-83F4-0EDE9010FE06}" srcOrd="0" destOrd="0" parTransId="{4BEAADCA-1B29-8A48-8231-3AEC484B4AAC}" sibTransId="{B3527E9E-C510-964F-BCA0-D225C995EA3E}"/>
    <dgm:cxn modelId="{6AE87FC3-DFE3-4A4E-B639-89C92655E999}" srcId="{8652AAE1-233C-412F-8C51-244DAA6302CC}" destId="{530C491E-034E-DA47-ADC0-288B76046462}" srcOrd="0" destOrd="0" parTransId="{11D3778B-456C-054B-B9F3-39D42B59FF38}" sibTransId="{147BEE16-846B-C148-AC85-A61B99B85127}"/>
    <dgm:cxn modelId="{0E5285CC-B0C1-4B44-B142-3678AC42DEC8}" srcId="{530C491E-034E-DA47-ADC0-288B76046462}" destId="{7CF529EE-23C4-9641-B52D-4D8668D7449A}" srcOrd="0" destOrd="0" parTransId="{3D2AB1BE-ADB6-B74D-A806-C495985C9E63}" sibTransId="{80711DB6-F848-FB4B-B689-F2CB8F9AAC73}"/>
    <dgm:cxn modelId="{F23147D6-F48D-C44A-8706-7FF1F08700DD}" type="presOf" srcId="{52B5A258-C950-4DB2-ADE1-BCFE7339A035}" destId="{0A12495F-109C-2B42-98FB-021B9A4B7BE8}" srcOrd="1" destOrd="0" presId="urn:microsoft.com/office/officeart/2005/8/layout/list1"/>
    <dgm:cxn modelId="{0BBA49DE-85AB-B54A-BA94-216852820C76}" type="presOf" srcId="{9A867A40-B279-2C48-87F6-BA7B81A0D42F}" destId="{CB50CD4B-E938-8B48-96C8-33BC84AF12CD}" srcOrd="0" destOrd="0" presId="urn:microsoft.com/office/officeart/2005/8/layout/list1"/>
    <dgm:cxn modelId="{A13781EA-4BD0-C740-AE40-29182A5A6E48}" type="presOf" srcId="{52B5A258-C950-4DB2-ADE1-BCFE7339A035}" destId="{D6FEA5DC-2E79-0A48-A58B-4186487BA977}" srcOrd="0" destOrd="0" presId="urn:microsoft.com/office/officeart/2005/8/layout/list1"/>
    <dgm:cxn modelId="{67738AEB-77F1-C941-B6BB-5BF97749D0AD}" type="presOf" srcId="{7CF529EE-23C4-9641-B52D-4D8668D7449A}" destId="{9BAA4963-16D8-F448-B361-32642E895498}" srcOrd="0" destOrd="0" presId="urn:microsoft.com/office/officeart/2005/8/layout/list1"/>
    <dgm:cxn modelId="{54FCCEF1-DCC4-EC42-8E76-7C805F4C7AE3}" type="presOf" srcId="{530C491E-034E-DA47-ADC0-288B76046462}" destId="{64B62AA1-B3B3-F94F-B9A5-906203DAB1F8}" srcOrd="0" destOrd="0" presId="urn:microsoft.com/office/officeart/2005/8/layout/list1"/>
    <dgm:cxn modelId="{22CD42F8-25A8-334C-A7AB-A079BCACCBE2}" type="presOf" srcId="{9EE64C48-467C-E64C-83F4-0EDE9010FE06}" destId="{55C861DD-F43B-7342-B070-FAFEB20DD247}" srcOrd="0" destOrd="0" presId="urn:microsoft.com/office/officeart/2005/8/layout/list1"/>
    <dgm:cxn modelId="{E8B657C9-4002-F34C-B5FE-0CFE614527C9}" type="presParOf" srcId="{27756F79-C5AF-2B4E-91B2-99F241842C04}" destId="{BA1EEAF5-E6DE-7B48-A393-E670E5178100}" srcOrd="0" destOrd="0" presId="urn:microsoft.com/office/officeart/2005/8/layout/list1"/>
    <dgm:cxn modelId="{297D523D-AB46-5E43-8BB5-B9E9EC1DB6E6}" type="presParOf" srcId="{BA1EEAF5-E6DE-7B48-A393-E670E5178100}" destId="{64B62AA1-B3B3-F94F-B9A5-906203DAB1F8}" srcOrd="0" destOrd="0" presId="urn:microsoft.com/office/officeart/2005/8/layout/list1"/>
    <dgm:cxn modelId="{0F8ED521-8B92-544A-A8F5-AF9CA6F99DDE}" type="presParOf" srcId="{BA1EEAF5-E6DE-7B48-A393-E670E5178100}" destId="{4FE6517D-380B-3048-89DA-8FC983FF1413}" srcOrd="1" destOrd="0" presId="urn:microsoft.com/office/officeart/2005/8/layout/list1"/>
    <dgm:cxn modelId="{C10A2036-FF2A-E54C-B09A-87DFB55F2DC0}" type="presParOf" srcId="{27756F79-C5AF-2B4E-91B2-99F241842C04}" destId="{F6DD5583-1970-5B4A-8CA8-38946C10D927}" srcOrd="1" destOrd="0" presId="urn:microsoft.com/office/officeart/2005/8/layout/list1"/>
    <dgm:cxn modelId="{4F2F2BC5-BA0E-B147-BDFB-3D20513726B0}" type="presParOf" srcId="{27756F79-C5AF-2B4E-91B2-99F241842C04}" destId="{9BAA4963-16D8-F448-B361-32642E895498}" srcOrd="2" destOrd="0" presId="urn:microsoft.com/office/officeart/2005/8/layout/list1"/>
    <dgm:cxn modelId="{867166A3-52E7-CE44-A3CD-D2D9C4BBC2D3}" type="presParOf" srcId="{27756F79-C5AF-2B4E-91B2-99F241842C04}" destId="{214B70C1-4D9E-C642-A058-1CCADB78744A}" srcOrd="3" destOrd="0" presId="urn:microsoft.com/office/officeart/2005/8/layout/list1"/>
    <dgm:cxn modelId="{802C7FC9-BF99-D342-911A-753E6F4797E6}" type="presParOf" srcId="{27756F79-C5AF-2B4E-91B2-99F241842C04}" destId="{7130B909-F7A2-BE4A-B8B9-691BDFFC15C2}" srcOrd="4" destOrd="0" presId="urn:microsoft.com/office/officeart/2005/8/layout/list1"/>
    <dgm:cxn modelId="{FC0E4D5D-BC4C-CA4B-906F-6967BAAC5BCA}" type="presParOf" srcId="{7130B909-F7A2-BE4A-B8B9-691BDFFC15C2}" destId="{CB50CD4B-E938-8B48-96C8-33BC84AF12CD}" srcOrd="0" destOrd="0" presId="urn:microsoft.com/office/officeart/2005/8/layout/list1"/>
    <dgm:cxn modelId="{F31041C3-041C-0B45-A29B-BC9032D3C3CE}" type="presParOf" srcId="{7130B909-F7A2-BE4A-B8B9-691BDFFC15C2}" destId="{D9F1B3D2-177B-4B4E-9859-D2D5FDF4E8FF}" srcOrd="1" destOrd="0" presId="urn:microsoft.com/office/officeart/2005/8/layout/list1"/>
    <dgm:cxn modelId="{74788ACC-D50C-004A-83B2-1B0CC1E01955}" type="presParOf" srcId="{27756F79-C5AF-2B4E-91B2-99F241842C04}" destId="{D17D0A7B-5772-BD45-8989-60DF618C144A}" srcOrd="5" destOrd="0" presId="urn:microsoft.com/office/officeart/2005/8/layout/list1"/>
    <dgm:cxn modelId="{BF450211-25BB-CB48-B67B-C16F9F5B2B3D}" type="presParOf" srcId="{27756F79-C5AF-2B4E-91B2-99F241842C04}" destId="{55C861DD-F43B-7342-B070-FAFEB20DD247}" srcOrd="6" destOrd="0" presId="urn:microsoft.com/office/officeart/2005/8/layout/list1"/>
    <dgm:cxn modelId="{6DDE39F8-F48F-304A-AB47-5E6108D9D89C}" type="presParOf" srcId="{27756F79-C5AF-2B4E-91B2-99F241842C04}" destId="{D68C365A-FF3E-CC43-8F48-1143C3323D66}" srcOrd="7" destOrd="0" presId="urn:microsoft.com/office/officeart/2005/8/layout/list1"/>
    <dgm:cxn modelId="{3D6B3815-92FE-A34A-931A-CA1B941C1570}" type="presParOf" srcId="{27756F79-C5AF-2B4E-91B2-99F241842C04}" destId="{604212B9-010C-6F43-B769-43C56C0307C2}" srcOrd="8" destOrd="0" presId="urn:microsoft.com/office/officeart/2005/8/layout/list1"/>
    <dgm:cxn modelId="{A6A2F979-1336-3147-B166-DE4DDE2CCE70}" type="presParOf" srcId="{604212B9-010C-6F43-B769-43C56C0307C2}" destId="{D6FEA5DC-2E79-0A48-A58B-4186487BA977}" srcOrd="0" destOrd="0" presId="urn:microsoft.com/office/officeart/2005/8/layout/list1"/>
    <dgm:cxn modelId="{0EFC1C4A-18DF-8C4F-8E30-217D288CD893}" type="presParOf" srcId="{604212B9-010C-6F43-B769-43C56C0307C2}" destId="{0A12495F-109C-2B42-98FB-021B9A4B7BE8}" srcOrd="1" destOrd="0" presId="urn:microsoft.com/office/officeart/2005/8/layout/list1"/>
    <dgm:cxn modelId="{FA830978-575E-0F41-A1EB-BA7C35A14B81}" type="presParOf" srcId="{27756F79-C5AF-2B4E-91B2-99F241842C04}" destId="{BA7ABEC6-28B9-E942-8820-8ED8B8FCD2A2}" srcOrd="9" destOrd="0" presId="urn:microsoft.com/office/officeart/2005/8/layout/list1"/>
    <dgm:cxn modelId="{2F3C52C3-417A-1240-A761-FDAF3C1A4EBC}" type="presParOf" srcId="{27756F79-C5AF-2B4E-91B2-99F241842C04}" destId="{070E9C97-F9C0-534C-BF00-8EE31E496EAE}" srcOrd="10" destOrd="0" presId="urn:microsoft.com/office/officeart/2005/8/layout/list1"/>
    <dgm:cxn modelId="{C0EC40E9-ACB9-054B-B159-80BB29E781FC}" type="presParOf" srcId="{27756F79-C5AF-2B4E-91B2-99F241842C04}" destId="{F12606E0-7261-7E43-AEC2-F385F9A69B55}" srcOrd="11" destOrd="0" presId="urn:microsoft.com/office/officeart/2005/8/layout/list1"/>
    <dgm:cxn modelId="{3155D482-CCCE-1F47-A350-FFA9779AB77D}" type="presParOf" srcId="{27756F79-C5AF-2B4E-91B2-99F241842C04}" destId="{64A9A829-1C42-D142-A85F-E12D8B0A4870}" srcOrd="12" destOrd="0" presId="urn:microsoft.com/office/officeart/2005/8/layout/list1"/>
    <dgm:cxn modelId="{E99ABBDE-0C40-914B-BC44-DB7BC8F73F1E}" type="presParOf" srcId="{64A9A829-1C42-D142-A85F-E12D8B0A4870}" destId="{6A4151E1-EA38-C941-8169-35D1B3BB4EE4}" srcOrd="0" destOrd="0" presId="urn:microsoft.com/office/officeart/2005/8/layout/list1"/>
    <dgm:cxn modelId="{C8876044-F884-DF43-B5CF-91EEB51A0B9F}" type="presParOf" srcId="{64A9A829-1C42-D142-A85F-E12D8B0A4870}" destId="{A005587F-6543-5B42-BE99-820E2D7BE60D}" srcOrd="1" destOrd="0" presId="urn:microsoft.com/office/officeart/2005/8/layout/list1"/>
    <dgm:cxn modelId="{0A744816-CDE0-0543-8F3A-119A1DF899B5}" type="presParOf" srcId="{27756F79-C5AF-2B4E-91B2-99F241842C04}" destId="{5A88E656-CC86-A846-99ED-9A93F612936D}" srcOrd="13" destOrd="0" presId="urn:microsoft.com/office/officeart/2005/8/layout/list1"/>
    <dgm:cxn modelId="{FC79590C-EA4F-F541-A380-BE9CF026BD4E}" type="presParOf" srcId="{27756F79-C5AF-2B4E-91B2-99F241842C04}" destId="{B3C29750-3A7D-E04F-B798-D5F5C10C323A}"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E92C40F-2CEC-4144-B610-B557A101FA6A}" type="doc">
      <dgm:prSet loTypeId="urn:microsoft.com/office/officeart/2005/8/layout/hList1" loCatId="list" qsTypeId="urn:microsoft.com/office/officeart/2005/8/quickstyle/simple2" qsCatId="simple" csTypeId="urn:microsoft.com/office/officeart/2005/8/colors/accent5_2" csCatId="accent5" phldr="1"/>
      <dgm:spPr/>
      <dgm:t>
        <a:bodyPr/>
        <a:lstStyle/>
        <a:p>
          <a:endParaRPr lang="en-US"/>
        </a:p>
      </dgm:t>
    </dgm:pt>
    <dgm:pt modelId="{86ABBC64-FBE3-4692-BFE0-A92D671E150E}">
      <dgm:prSet custT="1"/>
      <dgm:spPr>
        <a:solidFill>
          <a:schemeClr val="accent6"/>
        </a:solidFill>
        <a:ln>
          <a:solidFill>
            <a:schemeClr val="tx1"/>
          </a:solidFill>
        </a:ln>
      </dgm:spPr>
      <dgm:t>
        <a:bodyPr/>
        <a:lstStyle/>
        <a:p>
          <a:r>
            <a:rPr lang="en-US" sz="3200" dirty="0">
              <a:solidFill>
                <a:schemeClr val="tx1"/>
              </a:solidFill>
            </a:rPr>
            <a:t>Residential Site</a:t>
          </a:r>
        </a:p>
      </dgm:t>
    </dgm:pt>
    <dgm:pt modelId="{425E84B7-678A-4B16-BCDC-6FB0E6F8FB2E}" type="parTrans" cxnId="{BCD12E94-A070-4511-941F-F7BA2268FBE2}">
      <dgm:prSet/>
      <dgm:spPr/>
      <dgm:t>
        <a:bodyPr/>
        <a:lstStyle/>
        <a:p>
          <a:endParaRPr lang="en-US"/>
        </a:p>
      </dgm:t>
    </dgm:pt>
    <dgm:pt modelId="{988E4145-F361-48E9-8640-1F8F05C221CC}" type="sibTrans" cxnId="{BCD12E94-A070-4511-941F-F7BA2268FBE2}">
      <dgm:prSet/>
      <dgm:spPr/>
      <dgm:t>
        <a:bodyPr/>
        <a:lstStyle/>
        <a:p>
          <a:endParaRPr lang="en-US"/>
        </a:p>
      </dgm:t>
    </dgm:pt>
    <dgm:pt modelId="{6D733DE6-F2F1-4A0C-8033-53939C4ED62B}">
      <dgm:prSet custT="1"/>
      <dgm:spPr>
        <a:solidFill>
          <a:schemeClr val="accent6">
            <a:lumMod val="40000"/>
            <a:lumOff val="60000"/>
            <a:alpha val="90000"/>
          </a:schemeClr>
        </a:solidFill>
        <a:ln>
          <a:solidFill>
            <a:schemeClr val="tx1">
              <a:alpha val="90000"/>
            </a:schemeClr>
          </a:solidFill>
        </a:ln>
      </dgm:spPr>
      <dgm:t>
        <a:bodyPr/>
        <a:lstStyle/>
        <a:p>
          <a:r>
            <a:rPr lang="en-US" sz="2800" dirty="0"/>
            <a:t>Current HCP Orders provided</a:t>
          </a:r>
        </a:p>
      </dgm:t>
    </dgm:pt>
    <dgm:pt modelId="{1982131F-6840-4E8C-8F42-FF2D59C872AA}" type="parTrans" cxnId="{B6E48FBA-72D3-4E5A-89F1-4258827194CE}">
      <dgm:prSet/>
      <dgm:spPr/>
      <dgm:t>
        <a:bodyPr/>
        <a:lstStyle/>
        <a:p>
          <a:endParaRPr lang="en-US"/>
        </a:p>
      </dgm:t>
    </dgm:pt>
    <dgm:pt modelId="{0138A953-1542-45A6-99A5-3890E3039E65}" type="sibTrans" cxnId="{B6E48FBA-72D3-4E5A-89F1-4258827194CE}">
      <dgm:prSet/>
      <dgm:spPr/>
      <dgm:t>
        <a:bodyPr/>
        <a:lstStyle/>
        <a:p>
          <a:endParaRPr lang="en-US"/>
        </a:p>
      </dgm:t>
    </dgm:pt>
    <dgm:pt modelId="{8314BB3C-DE53-B24A-AFB0-02AF95DFE4F9}">
      <dgm:prSet custT="1"/>
      <dgm:spPr/>
      <dgm:t>
        <a:bodyPr/>
        <a:lstStyle/>
        <a:p>
          <a:r>
            <a:rPr lang="en-US" sz="2800" dirty="0"/>
            <a:t>Pharmacy labeled split-packaged medication provided </a:t>
          </a:r>
        </a:p>
      </dgm:t>
    </dgm:pt>
    <dgm:pt modelId="{F0F609A9-84EB-AF41-BFA9-2E5984F992F9}" type="parTrans" cxnId="{290A1A44-67B2-904C-B486-F8817A2D8945}">
      <dgm:prSet/>
      <dgm:spPr/>
      <dgm:t>
        <a:bodyPr/>
        <a:lstStyle/>
        <a:p>
          <a:endParaRPr lang="en-US"/>
        </a:p>
      </dgm:t>
    </dgm:pt>
    <dgm:pt modelId="{0E2414EA-41D1-7A46-AFEA-4F3F9D6E9CBC}" type="sibTrans" cxnId="{290A1A44-67B2-904C-B486-F8817A2D8945}">
      <dgm:prSet/>
      <dgm:spPr/>
      <dgm:t>
        <a:bodyPr/>
        <a:lstStyle/>
        <a:p>
          <a:endParaRPr lang="en-US"/>
        </a:p>
      </dgm:t>
    </dgm:pt>
    <dgm:pt modelId="{CE73CDB1-FAFD-994A-AF39-C9FDA52C0355}">
      <dgm:prSet custT="1"/>
      <dgm:spPr/>
      <dgm:t>
        <a:bodyPr/>
        <a:lstStyle/>
        <a:p>
          <a:r>
            <a:rPr lang="en-US" sz="2800" dirty="0"/>
            <a:t>Transfer Form</a:t>
          </a:r>
        </a:p>
      </dgm:t>
    </dgm:pt>
    <dgm:pt modelId="{FABB874F-6E22-7C41-A64A-FD7FB3FC6D9F}" type="parTrans" cxnId="{73984CF8-5A26-0448-8A10-38DD62D00458}">
      <dgm:prSet/>
      <dgm:spPr/>
      <dgm:t>
        <a:bodyPr/>
        <a:lstStyle/>
        <a:p>
          <a:endParaRPr lang="en-US"/>
        </a:p>
      </dgm:t>
    </dgm:pt>
    <dgm:pt modelId="{31F89640-FF66-BC44-BD10-8D111DF29043}" type="sibTrans" cxnId="{73984CF8-5A26-0448-8A10-38DD62D00458}">
      <dgm:prSet/>
      <dgm:spPr/>
      <dgm:t>
        <a:bodyPr/>
        <a:lstStyle/>
        <a:p>
          <a:endParaRPr lang="en-US"/>
        </a:p>
      </dgm:t>
    </dgm:pt>
    <dgm:pt modelId="{E0FB382C-54D2-814E-A115-F0162C306294}">
      <dgm:prSet custT="1"/>
      <dgm:spPr/>
      <dgm:t>
        <a:bodyPr/>
        <a:lstStyle/>
        <a:p>
          <a:r>
            <a:rPr lang="en-US" sz="2800" dirty="0"/>
            <a:t>Communication System</a:t>
          </a:r>
        </a:p>
      </dgm:t>
    </dgm:pt>
    <dgm:pt modelId="{892D2608-6A17-5747-A664-0387B05D6604}" type="parTrans" cxnId="{11FE47B7-ACFE-5A44-83E5-B5F6F28A1E05}">
      <dgm:prSet/>
      <dgm:spPr/>
      <dgm:t>
        <a:bodyPr/>
        <a:lstStyle/>
        <a:p>
          <a:endParaRPr lang="en-US"/>
        </a:p>
      </dgm:t>
    </dgm:pt>
    <dgm:pt modelId="{EB8546E4-40DC-724D-A99D-02A81BED48F7}" type="sibTrans" cxnId="{11FE47B7-ACFE-5A44-83E5-B5F6F28A1E05}">
      <dgm:prSet/>
      <dgm:spPr/>
      <dgm:t>
        <a:bodyPr/>
        <a:lstStyle/>
        <a:p>
          <a:endParaRPr lang="en-US"/>
        </a:p>
      </dgm:t>
    </dgm:pt>
    <dgm:pt modelId="{26D04685-6303-7746-8007-4DD35A31A521}" type="pres">
      <dgm:prSet presAssocID="{DE92C40F-2CEC-4144-B610-B557A101FA6A}" presName="Name0" presStyleCnt="0">
        <dgm:presLayoutVars>
          <dgm:dir/>
          <dgm:animLvl val="lvl"/>
          <dgm:resizeHandles val="exact"/>
        </dgm:presLayoutVars>
      </dgm:prSet>
      <dgm:spPr/>
    </dgm:pt>
    <dgm:pt modelId="{053B2F1B-E578-5844-9DFF-83D7D60493FB}" type="pres">
      <dgm:prSet presAssocID="{86ABBC64-FBE3-4692-BFE0-A92D671E150E}" presName="composite" presStyleCnt="0"/>
      <dgm:spPr/>
    </dgm:pt>
    <dgm:pt modelId="{48DCC4EB-FA4B-F749-8931-7FE9C94DEF99}" type="pres">
      <dgm:prSet presAssocID="{86ABBC64-FBE3-4692-BFE0-A92D671E150E}" presName="parTx" presStyleLbl="alignNode1" presStyleIdx="0" presStyleCnt="1">
        <dgm:presLayoutVars>
          <dgm:chMax val="0"/>
          <dgm:chPref val="0"/>
          <dgm:bulletEnabled val="1"/>
        </dgm:presLayoutVars>
      </dgm:prSet>
      <dgm:spPr/>
    </dgm:pt>
    <dgm:pt modelId="{6D87EBE1-473A-794C-A328-783D1A81D270}" type="pres">
      <dgm:prSet presAssocID="{86ABBC64-FBE3-4692-BFE0-A92D671E150E}" presName="desTx" presStyleLbl="alignAccFollowNode1" presStyleIdx="0" presStyleCnt="1">
        <dgm:presLayoutVars>
          <dgm:bulletEnabled val="1"/>
        </dgm:presLayoutVars>
      </dgm:prSet>
      <dgm:spPr/>
    </dgm:pt>
  </dgm:ptLst>
  <dgm:cxnLst>
    <dgm:cxn modelId="{53396004-D820-694A-B9EC-AB272FB08FF4}" type="presOf" srcId="{86ABBC64-FBE3-4692-BFE0-A92D671E150E}" destId="{48DCC4EB-FA4B-F749-8931-7FE9C94DEF99}" srcOrd="0" destOrd="0" presId="urn:microsoft.com/office/officeart/2005/8/layout/hList1"/>
    <dgm:cxn modelId="{B811C21A-1E82-0E45-BBDD-83323751A6E7}" type="presOf" srcId="{CE73CDB1-FAFD-994A-AF39-C9FDA52C0355}" destId="{6D87EBE1-473A-794C-A328-783D1A81D270}" srcOrd="0" destOrd="2" presId="urn:microsoft.com/office/officeart/2005/8/layout/hList1"/>
    <dgm:cxn modelId="{95E32D23-FFA7-5F47-830F-20F789A4F42D}" type="presOf" srcId="{6D733DE6-F2F1-4A0C-8033-53939C4ED62B}" destId="{6D87EBE1-473A-794C-A328-783D1A81D270}" srcOrd="0" destOrd="0" presId="urn:microsoft.com/office/officeart/2005/8/layout/hList1"/>
    <dgm:cxn modelId="{290A1A44-67B2-904C-B486-F8817A2D8945}" srcId="{86ABBC64-FBE3-4692-BFE0-A92D671E150E}" destId="{8314BB3C-DE53-B24A-AFB0-02AF95DFE4F9}" srcOrd="1" destOrd="0" parTransId="{F0F609A9-84EB-AF41-BFA9-2E5984F992F9}" sibTransId="{0E2414EA-41D1-7A46-AFEA-4F3F9D6E9CBC}"/>
    <dgm:cxn modelId="{532D2558-BC2D-E443-8795-0A248076E4D6}" type="presOf" srcId="{8314BB3C-DE53-B24A-AFB0-02AF95DFE4F9}" destId="{6D87EBE1-473A-794C-A328-783D1A81D270}" srcOrd="0" destOrd="1" presId="urn:microsoft.com/office/officeart/2005/8/layout/hList1"/>
    <dgm:cxn modelId="{0474C08E-0687-FE49-853F-BED6B46BE54E}" type="presOf" srcId="{E0FB382C-54D2-814E-A115-F0162C306294}" destId="{6D87EBE1-473A-794C-A328-783D1A81D270}" srcOrd="0" destOrd="3" presId="urn:microsoft.com/office/officeart/2005/8/layout/hList1"/>
    <dgm:cxn modelId="{BCD12E94-A070-4511-941F-F7BA2268FBE2}" srcId="{DE92C40F-2CEC-4144-B610-B557A101FA6A}" destId="{86ABBC64-FBE3-4692-BFE0-A92D671E150E}" srcOrd="0" destOrd="0" parTransId="{425E84B7-678A-4B16-BCDC-6FB0E6F8FB2E}" sibTransId="{988E4145-F361-48E9-8640-1F8F05C221CC}"/>
    <dgm:cxn modelId="{11FE47B7-ACFE-5A44-83E5-B5F6F28A1E05}" srcId="{86ABBC64-FBE3-4692-BFE0-A92D671E150E}" destId="{E0FB382C-54D2-814E-A115-F0162C306294}" srcOrd="3" destOrd="0" parTransId="{892D2608-6A17-5747-A664-0387B05D6604}" sibTransId="{EB8546E4-40DC-724D-A99D-02A81BED48F7}"/>
    <dgm:cxn modelId="{B6E48FBA-72D3-4E5A-89F1-4258827194CE}" srcId="{86ABBC64-FBE3-4692-BFE0-A92D671E150E}" destId="{6D733DE6-F2F1-4A0C-8033-53939C4ED62B}" srcOrd="0" destOrd="0" parTransId="{1982131F-6840-4E8C-8F42-FF2D59C872AA}" sibTransId="{0138A953-1542-45A6-99A5-3890E3039E65}"/>
    <dgm:cxn modelId="{73984CF8-5A26-0448-8A10-38DD62D00458}" srcId="{86ABBC64-FBE3-4692-BFE0-A92D671E150E}" destId="{CE73CDB1-FAFD-994A-AF39-C9FDA52C0355}" srcOrd="2" destOrd="0" parTransId="{FABB874F-6E22-7C41-A64A-FD7FB3FC6D9F}" sibTransId="{31F89640-FF66-BC44-BD10-8D111DF29043}"/>
    <dgm:cxn modelId="{E2D10EFE-8035-8B48-8096-7F9A66BC11C1}" type="presOf" srcId="{DE92C40F-2CEC-4144-B610-B557A101FA6A}" destId="{26D04685-6303-7746-8007-4DD35A31A521}" srcOrd="0" destOrd="0" presId="urn:microsoft.com/office/officeart/2005/8/layout/hList1"/>
    <dgm:cxn modelId="{03B19521-0289-4E49-A25F-6154F5750DE1}" type="presParOf" srcId="{26D04685-6303-7746-8007-4DD35A31A521}" destId="{053B2F1B-E578-5844-9DFF-83D7D60493FB}" srcOrd="0" destOrd="0" presId="urn:microsoft.com/office/officeart/2005/8/layout/hList1"/>
    <dgm:cxn modelId="{3C2E824C-9BC6-DD4A-9ACA-DF9CA93C4EDD}" type="presParOf" srcId="{053B2F1B-E578-5844-9DFF-83D7D60493FB}" destId="{48DCC4EB-FA4B-F749-8931-7FE9C94DEF99}" srcOrd="0" destOrd="0" presId="urn:microsoft.com/office/officeart/2005/8/layout/hList1"/>
    <dgm:cxn modelId="{079E19D5-59D3-9647-9165-3132DE19C7A1}" type="presParOf" srcId="{053B2F1B-E578-5844-9DFF-83D7D60493FB}" destId="{6D87EBE1-473A-794C-A328-783D1A81D270}"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E92C40F-2CEC-4144-B610-B557A101FA6A}" type="doc">
      <dgm:prSet loTypeId="urn:microsoft.com/office/officeart/2005/8/layout/hList1" loCatId="list" qsTypeId="urn:microsoft.com/office/officeart/2005/8/quickstyle/simple2" qsCatId="simple" csTypeId="urn:microsoft.com/office/officeart/2005/8/colors/accent5_2" csCatId="accent5" phldr="1"/>
      <dgm:spPr/>
      <dgm:t>
        <a:bodyPr/>
        <a:lstStyle/>
        <a:p>
          <a:endParaRPr lang="en-US"/>
        </a:p>
      </dgm:t>
    </dgm:pt>
    <dgm:pt modelId="{86ABBC64-FBE3-4692-BFE0-A92D671E150E}">
      <dgm:prSet custT="1"/>
      <dgm:spPr>
        <a:solidFill>
          <a:schemeClr val="accent1"/>
        </a:solidFill>
        <a:ln>
          <a:solidFill>
            <a:schemeClr val="tx1"/>
          </a:solidFill>
        </a:ln>
      </dgm:spPr>
      <dgm:t>
        <a:bodyPr/>
        <a:lstStyle/>
        <a:p>
          <a:r>
            <a:rPr lang="en-US" sz="3200" dirty="0">
              <a:solidFill>
                <a:schemeClr val="tx1"/>
              </a:solidFill>
            </a:rPr>
            <a:t>Day Program</a:t>
          </a:r>
        </a:p>
      </dgm:t>
    </dgm:pt>
    <dgm:pt modelId="{425E84B7-678A-4B16-BCDC-6FB0E6F8FB2E}" type="parTrans" cxnId="{BCD12E94-A070-4511-941F-F7BA2268FBE2}">
      <dgm:prSet/>
      <dgm:spPr/>
      <dgm:t>
        <a:bodyPr/>
        <a:lstStyle/>
        <a:p>
          <a:endParaRPr lang="en-US"/>
        </a:p>
      </dgm:t>
    </dgm:pt>
    <dgm:pt modelId="{988E4145-F361-48E9-8640-1F8F05C221CC}" type="sibTrans" cxnId="{BCD12E94-A070-4511-941F-F7BA2268FBE2}">
      <dgm:prSet/>
      <dgm:spPr/>
      <dgm:t>
        <a:bodyPr/>
        <a:lstStyle/>
        <a:p>
          <a:endParaRPr lang="en-US"/>
        </a:p>
      </dgm:t>
    </dgm:pt>
    <dgm:pt modelId="{6D733DE6-F2F1-4A0C-8033-53939C4ED62B}">
      <dgm:prSet custT="1"/>
      <dgm:spPr>
        <a:solidFill>
          <a:schemeClr val="accent1">
            <a:lumMod val="40000"/>
            <a:lumOff val="60000"/>
            <a:alpha val="90000"/>
          </a:schemeClr>
        </a:solidFill>
        <a:ln>
          <a:solidFill>
            <a:schemeClr val="tx1">
              <a:alpha val="90000"/>
            </a:schemeClr>
          </a:solidFill>
        </a:ln>
      </dgm:spPr>
      <dgm:t>
        <a:bodyPr/>
        <a:lstStyle/>
        <a:p>
          <a:r>
            <a:rPr lang="en-US" sz="2400" dirty="0"/>
            <a:t>HCP Order copies</a:t>
          </a:r>
        </a:p>
      </dgm:t>
    </dgm:pt>
    <dgm:pt modelId="{1982131F-6840-4E8C-8F42-FF2D59C872AA}" type="parTrans" cxnId="{B6E48FBA-72D3-4E5A-89F1-4258827194CE}">
      <dgm:prSet/>
      <dgm:spPr/>
      <dgm:t>
        <a:bodyPr/>
        <a:lstStyle/>
        <a:p>
          <a:endParaRPr lang="en-US"/>
        </a:p>
      </dgm:t>
    </dgm:pt>
    <dgm:pt modelId="{0138A953-1542-45A6-99A5-3890E3039E65}" type="sibTrans" cxnId="{B6E48FBA-72D3-4E5A-89F1-4258827194CE}">
      <dgm:prSet/>
      <dgm:spPr/>
      <dgm:t>
        <a:bodyPr/>
        <a:lstStyle/>
        <a:p>
          <a:endParaRPr lang="en-US"/>
        </a:p>
      </dgm:t>
    </dgm:pt>
    <dgm:pt modelId="{A751A1D2-9DC9-1842-93FC-A5C511A69634}">
      <dgm:prSet custT="1"/>
      <dgm:spPr>
        <a:solidFill>
          <a:schemeClr val="accent1">
            <a:lumMod val="40000"/>
            <a:lumOff val="60000"/>
            <a:alpha val="90000"/>
          </a:schemeClr>
        </a:solidFill>
        <a:ln>
          <a:solidFill>
            <a:schemeClr val="tx1">
              <a:alpha val="90000"/>
            </a:schemeClr>
          </a:solidFill>
        </a:ln>
      </dgm:spPr>
      <dgm:t>
        <a:bodyPr/>
        <a:lstStyle/>
        <a:p>
          <a:r>
            <a:rPr lang="en-US" sz="2400" dirty="0"/>
            <a:t>Verify amount of medication received</a:t>
          </a:r>
        </a:p>
      </dgm:t>
    </dgm:pt>
    <dgm:pt modelId="{C1C86AC9-B432-3848-BD23-705B631CA897}" type="parTrans" cxnId="{27BE006C-E33C-BD4D-B146-7030CAB08B5C}">
      <dgm:prSet/>
      <dgm:spPr/>
      <dgm:t>
        <a:bodyPr/>
        <a:lstStyle/>
        <a:p>
          <a:endParaRPr lang="en-US"/>
        </a:p>
      </dgm:t>
    </dgm:pt>
    <dgm:pt modelId="{09CD722B-631C-D84D-93C8-B692077C8951}" type="sibTrans" cxnId="{27BE006C-E33C-BD4D-B146-7030CAB08B5C}">
      <dgm:prSet/>
      <dgm:spPr/>
      <dgm:t>
        <a:bodyPr/>
        <a:lstStyle/>
        <a:p>
          <a:endParaRPr lang="en-US"/>
        </a:p>
      </dgm:t>
    </dgm:pt>
    <dgm:pt modelId="{C1B31FBA-EAB7-9543-B362-BDD58890502C}">
      <dgm:prSet/>
      <dgm:spPr>
        <a:solidFill>
          <a:schemeClr val="accent1">
            <a:lumMod val="40000"/>
            <a:lumOff val="60000"/>
            <a:alpha val="90000"/>
          </a:schemeClr>
        </a:solidFill>
        <a:ln>
          <a:solidFill>
            <a:schemeClr val="tx1">
              <a:alpha val="90000"/>
            </a:schemeClr>
          </a:solidFill>
        </a:ln>
      </dgm:spPr>
      <dgm:t>
        <a:bodyPr/>
        <a:lstStyle/>
        <a:p>
          <a:endParaRPr lang="en-US" sz="2500" dirty="0"/>
        </a:p>
      </dgm:t>
    </dgm:pt>
    <dgm:pt modelId="{061BF268-9DE3-A64F-8113-37DFBFE838EF}" type="sibTrans" cxnId="{98863A4C-E746-FD43-B96F-BFCA86ABFB85}">
      <dgm:prSet/>
      <dgm:spPr/>
      <dgm:t>
        <a:bodyPr/>
        <a:lstStyle/>
        <a:p>
          <a:endParaRPr lang="en-US"/>
        </a:p>
      </dgm:t>
    </dgm:pt>
    <dgm:pt modelId="{6F5F8A6B-25A2-484E-BE2F-41AACCFC0251}" type="parTrans" cxnId="{98863A4C-E746-FD43-B96F-BFCA86ABFB85}">
      <dgm:prSet/>
      <dgm:spPr/>
      <dgm:t>
        <a:bodyPr/>
        <a:lstStyle/>
        <a:p>
          <a:endParaRPr lang="en-US"/>
        </a:p>
      </dgm:t>
    </dgm:pt>
    <dgm:pt modelId="{3FDF5C06-2500-A346-93F7-7FC6A7990065}">
      <dgm:prSet custT="1"/>
      <dgm:spPr>
        <a:solidFill>
          <a:schemeClr val="accent1">
            <a:lumMod val="40000"/>
            <a:lumOff val="60000"/>
            <a:alpha val="90000"/>
          </a:schemeClr>
        </a:solidFill>
        <a:ln>
          <a:solidFill>
            <a:schemeClr val="tx1">
              <a:alpha val="90000"/>
            </a:schemeClr>
          </a:solidFill>
        </a:ln>
      </dgm:spPr>
      <dgm:t>
        <a:bodyPr/>
        <a:lstStyle/>
        <a:p>
          <a:r>
            <a:rPr lang="en-US" sz="2400" dirty="0"/>
            <a:t>Communication system </a:t>
          </a:r>
        </a:p>
      </dgm:t>
    </dgm:pt>
    <dgm:pt modelId="{2C3BBD8E-054E-8B49-9EF8-F9E88927DBB4}" type="parTrans" cxnId="{2AB0724A-DB44-B042-9A1E-F5D7DC752C4E}">
      <dgm:prSet/>
      <dgm:spPr/>
      <dgm:t>
        <a:bodyPr/>
        <a:lstStyle/>
        <a:p>
          <a:endParaRPr lang="en-US"/>
        </a:p>
      </dgm:t>
    </dgm:pt>
    <dgm:pt modelId="{0238B6E4-3F08-EC46-8E8B-AC512EDDE3B2}" type="sibTrans" cxnId="{2AB0724A-DB44-B042-9A1E-F5D7DC752C4E}">
      <dgm:prSet/>
      <dgm:spPr/>
      <dgm:t>
        <a:bodyPr/>
        <a:lstStyle/>
        <a:p>
          <a:endParaRPr lang="en-US"/>
        </a:p>
      </dgm:t>
    </dgm:pt>
    <dgm:pt modelId="{ABBBB665-92A2-0D49-BA14-B75E32D79578}">
      <dgm:prSet custT="1"/>
      <dgm:spPr>
        <a:solidFill>
          <a:schemeClr val="accent1">
            <a:lumMod val="40000"/>
            <a:lumOff val="60000"/>
            <a:alpha val="90000"/>
          </a:schemeClr>
        </a:solidFill>
        <a:ln>
          <a:solidFill>
            <a:schemeClr val="tx1">
              <a:alpha val="90000"/>
            </a:schemeClr>
          </a:solidFill>
        </a:ln>
      </dgm:spPr>
      <dgm:t>
        <a:bodyPr/>
        <a:lstStyle/>
        <a:p>
          <a:pPr>
            <a:buSzPct val="75000"/>
            <a:buFont typeface="Wingdings" pitchFamily="2" charset="2"/>
            <a:buChar char="§"/>
          </a:pPr>
          <a:r>
            <a:rPr lang="en-US" sz="2000" dirty="0"/>
            <a:t>Transcribe only meds administered during Day Program Hours</a:t>
          </a:r>
        </a:p>
      </dgm:t>
    </dgm:pt>
    <dgm:pt modelId="{CE0FB597-A7B5-4046-B1F8-19354590AA56}" type="parTrans" cxnId="{325F402B-EEBE-1C4C-A252-62E9C1B351A7}">
      <dgm:prSet/>
      <dgm:spPr/>
      <dgm:t>
        <a:bodyPr/>
        <a:lstStyle/>
        <a:p>
          <a:endParaRPr lang="en-US"/>
        </a:p>
      </dgm:t>
    </dgm:pt>
    <dgm:pt modelId="{E9F97C33-CDF4-FE4E-93BD-E6FFE98BBBE1}" type="sibTrans" cxnId="{325F402B-EEBE-1C4C-A252-62E9C1B351A7}">
      <dgm:prSet/>
      <dgm:spPr/>
      <dgm:t>
        <a:bodyPr/>
        <a:lstStyle/>
        <a:p>
          <a:endParaRPr lang="en-US"/>
        </a:p>
      </dgm:t>
    </dgm:pt>
    <dgm:pt modelId="{07DD5C51-5459-814A-8364-4CE4CF347DE8}">
      <dgm:prSet custT="1"/>
      <dgm:spPr>
        <a:solidFill>
          <a:schemeClr val="accent1">
            <a:lumMod val="40000"/>
            <a:lumOff val="60000"/>
            <a:alpha val="90000"/>
          </a:schemeClr>
        </a:solidFill>
        <a:ln>
          <a:solidFill>
            <a:schemeClr val="tx1">
              <a:alpha val="90000"/>
            </a:schemeClr>
          </a:solidFill>
        </a:ln>
      </dgm:spPr>
      <dgm:t>
        <a:bodyPr/>
        <a:lstStyle/>
        <a:p>
          <a:pPr>
            <a:buSzPct val="75000"/>
            <a:buFont typeface="Wingdings" pitchFamily="2" charset="2"/>
            <a:buChar char="§"/>
          </a:pPr>
          <a:r>
            <a:rPr lang="en-US" sz="2000" dirty="0"/>
            <a:t>Post/Verify orders transcribed</a:t>
          </a:r>
        </a:p>
      </dgm:t>
    </dgm:pt>
    <dgm:pt modelId="{F4F5B5B1-D9D8-FD4F-A636-15F028DE5BC9}" type="parTrans" cxnId="{6BC5B29F-70E8-324D-8520-FBCF751475CD}">
      <dgm:prSet/>
      <dgm:spPr/>
      <dgm:t>
        <a:bodyPr/>
        <a:lstStyle/>
        <a:p>
          <a:endParaRPr lang="en-US"/>
        </a:p>
      </dgm:t>
    </dgm:pt>
    <dgm:pt modelId="{1A5FE67E-0CC7-B34A-8C3A-5FD226408B13}" type="sibTrans" cxnId="{6BC5B29F-70E8-324D-8520-FBCF751475CD}">
      <dgm:prSet/>
      <dgm:spPr/>
      <dgm:t>
        <a:bodyPr/>
        <a:lstStyle/>
        <a:p>
          <a:endParaRPr lang="en-US"/>
        </a:p>
      </dgm:t>
    </dgm:pt>
    <dgm:pt modelId="{599FDFC5-FC72-7F43-AB1F-E2AE83ACFDE0}">
      <dgm:prSet custT="1"/>
      <dgm:spPr>
        <a:solidFill>
          <a:schemeClr val="accent1">
            <a:lumMod val="40000"/>
            <a:lumOff val="60000"/>
            <a:alpha val="90000"/>
          </a:schemeClr>
        </a:solidFill>
        <a:ln>
          <a:solidFill>
            <a:schemeClr val="tx1">
              <a:alpha val="90000"/>
            </a:schemeClr>
          </a:solidFill>
        </a:ln>
      </dgm:spPr>
      <dgm:t>
        <a:bodyPr/>
        <a:lstStyle/>
        <a:p>
          <a:r>
            <a:rPr lang="en-US" sz="2400" dirty="0"/>
            <a:t>Transfer Form copy or other system</a:t>
          </a:r>
        </a:p>
      </dgm:t>
    </dgm:pt>
    <dgm:pt modelId="{09345DF6-AD7D-FC4C-9559-5D07F7EF862A}" type="parTrans" cxnId="{D1BAD004-9929-5E49-9FC5-83D0CA54EE4B}">
      <dgm:prSet/>
      <dgm:spPr/>
    </dgm:pt>
    <dgm:pt modelId="{D349C69A-073D-4740-A453-1C0B03287599}" type="sibTrans" cxnId="{D1BAD004-9929-5E49-9FC5-83D0CA54EE4B}">
      <dgm:prSet/>
      <dgm:spPr/>
    </dgm:pt>
    <dgm:pt modelId="{26D04685-6303-7746-8007-4DD35A31A521}" type="pres">
      <dgm:prSet presAssocID="{DE92C40F-2CEC-4144-B610-B557A101FA6A}" presName="Name0" presStyleCnt="0">
        <dgm:presLayoutVars>
          <dgm:dir/>
          <dgm:animLvl val="lvl"/>
          <dgm:resizeHandles val="exact"/>
        </dgm:presLayoutVars>
      </dgm:prSet>
      <dgm:spPr/>
    </dgm:pt>
    <dgm:pt modelId="{053B2F1B-E578-5844-9DFF-83D7D60493FB}" type="pres">
      <dgm:prSet presAssocID="{86ABBC64-FBE3-4692-BFE0-A92D671E150E}" presName="composite" presStyleCnt="0"/>
      <dgm:spPr/>
    </dgm:pt>
    <dgm:pt modelId="{48DCC4EB-FA4B-F749-8931-7FE9C94DEF99}" type="pres">
      <dgm:prSet presAssocID="{86ABBC64-FBE3-4692-BFE0-A92D671E150E}" presName="parTx" presStyleLbl="alignNode1" presStyleIdx="0" presStyleCnt="1">
        <dgm:presLayoutVars>
          <dgm:chMax val="0"/>
          <dgm:chPref val="0"/>
          <dgm:bulletEnabled val="1"/>
        </dgm:presLayoutVars>
      </dgm:prSet>
      <dgm:spPr/>
    </dgm:pt>
    <dgm:pt modelId="{6D87EBE1-473A-794C-A328-783D1A81D270}" type="pres">
      <dgm:prSet presAssocID="{86ABBC64-FBE3-4692-BFE0-A92D671E150E}" presName="desTx" presStyleLbl="alignAccFollowNode1" presStyleIdx="0" presStyleCnt="1">
        <dgm:presLayoutVars>
          <dgm:bulletEnabled val="1"/>
        </dgm:presLayoutVars>
      </dgm:prSet>
      <dgm:spPr/>
    </dgm:pt>
  </dgm:ptLst>
  <dgm:cxnLst>
    <dgm:cxn modelId="{53396004-D820-694A-B9EC-AB272FB08FF4}" type="presOf" srcId="{86ABBC64-FBE3-4692-BFE0-A92D671E150E}" destId="{48DCC4EB-FA4B-F749-8931-7FE9C94DEF99}" srcOrd="0" destOrd="0" presId="urn:microsoft.com/office/officeart/2005/8/layout/hList1"/>
    <dgm:cxn modelId="{D1BAD004-9929-5E49-9FC5-83D0CA54EE4B}" srcId="{86ABBC64-FBE3-4692-BFE0-A92D671E150E}" destId="{599FDFC5-FC72-7F43-AB1F-E2AE83ACFDE0}" srcOrd="2" destOrd="0" parTransId="{09345DF6-AD7D-FC4C-9559-5D07F7EF862A}" sibTransId="{D349C69A-073D-4740-A453-1C0B03287599}"/>
    <dgm:cxn modelId="{95E32D23-FFA7-5F47-830F-20F789A4F42D}" type="presOf" srcId="{6D733DE6-F2F1-4A0C-8033-53939C4ED62B}" destId="{6D87EBE1-473A-794C-A328-783D1A81D270}" srcOrd="0" destOrd="0" presId="urn:microsoft.com/office/officeart/2005/8/layout/hList1"/>
    <dgm:cxn modelId="{325F402B-EEBE-1C4C-A252-62E9C1B351A7}" srcId="{6D733DE6-F2F1-4A0C-8033-53939C4ED62B}" destId="{ABBBB665-92A2-0D49-BA14-B75E32D79578}" srcOrd="0" destOrd="0" parTransId="{CE0FB597-A7B5-4046-B1F8-19354590AA56}" sibTransId="{E9F97C33-CDF4-FE4E-93BD-E6FFE98BBBE1}"/>
    <dgm:cxn modelId="{98BCA02C-96E9-CA41-BAEC-28CA61F17615}" type="presOf" srcId="{ABBBB665-92A2-0D49-BA14-B75E32D79578}" destId="{6D87EBE1-473A-794C-A328-783D1A81D270}" srcOrd="0" destOrd="1" presId="urn:microsoft.com/office/officeart/2005/8/layout/hList1"/>
    <dgm:cxn modelId="{785C1836-C1E1-6840-A6E4-7C803C790C15}" type="presOf" srcId="{C1B31FBA-EAB7-9543-B362-BDD58890502C}" destId="{6D87EBE1-473A-794C-A328-783D1A81D270}" srcOrd="0" destOrd="6" presId="urn:microsoft.com/office/officeart/2005/8/layout/hList1"/>
    <dgm:cxn modelId="{6F73EF65-81E3-A14E-88F1-01E79EC2389F}" type="presOf" srcId="{A751A1D2-9DC9-1842-93FC-A5C511A69634}" destId="{6D87EBE1-473A-794C-A328-783D1A81D270}" srcOrd="0" destOrd="3" presId="urn:microsoft.com/office/officeart/2005/8/layout/hList1"/>
    <dgm:cxn modelId="{2AB0724A-DB44-B042-9A1E-F5D7DC752C4E}" srcId="{86ABBC64-FBE3-4692-BFE0-A92D671E150E}" destId="{3FDF5C06-2500-A346-93F7-7FC6A7990065}" srcOrd="3" destOrd="0" parTransId="{2C3BBD8E-054E-8B49-9EF8-F9E88927DBB4}" sibTransId="{0238B6E4-3F08-EC46-8E8B-AC512EDDE3B2}"/>
    <dgm:cxn modelId="{27BE006C-E33C-BD4D-B146-7030CAB08B5C}" srcId="{86ABBC64-FBE3-4692-BFE0-A92D671E150E}" destId="{A751A1D2-9DC9-1842-93FC-A5C511A69634}" srcOrd="1" destOrd="0" parTransId="{C1C86AC9-B432-3848-BD23-705B631CA897}" sibTransId="{09CD722B-631C-D84D-93C8-B692077C8951}"/>
    <dgm:cxn modelId="{98863A4C-E746-FD43-B96F-BFCA86ABFB85}" srcId="{86ABBC64-FBE3-4692-BFE0-A92D671E150E}" destId="{C1B31FBA-EAB7-9543-B362-BDD58890502C}" srcOrd="4" destOrd="0" parTransId="{6F5F8A6B-25A2-484E-BE2F-41AACCFC0251}" sibTransId="{061BF268-9DE3-A64F-8113-37DFBFE838EF}"/>
    <dgm:cxn modelId="{BCD12E94-A070-4511-941F-F7BA2268FBE2}" srcId="{DE92C40F-2CEC-4144-B610-B557A101FA6A}" destId="{86ABBC64-FBE3-4692-BFE0-A92D671E150E}" srcOrd="0" destOrd="0" parTransId="{425E84B7-678A-4B16-BCDC-6FB0E6F8FB2E}" sibTransId="{988E4145-F361-48E9-8640-1F8F05C221CC}"/>
    <dgm:cxn modelId="{6DF6A49D-BA65-0B4F-8F03-DA8A51360D97}" type="presOf" srcId="{599FDFC5-FC72-7F43-AB1F-E2AE83ACFDE0}" destId="{6D87EBE1-473A-794C-A328-783D1A81D270}" srcOrd="0" destOrd="4" presId="urn:microsoft.com/office/officeart/2005/8/layout/hList1"/>
    <dgm:cxn modelId="{6BC5B29F-70E8-324D-8520-FBCF751475CD}" srcId="{6D733DE6-F2F1-4A0C-8033-53939C4ED62B}" destId="{07DD5C51-5459-814A-8364-4CE4CF347DE8}" srcOrd="1" destOrd="0" parTransId="{F4F5B5B1-D9D8-FD4F-A636-15F028DE5BC9}" sibTransId="{1A5FE67E-0CC7-B34A-8C3A-5FD226408B13}"/>
    <dgm:cxn modelId="{B6E48FBA-72D3-4E5A-89F1-4258827194CE}" srcId="{86ABBC64-FBE3-4692-BFE0-A92D671E150E}" destId="{6D733DE6-F2F1-4A0C-8033-53939C4ED62B}" srcOrd="0" destOrd="0" parTransId="{1982131F-6840-4E8C-8F42-FF2D59C872AA}" sibTransId="{0138A953-1542-45A6-99A5-3890E3039E65}"/>
    <dgm:cxn modelId="{C956EBE0-44F6-E747-87C0-6F85E1CD7582}" type="presOf" srcId="{3FDF5C06-2500-A346-93F7-7FC6A7990065}" destId="{6D87EBE1-473A-794C-A328-783D1A81D270}" srcOrd="0" destOrd="5" presId="urn:microsoft.com/office/officeart/2005/8/layout/hList1"/>
    <dgm:cxn modelId="{9C6A32F1-4E07-F446-886E-9C25AAF2E9FF}" type="presOf" srcId="{07DD5C51-5459-814A-8364-4CE4CF347DE8}" destId="{6D87EBE1-473A-794C-A328-783D1A81D270}" srcOrd="0" destOrd="2" presId="urn:microsoft.com/office/officeart/2005/8/layout/hList1"/>
    <dgm:cxn modelId="{E2D10EFE-8035-8B48-8096-7F9A66BC11C1}" type="presOf" srcId="{DE92C40F-2CEC-4144-B610-B557A101FA6A}" destId="{26D04685-6303-7746-8007-4DD35A31A521}" srcOrd="0" destOrd="0" presId="urn:microsoft.com/office/officeart/2005/8/layout/hList1"/>
    <dgm:cxn modelId="{03B19521-0289-4E49-A25F-6154F5750DE1}" type="presParOf" srcId="{26D04685-6303-7746-8007-4DD35A31A521}" destId="{053B2F1B-E578-5844-9DFF-83D7D60493FB}" srcOrd="0" destOrd="0" presId="urn:microsoft.com/office/officeart/2005/8/layout/hList1"/>
    <dgm:cxn modelId="{3C2E824C-9BC6-DD4A-9ACA-DF9CA93C4EDD}" type="presParOf" srcId="{053B2F1B-E578-5844-9DFF-83D7D60493FB}" destId="{48DCC4EB-FA4B-F749-8931-7FE9C94DEF99}" srcOrd="0" destOrd="0" presId="urn:microsoft.com/office/officeart/2005/8/layout/hList1"/>
    <dgm:cxn modelId="{079E19D5-59D3-9647-9165-3132DE19C7A1}" type="presParOf" srcId="{053B2F1B-E578-5844-9DFF-83D7D60493FB}" destId="{6D87EBE1-473A-794C-A328-783D1A81D270}"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655C3BB1-D7B3-4D1F-AC37-B17F43E738C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DA33E3F-D8A2-498A-8384-747039D8B57D}">
      <dgm:prSet/>
      <dgm:spPr/>
      <dgm:t>
        <a:bodyPr/>
        <a:lstStyle/>
        <a:p>
          <a:pPr>
            <a:lnSpc>
              <a:spcPct val="100000"/>
            </a:lnSpc>
          </a:pPr>
          <a:r>
            <a:rPr lang="en-US" b="0" dirty="0"/>
            <a:t>Discontinued or Expired medication</a:t>
          </a:r>
        </a:p>
      </dgm:t>
    </dgm:pt>
    <dgm:pt modelId="{7E0ACB0D-E901-4502-AE69-03DECBA07B34}" type="parTrans" cxnId="{BFECDF97-2238-4353-9B53-0976B6BFF011}">
      <dgm:prSet/>
      <dgm:spPr/>
      <dgm:t>
        <a:bodyPr/>
        <a:lstStyle/>
        <a:p>
          <a:endParaRPr lang="en-US"/>
        </a:p>
      </dgm:t>
    </dgm:pt>
    <dgm:pt modelId="{D986DAF1-919C-47C4-A496-8FAFA9AF9A6E}" type="sibTrans" cxnId="{BFECDF97-2238-4353-9B53-0976B6BFF011}">
      <dgm:prSet/>
      <dgm:spPr/>
      <dgm:t>
        <a:bodyPr/>
        <a:lstStyle/>
        <a:p>
          <a:endParaRPr lang="en-US"/>
        </a:p>
      </dgm:t>
    </dgm:pt>
    <dgm:pt modelId="{DC2AA7BA-C408-2849-987A-A3ACD1E800B3}">
      <dgm:prSet/>
      <dgm:spPr/>
      <dgm:t>
        <a:bodyPr/>
        <a:lstStyle/>
        <a:p>
          <a:pPr>
            <a:lnSpc>
              <a:spcPct val="100000"/>
            </a:lnSpc>
          </a:pPr>
          <a:r>
            <a:rPr lang="en-US" b="0" dirty="0"/>
            <a:t>Dropped or Refused medication</a:t>
          </a:r>
        </a:p>
      </dgm:t>
    </dgm:pt>
    <dgm:pt modelId="{7F9BCAC4-5213-9D46-BB81-BC04A18DC953}" type="parTrans" cxnId="{E70CB46D-DBB0-C942-81FC-E3F9EED12901}">
      <dgm:prSet/>
      <dgm:spPr/>
      <dgm:t>
        <a:bodyPr/>
        <a:lstStyle/>
        <a:p>
          <a:endParaRPr lang="en-US"/>
        </a:p>
      </dgm:t>
    </dgm:pt>
    <dgm:pt modelId="{77C6F1E5-733C-E446-8ADD-2778D985EF2F}" type="sibTrans" cxnId="{E70CB46D-DBB0-C942-81FC-E3F9EED12901}">
      <dgm:prSet/>
      <dgm:spPr/>
      <dgm:t>
        <a:bodyPr/>
        <a:lstStyle/>
        <a:p>
          <a:endParaRPr lang="en-US"/>
        </a:p>
      </dgm:t>
    </dgm:pt>
    <dgm:pt modelId="{32586A16-08E1-43A3-A151-F825BAFE3BD4}" type="pres">
      <dgm:prSet presAssocID="{655C3BB1-D7B3-4D1F-AC37-B17F43E738C1}" presName="root" presStyleCnt="0">
        <dgm:presLayoutVars>
          <dgm:dir/>
          <dgm:resizeHandles val="exact"/>
        </dgm:presLayoutVars>
      </dgm:prSet>
      <dgm:spPr/>
    </dgm:pt>
    <dgm:pt modelId="{E494BAA5-9315-4E00-B863-4B01C8BE5B66}" type="pres">
      <dgm:prSet presAssocID="{EDA33E3F-D8A2-498A-8384-747039D8B57D}" presName="compNode" presStyleCnt="0"/>
      <dgm:spPr/>
    </dgm:pt>
    <dgm:pt modelId="{C0BBFCB7-F31C-440D-ABEF-84881DD5A46B}" type="pres">
      <dgm:prSet presAssocID="{EDA33E3F-D8A2-498A-8384-747039D8B57D}" presName="bgRect" presStyleLbl="bgShp" presStyleIdx="0" presStyleCnt="2"/>
      <dgm:spPr>
        <a:solidFill>
          <a:schemeClr val="accent2"/>
        </a:solidFill>
      </dgm:spPr>
    </dgm:pt>
    <dgm:pt modelId="{FB5AE227-B217-42D2-9D25-899FE788F4E9}" type="pres">
      <dgm:prSet presAssocID="{EDA33E3F-D8A2-498A-8384-747039D8B57D}" presName="iconRect" presStyleLbl="node1" presStyleIdx="0" presStyleCnt="2"/>
      <dgm:spPr>
        <a:blipFill>
          <a:blip xmlns:r="http://schemas.openxmlformats.org/officeDocument/2006/relationships" r:embed="rId1">
            <a:biLevel thresh="50000"/>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dicine"/>
        </a:ext>
      </dgm:extLst>
    </dgm:pt>
    <dgm:pt modelId="{83652D4C-8132-4DB4-B6FD-641172306E42}" type="pres">
      <dgm:prSet presAssocID="{EDA33E3F-D8A2-498A-8384-747039D8B57D}" presName="spaceRect" presStyleCnt="0"/>
      <dgm:spPr/>
    </dgm:pt>
    <dgm:pt modelId="{1B924A02-6F59-442A-9EBA-6DC8E17A7A10}" type="pres">
      <dgm:prSet presAssocID="{EDA33E3F-D8A2-498A-8384-747039D8B57D}" presName="parTx" presStyleLbl="revTx" presStyleIdx="0" presStyleCnt="2">
        <dgm:presLayoutVars>
          <dgm:chMax val="0"/>
          <dgm:chPref val="0"/>
        </dgm:presLayoutVars>
      </dgm:prSet>
      <dgm:spPr/>
    </dgm:pt>
    <dgm:pt modelId="{74288890-9410-4FA9-9085-FAA864EF66F2}" type="pres">
      <dgm:prSet presAssocID="{D986DAF1-919C-47C4-A496-8FAFA9AF9A6E}" presName="sibTrans" presStyleCnt="0"/>
      <dgm:spPr/>
    </dgm:pt>
    <dgm:pt modelId="{662118D2-751C-2D41-B1B2-C17B964E0073}" type="pres">
      <dgm:prSet presAssocID="{DC2AA7BA-C408-2849-987A-A3ACD1E800B3}" presName="compNode" presStyleCnt="0"/>
      <dgm:spPr/>
    </dgm:pt>
    <dgm:pt modelId="{D33D7059-1E37-BE4E-B6EF-B9FD716CD628}" type="pres">
      <dgm:prSet presAssocID="{DC2AA7BA-C408-2849-987A-A3ACD1E800B3}" presName="bgRect" presStyleLbl="bgShp" presStyleIdx="1" presStyleCnt="2"/>
      <dgm:spPr>
        <a:solidFill>
          <a:schemeClr val="accent6">
            <a:lumMod val="75000"/>
          </a:schemeClr>
        </a:solidFill>
      </dgm:spPr>
    </dgm:pt>
    <dgm:pt modelId="{63B49C9D-D43E-CF46-A035-48B84166CFD2}" type="pres">
      <dgm:prSet presAssocID="{DC2AA7BA-C408-2849-987A-A3ACD1E800B3}" presName="iconRect" presStyleLbl="node1" presStyleIdx="1" presStyleCnt="2"/>
      <dgm:spPr>
        <a:blipFill>
          <a:blip xmlns:r="http://schemas.openxmlformats.org/officeDocument/2006/relationships" r:embed="rId3">
            <a:biLevel thresh="50000"/>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Garbage with solid fill"/>
        </a:ext>
      </dgm:extLst>
    </dgm:pt>
    <dgm:pt modelId="{66030BAF-8A64-584A-B019-0512AD2AD9EE}" type="pres">
      <dgm:prSet presAssocID="{DC2AA7BA-C408-2849-987A-A3ACD1E800B3}" presName="spaceRect" presStyleCnt="0"/>
      <dgm:spPr/>
    </dgm:pt>
    <dgm:pt modelId="{42B94B4E-9AF4-9B4C-89B3-1292A1388515}" type="pres">
      <dgm:prSet presAssocID="{DC2AA7BA-C408-2849-987A-A3ACD1E800B3}" presName="parTx" presStyleLbl="revTx" presStyleIdx="1" presStyleCnt="2">
        <dgm:presLayoutVars>
          <dgm:chMax val="0"/>
          <dgm:chPref val="0"/>
        </dgm:presLayoutVars>
      </dgm:prSet>
      <dgm:spPr/>
    </dgm:pt>
  </dgm:ptLst>
  <dgm:cxnLst>
    <dgm:cxn modelId="{298C6A33-FABD-4A03-BED1-EF4B2E109641}" type="presOf" srcId="{655C3BB1-D7B3-4D1F-AC37-B17F43E738C1}" destId="{32586A16-08E1-43A3-A151-F825BAFE3BD4}" srcOrd="0" destOrd="0" presId="urn:microsoft.com/office/officeart/2018/2/layout/IconVerticalSolidList"/>
    <dgm:cxn modelId="{B443E463-9A79-0E40-B35A-E38C5D7F00CC}" type="presOf" srcId="{EDA33E3F-D8A2-498A-8384-747039D8B57D}" destId="{1B924A02-6F59-442A-9EBA-6DC8E17A7A10}" srcOrd="0" destOrd="0" presId="urn:microsoft.com/office/officeart/2018/2/layout/IconVerticalSolidList"/>
    <dgm:cxn modelId="{E70CB46D-DBB0-C942-81FC-E3F9EED12901}" srcId="{655C3BB1-D7B3-4D1F-AC37-B17F43E738C1}" destId="{DC2AA7BA-C408-2849-987A-A3ACD1E800B3}" srcOrd="1" destOrd="0" parTransId="{7F9BCAC4-5213-9D46-BB81-BC04A18DC953}" sibTransId="{77C6F1E5-733C-E446-8ADD-2778D985EF2F}"/>
    <dgm:cxn modelId="{BFECDF97-2238-4353-9B53-0976B6BFF011}" srcId="{655C3BB1-D7B3-4D1F-AC37-B17F43E738C1}" destId="{EDA33E3F-D8A2-498A-8384-747039D8B57D}" srcOrd="0" destOrd="0" parTransId="{7E0ACB0D-E901-4502-AE69-03DECBA07B34}" sibTransId="{D986DAF1-919C-47C4-A496-8FAFA9AF9A6E}"/>
    <dgm:cxn modelId="{E99695F0-4364-0B47-B7C7-8C969BB90F16}" type="presOf" srcId="{DC2AA7BA-C408-2849-987A-A3ACD1E800B3}" destId="{42B94B4E-9AF4-9B4C-89B3-1292A1388515}" srcOrd="0" destOrd="0" presId="urn:microsoft.com/office/officeart/2018/2/layout/IconVerticalSolidList"/>
    <dgm:cxn modelId="{C8863D3F-6D06-6E49-81FC-3F03C0892930}" type="presParOf" srcId="{32586A16-08E1-43A3-A151-F825BAFE3BD4}" destId="{E494BAA5-9315-4E00-B863-4B01C8BE5B66}" srcOrd="0" destOrd="0" presId="urn:microsoft.com/office/officeart/2018/2/layout/IconVerticalSolidList"/>
    <dgm:cxn modelId="{595E8E3B-A232-3843-904B-D6815BED2714}" type="presParOf" srcId="{E494BAA5-9315-4E00-B863-4B01C8BE5B66}" destId="{C0BBFCB7-F31C-440D-ABEF-84881DD5A46B}" srcOrd="0" destOrd="0" presId="urn:microsoft.com/office/officeart/2018/2/layout/IconVerticalSolidList"/>
    <dgm:cxn modelId="{51D7A014-6049-BA43-BAB6-93700E9C1744}" type="presParOf" srcId="{E494BAA5-9315-4E00-B863-4B01C8BE5B66}" destId="{FB5AE227-B217-42D2-9D25-899FE788F4E9}" srcOrd="1" destOrd="0" presId="urn:microsoft.com/office/officeart/2018/2/layout/IconVerticalSolidList"/>
    <dgm:cxn modelId="{852B1671-F2EF-8943-A8EC-712B5053537F}" type="presParOf" srcId="{E494BAA5-9315-4E00-B863-4B01C8BE5B66}" destId="{83652D4C-8132-4DB4-B6FD-641172306E42}" srcOrd="2" destOrd="0" presId="urn:microsoft.com/office/officeart/2018/2/layout/IconVerticalSolidList"/>
    <dgm:cxn modelId="{F4986ACD-699C-D748-99C4-30D3268AA673}" type="presParOf" srcId="{E494BAA5-9315-4E00-B863-4B01C8BE5B66}" destId="{1B924A02-6F59-442A-9EBA-6DC8E17A7A10}" srcOrd="3" destOrd="0" presId="urn:microsoft.com/office/officeart/2018/2/layout/IconVerticalSolidList"/>
    <dgm:cxn modelId="{28AC6CF5-B0BF-D84A-9768-0411788F6135}" type="presParOf" srcId="{32586A16-08E1-43A3-A151-F825BAFE3BD4}" destId="{74288890-9410-4FA9-9085-FAA864EF66F2}" srcOrd="1" destOrd="0" presId="urn:microsoft.com/office/officeart/2018/2/layout/IconVerticalSolidList"/>
    <dgm:cxn modelId="{7DD35664-ABEB-CE41-80D0-21B6441A762A}" type="presParOf" srcId="{32586A16-08E1-43A3-A151-F825BAFE3BD4}" destId="{662118D2-751C-2D41-B1B2-C17B964E0073}" srcOrd="2" destOrd="0" presId="urn:microsoft.com/office/officeart/2018/2/layout/IconVerticalSolidList"/>
    <dgm:cxn modelId="{E1C10888-95EF-8547-989A-586105803FB7}" type="presParOf" srcId="{662118D2-751C-2D41-B1B2-C17B964E0073}" destId="{D33D7059-1E37-BE4E-B6EF-B9FD716CD628}" srcOrd="0" destOrd="0" presId="urn:microsoft.com/office/officeart/2018/2/layout/IconVerticalSolidList"/>
    <dgm:cxn modelId="{7C87CE7F-3E40-0E40-9194-9B4ED50DDFEE}" type="presParOf" srcId="{662118D2-751C-2D41-B1B2-C17B964E0073}" destId="{63B49C9D-D43E-CF46-A035-48B84166CFD2}" srcOrd="1" destOrd="0" presId="urn:microsoft.com/office/officeart/2018/2/layout/IconVerticalSolidList"/>
    <dgm:cxn modelId="{05B150E7-1678-7F44-97BA-E2074C147367}" type="presParOf" srcId="{662118D2-751C-2D41-B1B2-C17B964E0073}" destId="{66030BAF-8A64-584A-B019-0512AD2AD9EE}" srcOrd="2" destOrd="0" presId="urn:microsoft.com/office/officeart/2018/2/layout/IconVerticalSolidList"/>
    <dgm:cxn modelId="{5DBEF597-07F7-B64E-B22E-A33EBF985598}" type="presParOf" srcId="{662118D2-751C-2D41-B1B2-C17B964E0073}" destId="{42B94B4E-9AF4-9B4C-89B3-1292A138851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E889B8F6-1836-4842-9735-1D7886A8201A}"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A206C4D4-984C-477D-8C7E-D1D8B3E34378}">
      <dgm:prSet/>
      <dgm:spPr/>
      <dgm:t>
        <a:bodyPr/>
        <a:lstStyle/>
        <a:p>
          <a:r>
            <a:rPr lang="en-US" dirty="0">
              <a:solidFill>
                <a:schemeClr val="tx1"/>
              </a:solidFill>
            </a:rPr>
            <a:t>‘Method B’ </a:t>
          </a:r>
        </a:p>
      </dgm:t>
    </dgm:pt>
    <dgm:pt modelId="{9F97D0A2-57C6-46D0-8267-B84B7D594D29}" type="parTrans" cxnId="{EB2AFC39-B6EC-4DFD-AED3-3863EAFC8A58}">
      <dgm:prSet/>
      <dgm:spPr/>
      <dgm:t>
        <a:bodyPr/>
        <a:lstStyle/>
        <a:p>
          <a:endParaRPr lang="en-US"/>
        </a:p>
      </dgm:t>
    </dgm:pt>
    <dgm:pt modelId="{513852F5-F2F7-40FD-AFB2-A782C9C404AD}" type="sibTrans" cxnId="{EB2AFC39-B6EC-4DFD-AED3-3863EAFC8A58}">
      <dgm:prSet/>
      <dgm:spPr/>
      <dgm:t>
        <a:bodyPr/>
        <a:lstStyle/>
        <a:p>
          <a:endParaRPr lang="en-US"/>
        </a:p>
      </dgm:t>
    </dgm:pt>
    <dgm:pt modelId="{2AEBAC14-B3E0-4FB9-9DDF-30CB8BD5B4F3}">
      <dgm:prSet/>
      <dgm:spPr/>
      <dgm:t>
        <a:bodyPr/>
        <a:lstStyle/>
        <a:p>
          <a:r>
            <a:rPr lang="en-US"/>
            <a:t>administration of OTC medication &amp; Dietary Supplements without a pharmacy label</a:t>
          </a:r>
        </a:p>
      </dgm:t>
    </dgm:pt>
    <dgm:pt modelId="{D9913CB4-E08C-4514-BBD0-B7CF9B4B5124}" type="parTrans" cxnId="{C931031B-FB4D-4500-AE9E-8D6DB78D8A9D}">
      <dgm:prSet/>
      <dgm:spPr/>
      <dgm:t>
        <a:bodyPr/>
        <a:lstStyle/>
        <a:p>
          <a:endParaRPr lang="en-US"/>
        </a:p>
      </dgm:t>
    </dgm:pt>
    <dgm:pt modelId="{EE1CEBAC-E068-44CD-8E37-1B0CF21673DA}" type="sibTrans" cxnId="{C931031B-FB4D-4500-AE9E-8D6DB78D8A9D}">
      <dgm:prSet/>
      <dgm:spPr/>
      <dgm:t>
        <a:bodyPr/>
        <a:lstStyle/>
        <a:p>
          <a:endParaRPr lang="en-US"/>
        </a:p>
      </dgm:t>
    </dgm:pt>
    <dgm:pt modelId="{F495A3EE-DFE2-47F0-BCBE-37A615DEB620}">
      <dgm:prSet/>
      <dgm:spPr/>
      <dgm:t>
        <a:bodyPr/>
        <a:lstStyle/>
        <a:p>
          <a:r>
            <a:rPr lang="en-US" dirty="0">
              <a:solidFill>
                <a:schemeClr val="tx1"/>
              </a:solidFill>
            </a:rPr>
            <a:t>Blood Glucose Monitoring</a:t>
          </a:r>
        </a:p>
      </dgm:t>
    </dgm:pt>
    <dgm:pt modelId="{D7B255BC-FD8C-4691-870C-08C431A05FC4}" type="parTrans" cxnId="{AAF970F6-C27E-4A8E-BD4E-F7A5A9D92B21}">
      <dgm:prSet/>
      <dgm:spPr/>
      <dgm:t>
        <a:bodyPr/>
        <a:lstStyle/>
        <a:p>
          <a:endParaRPr lang="en-US"/>
        </a:p>
      </dgm:t>
    </dgm:pt>
    <dgm:pt modelId="{BC3F10A0-09C1-479B-9490-87E3C5440F7A}" type="sibTrans" cxnId="{AAF970F6-C27E-4A8E-BD4E-F7A5A9D92B21}">
      <dgm:prSet/>
      <dgm:spPr/>
      <dgm:t>
        <a:bodyPr/>
        <a:lstStyle/>
        <a:p>
          <a:endParaRPr lang="en-US"/>
        </a:p>
      </dgm:t>
    </dgm:pt>
    <dgm:pt modelId="{AF1E97FA-C38D-4C35-B13C-C7F4CBF37626}">
      <dgm:prSet/>
      <dgm:spPr/>
      <dgm:t>
        <a:bodyPr/>
        <a:lstStyle/>
        <a:p>
          <a:r>
            <a:rPr lang="en-US" dirty="0">
              <a:solidFill>
                <a:schemeClr val="tx1"/>
              </a:solidFill>
            </a:rPr>
            <a:t>High Alert Medication Clozapine</a:t>
          </a:r>
        </a:p>
      </dgm:t>
    </dgm:pt>
    <dgm:pt modelId="{A451FBF5-1542-4685-B8BF-019D506B9E2D}" type="parTrans" cxnId="{4BBC1780-452E-4F92-98DA-4EFAFF06BD7F}">
      <dgm:prSet/>
      <dgm:spPr/>
      <dgm:t>
        <a:bodyPr/>
        <a:lstStyle/>
        <a:p>
          <a:endParaRPr lang="en-US"/>
        </a:p>
      </dgm:t>
    </dgm:pt>
    <dgm:pt modelId="{0FB9075E-C69B-44E9-BF0D-3A397AD7E3F9}" type="sibTrans" cxnId="{4BBC1780-452E-4F92-98DA-4EFAFF06BD7F}">
      <dgm:prSet/>
      <dgm:spPr/>
      <dgm:t>
        <a:bodyPr/>
        <a:lstStyle/>
        <a:p>
          <a:endParaRPr lang="en-US"/>
        </a:p>
      </dgm:t>
    </dgm:pt>
    <dgm:pt modelId="{32C54495-F738-426C-8468-0C95A2B49D66}">
      <dgm:prSet/>
      <dgm:spPr>
        <a:solidFill>
          <a:schemeClr val="accent1"/>
        </a:solidFill>
      </dgm:spPr>
      <dgm:t>
        <a:bodyPr/>
        <a:lstStyle/>
        <a:p>
          <a:r>
            <a:rPr lang="en-US" dirty="0">
              <a:solidFill>
                <a:schemeClr val="tx1"/>
              </a:solidFill>
            </a:rPr>
            <a:t>High Alert Medication Warfarin sodium</a:t>
          </a:r>
        </a:p>
      </dgm:t>
    </dgm:pt>
    <dgm:pt modelId="{49BC6FCD-17C6-4C27-A64A-B5FB6AEC8E56}" type="parTrans" cxnId="{F3E3E0AF-BC6C-4A0D-BA95-F076262AE2A6}">
      <dgm:prSet/>
      <dgm:spPr/>
      <dgm:t>
        <a:bodyPr/>
        <a:lstStyle/>
        <a:p>
          <a:endParaRPr lang="en-US"/>
        </a:p>
      </dgm:t>
    </dgm:pt>
    <dgm:pt modelId="{0D1D90D3-3855-47FB-B1E5-CE870FAECBA3}" type="sibTrans" cxnId="{F3E3E0AF-BC6C-4A0D-BA95-F076262AE2A6}">
      <dgm:prSet/>
      <dgm:spPr/>
      <dgm:t>
        <a:bodyPr/>
        <a:lstStyle/>
        <a:p>
          <a:endParaRPr lang="en-US"/>
        </a:p>
      </dgm:t>
    </dgm:pt>
    <dgm:pt modelId="{EA2BE4F5-63CA-4FAD-99F3-C73BA465AFB9}">
      <dgm:prSet/>
      <dgm:spPr/>
      <dgm:t>
        <a:bodyPr/>
        <a:lstStyle/>
        <a:p>
          <a:r>
            <a:rPr lang="en-US" dirty="0">
              <a:solidFill>
                <a:schemeClr val="tx1"/>
              </a:solidFill>
            </a:rPr>
            <a:t>Oxygen</a:t>
          </a:r>
        </a:p>
      </dgm:t>
    </dgm:pt>
    <dgm:pt modelId="{EFF355CF-36C9-422B-98A9-11F3A592DA2B}" type="parTrans" cxnId="{5419360A-E6A6-451E-8214-1E2D8B9BBF01}">
      <dgm:prSet/>
      <dgm:spPr/>
      <dgm:t>
        <a:bodyPr/>
        <a:lstStyle/>
        <a:p>
          <a:endParaRPr lang="en-US"/>
        </a:p>
      </dgm:t>
    </dgm:pt>
    <dgm:pt modelId="{40E59DCA-9F1C-4620-AC7B-202B3EEFE981}" type="sibTrans" cxnId="{5419360A-E6A6-451E-8214-1E2D8B9BBF01}">
      <dgm:prSet/>
      <dgm:spPr/>
      <dgm:t>
        <a:bodyPr/>
        <a:lstStyle/>
        <a:p>
          <a:endParaRPr lang="en-US"/>
        </a:p>
      </dgm:t>
    </dgm:pt>
    <dgm:pt modelId="{B7F670E1-FD66-0046-A29E-941E269A5EAA}" type="pres">
      <dgm:prSet presAssocID="{E889B8F6-1836-4842-9735-1D7886A8201A}" presName="linear" presStyleCnt="0">
        <dgm:presLayoutVars>
          <dgm:dir/>
          <dgm:animLvl val="lvl"/>
          <dgm:resizeHandles val="exact"/>
        </dgm:presLayoutVars>
      </dgm:prSet>
      <dgm:spPr/>
    </dgm:pt>
    <dgm:pt modelId="{BF471EB4-742B-8E42-91C4-F0EC5A2B1554}" type="pres">
      <dgm:prSet presAssocID="{A206C4D4-984C-477D-8C7E-D1D8B3E34378}" presName="parentLin" presStyleCnt="0"/>
      <dgm:spPr/>
    </dgm:pt>
    <dgm:pt modelId="{BF286D85-47E8-9C4D-961E-FE8AEB934B6F}" type="pres">
      <dgm:prSet presAssocID="{A206C4D4-984C-477D-8C7E-D1D8B3E34378}" presName="parentLeftMargin" presStyleLbl="node1" presStyleIdx="0" presStyleCnt="5"/>
      <dgm:spPr/>
    </dgm:pt>
    <dgm:pt modelId="{8708DEB7-BCAB-664B-8D3A-7DBB3C68D451}" type="pres">
      <dgm:prSet presAssocID="{A206C4D4-984C-477D-8C7E-D1D8B3E34378}" presName="parentText" presStyleLbl="node1" presStyleIdx="0" presStyleCnt="5">
        <dgm:presLayoutVars>
          <dgm:chMax val="0"/>
          <dgm:bulletEnabled val="1"/>
        </dgm:presLayoutVars>
      </dgm:prSet>
      <dgm:spPr/>
    </dgm:pt>
    <dgm:pt modelId="{B63DF071-AB5E-FB40-B0DD-4903547A668F}" type="pres">
      <dgm:prSet presAssocID="{A206C4D4-984C-477D-8C7E-D1D8B3E34378}" presName="negativeSpace" presStyleCnt="0"/>
      <dgm:spPr/>
    </dgm:pt>
    <dgm:pt modelId="{8115E48C-51A9-C648-A0E9-FE37BDDE05AE}" type="pres">
      <dgm:prSet presAssocID="{A206C4D4-984C-477D-8C7E-D1D8B3E34378}" presName="childText" presStyleLbl="conFgAcc1" presStyleIdx="0" presStyleCnt="5">
        <dgm:presLayoutVars>
          <dgm:bulletEnabled val="1"/>
        </dgm:presLayoutVars>
      </dgm:prSet>
      <dgm:spPr/>
    </dgm:pt>
    <dgm:pt modelId="{A2F72717-7103-E04D-AD91-714B0091436F}" type="pres">
      <dgm:prSet presAssocID="{513852F5-F2F7-40FD-AFB2-A782C9C404AD}" presName="spaceBetweenRectangles" presStyleCnt="0"/>
      <dgm:spPr/>
    </dgm:pt>
    <dgm:pt modelId="{01055582-6DF6-EB44-A7A1-AD77080F8379}" type="pres">
      <dgm:prSet presAssocID="{F495A3EE-DFE2-47F0-BCBE-37A615DEB620}" presName="parentLin" presStyleCnt="0"/>
      <dgm:spPr/>
    </dgm:pt>
    <dgm:pt modelId="{9AED9373-1882-2647-AE13-A9C961518153}" type="pres">
      <dgm:prSet presAssocID="{F495A3EE-DFE2-47F0-BCBE-37A615DEB620}" presName="parentLeftMargin" presStyleLbl="node1" presStyleIdx="0" presStyleCnt="5"/>
      <dgm:spPr/>
    </dgm:pt>
    <dgm:pt modelId="{815A7256-CB7C-0A4C-9C00-94F641E3905B}" type="pres">
      <dgm:prSet presAssocID="{F495A3EE-DFE2-47F0-BCBE-37A615DEB620}" presName="parentText" presStyleLbl="node1" presStyleIdx="1" presStyleCnt="5">
        <dgm:presLayoutVars>
          <dgm:chMax val="0"/>
          <dgm:bulletEnabled val="1"/>
        </dgm:presLayoutVars>
      </dgm:prSet>
      <dgm:spPr/>
    </dgm:pt>
    <dgm:pt modelId="{B8ECED74-7379-ED4F-BF1F-62383D786266}" type="pres">
      <dgm:prSet presAssocID="{F495A3EE-DFE2-47F0-BCBE-37A615DEB620}" presName="negativeSpace" presStyleCnt="0"/>
      <dgm:spPr/>
    </dgm:pt>
    <dgm:pt modelId="{AA97B2B7-DBC3-8647-BD90-CE546A41758F}" type="pres">
      <dgm:prSet presAssocID="{F495A3EE-DFE2-47F0-BCBE-37A615DEB620}" presName="childText" presStyleLbl="conFgAcc1" presStyleIdx="1" presStyleCnt="5">
        <dgm:presLayoutVars>
          <dgm:bulletEnabled val="1"/>
        </dgm:presLayoutVars>
      </dgm:prSet>
      <dgm:spPr/>
    </dgm:pt>
    <dgm:pt modelId="{96D381C7-99C2-064E-BFEC-887A16DC0D17}" type="pres">
      <dgm:prSet presAssocID="{BC3F10A0-09C1-479B-9490-87E3C5440F7A}" presName="spaceBetweenRectangles" presStyleCnt="0"/>
      <dgm:spPr/>
    </dgm:pt>
    <dgm:pt modelId="{2ECA6B24-7FEC-8A4C-A1A5-C8CB7B696A06}" type="pres">
      <dgm:prSet presAssocID="{AF1E97FA-C38D-4C35-B13C-C7F4CBF37626}" presName="parentLin" presStyleCnt="0"/>
      <dgm:spPr/>
    </dgm:pt>
    <dgm:pt modelId="{5BA4B2B4-69F0-4A47-A6E5-46332666DEA6}" type="pres">
      <dgm:prSet presAssocID="{AF1E97FA-C38D-4C35-B13C-C7F4CBF37626}" presName="parentLeftMargin" presStyleLbl="node1" presStyleIdx="1" presStyleCnt="5"/>
      <dgm:spPr/>
    </dgm:pt>
    <dgm:pt modelId="{EE56EDA6-60DD-D744-82AF-DDCA9CA7EDD1}" type="pres">
      <dgm:prSet presAssocID="{AF1E97FA-C38D-4C35-B13C-C7F4CBF37626}" presName="parentText" presStyleLbl="node1" presStyleIdx="2" presStyleCnt="5">
        <dgm:presLayoutVars>
          <dgm:chMax val="0"/>
          <dgm:bulletEnabled val="1"/>
        </dgm:presLayoutVars>
      </dgm:prSet>
      <dgm:spPr/>
    </dgm:pt>
    <dgm:pt modelId="{11A601E1-3B1B-9743-8AAB-86901C1EBAB2}" type="pres">
      <dgm:prSet presAssocID="{AF1E97FA-C38D-4C35-B13C-C7F4CBF37626}" presName="negativeSpace" presStyleCnt="0"/>
      <dgm:spPr/>
    </dgm:pt>
    <dgm:pt modelId="{D8AAF8FF-386D-BF43-8839-8F63394CE6F2}" type="pres">
      <dgm:prSet presAssocID="{AF1E97FA-C38D-4C35-B13C-C7F4CBF37626}" presName="childText" presStyleLbl="conFgAcc1" presStyleIdx="2" presStyleCnt="5">
        <dgm:presLayoutVars>
          <dgm:bulletEnabled val="1"/>
        </dgm:presLayoutVars>
      </dgm:prSet>
      <dgm:spPr/>
    </dgm:pt>
    <dgm:pt modelId="{AEB13D59-F7E7-DB45-B987-363B17128081}" type="pres">
      <dgm:prSet presAssocID="{0FB9075E-C69B-44E9-BF0D-3A397AD7E3F9}" presName="spaceBetweenRectangles" presStyleCnt="0"/>
      <dgm:spPr/>
    </dgm:pt>
    <dgm:pt modelId="{14442C4E-E3E6-094A-88B0-7CB4CE87AA80}" type="pres">
      <dgm:prSet presAssocID="{32C54495-F738-426C-8468-0C95A2B49D66}" presName="parentLin" presStyleCnt="0"/>
      <dgm:spPr/>
    </dgm:pt>
    <dgm:pt modelId="{687C1B65-6D6A-E340-BC78-C183390B9172}" type="pres">
      <dgm:prSet presAssocID="{32C54495-F738-426C-8468-0C95A2B49D66}" presName="parentLeftMargin" presStyleLbl="node1" presStyleIdx="2" presStyleCnt="5"/>
      <dgm:spPr/>
    </dgm:pt>
    <dgm:pt modelId="{F6C69C22-E9FC-7043-9630-8DEC53D81DB5}" type="pres">
      <dgm:prSet presAssocID="{32C54495-F738-426C-8468-0C95A2B49D66}" presName="parentText" presStyleLbl="node1" presStyleIdx="3" presStyleCnt="5">
        <dgm:presLayoutVars>
          <dgm:chMax val="0"/>
          <dgm:bulletEnabled val="1"/>
        </dgm:presLayoutVars>
      </dgm:prSet>
      <dgm:spPr/>
    </dgm:pt>
    <dgm:pt modelId="{BACD03D9-1115-5249-BE65-75779805D006}" type="pres">
      <dgm:prSet presAssocID="{32C54495-F738-426C-8468-0C95A2B49D66}" presName="negativeSpace" presStyleCnt="0"/>
      <dgm:spPr/>
    </dgm:pt>
    <dgm:pt modelId="{55C63F4E-7F52-4C44-AB34-7997F27E46F7}" type="pres">
      <dgm:prSet presAssocID="{32C54495-F738-426C-8468-0C95A2B49D66}" presName="childText" presStyleLbl="conFgAcc1" presStyleIdx="3" presStyleCnt="5">
        <dgm:presLayoutVars>
          <dgm:bulletEnabled val="1"/>
        </dgm:presLayoutVars>
      </dgm:prSet>
      <dgm:spPr/>
    </dgm:pt>
    <dgm:pt modelId="{1443BF9F-6875-9B40-A961-7DF967811666}" type="pres">
      <dgm:prSet presAssocID="{0D1D90D3-3855-47FB-B1E5-CE870FAECBA3}" presName="spaceBetweenRectangles" presStyleCnt="0"/>
      <dgm:spPr/>
    </dgm:pt>
    <dgm:pt modelId="{FC1E0E88-DBC9-BC48-ADBE-126C558029D0}" type="pres">
      <dgm:prSet presAssocID="{EA2BE4F5-63CA-4FAD-99F3-C73BA465AFB9}" presName="parentLin" presStyleCnt="0"/>
      <dgm:spPr/>
    </dgm:pt>
    <dgm:pt modelId="{752365F3-DEA8-D440-B327-862A37F1C9B4}" type="pres">
      <dgm:prSet presAssocID="{EA2BE4F5-63CA-4FAD-99F3-C73BA465AFB9}" presName="parentLeftMargin" presStyleLbl="node1" presStyleIdx="3" presStyleCnt="5"/>
      <dgm:spPr/>
    </dgm:pt>
    <dgm:pt modelId="{A068F89C-5C19-7445-9D3C-32437AEC0F56}" type="pres">
      <dgm:prSet presAssocID="{EA2BE4F5-63CA-4FAD-99F3-C73BA465AFB9}" presName="parentText" presStyleLbl="node1" presStyleIdx="4" presStyleCnt="5">
        <dgm:presLayoutVars>
          <dgm:chMax val="0"/>
          <dgm:bulletEnabled val="1"/>
        </dgm:presLayoutVars>
      </dgm:prSet>
      <dgm:spPr/>
    </dgm:pt>
    <dgm:pt modelId="{9FA1F7FF-DB8D-B149-A443-052AECB60659}" type="pres">
      <dgm:prSet presAssocID="{EA2BE4F5-63CA-4FAD-99F3-C73BA465AFB9}" presName="negativeSpace" presStyleCnt="0"/>
      <dgm:spPr/>
    </dgm:pt>
    <dgm:pt modelId="{07438C21-C3B6-2E4D-A240-B7D6F23AB29B}" type="pres">
      <dgm:prSet presAssocID="{EA2BE4F5-63CA-4FAD-99F3-C73BA465AFB9}" presName="childText" presStyleLbl="conFgAcc1" presStyleIdx="4" presStyleCnt="5">
        <dgm:presLayoutVars>
          <dgm:bulletEnabled val="1"/>
        </dgm:presLayoutVars>
      </dgm:prSet>
      <dgm:spPr/>
    </dgm:pt>
  </dgm:ptLst>
  <dgm:cxnLst>
    <dgm:cxn modelId="{F3D95A04-45C9-524B-A665-81055826A956}" type="presOf" srcId="{A206C4D4-984C-477D-8C7E-D1D8B3E34378}" destId="{8708DEB7-BCAB-664B-8D3A-7DBB3C68D451}" srcOrd="1" destOrd="0" presId="urn:microsoft.com/office/officeart/2005/8/layout/list1"/>
    <dgm:cxn modelId="{7FA25306-8CF5-2A4F-8328-A9F16416C6D2}" type="presOf" srcId="{32C54495-F738-426C-8468-0C95A2B49D66}" destId="{F6C69C22-E9FC-7043-9630-8DEC53D81DB5}" srcOrd="1" destOrd="0" presId="urn:microsoft.com/office/officeart/2005/8/layout/list1"/>
    <dgm:cxn modelId="{5419360A-E6A6-451E-8214-1E2D8B9BBF01}" srcId="{E889B8F6-1836-4842-9735-1D7886A8201A}" destId="{EA2BE4F5-63CA-4FAD-99F3-C73BA465AFB9}" srcOrd="4" destOrd="0" parTransId="{EFF355CF-36C9-422B-98A9-11F3A592DA2B}" sibTransId="{40E59DCA-9F1C-4620-AC7B-202B3EEFE981}"/>
    <dgm:cxn modelId="{C931031B-FB4D-4500-AE9E-8D6DB78D8A9D}" srcId="{A206C4D4-984C-477D-8C7E-D1D8B3E34378}" destId="{2AEBAC14-B3E0-4FB9-9DDF-30CB8BD5B4F3}" srcOrd="0" destOrd="0" parTransId="{D9913CB4-E08C-4514-BBD0-B7CF9B4B5124}" sibTransId="{EE1CEBAC-E068-44CD-8E37-1B0CF21673DA}"/>
    <dgm:cxn modelId="{94A29D24-23AA-1142-A2E6-9C3EC2DB95B8}" type="presOf" srcId="{EA2BE4F5-63CA-4FAD-99F3-C73BA465AFB9}" destId="{A068F89C-5C19-7445-9D3C-32437AEC0F56}" srcOrd="1" destOrd="0" presId="urn:microsoft.com/office/officeart/2005/8/layout/list1"/>
    <dgm:cxn modelId="{EB2AFC39-B6EC-4DFD-AED3-3863EAFC8A58}" srcId="{E889B8F6-1836-4842-9735-1D7886A8201A}" destId="{A206C4D4-984C-477D-8C7E-D1D8B3E34378}" srcOrd="0" destOrd="0" parTransId="{9F97D0A2-57C6-46D0-8267-B84B7D594D29}" sibTransId="{513852F5-F2F7-40FD-AFB2-A782C9C404AD}"/>
    <dgm:cxn modelId="{11841E60-F1D3-FA46-ABC3-A7E7A546BE3A}" type="presOf" srcId="{2AEBAC14-B3E0-4FB9-9DDF-30CB8BD5B4F3}" destId="{8115E48C-51A9-C648-A0E9-FE37BDDE05AE}" srcOrd="0" destOrd="0" presId="urn:microsoft.com/office/officeart/2005/8/layout/list1"/>
    <dgm:cxn modelId="{B0C4944F-AD6C-6F40-BADE-A86454D9AB17}" type="presOf" srcId="{AF1E97FA-C38D-4C35-B13C-C7F4CBF37626}" destId="{EE56EDA6-60DD-D744-82AF-DDCA9CA7EDD1}" srcOrd="1" destOrd="0" presId="urn:microsoft.com/office/officeart/2005/8/layout/list1"/>
    <dgm:cxn modelId="{4BBC1780-452E-4F92-98DA-4EFAFF06BD7F}" srcId="{E889B8F6-1836-4842-9735-1D7886A8201A}" destId="{AF1E97FA-C38D-4C35-B13C-C7F4CBF37626}" srcOrd="2" destOrd="0" parTransId="{A451FBF5-1542-4685-B8BF-019D506B9E2D}" sibTransId="{0FB9075E-C69B-44E9-BF0D-3A397AD7E3F9}"/>
    <dgm:cxn modelId="{6AEA3B80-4727-FE4D-A561-1B9DFC33947B}" type="presOf" srcId="{F495A3EE-DFE2-47F0-BCBE-37A615DEB620}" destId="{9AED9373-1882-2647-AE13-A9C961518153}" srcOrd="0" destOrd="0" presId="urn:microsoft.com/office/officeart/2005/8/layout/list1"/>
    <dgm:cxn modelId="{197B9F90-1FAE-CF4F-8BE1-DE6BCD50FB6E}" type="presOf" srcId="{AF1E97FA-C38D-4C35-B13C-C7F4CBF37626}" destId="{5BA4B2B4-69F0-4A47-A6E5-46332666DEA6}" srcOrd="0" destOrd="0" presId="urn:microsoft.com/office/officeart/2005/8/layout/list1"/>
    <dgm:cxn modelId="{C73CA493-1EC4-C444-9875-73FDA7E74F8C}" type="presOf" srcId="{EA2BE4F5-63CA-4FAD-99F3-C73BA465AFB9}" destId="{752365F3-DEA8-D440-B327-862A37F1C9B4}" srcOrd="0" destOrd="0" presId="urn:microsoft.com/office/officeart/2005/8/layout/list1"/>
    <dgm:cxn modelId="{AA187F9E-0C38-1948-A0D5-7F085EC65AB3}" type="presOf" srcId="{A206C4D4-984C-477D-8C7E-D1D8B3E34378}" destId="{BF286D85-47E8-9C4D-961E-FE8AEB934B6F}" srcOrd="0" destOrd="0" presId="urn:microsoft.com/office/officeart/2005/8/layout/list1"/>
    <dgm:cxn modelId="{F3E3E0AF-BC6C-4A0D-BA95-F076262AE2A6}" srcId="{E889B8F6-1836-4842-9735-1D7886A8201A}" destId="{32C54495-F738-426C-8468-0C95A2B49D66}" srcOrd="3" destOrd="0" parTransId="{49BC6FCD-17C6-4C27-A64A-B5FB6AEC8E56}" sibTransId="{0D1D90D3-3855-47FB-B1E5-CE870FAECBA3}"/>
    <dgm:cxn modelId="{572A90BD-77A2-194C-A326-9BB9AE503CFF}" type="presOf" srcId="{F495A3EE-DFE2-47F0-BCBE-37A615DEB620}" destId="{815A7256-CB7C-0A4C-9C00-94F641E3905B}" srcOrd="1" destOrd="0" presId="urn:microsoft.com/office/officeart/2005/8/layout/list1"/>
    <dgm:cxn modelId="{D29F76C5-AC39-944B-800B-5FB388FD43F6}" type="presOf" srcId="{E889B8F6-1836-4842-9735-1D7886A8201A}" destId="{B7F670E1-FD66-0046-A29E-941E269A5EAA}" srcOrd="0" destOrd="0" presId="urn:microsoft.com/office/officeart/2005/8/layout/list1"/>
    <dgm:cxn modelId="{12CE70D3-894B-2348-9506-9E44F0337DF1}" type="presOf" srcId="{32C54495-F738-426C-8468-0C95A2B49D66}" destId="{687C1B65-6D6A-E340-BC78-C183390B9172}" srcOrd="0" destOrd="0" presId="urn:microsoft.com/office/officeart/2005/8/layout/list1"/>
    <dgm:cxn modelId="{AAF970F6-C27E-4A8E-BD4E-F7A5A9D92B21}" srcId="{E889B8F6-1836-4842-9735-1D7886A8201A}" destId="{F495A3EE-DFE2-47F0-BCBE-37A615DEB620}" srcOrd="1" destOrd="0" parTransId="{D7B255BC-FD8C-4691-870C-08C431A05FC4}" sibTransId="{BC3F10A0-09C1-479B-9490-87E3C5440F7A}"/>
    <dgm:cxn modelId="{FEE5451A-1009-D549-B088-AD2D4A7E82CF}" type="presParOf" srcId="{B7F670E1-FD66-0046-A29E-941E269A5EAA}" destId="{BF471EB4-742B-8E42-91C4-F0EC5A2B1554}" srcOrd="0" destOrd="0" presId="urn:microsoft.com/office/officeart/2005/8/layout/list1"/>
    <dgm:cxn modelId="{762D34A9-D25A-5440-9368-43C51AB6085D}" type="presParOf" srcId="{BF471EB4-742B-8E42-91C4-F0EC5A2B1554}" destId="{BF286D85-47E8-9C4D-961E-FE8AEB934B6F}" srcOrd="0" destOrd="0" presId="urn:microsoft.com/office/officeart/2005/8/layout/list1"/>
    <dgm:cxn modelId="{4FBE2E6B-8D4D-8142-A6FD-A882E0A8BD79}" type="presParOf" srcId="{BF471EB4-742B-8E42-91C4-F0EC5A2B1554}" destId="{8708DEB7-BCAB-664B-8D3A-7DBB3C68D451}" srcOrd="1" destOrd="0" presId="urn:microsoft.com/office/officeart/2005/8/layout/list1"/>
    <dgm:cxn modelId="{B5527739-8963-8F4B-A442-0AF4E8F015D4}" type="presParOf" srcId="{B7F670E1-FD66-0046-A29E-941E269A5EAA}" destId="{B63DF071-AB5E-FB40-B0DD-4903547A668F}" srcOrd="1" destOrd="0" presId="urn:microsoft.com/office/officeart/2005/8/layout/list1"/>
    <dgm:cxn modelId="{180C5427-DE29-5A46-A829-4DD8E8F45167}" type="presParOf" srcId="{B7F670E1-FD66-0046-A29E-941E269A5EAA}" destId="{8115E48C-51A9-C648-A0E9-FE37BDDE05AE}" srcOrd="2" destOrd="0" presId="urn:microsoft.com/office/officeart/2005/8/layout/list1"/>
    <dgm:cxn modelId="{96E32ABD-339B-414D-BA19-3FEF18B06A44}" type="presParOf" srcId="{B7F670E1-FD66-0046-A29E-941E269A5EAA}" destId="{A2F72717-7103-E04D-AD91-714B0091436F}" srcOrd="3" destOrd="0" presId="urn:microsoft.com/office/officeart/2005/8/layout/list1"/>
    <dgm:cxn modelId="{9554456A-04FA-4E48-92DC-2C100E44934D}" type="presParOf" srcId="{B7F670E1-FD66-0046-A29E-941E269A5EAA}" destId="{01055582-6DF6-EB44-A7A1-AD77080F8379}" srcOrd="4" destOrd="0" presId="urn:microsoft.com/office/officeart/2005/8/layout/list1"/>
    <dgm:cxn modelId="{3EAE4C62-BC58-9348-849D-DDA25E96F214}" type="presParOf" srcId="{01055582-6DF6-EB44-A7A1-AD77080F8379}" destId="{9AED9373-1882-2647-AE13-A9C961518153}" srcOrd="0" destOrd="0" presId="urn:microsoft.com/office/officeart/2005/8/layout/list1"/>
    <dgm:cxn modelId="{12F3A92D-851E-0B40-BA26-679EDE73F042}" type="presParOf" srcId="{01055582-6DF6-EB44-A7A1-AD77080F8379}" destId="{815A7256-CB7C-0A4C-9C00-94F641E3905B}" srcOrd="1" destOrd="0" presId="urn:microsoft.com/office/officeart/2005/8/layout/list1"/>
    <dgm:cxn modelId="{C498D85A-7989-1547-BF04-132A0BAF09BF}" type="presParOf" srcId="{B7F670E1-FD66-0046-A29E-941E269A5EAA}" destId="{B8ECED74-7379-ED4F-BF1F-62383D786266}" srcOrd="5" destOrd="0" presId="urn:microsoft.com/office/officeart/2005/8/layout/list1"/>
    <dgm:cxn modelId="{02A2AAD6-5947-5549-ADBE-6170BFF94AD6}" type="presParOf" srcId="{B7F670E1-FD66-0046-A29E-941E269A5EAA}" destId="{AA97B2B7-DBC3-8647-BD90-CE546A41758F}" srcOrd="6" destOrd="0" presId="urn:microsoft.com/office/officeart/2005/8/layout/list1"/>
    <dgm:cxn modelId="{E7BECB7E-7DD3-7C44-AE2B-A6CF906571CC}" type="presParOf" srcId="{B7F670E1-FD66-0046-A29E-941E269A5EAA}" destId="{96D381C7-99C2-064E-BFEC-887A16DC0D17}" srcOrd="7" destOrd="0" presId="urn:microsoft.com/office/officeart/2005/8/layout/list1"/>
    <dgm:cxn modelId="{DCDB581D-352E-D64A-9B21-569928E524E4}" type="presParOf" srcId="{B7F670E1-FD66-0046-A29E-941E269A5EAA}" destId="{2ECA6B24-7FEC-8A4C-A1A5-C8CB7B696A06}" srcOrd="8" destOrd="0" presId="urn:microsoft.com/office/officeart/2005/8/layout/list1"/>
    <dgm:cxn modelId="{3AFD8FCE-1AE0-BA44-9ED5-0B8610E6A7EE}" type="presParOf" srcId="{2ECA6B24-7FEC-8A4C-A1A5-C8CB7B696A06}" destId="{5BA4B2B4-69F0-4A47-A6E5-46332666DEA6}" srcOrd="0" destOrd="0" presId="urn:microsoft.com/office/officeart/2005/8/layout/list1"/>
    <dgm:cxn modelId="{16BC6BC6-6A58-4444-AA89-B7E517F3A659}" type="presParOf" srcId="{2ECA6B24-7FEC-8A4C-A1A5-C8CB7B696A06}" destId="{EE56EDA6-60DD-D744-82AF-DDCA9CA7EDD1}" srcOrd="1" destOrd="0" presId="urn:microsoft.com/office/officeart/2005/8/layout/list1"/>
    <dgm:cxn modelId="{50385A66-2278-4644-9016-F87F03C5B20C}" type="presParOf" srcId="{B7F670E1-FD66-0046-A29E-941E269A5EAA}" destId="{11A601E1-3B1B-9743-8AAB-86901C1EBAB2}" srcOrd="9" destOrd="0" presId="urn:microsoft.com/office/officeart/2005/8/layout/list1"/>
    <dgm:cxn modelId="{DEB07573-67D5-9A43-BBB0-E4A4D37B1C0D}" type="presParOf" srcId="{B7F670E1-FD66-0046-A29E-941E269A5EAA}" destId="{D8AAF8FF-386D-BF43-8839-8F63394CE6F2}" srcOrd="10" destOrd="0" presId="urn:microsoft.com/office/officeart/2005/8/layout/list1"/>
    <dgm:cxn modelId="{B69C2BCF-A658-B541-B5AE-54C99653B8D2}" type="presParOf" srcId="{B7F670E1-FD66-0046-A29E-941E269A5EAA}" destId="{AEB13D59-F7E7-DB45-B987-363B17128081}" srcOrd="11" destOrd="0" presId="urn:microsoft.com/office/officeart/2005/8/layout/list1"/>
    <dgm:cxn modelId="{0FC6A9D1-241F-ED4D-BA76-C08DCD7B709A}" type="presParOf" srcId="{B7F670E1-FD66-0046-A29E-941E269A5EAA}" destId="{14442C4E-E3E6-094A-88B0-7CB4CE87AA80}" srcOrd="12" destOrd="0" presId="urn:microsoft.com/office/officeart/2005/8/layout/list1"/>
    <dgm:cxn modelId="{0FAFDAC3-7170-024E-A37A-51DDDC4D30B7}" type="presParOf" srcId="{14442C4E-E3E6-094A-88B0-7CB4CE87AA80}" destId="{687C1B65-6D6A-E340-BC78-C183390B9172}" srcOrd="0" destOrd="0" presId="urn:microsoft.com/office/officeart/2005/8/layout/list1"/>
    <dgm:cxn modelId="{23926C4D-D58B-3847-8FDE-58068F49B5AE}" type="presParOf" srcId="{14442C4E-E3E6-094A-88B0-7CB4CE87AA80}" destId="{F6C69C22-E9FC-7043-9630-8DEC53D81DB5}" srcOrd="1" destOrd="0" presId="urn:microsoft.com/office/officeart/2005/8/layout/list1"/>
    <dgm:cxn modelId="{9B8BF306-C1B3-2A41-AA1C-ACB666FA6B47}" type="presParOf" srcId="{B7F670E1-FD66-0046-A29E-941E269A5EAA}" destId="{BACD03D9-1115-5249-BE65-75779805D006}" srcOrd="13" destOrd="0" presId="urn:microsoft.com/office/officeart/2005/8/layout/list1"/>
    <dgm:cxn modelId="{A1B541DE-4002-E945-B404-71467FD5E498}" type="presParOf" srcId="{B7F670E1-FD66-0046-A29E-941E269A5EAA}" destId="{55C63F4E-7F52-4C44-AB34-7997F27E46F7}" srcOrd="14" destOrd="0" presId="urn:microsoft.com/office/officeart/2005/8/layout/list1"/>
    <dgm:cxn modelId="{3036AFAE-A3FC-A043-A45A-D5041E390541}" type="presParOf" srcId="{B7F670E1-FD66-0046-A29E-941E269A5EAA}" destId="{1443BF9F-6875-9B40-A961-7DF967811666}" srcOrd="15" destOrd="0" presId="urn:microsoft.com/office/officeart/2005/8/layout/list1"/>
    <dgm:cxn modelId="{56797A29-413E-7448-94FC-BD1A8B48A93D}" type="presParOf" srcId="{B7F670E1-FD66-0046-A29E-941E269A5EAA}" destId="{FC1E0E88-DBC9-BC48-ADBE-126C558029D0}" srcOrd="16" destOrd="0" presId="urn:microsoft.com/office/officeart/2005/8/layout/list1"/>
    <dgm:cxn modelId="{EDC81339-0365-3541-8BDF-11D6F1784553}" type="presParOf" srcId="{FC1E0E88-DBC9-BC48-ADBE-126C558029D0}" destId="{752365F3-DEA8-D440-B327-862A37F1C9B4}" srcOrd="0" destOrd="0" presId="urn:microsoft.com/office/officeart/2005/8/layout/list1"/>
    <dgm:cxn modelId="{350EC001-8308-3249-BB4B-FCB606B7E414}" type="presParOf" srcId="{FC1E0E88-DBC9-BC48-ADBE-126C558029D0}" destId="{A068F89C-5C19-7445-9D3C-32437AEC0F56}" srcOrd="1" destOrd="0" presId="urn:microsoft.com/office/officeart/2005/8/layout/list1"/>
    <dgm:cxn modelId="{30757314-1008-6D49-9929-C2868B6015B8}" type="presParOf" srcId="{B7F670E1-FD66-0046-A29E-941E269A5EAA}" destId="{9FA1F7FF-DB8D-B149-A443-052AECB60659}" srcOrd="17" destOrd="0" presId="urn:microsoft.com/office/officeart/2005/8/layout/list1"/>
    <dgm:cxn modelId="{ACB4591A-FC0C-A640-8904-B3B52250C141}" type="presParOf" srcId="{B7F670E1-FD66-0046-A29E-941E269A5EAA}" destId="{07438C21-C3B6-2E4D-A240-B7D6F23AB29B}"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827865CA-C5D7-4DD9-8F11-B1AAFE55820C}"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05CCCA4A-9B6F-4910-B73D-4CE842D25072}">
      <dgm:prSet/>
      <dgm:spPr>
        <a:solidFill>
          <a:schemeClr val="accent1"/>
        </a:solidFill>
        <a:ln>
          <a:solidFill>
            <a:schemeClr val="tx1"/>
          </a:solidFill>
        </a:ln>
      </dgm:spPr>
      <dgm:t>
        <a:bodyPr/>
        <a:lstStyle/>
        <a:p>
          <a:r>
            <a:rPr lang="en-US" dirty="0">
              <a:solidFill>
                <a:schemeClr val="tx1"/>
              </a:solidFill>
            </a:rPr>
            <a:t>MOR form </a:t>
          </a:r>
        </a:p>
      </dgm:t>
    </dgm:pt>
    <dgm:pt modelId="{0BAF0A5A-F5C2-4ADC-8A64-BA05E2C41C04}" type="parTrans" cxnId="{ACC79497-ED29-40EC-8339-FE8F95E2AD7E}">
      <dgm:prSet/>
      <dgm:spPr/>
      <dgm:t>
        <a:bodyPr/>
        <a:lstStyle/>
        <a:p>
          <a:endParaRPr lang="en-US"/>
        </a:p>
      </dgm:t>
    </dgm:pt>
    <dgm:pt modelId="{5389E259-75FA-480F-8A58-D834B734D923}" type="sibTrans" cxnId="{ACC79497-ED29-40EC-8339-FE8F95E2AD7E}">
      <dgm:prSet/>
      <dgm:spPr/>
      <dgm:t>
        <a:bodyPr/>
        <a:lstStyle/>
        <a:p>
          <a:endParaRPr lang="en-US"/>
        </a:p>
      </dgm:t>
    </dgm:pt>
    <dgm:pt modelId="{DD2868D2-759C-4CAC-9731-CC2BF9497FE7}">
      <dgm:prSet/>
      <dgm:spPr>
        <a:solidFill>
          <a:schemeClr val="accent1">
            <a:lumMod val="40000"/>
            <a:lumOff val="60000"/>
            <a:alpha val="90000"/>
          </a:schemeClr>
        </a:solidFill>
        <a:ln>
          <a:solidFill>
            <a:schemeClr val="tx1">
              <a:alpha val="90000"/>
            </a:schemeClr>
          </a:solidFill>
        </a:ln>
      </dgm:spPr>
      <dgm:t>
        <a:bodyPr/>
        <a:lstStyle/>
        <a:p>
          <a:r>
            <a:rPr lang="en-US" dirty="0"/>
            <a:t>submitted to applicable MAP Coordinator</a:t>
          </a:r>
        </a:p>
      </dgm:t>
    </dgm:pt>
    <dgm:pt modelId="{603F3572-64E0-404A-BA26-77B1272373C1}" type="parTrans" cxnId="{36BE271A-6458-4D1B-B118-4943183E2560}">
      <dgm:prSet/>
      <dgm:spPr/>
      <dgm:t>
        <a:bodyPr/>
        <a:lstStyle/>
        <a:p>
          <a:endParaRPr lang="en-US"/>
        </a:p>
      </dgm:t>
    </dgm:pt>
    <dgm:pt modelId="{E30AC04A-FE7A-401D-AC35-9581016E079F}" type="sibTrans" cxnId="{36BE271A-6458-4D1B-B118-4943183E2560}">
      <dgm:prSet/>
      <dgm:spPr/>
      <dgm:t>
        <a:bodyPr/>
        <a:lstStyle/>
        <a:p>
          <a:endParaRPr lang="en-US"/>
        </a:p>
      </dgm:t>
    </dgm:pt>
    <dgm:pt modelId="{C28EE3BC-0F58-4444-95C2-3A5020104B98}">
      <dgm:prSet/>
      <dgm:spPr>
        <a:solidFill>
          <a:schemeClr val="accent6"/>
        </a:solidFill>
        <a:ln>
          <a:solidFill>
            <a:schemeClr val="tx1"/>
          </a:solidFill>
        </a:ln>
      </dgm:spPr>
      <dgm:t>
        <a:bodyPr/>
        <a:lstStyle/>
        <a:p>
          <a:r>
            <a:rPr lang="en-US" dirty="0">
              <a:solidFill>
                <a:schemeClr val="tx1"/>
              </a:solidFill>
            </a:rPr>
            <a:t>Hotline MOR form</a:t>
          </a:r>
        </a:p>
      </dgm:t>
    </dgm:pt>
    <dgm:pt modelId="{5B1F29FE-EA0A-4FC9-87DB-048FE21E8364}" type="parTrans" cxnId="{C1300F08-8B9D-4C9C-8B0B-28B180EA7209}">
      <dgm:prSet/>
      <dgm:spPr/>
      <dgm:t>
        <a:bodyPr/>
        <a:lstStyle/>
        <a:p>
          <a:endParaRPr lang="en-US"/>
        </a:p>
      </dgm:t>
    </dgm:pt>
    <dgm:pt modelId="{2088A471-85B8-4B79-B23B-1AE52A125BED}" type="sibTrans" cxnId="{C1300F08-8B9D-4C9C-8B0B-28B180EA7209}">
      <dgm:prSet/>
      <dgm:spPr/>
      <dgm:t>
        <a:bodyPr/>
        <a:lstStyle/>
        <a:p>
          <a:endParaRPr lang="en-US"/>
        </a:p>
      </dgm:t>
    </dgm:pt>
    <dgm:pt modelId="{C4C2FCEC-9217-464B-9868-379C56A95A97}">
      <dgm:prSet/>
      <dgm:spPr>
        <a:solidFill>
          <a:schemeClr val="accent6">
            <a:lumMod val="40000"/>
            <a:lumOff val="60000"/>
            <a:alpha val="90000"/>
          </a:schemeClr>
        </a:solidFill>
        <a:ln>
          <a:solidFill>
            <a:schemeClr val="tx1">
              <a:alpha val="90000"/>
            </a:schemeClr>
          </a:solidFill>
        </a:ln>
      </dgm:spPr>
      <dgm:t>
        <a:bodyPr/>
        <a:lstStyle/>
        <a:p>
          <a:r>
            <a:rPr lang="en-US" dirty="0"/>
            <a:t>submitted to DPH &amp; applicable MAP Coordinator</a:t>
          </a:r>
        </a:p>
      </dgm:t>
    </dgm:pt>
    <dgm:pt modelId="{AE39FD98-E2F1-4588-9C5E-AE8245D577F6}" type="parTrans" cxnId="{769AE231-2FB6-4E4E-A80B-8203B33ED4A3}">
      <dgm:prSet/>
      <dgm:spPr/>
      <dgm:t>
        <a:bodyPr/>
        <a:lstStyle/>
        <a:p>
          <a:endParaRPr lang="en-US"/>
        </a:p>
      </dgm:t>
    </dgm:pt>
    <dgm:pt modelId="{364CD3C0-61DC-40DE-BB22-F11C4A56BBBA}" type="sibTrans" cxnId="{769AE231-2FB6-4E4E-A80B-8203B33ED4A3}">
      <dgm:prSet/>
      <dgm:spPr/>
      <dgm:t>
        <a:bodyPr/>
        <a:lstStyle/>
        <a:p>
          <a:endParaRPr lang="en-US"/>
        </a:p>
      </dgm:t>
    </dgm:pt>
    <dgm:pt modelId="{FA3802F9-A7A0-D54A-94E7-1C066F84E4C6}">
      <dgm:prSet/>
      <dgm:spPr>
        <a:solidFill>
          <a:schemeClr val="accent1">
            <a:lumMod val="40000"/>
            <a:lumOff val="60000"/>
            <a:alpha val="90000"/>
          </a:schemeClr>
        </a:solidFill>
        <a:ln>
          <a:solidFill>
            <a:schemeClr val="tx1">
              <a:alpha val="90000"/>
            </a:schemeClr>
          </a:solidFill>
        </a:ln>
      </dgm:spPr>
      <dgm:t>
        <a:bodyPr/>
        <a:lstStyle/>
        <a:p>
          <a:pPr>
            <a:buSzPct val="75000"/>
            <a:buFont typeface="Wingdings" pitchFamily="2" charset="2"/>
            <a:buChar char="§"/>
          </a:pPr>
          <a:r>
            <a:rPr lang="en-US" dirty="0"/>
            <a:t>within 7 days of discovery</a:t>
          </a:r>
        </a:p>
      </dgm:t>
    </dgm:pt>
    <dgm:pt modelId="{A46A126E-15A0-BD4D-9B68-244801906026}" type="parTrans" cxnId="{90BD5B54-BA1F-9549-9830-D6523F0CC7D5}">
      <dgm:prSet/>
      <dgm:spPr/>
      <dgm:t>
        <a:bodyPr/>
        <a:lstStyle/>
        <a:p>
          <a:endParaRPr lang="en-US"/>
        </a:p>
      </dgm:t>
    </dgm:pt>
    <dgm:pt modelId="{AFFBBF04-B58E-0C48-B2DE-8DD8C6A608BB}" type="sibTrans" cxnId="{90BD5B54-BA1F-9549-9830-D6523F0CC7D5}">
      <dgm:prSet/>
      <dgm:spPr/>
      <dgm:t>
        <a:bodyPr/>
        <a:lstStyle/>
        <a:p>
          <a:endParaRPr lang="en-US"/>
        </a:p>
      </dgm:t>
    </dgm:pt>
    <dgm:pt modelId="{DCE83C10-8249-C64F-8CD8-CDA5544476E9}">
      <dgm:prSet/>
      <dgm:spPr>
        <a:solidFill>
          <a:schemeClr val="accent6">
            <a:lumMod val="40000"/>
            <a:lumOff val="60000"/>
            <a:alpha val="90000"/>
          </a:schemeClr>
        </a:solidFill>
        <a:ln>
          <a:solidFill>
            <a:schemeClr val="tx1">
              <a:alpha val="90000"/>
            </a:schemeClr>
          </a:solidFill>
        </a:ln>
      </dgm:spPr>
      <dgm:t>
        <a:bodyPr/>
        <a:lstStyle/>
        <a:p>
          <a:pPr>
            <a:buSzPct val="75000"/>
            <a:buFont typeface="Wingdings" pitchFamily="2" charset="2"/>
            <a:buChar char="§"/>
          </a:pPr>
          <a:r>
            <a:rPr lang="en-US" dirty="0"/>
            <a:t>within 24 hours of discovery</a:t>
          </a:r>
        </a:p>
      </dgm:t>
    </dgm:pt>
    <dgm:pt modelId="{05A7E6EB-8C04-A542-A4AA-F671496E9677}" type="parTrans" cxnId="{42FC5941-8CE4-394B-A2D7-88746099D87F}">
      <dgm:prSet/>
      <dgm:spPr/>
      <dgm:t>
        <a:bodyPr/>
        <a:lstStyle/>
        <a:p>
          <a:endParaRPr lang="en-US"/>
        </a:p>
      </dgm:t>
    </dgm:pt>
    <dgm:pt modelId="{268A10DC-C015-B24F-B957-A85E2307B021}" type="sibTrans" cxnId="{42FC5941-8CE4-394B-A2D7-88746099D87F}">
      <dgm:prSet/>
      <dgm:spPr/>
      <dgm:t>
        <a:bodyPr/>
        <a:lstStyle/>
        <a:p>
          <a:endParaRPr lang="en-US"/>
        </a:p>
      </dgm:t>
    </dgm:pt>
    <dgm:pt modelId="{A44210E9-D7E6-784F-8039-698AF32FC2A1}" type="pres">
      <dgm:prSet presAssocID="{827865CA-C5D7-4DD9-8F11-B1AAFE55820C}" presName="Name0" presStyleCnt="0">
        <dgm:presLayoutVars>
          <dgm:dir/>
          <dgm:animLvl val="lvl"/>
          <dgm:resizeHandles val="exact"/>
        </dgm:presLayoutVars>
      </dgm:prSet>
      <dgm:spPr/>
    </dgm:pt>
    <dgm:pt modelId="{A7B78663-7535-3F41-B8AD-54F3331353C4}" type="pres">
      <dgm:prSet presAssocID="{05CCCA4A-9B6F-4910-B73D-4CE842D25072}" presName="composite" presStyleCnt="0"/>
      <dgm:spPr/>
    </dgm:pt>
    <dgm:pt modelId="{9FB57CBE-4793-C342-838F-40B2F5AB4E54}" type="pres">
      <dgm:prSet presAssocID="{05CCCA4A-9B6F-4910-B73D-4CE842D25072}" presName="parTx" presStyleLbl="alignNode1" presStyleIdx="0" presStyleCnt="2">
        <dgm:presLayoutVars>
          <dgm:chMax val="0"/>
          <dgm:chPref val="0"/>
          <dgm:bulletEnabled val="1"/>
        </dgm:presLayoutVars>
      </dgm:prSet>
      <dgm:spPr/>
    </dgm:pt>
    <dgm:pt modelId="{D4D74614-C99E-6341-915C-BCA15F9FBA92}" type="pres">
      <dgm:prSet presAssocID="{05CCCA4A-9B6F-4910-B73D-4CE842D25072}" presName="desTx" presStyleLbl="alignAccFollowNode1" presStyleIdx="0" presStyleCnt="2">
        <dgm:presLayoutVars>
          <dgm:bulletEnabled val="1"/>
        </dgm:presLayoutVars>
      </dgm:prSet>
      <dgm:spPr/>
    </dgm:pt>
    <dgm:pt modelId="{8E31F13C-3162-5344-BB63-494251F09FF3}" type="pres">
      <dgm:prSet presAssocID="{5389E259-75FA-480F-8A58-D834B734D923}" presName="space" presStyleCnt="0"/>
      <dgm:spPr/>
    </dgm:pt>
    <dgm:pt modelId="{30235D76-E7FE-4546-8DDA-F52B2629497F}" type="pres">
      <dgm:prSet presAssocID="{C28EE3BC-0F58-4444-95C2-3A5020104B98}" presName="composite" presStyleCnt="0"/>
      <dgm:spPr/>
    </dgm:pt>
    <dgm:pt modelId="{ED798387-6898-4242-BB08-B0CE6669DB50}" type="pres">
      <dgm:prSet presAssocID="{C28EE3BC-0F58-4444-95C2-3A5020104B98}" presName="parTx" presStyleLbl="alignNode1" presStyleIdx="1" presStyleCnt="2">
        <dgm:presLayoutVars>
          <dgm:chMax val="0"/>
          <dgm:chPref val="0"/>
          <dgm:bulletEnabled val="1"/>
        </dgm:presLayoutVars>
      </dgm:prSet>
      <dgm:spPr/>
    </dgm:pt>
    <dgm:pt modelId="{B1B2A8CB-FC78-CE4E-8C8A-0864B7908876}" type="pres">
      <dgm:prSet presAssocID="{C28EE3BC-0F58-4444-95C2-3A5020104B98}" presName="desTx" presStyleLbl="alignAccFollowNode1" presStyleIdx="1" presStyleCnt="2">
        <dgm:presLayoutVars>
          <dgm:bulletEnabled val="1"/>
        </dgm:presLayoutVars>
      </dgm:prSet>
      <dgm:spPr/>
    </dgm:pt>
  </dgm:ptLst>
  <dgm:cxnLst>
    <dgm:cxn modelId="{E2396402-750B-E949-85A4-0421203113A4}" type="presOf" srcId="{DCE83C10-8249-C64F-8CD8-CDA5544476E9}" destId="{B1B2A8CB-FC78-CE4E-8C8A-0864B7908876}" srcOrd="0" destOrd="1" presId="urn:microsoft.com/office/officeart/2005/8/layout/hList1"/>
    <dgm:cxn modelId="{C1300F08-8B9D-4C9C-8B0B-28B180EA7209}" srcId="{827865CA-C5D7-4DD9-8F11-B1AAFE55820C}" destId="{C28EE3BC-0F58-4444-95C2-3A5020104B98}" srcOrd="1" destOrd="0" parTransId="{5B1F29FE-EA0A-4FC9-87DB-048FE21E8364}" sibTransId="{2088A471-85B8-4B79-B23B-1AE52A125BED}"/>
    <dgm:cxn modelId="{36BE271A-6458-4D1B-B118-4943183E2560}" srcId="{05CCCA4A-9B6F-4910-B73D-4CE842D25072}" destId="{DD2868D2-759C-4CAC-9731-CC2BF9497FE7}" srcOrd="0" destOrd="0" parTransId="{603F3572-64E0-404A-BA26-77B1272373C1}" sibTransId="{E30AC04A-FE7A-401D-AC35-9581016E079F}"/>
    <dgm:cxn modelId="{36D80A28-CE22-6244-9BB8-00D5C20F0E8D}" type="presOf" srcId="{827865CA-C5D7-4DD9-8F11-B1AAFE55820C}" destId="{A44210E9-D7E6-784F-8039-698AF32FC2A1}" srcOrd="0" destOrd="0" presId="urn:microsoft.com/office/officeart/2005/8/layout/hList1"/>
    <dgm:cxn modelId="{769AE231-2FB6-4E4E-A80B-8203B33ED4A3}" srcId="{C28EE3BC-0F58-4444-95C2-3A5020104B98}" destId="{C4C2FCEC-9217-464B-9868-379C56A95A97}" srcOrd="0" destOrd="0" parTransId="{AE39FD98-E2F1-4588-9C5E-AE8245D577F6}" sibTransId="{364CD3C0-61DC-40DE-BB22-F11C4A56BBBA}"/>
    <dgm:cxn modelId="{42FC5941-8CE4-394B-A2D7-88746099D87F}" srcId="{C4C2FCEC-9217-464B-9868-379C56A95A97}" destId="{DCE83C10-8249-C64F-8CD8-CDA5544476E9}" srcOrd="0" destOrd="0" parTransId="{05A7E6EB-8C04-A542-A4AA-F671496E9677}" sibTransId="{268A10DC-C015-B24F-B957-A85E2307B021}"/>
    <dgm:cxn modelId="{90BD5B54-BA1F-9549-9830-D6523F0CC7D5}" srcId="{DD2868D2-759C-4CAC-9731-CC2BF9497FE7}" destId="{FA3802F9-A7A0-D54A-94E7-1C066F84E4C6}" srcOrd="0" destOrd="0" parTransId="{A46A126E-15A0-BD4D-9B68-244801906026}" sibTransId="{AFFBBF04-B58E-0C48-B2DE-8DD8C6A608BB}"/>
    <dgm:cxn modelId="{ACC79497-ED29-40EC-8339-FE8F95E2AD7E}" srcId="{827865CA-C5D7-4DD9-8F11-B1AAFE55820C}" destId="{05CCCA4A-9B6F-4910-B73D-4CE842D25072}" srcOrd="0" destOrd="0" parTransId="{0BAF0A5A-F5C2-4ADC-8A64-BA05E2C41C04}" sibTransId="{5389E259-75FA-480F-8A58-D834B734D923}"/>
    <dgm:cxn modelId="{18D4DFA3-305D-8940-92DD-EB02F7F42CE7}" type="presOf" srcId="{FA3802F9-A7A0-D54A-94E7-1C066F84E4C6}" destId="{D4D74614-C99E-6341-915C-BCA15F9FBA92}" srcOrd="0" destOrd="1" presId="urn:microsoft.com/office/officeart/2005/8/layout/hList1"/>
    <dgm:cxn modelId="{41EF8BBE-1C2B-3B4B-AD3A-391FC4EADB9D}" type="presOf" srcId="{05CCCA4A-9B6F-4910-B73D-4CE842D25072}" destId="{9FB57CBE-4793-C342-838F-40B2F5AB4E54}" srcOrd="0" destOrd="0" presId="urn:microsoft.com/office/officeart/2005/8/layout/hList1"/>
    <dgm:cxn modelId="{F9AE35E2-C17B-B448-99C8-8D5D2363DCCC}" type="presOf" srcId="{DD2868D2-759C-4CAC-9731-CC2BF9497FE7}" destId="{D4D74614-C99E-6341-915C-BCA15F9FBA92}" srcOrd="0" destOrd="0" presId="urn:microsoft.com/office/officeart/2005/8/layout/hList1"/>
    <dgm:cxn modelId="{F2F188F4-8B59-AD44-982A-F348B0C2E8AA}" type="presOf" srcId="{C28EE3BC-0F58-4444-95C2-3A5020104B98}" destId="{ED798387-6898-4242-BB08-B0CE6669DB50}" srcOrd="0" destOrd="0" presId="urn:microsoft.com/office/officeart/2005/8/layout/hList1"/>
    <dgm:cxn modelId="{109B85F8-9C1C-794E-AC2C-CB291BF41D4B}" type="presOf" srcId="{C4C2FCEC-9217-464B-9868-379C56A95A97}" destId="{B1B2A8CB-FC78-CE4E-8C8A-0864B7908876}" srcOrd="0" destOrd="0" presId="urn:microsoft.com/office/officeart/2005/8/layout/hList1"/>
    <dgm:cxn modelId="{EB23DBAD-F68A-CD4B-A864-890675AB9B47}" type="presParOf" srcId="{A44210E9-D7E6-784F-8039-698AF32FC2A1}" destId="{A7B78663-7535-3F41-B8AD-54F3331353C4}" srcOrd="0" destOrd="0" presId="urn:microsoft.com/office/officeart/2005/8/layout/hList1"/>
    <dgm:cxn modelId="{B1D7A814-73E3-604A-B8E4-4563E5916CD3}" type="presParOf" srcId="{A7B78663-7535-3F41-B8AD-54F3331353C4}" destId="{9FB57CBE-4793-C342-838F-40B2F5AB4E54}" srcOrd="0" destOrd="0" presId="urn:microsoft.com/office/officeart/2005/8/layout/hList1"/>
    <dgm:cxn modelId="{7052CBB4-686E-DE48-9D4F-77CACB66AEE0}" type="presParOf" srcId="{A7B78663-7535-3F41-B8AD-54F3331353C4}" destId="{D4D74614-C99E-6341-915C-BCA15F9FBA92}" srcOrd="1" destOrd="0" presId="urn:microsoft.com/office/officeart/2005/8/layout/hList1"/>
    <dgm:cxn modelId="{537E5B0A-C0A4-CA49-AFC5-DED19CD659B1}" type="presParOf" srcId="{A44210E9-D7E6-784F-8039-698AF32FC2A1}" destId="{8E31F13C-3162-5344-BB63-494251F09FF3}" srcOrd="1" destOrd="0" presId="urn:microsoft.com/office/officeart/2005/8/layout/hList1"/>
    <dgm:cxn modelId="{DEBF4605-9AC1-4B43-B683-F787EEDD1317}" type="presParOf" srcId="{A44210E9-D7E6-784F-8039-698AF32FC2A1}" destId="{30235D76-E7FE-4546-8DDA-F52B2629497F}" srcOrd="2" destOrd="0" presId="urn:microsoft.com/office/officeart/2005/8/layout/hList1"/>
    <dgm:cxn modelId="{8FEC0E57-18DC-E747-A045-F146C8507302}" type="presParOf" srcId="{30235D76-E7FE-4546-8DDA-F52B2629497F}" destId="{ED798387-6898-4242-BB08-B0CE6669DB50}" srcOrd="0" destOrd="0" presId="urn:microsoft.com/office/officeart/2005/8/layout/hList1"/>
    <dgm:cxn modelId="{8AEBD7BD-77BF-D449-BAB8-339454748B48}" type="presParOf" srcId="{30235D76-E7FE-4546-8DDA-F52B2629497F}" destId="{B1B2A8CB-FC78-CE4E-8C8A-0864B790887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827865CA-C5D7-4DD9-8F11-B1AAFE55820C}" type="doc">
      <dgm:prSet loTypeId="urn:microsoft.com/office/officeart/2018/2/layout/IconCircleList" loCatId="icon" qsTypeId="urn:microsoft.com/office/officeart/2005/8/quickstyle/simple1" qsCatId="simple" csTypeId="urn:microsoft.com/office/officeart/2018/5/colors/Iconchunking_neutralbg_colorful2" csCatId="colorful" phldr="1"/>
      <dgm:spPr/>
      <dgm:t>
        <a:bodyPr/>
        <a:lstStyle/>
        <a:p>
          <a:endParaRPr lang="en-US"/>
        </a:p>
      </dgm:t>
    </dgm:pt>
    <dgm:pt modelId="{05CCCA4A-9B6F-4910-B73D-4CE842D25072}">
      <dgm:prSet custT="1"/>
      <dgm:spPr/>
      <dgm:t>
        <a:bodyPr/>
        <a:lstStyle/>
        <a:p>
          <a:pPr>
            <a:lnSpc>
              <a:spcPct val="100000"/>
            </a:lnSpc>
          </a:pPr>
          <a:r>
            <a:rPr lang="en-US" sz="1800" dirty="0"/>
            <a:t>‘Paper’ Version </a:t>
          </a:r>
        </a:p>
      </dgm:t>
    </dgm:pt>
    <dgm:pt modelId="{0BAF0A5A-F5C2-4ADC-8A64-BA05E2C41C04}" type="parTrans" cxnId="{ACC79497-ED29-40EC-8339-FE8F95E2AD7E}">
      <dgm:prSet/>
      <dgm:spPr/>
      <dgm:t>
        <a:bodyPr/>
        <a:lstStyle/>
        <a:p>
          <a:endParaRPr lang="en-US"/>
        </a:p>
      </dgm:t>
    </dgm:pt>
    <dgm:pt modelId="{5389E259-75FA-480F-8A58-D834B734D923}" type="sibTrans" cxnId="{ACC79497-ED29-40EC-8339-FE8F95E2AD7E}">
      <dgm:prSet/>
      <dgm:spPr/>
      <dgm:t>
        <a:bodyPr/>
        <a:lstStyle/>
        <a:p>
          <a:pPr>
            <a:lnSpc>
              <a:spcPct val="100000"/>
            </a:lnSpc>
          </a:pPr>
          <a:endParaRPr lang="en-US"/>
        </a:p>
      </dgm:t>
    </dgm:pt>
    <dgm:pt modelId="{DD2868D2-759C-4CAC-9731-CC2BF9497FE7}">
      <dgm:prSet/>
      <dgm:spPr/>
      <dgm:t>
        <a:bodyPr/>
        <a:lstStyle/>
        <a:p>
          <a:pPr>
            <a:buNone/>
          </a:pPr>
          <a:endParaRPr lang="en-US"/>
        </a:p>
      </dgm:t>
    </dgm:pt>
    <dgm:pt modelId="{603F3572-64E0-404A-BA26-77B1272373C1}" type="parTrans" cxnId="{36BE271A-6458-4D1B-B118-4943183E2560}">
      <dgm:prSet/>
      <dgm:spPr/>
      <dgm:t>
        <a:bodyPr/>
        <a:lstStyle/>
        <a:p>
          <a:endParaRPr lang="en-US"/>
        </a:p>
      </dgm:t>
    </dgm:pt>
    <dgm:pt modelId="{E30AC04A-FE7A-401D-AC35-9581016E079F}" type="sibTrans" cxnId="{36BE271A-6458-4D1B-B118-4943183E2560}">
      <dgm:prSet/>
      <dgm:spPr/>
      <dgm:t>
        <a:bodyPr/>
        <a:lstStyle/>
        <a:p>
          <a:endParaRPr lang="en-US"/>
        </a:p>
      </dgm:t>
    </dgm:pt>
    <dgm:pt modelId="{C28EE3BC-0F58-4444-95C2-3A5020104B98}">
      <dgm:prSet custT="1"/>
      <dgm:spPr/>
      <dgm:t>
        <a:bodyPr/>
        <a:lstStyle/>
        <a:p>
          <a:pPr>
            <a:lnSpc>
              <a:spcPct val="100000"/>
            </a:lnSpc>
          </a:pPr>
          <a:r>
            <a:rPr lang="en-US" sz="1800" dirty="0"/>
            <a:t>Electronic Version</a:t>
          </a:r>
        </a:p>
      </dgm:t>
    </dgm:pt>
    <dgm:pt modelId="{5B1F29FE-EA0A-4FC9-87DB-048FE21E8364}" type="parTrans" cxnId="{C1300F08-8B9D-4C9C-8B0B-28B180EA7209}">
      <dgm:prSet/>
      <dgm:spPr/>
      <dgm:t>
        <a:bodyPr/>
        <a:lstStyle/>
        <a:p>
          <a:endParaRPr lang="en-US"/>
        </a:p>
      </dgm:t>
    </dgm:pt>
    <dgm:pt modelId="{2088A471-85B8-4B79-B23B-1AE52A125BED}" type="sibTrans" cxnId="{C1300F08-8B9D-4C9C-8B0B-28B180EA7209}">
      <dgm:prSet/>
      <dgm:spPr/>
      <dgm:t>
        <a:bodyPr/>
        <a:lstStyle/>
        <a:p>
          <a:endParaRPr lang="en-US"/>
        </a:p>
      </dgm:t>
    </dgm:pt>
    <dgm:pt modelId="{C4C2FCEC-9217-464B-9868-379C56A95A97}">
      <dgm:prSet/>
      <dgm:spPr/>
      <dgm:t>
        <a:bodyPr/>
        <a:lstStyle/>
        <a:p>
          <a:pPr>
            <a:buNone/>
          </a:pPr>
          <a:endParaRPr lang="en-US"/>
        </a:p>
      </dgm:t>
    </dgm:pt>
    <dgm:pt modelId="{AE39FD98-E2F1-4588-9C5E-AE8245D577F6}" type="parTrans" cxnId="{769AE231-2FB6-4E4E-A80B-8203B33ED4A3}">
      <dgm:prSet/>
      <dgm:spPr/>
      <dgm:t>
        <a:bodyPr/>
        <a:lstStyle/>
        <a:p>
          <a:endParaRPr lang="en-US"/>
        </a:p>
      </dgm:t>
    </dgm:pt>
    <dgm:pt modelId="{364CD3C0-61DC-40DE-BB22-F11C4A56BBBA}" type="sibTrans" cxnId="{769AE231-2FB6-4E4E-A80B-8203B33ED4A3}">
      <dgm:prSet/>
      <dgm:spPr/>
      <dgm:t>
        <a:bodyPr/>
        <a:lstStyle/>
        <a:p>
          <a:endParaRPr lang="en-US"/>
        </a:p>
      </dgm:t>
    </dgm:pt>
    <dgm:pt modelId="{DCE83C10-8249-C64F-8CD8-CDA5544476E9}">
      <dgm:prSet/>
      <dgm:spPr/>
      <dgm:t>
        <a:bodyPr/>
        <a:lstStyle/>
        <a:p>
          <a:pPr>
            <a:buSzPct val="75000"/>
            <a:buFont typeface="Wingdings" pitchFamily="2" charset="2"/>
            <a:buNone/>
          </a:pPr>
          <a:endParaRPr lang="en-US" dirty="0"/>
        </a:p>
      </dgm:t>
    </dgm:pt>
    <dgm:pt modelId="{05A7E6EB-8C04-A542-A4AA-F671496E9677}" type="parTrans" cxnId="{42FC5941-8CE4-394B-A2D7-88746099D87F}">
      <dgm:prSet/>
      <dgm:spPr/>
      <dgm:t>
        <a:bodyPr/>
        <a:lstStyle/>
        <a:p>
          <a:endParaRPr lang="en-US"/>
        </a:p>
      </dgm:t>
    </dgm:pt>
    <dgm:pt modelId="{268A10DC-C015-B24F-B957-A85E2307B021}" type="sibTrans" cxnId="{42FC5941-8CE4-394B-A2D7-88746099D87F}">
      <dgm:prSet/>
      <dgm:spPr/>
      <dgm:t>
        <a:bodyPr/>
        <a:lstStyle/>
        <a:p>
          <a:endParaRPr lang="en-US"/>
        </a:p>
      </dgm:t>
    </dgm:pt>
    <dgm:pt modelId="{76B4CCBB-9589-4B18-9556-CB85C915BEFA}" type="pres">
      <dgm:prSet presAssocID="{827865CA-C5D7-4DD9-8F11-B1AAFE55820C}" presName="root" presStyleCnt="0">
        <dgm:presLayoutVars>
          <dgm:dir/>
          <dgm:resizeHandles val="exact"/>
        </dgm:presLayoutVars>
      </dgm:prSet>
      <dgm:spPr/>
    </dgm:pt>
    <dgm:pt modelId="{8BD7336F-F91F-4CB0-8B07-8707F353C0BC}" type="pres">
      <dgm:prSet presAssocID="{827865CA-C5D7-4DD9-8F11-B1AAFE55820C}" presName="container" presStyleCnt="0">
        <dgm:presLayoutVars>
          <dgm:dir/>
          <dgm:resizeHandles val="exact"/>
        </dgm:presLayoutVars>
      </dgm:prSet>
      <dgm:spPr/>
    </dgm:pt>
    <dgm:pt modelId="{4C0BF954-B7F0-402A-839E-E5C7A3A0E9AB}" type="pres">
      <dgm:prSet presAssocID="{05CCCA4A-9B6F-4910-B73D-4CE842D25072}" presName="compNode" presStyleCnt="0"/>
      <dgm:spPr/>
    </dgm:pt>
    <dgm:pt modelId="{3177B187-95F3-48CB-B9D8-CD0759B51308}" type="pres">
      <dgm:prSet presAssocID="{05CCCA4A-9B6F-4910-B73D-4CE842D25072}" presName="iconBgRect" presStyleLbl="bgShp" presStyleIdx="0" presStyleCnt="2"/>
      <dgm:spPr/>
    </dgm:pt>
    <dgm:pt modelId="{A4039645-19D9-4C88-BB27-3EDB44CDEF72}" type="pres">
      <dgm:prSet presAssocID="{05CCCA4A-9B6F-4910-B73D-4CE842D2507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aper"/>
        </a:ext>
      </dgm:extLst>
    </dgm:pt>
    <dgm:pt modelId="{3FFA9ADA-7231-4F7A-8A78-FF4DAC1DC8A5}" type="pres">
      <dgm:prSet presAssocID="{05CCCA4A-9B6F-4910-B73D-4CE842D25072}" presName="spaceRect" presStyleCnt="0"/>
      <dgm:spPr/>
    </dgm:pt>
    <dgm:pt modelId="{267FB818-024F-484A-A702-FA9196918744}" type="pres">
      <dgm:prSet presAssocID="{05CCCA4A-9B6F-4910-B73D-4CE842D25072}" presName="textRect" presStyleLbl="revTx" presStyleIdx="0" presStyleCnt="2">
        <dgm:presLayoutVars>
          <dgm:chMax val="1"/>
          <dgm:chPref val="1"/>
        </dgm:presLayoutVars>
      </dgm:prSet>
      <dgm:spPr/>
    </dgm:pt>
    <dgm:pt modelId="{BF8BF06F-CE28-418C-8D29-C104944B07F8}" type="pres">
      <dgm:prSet presAssocID="{5389E259-75FA-480F-8A58-D834B734D923}" presName="sibTrans" presStyleLbl="sibTrans2D1" presStyleIdx="0" presStyleCnt="0"/>
      <dgm:spPr/>
    </dgm:pt>
    <dgm:pt modelId="{534EB558-CE20-46BC-A966-C0B7341E6B7A}" type="pres">
      <dgm:prSet presAssocID="{C28EE3BC-0F58-4444-95C2-3A5020104B98}" presName="compNode" presStyleCnt="0"/>
      <dgm:spPr/>
    </dgm:pt>
    <dgm:pt modelId="{8D205075-D985-43AA-BBBB-09E2FC0FB6BA}" type="pres">
      <dgm:prSet presAssocID="{C28EE3BC-0F58-4444-95C2-3A5020104B98}" presName="iconBgRect" presStyleLbl="bgShp" presStyleIdx="1" presStyleCnt="2"/>
      <dgm:spPr/>
    </dgm:pt>
    <dgm:pt modelId="{3EDDE5CB-9954-4369-8098-96EDF75CF878}" type="pres">
      <dgm:prSet presAssocID="{C28EE3BC-0F58-4444-95C2-3A5020104B9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mputer"/>
        </a:ext>
      </dgm:extLst>
    </dgm:pt>
    <dgm:pt modelId="{60CBA693-C688-4107-9E3D-CA02393DCF62}" type="pres">
      <dgm:prSet presAssocID="{C28EE3BC-0F58-4444-95C2-3A5020104B98}" presName="spaceRect" presStyleCnt="0"/>
      <dgm:spPr/>
    </dgm:pt>
    <dgm:pt modelId="{126087A0-744B-4B1E-9E87-0823D3A44EC6}" type="pres">
      <dgm:prSet presAssocID="{C28EE3BC-0F58-4444-95C2-3A5020104B98}" presName="textRect" presStyleLbl="revTx" presStyleIdx="1" presStyleCnt="2">
        <dgm:presLayoutVars>
          <dgm:chMax val="1"/>
          <dgm:chPref val="1"/>
        </dgm:presLayoutVars>
      </dgm:prSet>
      <dgm:spPr/>
    </dgm:pt>
  </dgm:ptLst>
  <dgm:cxnLst>
    <dgm:cxn modelId="{C1300F08-8B9D-4C9C-8B0B-28B180EA7209}" srcId="{827865CA-C5D7-4DD9-8F11-B1AAFE55820C}" destId="{C28EE3BC-0F58-4444-95C2-3A5020104B98}" srcOrd="1" destOrd="0" parTransId="{5B1F29FE-EA0A-4FC9-87DB-048FE21E8364}" sibTransId="{2088A471-85B8-4B79-B23B-1AE52A125BED}"/>
    <dgm:cxn modelId="{36BE271A-6458-4D1B-B118-4943183E2560}" srcId="{05CCCA4A-9B6F-4910-B73D-4CE842D25072}" destId="{DD2868D2-759C-4CAC-9731-CC2BF9497FE7}" srcOrd="0" destOrd="0" parTransId="{603F3572-64E0-404A-BA26-77B1272373C1}" sibTransId="{E30AC04A-FE7A-401D-AC35-9581016E079F}"/>
    <dgm:cxn modelId="{769AE231-2FB6-4E4E-A80B-8203B33ED4A3}" srcId="{C28EE3BC-0F58-4444-95C2-3A5020104B98}" destId="{C4C2FCEC-9217-464B-9868-379C56A95A97}" srcOrd="0" destOrd="0" parTransId="{AE39FD98-E2F1-4588-9C5E-AE8245D577F6}" sibTransId="{364CD3C0-61DC-40DE-BB22-F11C4A56BBBA}"/>
    <dgm:cxn modelId="{2803505E-41ED-D84B-BBB0-D32696BCF79A}" type="presOf" srcId="{827865CA-C5D7-4DD9-8F11-B1AAFE55820C}" destId="{76B4CCBB-9589-4B18-9556-CB85C915BEFA}" srcOrd="0" destOrd="0" presId="urn:microsoft.com/office/officeart/2018/2/layout/IconCircleList"/>
    <dgm:cxn modelId="{42FC5941-8CE4-394B-A2D7-88746099D87F}" srcId="{C28EE3BC-0F58-4444-95C2-3A5020104B98}" destId="{DCE83C10-8249-C64F-8CD8-CDA5544476E9}" srcOrd="1" destOrd="0" parTransId="{05A7E6EB-8C04-A542-A4AA-F671496E9677}" sibTransId="{268A10DC-C015-B24F-B957-A85E2307B021}"/>
    <dgm:cxn modelId="{ACC79497-ED29-40EC-8339-FE8F95E2AD7E}" srcId="{827865CA-C5D7-4DD9-8F11-B1AAFE55820C}" destId="{05CCCA4A-9B6F-4910-B73D-4CE842D25072}" srcOrd="0" destOrd="0" parTransId="{0BAF0A5A-F5C2-4ADC-8A64-BA05E2C41C04}" sibTransId="{5389E259-75FA-480F-8A58-D834B734D923}"/>
    <dgm:cxn modelId="{C7BE08CD-09D5-9F45-8B5C-E13A7EA47FE7}" type="presOf" srcId="{05CCCA4A-9B6F-4910-B73D-4CE842D25072}" destId="{267FB818-024F-484A-A702-FA9196918744}" srcOrd="0" destOrd="0" presId="urn:microsoft.com/office/officeart/2018/2/layout/IconCircleList"/>
    <dgm:cxn modelId="{DE71B2D4-65D8-1947-9536-BADB2D2E9D1B}" type="presOf" srcId="{C28EE3BC-0F58-4444-95C2-3A5020104B98}" destId="{126087A0-744B-4B1E-9E87-0823D3A44EC6}" srcOrd="0" destOrd="0" presId="urn:microsoft.com/office/officeart/2018/2/layout/IconCircleList"/>
    <dgm:cxn modelId="{E3E68BF4-6E7A-EC45-897B-2601BF79E815}" type="presOf" srcId="{5389E259-75FA-480F-8A58-D834B734D923}" destId="{BF8BF06F-CE28-418C-8D29-C104944B07F8}" srcOrd="0" destOrd="0" presId="urn:microsoft.com/office/officeart/2018/2/layout/IconCircleList"/>
    <dgm:cxn modelId="{7B054954-16A4-1A45-A61A-6EC7049B6D40}" type="presParOf" srcId="{76B4CCBB-9589-4B18-9556-CB85C915BEFA}" destId="{8BD7336F-F91F-4CB0-8B07-8707F353C0BC}" srcOrd="0" destOrd="0" presId="urn:microsoft.com/office/officeart/2018/2/layout/IconCircleList"/>
    <dgm:cxn modelId="{6783D757-9C60-9648-95E8-2E1314080DCD}" type="presParOf" srcId="{8BD7336F-F91F-4CB0-8B07-8707F353C0BC}" destId="{4C0BF954-B7F0-402A-839E-E5C7A3A0E9AB}" srcOrd="0" destOrd="0" presId="urn:microsoft.com/office/officeart/2018/2/layout/IconCircleList"/>
    <dgm:cxn modelId="{0CAA4F44-FBCA-6B4E-9FDF-C22ED55A8B3C}" type="presParOf" srcId="{4C0BF954-B7F0-402A-839E-E5C7A3A0E9AB}" destId="{3177B187-95F3-48CB-B9D8-CD0759B51308}" srcOrd="0" destOrd="0" presId="urn:microsoft.com/office/officeart/2018/2/layout/IconCircleList"/>
    <dgm:cxn modelId="{7676014C-437C-AC40-988E-EA6E2F8A4D3A}" type="presParOf" srcId="{4C0BF954-B7F0-402A-839E-E5C7A3A0E9AB}" destId="{A4039645-19D9-4C88-BB27-3EDB44CDEF72}" srcOrd="1" destOrd="0" presId="urn:microsoft.com/office/officeart/2018/2/layout/IconCircleList"/>
    <dgm:cxn modelId="{9F67B17E-902D-5549-9A12-945F3D8BF553}" type="presParOf" srcId="{4C0BF954-B7F0-402A-839E-E5C7A3A0E9AB}" destId="{3FFA9ADA-7231-4F7A-8A78-FF4DAC1DC8A5}" srcOrd="2" destOrd="0" presId="urn:microsoft.com/office/officeart/2018/2/layout/IconCircleList"/>
    <dgm:cxn modelId="{B50649FF-2EF8-6742-B4DD-C3193666ED15}" type="presParOf" srcId="{4C0BF954-B7F0-402A-839E-E5C7A3A0E9AB}" destId="{267FB818-024F-484A-A702-FA9196918744}" srcOrd="3" destOrd="0" presId="urn:microsoft.com/office/officeart/2018/2/layout/IconCircleList"/>
    <dgm:cxn modelId="{0BB8A74D-278E-C148-B50F-03B46B04CB3E}" type="presParOf" srcId="{8BD7336F-F91F-4CB0-8B07-8707F353C0BC}" destId="{BF8BF06F-CE28-418C-8D29-C104944B07F8}" srcOrd="1" destOrd="0" presId="urn:microsoft.com/office/officeart/2018/2/layout/IconCircleList"/>
    <dgm:cxn modelId="{6A36EA43-312A-D646-9771-C22EA5ACB117}" type="presParOf" srcId="{8BD7336F-F91F-4CB0-8B07-8707F353C0BC}" destId="{534EB558-CE20-46BC-A966-C0B7341E6B7A}" srcOrd="2" destOrd="0" presId="urn:microsoft.com/office/officeart/2018/2/layout/IconCircleList"/>
    <dgm:cxn modelId="{EB5241FE-B6C4-0949-923A-9DDA8BC5327A}" type="presParOf" srcId="{534EB558-CE20-46BC-A966-C0B7341E6B7A}" destId="{8D205075-D985-43AA-BBBB-09E2FC0FB6BA}" srcOrd="0" destOrd="0" presId="urn:microsoft.com/office/officeart/2018/2/layout/IconCircleList"/>
    <dgm:cxn modelId="{813D27F1-7D0C-0A49-B2DE-7622C82205A8}" type="presParOf" srcId="{534EB558-CE20-46BC-A966-C0B7341E6B7A}" destId="{3EDDE5CB-9954-4369-8098-96EDF75CF878}" srcOrd="1" destOrd="0" presId="urn:microsoft.com/office/officeart/2018/2/layout/IconCircleList"/>
    <dgm:cxn modelId="{12BC9489-FA6B-384A-AB20-FDBD0D3297A8}" type="presParOf" srcId="{534EB558-CE20-46BC-A966-C0B7341E6B7A}" destId="{60CBA693-C688-4107-9E3D-CA02393DCF62}" srcOrd="2" destOrd="0" presId="urn:microsoft.com/office/officeart/2018/2/layout/IconCircleList"/>
    <dgm:cxn modelId="{4E2F1A15-532C-6348-B88C-66FADC29B1C0}" type="presParOf" srcId="{534EB558-CE20-46BC-A966-C0B7341E6B7A}" destId="{126087A0-744B-4B1E-9E87-0823D3A44EC6}"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D58FFAEB-256E-4EEA-9470-B5DE324150CA}" type="doc">
      <dgm:prSet loTypeId="urn:microsoft.com/office/officeart/2005/8/layout/vList2" loCatId="list" qsTypeId="urn:microsoft.com/office/officeart/2005/8/quickstyle/simple1" qsCatId="simple" csTypeId="urn:microsoft.com/office/officeart/2005/8/colors/accent4_2" csCatId="accent4" phldr="1"/>
      <dgm:spPr/>
      <dgm:t>
        <a:bodyPr/>
        <a:lstStyle/>
        <a:p>
          <a:endParaRPr lang="en-US"/>
        </a:p>
      </dgm:t>
    </dgm:pt>
    <dgm:pt modelId="{9E48796D-B901-4B0A-8391-62EB4DA93215}">
      <dgm:prSet/>
      <dgm:spPr/>
      <dgm:t>
        <a:bodyPr/>
        <a:lstStyle/>
        <a:p>
          <a:r>
            <a:rPr lang="en-US" b="0" i="0" dirty="0">
              <a:solidFill>
                <a:schemeClr val="tx1"/>
              </a:solidFill>
            </a:rPr>
            <a:t>https://mapmass.com/</a:t>
          </a:r>
          <a:endParaRPr lang="en-US" dirty="0">
            <a:solidFill>
              <a:schemeClr val="tx1"/>
            </a:solidFill>
          </a:endParaRPr>
        </a:p>
      </dgm:t>
    </dgm:pt>
    <dgm:pt modelId="{876D5167-A9F3-487C-B194-E0BC6585721F}" type="parTrans" cxnId="{45422E51-08A6-4DA8-8A28-47A41901EF81}">
      <dgm:prSet/>
      <dgm:spPr/>
      <dgm:t>
        <a:bodyPr/>
        <a:lstStyle/>
        <a:p>
          <a:endParaRPr lang="en-US"/>
        </a:p>
      </dgm:t>
    </dgm:pt>
    <dgm:pt modelId="{70E88D01-E974-4294-B055-0F80A7125A87}" type="sibTrans" cxnId="{45422E51-08A6-4DA8-8A28-47A41901EF81}">
      <dgm:prSet/>
      <dgm:spPr/>
      <dgm:t>
        <a:bodyPr/>
        <a:lstStyle/>
        <a:p>
          <a:endParaRPr lang="en-US"/>
        </a:p>
      </dgm:t>
    </dgm:pt>
    <dgm:pt modelId="{D7CA5916-E189-45C0-809C-B9FDDDC6D6DB}">
      <dgm:prSet/>
      <dgm:spPr/>
      <dgm:t>
        <a:bodyPr/>
        <a:lstStyle/>
        <a:p>
          <a:r>
            <a:rPr lang="en-US" dirty="0"/>
            <a:t>MAP Training Resources &amp; Support</a:t>
          </a:r>
        </a:p>
      </dgm:t>
    </dgm:pt>
    <dgm:pt modelId="{BB73D26F-F070-4AF0-9A98-AB7E59C635D2}" type="parTrans" cxnId="{F1332866-E41B-4CBF-B1F7-65E1F3D5D730}">
      <dgm:prSet/>
      <dgm:spPr/>
      <dgm:t>
        <a:bodyPr/>
        <a:lstStyle/>
        <a:p>
          <a:endParaRPr lang="en-US"/>
        </a:p>
      </dgm:t>
    </dgm:pt>
    <dgm:pt modelId="{C662D992-986D-45E9-95E3-A976B3C12710}" type="sibTrans" cxnId="{F1332866-E41B-4CBF-B1F7-65E1F3D5D730}">
      <dgm:prSet/>
      <dgm:spPr/>
      <dgm:t>
        <a:bodyPr/>
        <a:lstStyle/>
        <a:p>
          <a:endParaRPr lang="en-US"/>
        </a:p>
      </dgm:t>
    </dgm:pt>
    <dgm:pt modelId="{EB37D137-EE70-4F36-9A62-13D788A820C1}">
      <dgm:prSet/>
      <dgm:spPr/>
      <dgm:t>
        <a:bodyPr/>
        <a:lstStyle/>
        <a:p>
          <a:r>
            <a:rPr lang="en-US" dirty="0">
              <a:solidFill>
                <a:schemeClr val="tx1"/>
              </a:solidFill>
            </a:rPr>
            <a:t>https://</a:t>
          </a:r>
          <a:r>
            <a:rPr lang="en-US" dirty="0" err="1">
              <a:solidFill>
                <a:schemeClr val="tx1"/>
              </a:solidFill>
            </a:rPr>
            <a:t>hdmaster.com</a:t>
          </a:r>
          <a:r>
            <a:rPr lang="en-US" dirty="0">
              <a:solidFill>
                <a:schemeClr val="tx1"/>
              </a:solidFill>
            </a:rPr>
            <a:t>/</a:t>
          </a:r>
        </a:p>
      </dgm:t>
    </dgm:pt>
    <dgm:pt modelId="{916336E0-9263-422F-8AE2-6513B35BDF22}" type="parTrans" cxnId="{8A013167-B358-441E-9106-0DDD8DBABD23}">
      <dgm:prSet/>
      <dgm:spPr/>
      <dgm:t>
        <a:bodyPr/>
        <a:lstStyle/>
        <a:p>
          <a:endParaRPr lang="en-US"/>
        </a:p>
      </dgm:t>
    </dgm:pt>
    <dgm:pt modelId="{17453519-943B-427E-ABFA-1F772ADF6045}" type="sibTrans" cxnId="{8A013167-B358-441E-9106-0DDD8DBABD23}">
      <dgm:prSet/>
      <dgm:spPr/>
      <dgm:t>
        <a:bodyPr/>
        <a:lstStyle/>
        <a:p>
          <a:endParaRPr lang="en-US"/>
        </a:p>
      </dgm:t>
    </dgm:pt>
    <dgm:pt modelId="{EED1A220-6A3C-483B-9A5E-E1069E717745}">
      <dgm:prSet/>
      <dgm:spPr/>
      <dgm:t>
        <a:bodyPr/>
        <a:lstStyle/>
        <a:p>
          <a:r>
            <a:rPr lang="en-US" dirty="0"/>
            <a:t>Test Master Universe TMUⒸ</a:t>
          </a:r>
        </a:p>
      </dgm:t>
    </dgm:pt>
    <dgm:pt modelId="{7628E5D0-21BA-46EA-BF04-0FC70BB5B5CE}" type="parTrans" cxnId="{FD7B0955-6C76-4962-9BCE-D23E1AB4AF6A}">
      <dgm:prSet/>
      <dgm:spPr/>
      <dgm:t>
        <a:bodyPr/>
        <a:lstStyle/>
        <a:p>
          <a:endParaRPr lang="en-US"/>
        </a:p>
      </dgm:t>
    </dgm:pt>
    <dgm:pt modelId="{63C3D3B5-DEB7-4CA6-A05F-5009478CBFCC}" type="sibTrans" cxnId="{FD7B0955-6C76-4962-9BCE-D23E1AB4AF6A}">
      <dgm:prSet/>
      <dgm:spPr/>
      <dgm:t>
        <a:bodyPr/>
        <a:lstStyle/>
        <a:p>
          <a:endParaRPr lang="en-US"/>
        </a:p>
      </dgm:t>
    </dgm:pt>
    <dgm:pt modelId="{0F48E5A0-7F8A-BC48-88AE-BD86D22E7079}">
      <dgm:prSet/>
      <dgm:spPr/>
      <dgm:t>
        <a:bodyPr/>
        <a:lstStyle/>
        <a:p>
          <a:pPr>
            <a:buSzPct val="75000"/>
            <a:buFont typeface="Wingdings" pitchFamily="2" charset="2"/>
            <a:buChar char="§"/>
          </a:pPr>
          <a:r>
            <a:rPr lang="en-US" u="none" dirty="0" err="1"/>
            <a:t>ma.tmuniverse.com</a:t>
          </a:r>
          <a:endParaRPr lang="en-US" u="none" dirty="0"/>
        </a:p>
      </dgm:t>
    </dgm:pt>
    <dgm:pt modelId="{39B4C3B7-FA04-7C42-AF81-3BD2FDA576B2}" type="parTrans" cxnId="{790B19CE-F36D-2C4F-8448-FB0E586F6188}">
      <dgm:prSet/>
      <dgm:spPr/>
      <dgm:t>
        <a:bodyPr/>
        <a:lstStyle/>
        <a:p>
          <a:endParaRPr lang="en-US"/>
        </a:p>
      </dgm:t>
    </dgm:pt>
    <dgm:pt modelId="{B7ABB5D6-AF9C-A545-AC1C-DF6F797ABAC5}" type="sibTrans" cxnId="{790B19CE-F36D-2C4F-8448-FB0E586F6188}">
      <dgm:prSet/>
      <dgm:spPr/>
      <dgm:t>
        <a:bodyPr/>
        <a:lstStyle/>
        <a:p>
          <a:endParaRPr lang="en-US"/>
        </a:p>
      </dgm:t>
    </dgm:pt>
    <dgm:pt modelId="{7359C620-80FC-0B4A-8AA9-2D4E8DBCEC12}">
      <dgm:prSet/>
      <dgm:spPr/>
      <dgm:t>
        <a:bodyPr/>
        <a:lstStyle/>
        <a:p>
          <a:r>
            <a:rPr lang="en-US" dirty="0">
              <a:solidFill>
                <a:schemeClr val="tx1"/>
              </a:solidFill>
            </a:rPr>
            <a:t>https://</a:t>
          </a:r>
          <a:r>
            <a:rPr lang="en-US" dirty="0" err="1">
              <a:solidFill>
                <a:schemeClr val="tx1"/>
              </a:solidFill>
            </a:rPr>
            <a:t>mass.gov</a:t>
          </a:r>
          <a:endParaRPr lang="en-US" dirty="0">
            <a:solidFill>
              <a:schemeClr val="tx1"/>
            </a:solidFill>
          </a:endParaRPr>
        </a:p>
      </dgm:t>
    </dgm:pt>
    <dgm:pt modelId="{F1192E65-4295-2B4E-8EA5-9A58763ABCB0}" type="parTrans" cxnId="{C6878350-94A6-AE41-A9D5-0E1F2176A4BD}">
      <dgm:prSet/>
      <dgm:spPr/>
      <dgm:t>
        <a:bodyPr/>
        <a:lstStyle/>
        <a:p>
          <a:endParaRPr lang="en-US"/>
        </a:p>
      </dgm:t>
    </dgm:pt>
    <dgm:pt modelId="{C16216F5-59D6-DE43-8957-CFBE960052D1}" type="sibTrans" cxnId="{C6878350-94A6-AE41-A9D5-0E1F2176A4BD}">
      <dgm:prSet/>
      <dgm:spPr/>
      <dgm:t>
        <a:bodyPr/>
        <a:lstStyle/>
        <a:p>
          <a:endParaRPr lang="en-US"/>
        </a:p>
      </dgm:t>
    </dgm:pt>
    <dgm:pt modelId="{7C87B67F-B4CB-DF48-A4D8-3924F2E53BFB}">
      <dgm:prSet/>
      <dgm:spPr/>
      <dgm:t>
        <a:bodyPr/>
        <a:lstStyle/>
        <a:p>
          <a:pPr>
            <a:buSzPct val="75000"/>
            <a:buFont typeface="Wingdings" pitchFamily="2" charset="2"/>
            <a:buChar char="§"/>
          </a:pPr>
          <a:r>
            <a:rPr lang="en-US" dirty="0">
              <a:solidFill>
                <a:schemeClr val="tx1"/>
              </a:solidFill>
            </a:rPr>
            <a:t>MAP Policy Manual</a:t>
          </a:r>
        </a:p>
      </dgm:t>
    </dgm:pt>
    <dgm:pt modelId="{C03490EA-DCD9-E842-A8EF-A4C110AFE006}" type="parTrans" cxnId="{3A2238EC-101C-AB4A-9282-F5598C1DCB52}">
      <dgm:prSet/>
      <dgm:spPr/>
      <dgm:t>
        <a:bodyPr/>
        <a:lstStyle/>
        <a:p>
          <a:endParaRPr lang="en-US"/>
        </a:p>
      </dgm:t>
    </dgm:pt>
    <dgm:pt modelId="{E1279292-E88F-234C-A2E1-B218AC05DD62}" type="sibTrans" cxnId="{3A2238EC-101C-AB4A-9282-F5598C1DCB52}">
      <dgm:prSet/>
      <dgm:spPr/>
      <dgm:t>
        <a:bodyPr/>
        <a:lstStyle/>
        <a:p>
          <a:endParaRPr lang="en-US"/>
        </a:p>
      </dgm:t>
    </dgm:pt>
    <dgm:pt modelId="{4812E4EA-5715-3045-8473-01282A020B48}">
      <dgm:prSet/>
      <dgm:spPr/>
      <dgm:t>
        <a:bodyPr/>
        <a:lstStyle/>
        <a:p>
          <a:r>
            <a:rPr lang="en-US" dirty="0">
              <a:solidFill>
                <a:schemeClr val="tx1"/>
              </a:solidFill>
            </a:rPr>
            <a:t>https://</a:t>
          </a:r>
          <a:r>
            <a:rPr lang="en-US" dirty="0" err="1">
              <a:solidFill>
                <a:schemeClr val="tx1"/>
              </a:solidFill>
            </a:rPr>
            <a:t>mass.gov</a:t>
          </a:r>
          <a:r>
            <a:rPr lang="en-US" dirty="0">
              <a:solidFill>
                <a:schemeClr val="tx1"/>
              </a:solidFill>
            </a:rPr>
            <a:t>/</a:t>
          </a:r>
          <a:r>
            <a:rPr lang="en-US" dirty="0" err="1">
              <a:solidFill>
                <a:schemeClr val="tx1"/>
              </a:solidFill>
            </a:rPr>
            <a:t>dph</a:t>
          </a:r>
          <a:r>
            <a:rPr lang="en-US" dirty="0">
              <a:solidFill>
                <a:schemeClr val="tx1"/>
              </a:solidFill>
            </a:rPr>
            <a:t>/map</a:t>
          </a:r>
        </a:p>
      </dgm:t>
    </dgm:pt>
    <dgm:pt modelId="{9FBA406A-659A-214C-A9F3-39D93BE35A77}" type="parTrans" cxnId="{93E0F904-B4A0-0A47-9F7E-0A85F0558549}">
      <dgm:prSet/>
      <dgm:spPr/>
      <dgm:t>
        <a:bodyPr/>
        <a:lstStyle/>
        <a:p>
          <a:endParaRPr lang="en-US"/>
        </a:p>
      </dgm:t>
    </dgm:pt>
    <dgm:pt modelId="{F000DD31-6BC3-6840-9793-577C17D5E9E5}" type="sibTrans" cxnId="{93E0F904-B4A0-0A47-9F7E-0A85F0558549}">
      <dgm:prSet/>
      <dgm:spPr/>
      <dgm:t>
        <a:bodyPr/>
        <a:lstStyle/>
        <a:p>
          <a:endParaRPr lang="en-US"/>
        </a:p>
      </dgm:t>
    </dgm:pt>
    <dgm:pt modelId="{60BA83FC-F3D0-2A4A-A549-4763BCFD8D50}" type="pres">
      <dgm:prSet presAssocID="{D58FFAEB-256E-4EEA-9470-B5DE324150CA}" presName="linear" presStyleCnt="0">
        <dgm:presLayoutVars>
          <dgm:animLvl val="lvl"/>
          <dgm:resizeHandles val="exact"/>
        </dgm:presLayoutVars>
      </dgm:prSet>
      <dgm:spPr/>
    </dgm:pt>
    <dgm:pt modelId="{48B8E5F6-9E10-4B4A-AD91-D0DAB358EA99}" type="pres">
      <dgm:prSet presAssocID="{7359C620-80FC-0B4A-8AA9-2D4E8DBCEC12}" presName="parentText" presStyleLbl="node1" presStyleIdx="0" presStyleCnt="3">
        <dgm:presLayoutVars>
          <dgm:chMax val="0"/>
          <dgm:bulletEnabled val="1"/>
        </dgm:presLayoutVars>
      </dgm:prSet>
      <dgm:spPr/>
    </dgm:pt>
    <dgm:pt modelId="{729B4CC5-FD08-AA4B-8A62-FD9DB35E1A2E}" type="pres">
      <dgm:prSet presAssocID="{7359C620-80FC-0B4A-8AA9-2D4E8DBCEC12}" presName="childText" presStyleLbl="revTx" presStyleIdx="0" presStyleCnt="3">
        <dgm:presLayoutVars>
          <dgm:bulletEnabled val="1"/>
        </dgm:presLayoutVars>
      </dgm:prSet>
      <dgm:spPr/>
    </dgm:pt>
    <dgm:pt modelId="{01C4647F-6D16-E74E-8686-6B5043B78B34}" type="pres">
      <dgm:prSet presAssocID="{9E48796D-B901-4B0A-8391-62EB4DA93215}" presName="parentText" presStyleLbl="node1" presStyleIdx="1" presStyleCnt="3">
        <dgm:presLayoutVars>
          <dgm:chMax val="0"/>
          <dgm:bulletEnabled val="1"/>
        </dgm:presLayoutVars>
      </dgm:prSet>
      <dgm:spPr/>
    </dgm:pt>
    <dgm:pt modelId="{70CB299C-1CD2-2149-90F4-0634342894A6}" type="pres">
      <dgm:prSet presAssocID="{9E48796D-B901-4B0A-8391-62EB4DA93215}" presName="childText" presStyleLbl="revTx" presStyleIdx="1" presStyleCnt="3">
        <dgm:presLayoutVars>
          <dgm:bulletEnabled val="1"/>
        </dgm:presLayoutVars>
      </dgm:prSet>
      <dgm:spPr/>
    </dgm:pt>
    <dgm:pt modelId="{0F91CD85-E8E7-AA49-885C-4D9BAEF87B0C}" type="pres">
      <dgm:prSet presAssocID="{EB37D137-EE70-4F36-9A62-13D788A820C1}" presName="parentText" presStyleLbl="node1" presStyleIdx="2" presStyleCnt="3">
        <dgm:presLayoutVars>
          <dgm:chMax val="0"/>
          <dgm:bulletEnabled val="1"/>
        </dgm:presLayoutVars>
      </dgm:prSet>
      <dgm:spPr/>
    </dgm:pt>
    <dgm:pt modelId="{335139C9-FFC2-944F-9F27-78557F1D36E4}" type="pres">
      <dgm:prSet presAssocID="{EB37D137-EE70-4F36-9A62-13D788A820C1}" presName="childText" presStyleLbl="revTx" presStyleIdx="2" presStyleCnt="3">
        <dgm:presLayoutVars>
          <dgm:bulletEnabled val="1"/>
        </dgm:presLayoutVars>
      </dgm:prSet>
      <dgm:spPr/>
    </dgm:pt>
  </dgm:ptLst>
  <dgm:cxnLst>
    <dgm:cxn modelId="{93E0F904-B4A0-0A47-9F7E-0A85F0558549}" srcId="{7359C620-80FC-0B4A-8AA9-2D4E8DBCEC12}" destId="{4812E4EA-5715-3045-8473-01282A020B48}" srcOrd="0" destOrd="0" parTransId="{9FBA406A-659A-214C-A9F3-39D93BE35A77}" sibTransId="{F000DD31-6BC3-6840-9793-577C17D5E9E5}"/>
    <dgm:cxn modelId="{81BC1132-6ECB-2D4B-B67F-E31B3EFE66F5}" type="presOf" srcId="{D58FFAEB-256E-4EEA-9470-B5DE324150CA}" destId="{60BA83FC-F3D0-2A4A-A549-4763BCFD8D50}" srcOrd="0" destOrd="0" presId="urn:microsoft.com/office/officeart/2005/8/layout/vList2"/>
    <dgm:cxn modelId="{F1332866-E41B-4CBF-B1F7-65E1F3D5D730}" srcId="{9E48796D-B901-4B0A-8391-62EB4DA93215}" destId="{D7CA5916-E189-45C0-809C-B9FDDDC6D6DB}" srcOrd="0" destOrd="0" parTransId="{BB73D26F-F070-4AF0-9A98-AB7E59C635D2}" sibTransId="{C662D992-986D-45E9-95E3-A976B3C12710}"/>
    <dgm:cxn modelId="{8A013167-B358-441E-9106-0DDD8DBABD23}" srcId="{D58FFAEB-256E-4EEA-9470-B5DE324150CA}" destId="{EB37D137-EE70-4F36-9A62-13D788A820C1}" srcOrd="2" destOrd="0" parTransId="{916336E0-9263-422F-8AE2-6513B35BDF22}" sibTransId="{17453519-943B-427E-ABFA-1F772ADF6045}"/>
    <dgm:cxn modelId="{AA89EE6C-58B3-8942-8E5F-DD451D6D8368}" type="presOf" srcId="{EB37D137-EE70-4F36-9A62-13D788A820C1}" destId="{0F91CD85-E8E7-AA49-885C-4D9BAEF87B0C}" srcOrd="0" destOrd="0" presId="urn:microsoft.com/office/officeart/2005/8/layout/vList2"/>
    <dgm:cxn modelId="{C6878350-94A6-AE41-A9D5-0E1F2176A4BD}" srcId="{D58FFAEB-256E-4EEA-9470-B5DE324150CA}" destId="{7359C620-80FC-0B4A-8AA9-2D4E8DBCEC12}" srcOrd="0" destOrd="0" parTransId="{F1192E65-4295-2B4E-8EA5-9A58763ABCB0}" sibTransId="{C16216F5-59D6-DE43-8957-CFBE960052D1}"/>
    <dgm:cxn modelId="{45422E51-08A6-4DA8-8A28-47A41901EF81}" srcId="{D58FFAEB-256E-4EEA-9470-B5DE324150CA}" destId="{9E48796D-B901-4B0A-8391-62EB4DA93215}" srcOrd="1" destOrd="0" parTransId="{876D5167-A9F3-487C-B194-E0BC6585721F}" sibTransId="{70E88D01-E974-4294-B055-0F80A7125A87}"/>
    <dgm:cxn modelId="{FD7B0955-6C76-4962-9BCE-D23E1AB4AF6A}" srcId="{EB37D137-EE70-4F36-9A62-13D788A820C1}" destId="{EED1A220-6A3C-483B-9A5E-E1069E717745}" srcOrd="0" destOrd="0" parTransId="{7628E5D0-21BA-46EA-BF04-0FC70BB5B5CE}" sibTransId="{63C3D3B5-DEB7-4CA6-A05F-5009478CBFCC}"/>
    <dgm:cxn modelId="{ADB6E182-84CA-1E4E-B71A-8963F3CD4BEC}" type="presOf" srcId="{D7CA5916-E189-45C0-809C-B9FDDDC6D6DB}" destId="{70CB299C-1CD2-2149-90F4-0634342894A6}" srcOrd="0" destOrd="0" presId="urn:microsoft.com/office/officeart/2005/8/layout/vList2"/>
    <dgm:cxn modelId="{E261B498-D5FF-5045-A037-DD9CE302B346}" type="presOf" srcId="{7359C620-80FC-0B4A-8AA9-2D4E8DBCEC12}" destId="{48B8E5F6-9E10-4B4A-AD91-D0DAB358EA99}" srcOrd="0" destOrd="0" presId="urn:microsoft.com/office/officeart/2005/8/layout/vList2"/>
    <dgm:cxn modelId="{A5F22FA6-F2B6-7E4E-9BF9-2817313CF67D}" type="presOf" srcId="{9E48796D-B901-4B0A-8391-62EB4DA93215}" destId="{01C4647F-6D16-E74E-8686-6B5043B78B34}" srcOrd="0" destOrd="0" presId="urn:microsoft.com/office/officeart/2005/8/layout/vList2"/>
    <dgm:cxn modelId="{28B419B3-1EF8-E54B-A8B6-4577B30D155C}" type="presOf" srcId="{0F48E5A0-7F8A-BC48-88AE-BD86D22E7079}" destId="{335139C9-FFC2-944F-9F27-78557F1D36E4}" srcOrd="0" destOrd="1" presId="urn:microsoft.com/office/officeart/2005/8/layout/vList2"/>
    <dgm:cxn modelId="{50B775C3-E927-8243-85E0-2E2D55DF3028}" type="presOf" srcId="{4812E4EA-5715-3045-8473-01282A020B48}" destId="{729B4CC5-FD08-AA4B-8A62-FD9DB35E1A2E}" srcOrd="0" destOrd="0" presId="urn:microsoft.com/office/officeart/2005/8/layout/vList2"/>
    <dgm:cxn modelId="{81548BC8-2541-A04C-BF4D-35429EF4AB6F}" type="presOf" srcId="{7C87B67F-B4CB-DF48-A4D8-3924F2E53BFB}" destId="{729B4CC5-FD08-AA4B-8A62-FD9DB35E1A2E}" srcOrd="0" destOrd="1" presId="urn:microsoft.com/office/officeart/2005/8/layout/vList2"/>
    <dgm:cxn modelId="{790B19CE-F36D-2C4F-8448-FB0E586F6188}" srcId="{EED1A220-6A3C-483B-9A5E-E1069E717745}" destId="{0F48E5A0-7F8A-BC48-88AE-BD86D22E7079}" srcOrd="0" destOrd="0" parTransId="{39B4C3B7-FA04-7C42-AF81-3BD2FDA576B2}" sibTransId="{B7ABB5D6-AF9C-A545-AC1C-DF6F797ABAC5}"/>
    <dgm:cxn modelId="{AA5F0CDB-41F6-D44B-AD67-20F0DF1DB1A2}" type="presOf" srcId="{EED1A220-6A3C-483B-9A5E-E1069E717745}" destId="{335139C9-FFC2-944F-9F27-78557F1D36E4}" srcOrd="0" destOrd="0" presId="urn:microsoft.com/office/officeart/2005/8/layout/vList2"/>
    <dgm:cxn modelId="{3A2238EC-101C-AB4A-9282-F5598C1DCB52}" srcId="{4812E4EA-5715-3045-8473-01282A020B48}" destId="{7C87B67F-B4CB-DF48-A4D8-3924F2E53BFB}" srcOrd="0" destOrd="0" parTransId="{C03490EA-DCD9-E842-A8EF-A4C110AFE006}" sibTransId="{E1279292-E88F-234C-A2E1-B218AC05DD62}"/>
    <dgm:cxn modelId="{1C6432F0-EF16-D048-8230-1333AE00A899}" type="presParOf" srcId="{60BA83FC-F3D0-2A4A-A549-4763BCFD8D50}" destId="{48B8E5F6-9E10-4B4A-AD91-D0DAB358EA99}" srcOrd="0" destOrd="0" presId="urn:microsoft.com/office/officeart/2005/8/layout/vList2"/>
    <dgm:cxn modelId="{B25ACF74-2052-1B48-815D-976678D8A4C3}" type="presParOf" srcId="{60BA83FC-F3D0-2A4A-A549-4763BCFD8D50}" destId="{729B4CC5-FD08-AA4B-8A62-FD9DB35E1A2E}" srcOrd="1" destOrd="0" presId="urn:microsoft.com/office/officeart/2005/8/layout/vList2"/>
    <dgm:cxn modelId="{C4C45D31-F4C1-2448-B532-065721BCBA10}" type="presParOf" srcId="{60BA83FC-F3D0-2A4A-A549-4763BCFD8D50}" destId="{01C4647F-6D16-E74E-8686-6B5043B78B34}" srcOrd="2" destOrd="0" presId="urn:microsoft.com/office/officeart/2005/8/layout/vList2"/>
    <dgm:cxn modelId="{946BCB07-A402-BB45-BF03-65AA4A8E1D37}" type="presParOf" srcId="{60BA83FC-F3D0-2A4A-A549-4763BCFD8D50}" destId="{70CB299C-1CD2-2149-90F4-0634342894A6}" srcOrd="3" destOrd="0" presId="urn:microsoft.com/office/officeart/2005/8/layout/vList2"/>
    <dgm:cxn modelId="{2847B878-CDE3-834F-92BB-AFCA6D99840C}" type="presParOf" srcId="{60BA83FC-F3D0-2A4A-A549-4763BCFD8D50}" destId="{0F91CD85-E8E7-AA49-885C-4D9BAEF87B0C}" srcOrd="4" destOrd="0" presId="urn:microsoft.com/office/officeart/2005/8/layout/vList2"/>
    <dgm:cxn modelId="{950068A2-2F42-ED41-AD88-6BAD633EB16E}" type="presParOf" srcId="{60BA83FC-F3D0-2A4A-A549-4763BCFD8D50}" destId="{335139C9-FFC2-944F-9F27-78557F1D36E4}"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652AAE1-233C-412F-8C51-244DAA6302CC}" type="doc">
      <dgm:prSet loTypeId="urn:microsoft.com/office/officeart/2005/8/layout/hList1" loCatId="list" qsTypeId="urn:microsoft.com/office/officeart/2005/8/quickstyle/simple1" qsCatId="simple" csTypeId="urn:microsoft.com/office/officeart/2005/8/colors/accent6_2" csCatId="accent6" phldr="1"/>
      <dgm:spPr/>
      <dgm:t>
        <a:bodyPr/>
        <a:lstStyle/>
        <a:p>
          <a:endParaRPr lang="en-US"/>
        </a:p>
      </dgm:t>
    </dgm:pt>
    <dgm:pt modelId="{530C491E-034E-DA47-ADC0-288B76046462}">
      <dgm:prSet/>
      <dgm:spPr>
        <a:solidFill>
          <a:schemeClr val="accent2"/>
        </a:solidFill>
        <a:ln>
          <a:solidFill>
            <a:schemeClr val="tx1"/>
          </a:solidFill>
        </a:ln>
      </dgm:spPr>
      <dgm:t>
        <a:bodyPr/>
        <a:lstStyle/>
        <a:p>
          <a:r>
            <a:rPr lang="en-US" dirty="0">
              <a:solidFill>
                <a:schemeClr val="tx1"/>
              </a:solidFill>
            </a:rPr>
            <a:t>Hours apart doses may be administered</a:t>
          </a:r>
        </a:p>
      </dgm:t>
    </dgm:pt>
    <dgm:pt modelId="{11D3778B-456C-054B-B9F3-39D42B59FF38}" type="parTrans" cxnId="{6AE87FC3-DFE3-4A4E-B639-89C92655E999}">
      <dgm:prSet/>
      <dgm:spPr/>
      <dgm:t>
        <a:bodyPr/>
        <a:lstStyle/>
        <a:p>
          <a:endParaRPr lang="en-US"/>
        </a:p>
      </dgm:t>
    </dgm:pt>
    <dgm:pt modelId="{147BEE16-846B-C148-AC85-A61B99B85127}" type="sibTrans" cxnId="{6AE87FC3-DFE3-4A4E-B639-89C92655E999}">
      <dgm:prSet/>
      <dgm:spPr/>
      <dgm:t>
        <a:bodyPr/>
        <a:lstStyle/>
        <a:p>
          <a:endParaRPr lang="en-US"/>
        </a:p>
      </dgm:t>
    </dgm:pt>
    <dgm:pt modelId="{51819B87-D1D3-DE4C-A988-B6BE9651442E}">
      <dgm:prSet/>
      <dgm:spPr>
        <a:solidFill>
          <a:schemeClr val="accent2"/>
        </a:solidFill>
        <a:ln>
          <a:solidFill>
            <a:schemeClr val="tx1"/>
          </a:solidFill>
        </a:ln>
      </dgm:spPr>
      <dgm:t>
        <a:bodyPr/>
        <a:lstStyle/>
        <a:p>
          <a:pPr>
            <a:buSzPct val="75000"/>
            <a:buFont typeface="Wingdings" pitchFamily="2" charset="2"/>
            <a:buChar char="§"/>
          </a:pPr>
          <a:r>
            <a:rPr lang="en-US" altLang="en-US" dirty="0">
              <a:solidFill>
                <a:schemeClr val="tx1"/>
              </a:solidFill>
            </a:rPr>
            <a:t>Hours apart from regularly scheduled doses of same medication, if applicable</a:t>
          </a:r>
        </a:p>
      </dgm:t>
    </dgm:pt>
    <dgm:pt modelId="{757387E0-6A15-AB43-B1D8-24AEFE0CB67B}" type="parTrans" cxnId="{AF7B96E1-3F54-C845-B51B-63769510FE16}">
      <dgm:prSet/>
      <dgm:spPr/>
      <dgm:t>
        <a:bodyPr/>
        <a:lstStyle/>
        <a:p>
          <a:endParaRPr lang="en-US"/>
        </a:p>
      </dgm:t>
    </dgm:pt>
    <dgm:pt modelId="{199017E1-B2CB-F944-A75C-D57C1EC3B3E8}" type="sibTrans" cxnId="{AF7B96E1-3F54-C845-B51B-63769510FE16}">
      <dgm:prSet/>
      <dgm:spPr/>
      <dgm:t>
        <a:bodyPr/>
        <a:lstStyle/>
        <a:p>
          <a:endParaRPr lang="en-US"/>
        </a:p>
      </dgm:t>
    </dgm:pt>
    <dgm:pt modelId="{E1BE636D-BAE2-FE47-8913-15690489BB54}">
      <dgm:prSet custT="1"/>
      <dgm:spPr>
        <a:solidFill>
          <a:schemeClr val="accent2">
            <a:lumMod val="20000"/>
            <a:lumOff val="80000"/>
            <a:alpha val="90000"/>
          </a:schemeClr>
        </a:solidFill>
        <a:ln>
          <a:solidFill>
            <a:schemeClr val="tx1">
              <a:alpha val="90000"/>
            </a:schemeClr>
          </a:solidFill>
        </a:ln>
      </dgm:spPr>
      <dgm:t>
        <a:bodyPr/>
        <a:lstStyle/>
        <a:p>
          <a:pPr>
            <a:buSzPct val="75000"/>
            <a:buFont typeface="Wingdings" pitchFamily="2" charset="2"/>
            <a:buNone/>
          </a:pPr>
          <a:r>
            <a:rPr lang="en-US" altLang="en-US" sz="2200" dirty="0"/>
            <a:t>Example</a:t>
          </a:r>
        </a:p>
      </dgm:t>
    </dgm:pt>
    <dgm:pt modelId="{90EB78C4-BC12-2F45-A90B-C43C4FDC7267}" type="parTrans" cxnId="{807249CE-FFEF-0B4F-9221-749E7C41F16B}">
      <dgm:prSet/>
      <dgm:spPr/>
      <dgm:t>
        <a:bodyPr/>
        <a:lstStyle/>
        <a:p>
          <a:endParaRPr lang="en-US"/>
        </a:p>
      </dgm:t>
    </dgm:pt>
    <dgm:pt modelId="{84C1F9C3-5C3A-AD4E-9A68-2968A98F71D2}" type="sibTrans" cxnId="{807249CE-FFEF-0B4F-9221-749E7C41F16B}">
      <dgm:prSet/>
      <dgm:spPr/>
      <dgm:t>
        <a:bodyPr/>
        <a:lstStyle/>
        <a:p>
          <a:endParaRPr lang="en-US"/>
        </a:p>
      </dgm:t>
    </dgm:pt>
    <dgm:pt modelId="{B2338A7E-19CF-934A-A233-13D54900420E}">
      <dgm:prSet custT="1"/>
      <dgm:spPr>
        <a:solidFill>
          <a:schemeClr val="accent2">
            <a:lumMod val="20000"/>
            <a:lumOff val="80000"/>
            <a:alpha val="90000"/>
          </a:schemeClr>
        </a:solidFill>
        <a:ln>
          <a:solidFill>
            <a:schemeClr val="tx1">
              <a:alpha val="90000"/>
            </a:schemeClr>
          </a:solidFill>
        </a:ln>
      </dgm:spPr>
      <dgm:t>
        <a:bodyPr/>
        <a:lstStyle/>
        <a:p>
          <a:pPr>
            <a:buSzPct val="75000"/>
            <a:buFont typeface="Arial" panose="020B0604020202020204" pitchFamily="34" charset="0"/>
            <a:buChar char="•"/>
          </a:pPr>
          <a:r>
            <a:rPr lang="en-US" altLang="en-US" sz="2000" dirty="0"/>
            <a:t>‘Do not give within 4 hours of regularly scheduled dose’</a:t>
          </a:r>
        </a:p>
      </dgm:t>
    </dgm:pt>
    <dgm:pt modelId="{DF6AF2A8-2DED-804C-A418-5CA83EB4AA32}" type="parTrans" cxnId="{51A50C5C-DFD7-DF49-963A-D809303B31B5}">
      <dgm:prSet/>
      <dgm:spPr/>
      <dgm:t>
        <a:bodyPr/>
        <a:lstStyle/>
        <a:p>
          <a:endParaRPr lang="en-US"/>
        </a:p>
      </dgm:t>
    </dgm:pt>
    <dgm:pt modelId="{2BAE2BB5-7CEE-844B-BC77-325278BE55CD}" type="sibTrans" cxnId="{51A50C5C-DFD7-DF49-963A-D809303B31B5}">
      <dgm:prSet/>
      <dgm:spPr/>
      <dgm:t>
        <a:bodyPr/>
        <a:lstStyle/>
        <a:p>
          <a:endParaRPr lang="en-US"/>
        </a:p>
      </dgm:t>
    </dgm:pt>
    <dgm:pt modelId="{21D7B512-09B8-6248-9826-619DC0EBC25B}">
      <dgm:prSet custT="1"/>
      <dgm:spPr>
        <a:solidFill>
          <a:schemeClr val="accent2">
            <a:lumMod val="20000"/>
            <a:lumOff val="80000"/>
            <a:alpha val="90000"/>
          </a:schemeClr>
        </a:solidFill>
        <a:ln>
          <a:solidFill>
            <a:schemeClr val="tx1">
              <a:alpha val="90000"/>
            </a:schemeClr>
          </a:solidFill>
        </a:ln>
      </dgm:spPr>
      <dgm:t>
        <a:bodyPr/>
        <a:lstStyle/>
        <a:p>
          <a:pPr>
            <a:buFont typeface="Arial" panose="020B0604020202020204" pitchFamily="34" charset="0"/>
            <a:buNone/>
          </a:pPr>
          <a:r>
            <a:rPr lang="en-US" altLang="en-US" sz="2200" dirty="0"/>
            <a:t>Examples</a:t>
          </a:r>
          <a:endParaRPr lang="en-US" sz="2200" dirty="0"/>
        </a:p>
      </dgm:t>
    </dgm:pt>
    <dgm:pt modelId="{D665B12E-E4D7-FE4E-B3F2-785DAFD60015}" type="parTrans" cxnId="{9473DC87-E5D9-AE40-871F-75FE316D5BB7}">
      <dgm:prSet/>
      <dgm:spPr/>
      <dgm:t>
        <a:bodyPr/>
        <a:lstStyle/>
        <a:p>
          <a:endParaRPr lang="en-US"/>
        </a:p>
      </dgm:t>
    </dgm:pt>
    <dgm:pt modelId="{657DAF29-B3A6-854C-BAC6-4BDEA3F9C5A8}" type="sibTrans" cxnId="{9473DC87-E5D9-AE40-871F-75FE316D5BB7}">
      <dgm:prSet/>
      <dgm:spPr/>
      <dgm:t>
        <a:bodyPr/>
        <a:lstStyle/>
        <a:p>
          <a:endParaRPr lang="en-US"/>
        </a:p>
      </dgm:t>
    </dgm:pt>
    <dgm:pt modelId="{53EC6720-6702-5441-A55E-027692897B6A}">
      <dgm:prSet custT="1"/>
      <dgm:spPr>
        <a:solidFill>
          <a:schemeClr val="accent2">
            <a:lumMod val="20000"/>
            <a:lumOff val="80000"/>
            <a:alpha val="90000"/>
          </a:schemeClr>
        </a:solidFill>
        <a:ln>
          <a:solidFill>
            <a:schemeClr val="tx1">
              <a:alpha val="90000"/>
            </a:schemeClr>
          </a:solidFill>
        </a:ln>
      </dgm:spPr>
      <dgm:t>
        <a:bodyPr/>
        <a:lstStyle/>
        <a:p>
          <a:pPr>
            <a:buSzPct val="75000"/>
            <a:buFont typeface="Arial" panose="020B0604020202020204" pitchFamily="34" charset="0"/>
            <a:buChar char="•"/>
          </a:pPr>
          <a:r>
            <a:rPr lang="en-US" altLang="en-US" sz="2000" dirty="0"/>
            <a:t>every 8 hours PRN</a:t>
          </a:r>
          <a:endParaRPr lang="en-US" sz="2000" dirty="0"/>
        </a:p>
      </dgm:t>
    </dgm:pt>
    <dgm:pt modelId="{7AA62A05-056D-6748-BC7A-4A1422BF2ADE}" type="parTrans" cxnId="{00EF0B37-4655-B541-896B-77C30962294A}">
      <dgm:prSet/>
      <dgm:spPr/>
      <dgm:t>
        <a:bodyPr/>
        <a:lstStyle/>
        <a:p>
          <a:endParaRPr lang="en-US"/>
        </a:p>
      </dgm:t>
    </dgm:pt>
    <dgm:pt modelId="{4F1C3D62-1E31-814F-B403-5534D93EF612}" type="sibTrans" cxnId="{00EF0B37-4655-B541-896B-77C30962294A}">
      <dgm:prSet/>
      <dgm:spPr/>
      <dgm:t>
        <a:bodyPr/>
        <a:lstStyle/>
        <a:p>
          <a:endParaRPr lang="en-US"/>
        </a:p>
      </dgm:t>
    </dgm:pt>
    <dgm:pt modelId="{CDE67182-431A-4342-B4DE-01660357C677}">
      <dgm:prSet custT="1"/>
      <dgm:spPr>
        <a:solidFill>
          <a:schemeClr val="accent2">
            <a:lumMod val="20000"/>
            <a:lumOff val="80000"/>
            <a:alpha val="90000"/>
          </a:schemeClr>
        </a:solidFill>
        <a:ln>
          <a:solidFill>
            <a:schemeClr val="tx1">
              <a:alpha val="90000"/>
            </a:schemeClr>
          </a:solidFill>
        </a:ln>
      </dgm:spPr>
      <dgm:t>
        <a:bodyPr/>
        <a:lstStyle/>
        <a:p>
          <a:pPr>
            <a:buSzPct val="75000"/>
            <a:buFont typeface="Arial" panose="020B0604020202020204" pitchFamily="34" charset="0"/>
            <a:buChar char="•"/>
          </a:pPr>
          <a:r>
            <a:rPr lang="en-US" altLang="en-US" sz="2000" dirty="0"/>
            <a:t>three times daily PRN, must separate doses by at least 6 hours</a:t>
          </a:r>
          <a:endParaRPr lang="en-US" sz="2000" dirty="0"/>
        </a:p>
      </dgm:t>
    </dgm:pt>
    <dgm:pt modelId="{DA840510-B722-1A4D-ADD2-AEC027C8853D}" type="parTrans" cxnId="{5C46A94A-3DEC-7646-A5BF-CDB91ED62870}">
      <dgm:prSet/>
      <dgm:spPr/>
      <dgm:t>
        <a:bodyPr/>
        <a:lstStyle/>
        <a:p>
          <a:endParaRPr lang="en-US"/>
        </a:p>
      </dgm:t>
    </dgm:pt>
    <dgm:pt modelId="{6A20FC79-E3BD-134F-8662-79A64EA736EE}" type="sibTrans" cxnId="{5C46A94A-3DEC-7646-A5BF-CDB91ED62870}">
      <dgm:prSet/>
      <dgm:spPr/>
      <dgm:t>
        <a:bodyPr/>
        <a:lstStyle/>
        <a:p>
          <a:endParaRPr lang="en-US"/>
        </a:p>
      </dgm:t>
    </dgm:pt>
    <dgm:pt modelId="{B4E94C1C-CCB2-5D4E-A90B-AD0EA2FED03F}" type="pres">
      <dgm:prSet presAssocID="{8652AAE1-233C-412F-8C51-244DAA6302CC}" presName="Name0" presStyleCnt="0">
        <dgm:presLayoutVars>
          <dgm:dir/>
          <dgm:animLvl val="lvl"/>
          <dgm:resizeHandles val="exact"/>
        </dgm:presLayoutVars>
      </dgm:prSet>
      <dgm:spPr/>
    </dgm:pt>
    <dgm:pt modelId="{34D9DF74-C79C-2E47-B3EA-0C3125828E2C}" type="pres">
      <dgm:prSet presAssocID="{530C491E-034E-DA47-ADC0-288B76046462}" presName="composite" presStyleCnt="0"/>
      <dgm:spPr/>
    </dgm:pt>
    <dgm:pt modelId="{6A787BB1-0781-EE43-BF23-E7EDD8CF0C88}" type="pres">
      <dgm:prSet presAssocID="{530C491E-034E-DA47-ADC0-288B76046462}" presName="parTx" presStyleLbl="alignNode1" presStyleIdx="0" presStyleCnt="2">
        <dgm:presLayoutVars>
          <dgm:chMax val="0"/>
          <dgm:chPref val="0"/>
          <dgm:bulletEnabled val="1"/>
        </dgm:presLayoutVars>
      </dgm:prSet>
      <dgm:spPr/>
    </dgm:pt>
    <dgm:pt modelId="{41F53092-4557-B447-B41F-CF9990811D12}" type="pres">
      <dgm:prSet presAssocID="{530C491E-034E-DA47-ADC0-288B76046462}" presName="desTx" presStyleLbl="alignAccFollowNode1" presStyleIdx="0" presStyleCnt="2">
        <dgm:presLayoutVars>
          <dgm:bulletEnabled val="1"/>
        </dgm:presLayoutVars>
      </dgm:prSet>
      <dgm:spPr/>
    </dgm:pt>
    <dgm:pt modelId="{EE669FFB-FA2C-FB4C-975C-32C8E901C49D}" type="pres">
      <dgm:prSet presAssocID="{147BEE16-846B-C148-AC85-A61B99B85127}" presName="space" presStyleCnt="0"/>
      <dgm:spPr/>
    </dgm:pt>
    <dgm:pt modelId="{772934AC-29D0-754C-BA27-7176A9BA498B}" type="pres">
      <dgm:prSet presAssocID="{51819B87-D1D3-DE4C-A988-B6BE9651442E}" presName="composite" presStyleCnt="0"/>
      <dgm:spPr/>
    </dgm:pt>
    <dgm:pt modelId="{D7045516-31A8-6741-9A7E-80EBF2868F46}" type="pres">
      <dgm:prSet presAssocID="{51819B87-D1D3-DE4C-A988-B6BE9651442E}" presName="parTx" presStyleLbl="alignNode1" presStyleIdx="1" presStyleCnt="2">
        <dgm:presLayoutVars>
          <dgm:chMax val="0"/>
          <dgm:chPref val="0"/>
          <dgm:bulletEnabled val="1"/>
        </dgm:presLayoutVars>
      </dgm:prSet>
      <dgm:spPr/>
    </dgm:pt>
    <dgm:pt modelId="{1D6BD3E0-64A9-D644-BD11-C4ACCA375DD1}" type="pres">
      <dgm:prSet presAssocID="{51819B87-D1D3-DE4C-A988-B6BE9651442E}" presName="desTx" presStyleLbl="alignAccFollowNode1" presStyleIdx="1" presStyleCnt="2">
        <dgm:presLayoutVars>
          <dgm:bulletEnabled val="1"/>
        </dgm:presLayoutVars>
      </dgm:prSet>
      <dgm:spPr/>
    </dgm:pt>
  </dgm:ptLst>
  <dgm:cxnLst>
    <dgm:cxn modelId="{1D145D13-F3BA-484E-AFFF-531937C5855E}" type="presOf" srcId="{21D7B512-09B8-6248-9826-619DC0EBC25B}" destId="{41F53092-4557-B447-B41F-CF9990811D12}" srcOrd="0" destOrd="0" presId="urn:microsoft.com/office/officeart/2005/8/layout/hList1"/>
    <dgm:cxn modelId="{50A1E834-C544-894A-85E4-94BCCD5CF336}" type="presOf" srcId="{530C491E-034E-DA47-ADC0-288B76046462}" destId="{6A787BB1-0781-EE43-BF23-E7EDD8CF0C88}" srcOrd="0" destOrd="0" presId="urn:microsoft.com/office/officeart/2005/8/layout/hList1"/>
    <dgm:cxn modelId="{00EF0B37-4655-B541-896B-77C30962294A}" srcId="{530C491E-034E-DA47-ADC0-288B76046462}" destId="{53EC6720-6702-5441-A55E-027692897B6A}" srcOrd="1" destOrd="0" parTransId="{7AA62A05-056D-6748-BC7A-4A1422BF2ADE}" sibTransId="{4F1C3D62-1E31-814F-B403-5534D93EF612}"/>
    <dgm:cxn modelId="{51A50C5C-DFD7-DF49-963A-D809303B31B5}" srcId="{E1BE636D-BAE2-FE47-8913-15690489BB54}" destId="{B2338A7E-19CF-934A-A233-13D54900420E}" srcOrd="0" destOrd="0" parTransId="{DF6AF2A8-2DED-804C-A418-5CA83EB4AA32}" sibTransId="{2BAE2BB5-7CEE-844B-BC77-325278BE55CD}"/>
    <dgm:cxn modelId="{5C46A94A-3DEC-7646-A5BF-CDB91ED62870}" srcId="{530C491E-034E-DA47-ADC0-288B76046462}" destId="{CDE67182-431A-4342-B4DE-01660357C677}" srcOrd="2" destOrd="0" parTransId="{DA840510-B722-1A4D-ADD2-AEC027C8853D}" sibTransId="{6A20FC79-E3BD-134F-8662-79A64EA736EE}"/>
    <dgm:cxn modelId="{45BEAB4F-B58F-F340-8676-89214CA01722}" type="presOf" srcId="{53EC6720-6702-5441-A55E-027692897B6A}" destId="{41F53092-4557-B447-B41F-CF9990811D12}" srcOrd="0" destOrd="1" presId="urn:microsoft.com/office/officeart/2005/8/layout/hList1"/>
    <dgm:cxn modelId="{7D05C376-FC13-E441-8058-5BA63970CD1A}" type="presOf" srcId="{CDE67182-431A-4342-B4DE-01660357C677}" destId="{41F53092-4557-B447-B41F-CF9990811D12}" srcOrd="0" destOrd="2" presId="urn:microsoft.com/office/officeart/2005/8/layout/hList1"/>
    <dgm:cxn modelId="{0A11BD84-4D97-8941-800A-03359361CD78}" type="presOf" srcId="{8652AAE1-233C-412F-8C51-244DAA6302CC}" destId="{B4E94C1C-CCB2-5D4E-A90B-AD0EA2FED03F}" srcOrd="0" destOrd="0" presId="urn:microsoft.com/office/officeart/2005/8/layout/hList1"/>
    <dgm:cxn modelId="{FEFDF784-6A95-A645-B175-BB765794FD61}" type="presOf" srcId="{E1BE636D-BAE2-FE47-8913-15690489BB54}" destId="{1D6BD3E0-64A9-D644-BD11-C4ACCA375DD1}" srcOrd="0" destOrd="0" presId="urn:microsoft.com/office/officeart/2005/8/layout/hList1"/>
    <dgm:cxn modelId="{9473DC87-E5D9-AE40-871F-75FE316D5BB7}" srcId="{530C491E-034E-DA47-ADC0-288B76046462}" destId="{21D7B512-09B8-6248-9826-619DC0EBC25B}" srcOrd="0" destOrd="0" parTransId="{D665B12E-E4D7-FE4E-B3F2-785DAFD60015}" sibTransId="{657DAF29-B3A6-854C-BAC6-4BDEA3F9C5A8}"/>
    <dgm:cxn modelId="{FB568EAE-4063-6841-93CB-990CDE9E5195}" type="presOf" srcId="{B2338A7E-19CF-934A-A233-13D54900420E}" destId="{1D6BD3E0-64A9-D644-BD11-C4ACCA375DD1}" srcOrd="0" destOrd="1" presId="urn:microsoft.com/office/officeart/2005/8/layout/hList1"/>
    <dgm:cxn modelId="{6AE87FC3-DFE3-4A4E-B639-89C92655E999}" srcId="{8652AAE1-233C-412F-8C51-244DAA6302CC}" destId="{530C491E-034E-DA47-ADC0-288B76046462}" srcOrd="0" destOrd="0" parTransId="{11D3778B-456C-054B-B9F3-39D42B59FF38}" sibTransId="{147BEE16-846B-C148-AC85-A61B99B85127}"/>
    <dgm:cxn modelId="{807249CE-FFEF-0B4F-9221-749E7C41F16B}" srcId="{51819B87-D1D3-DE4C-A988-B6BE9651442E}" destId="{E1BE636D-BAE2-FE47-8913-15690489BB54}" srcOrd="0" destOrd="0" parTransId="{90EB78C4-BC12-2F45-A90B-C43C4FDC7267}" sibTransId="{84C1F9C3-5C3A-AD4E-9A68-2968A98F71D2}"/>
    <dgm:cxn modelId="{45945DDF-21AB-2E49-9D05-2608B547B4D9}" type="presOf" srcId="{51819B87-D1D3-DE4C-A988-B6BE9651442E}" destId="{D7045516-31A8-6741-9A7E-80EBF2868F46}" srcOrd="0" destOrd="0" presId="urn:microsoft.com/office/officeart/2005/8/layout/hList1"/>
    <dgm:cxn modelId="{AF7B96E1-3F54-C845-B51B-63769510FE16}" srcId="{8652AAE1-233C-412F-8C51-244DAA6302CC}" destId="{51819B87-D1D3-DE4C-A988-B6BE9651442E}" srcOrd="1" destOrd="0" parTransId="{757387E0-6A15-AB43-B1D8-24AEFE0CB67B}" sibTransId="{199017E1-B2CB-F944-A75C-D57C1EC3B3E8}"/>
    <dgm:cxn modelId="{98622EC9-93C3-124A-AA97-76E58DDD0F9C}" type="presParOf" srcId="{B4E94C1C-CCB2-5D4E-A90B-AD0EA2FED03F}" destId="{34D9DF74-C79C-2E47-B3EA-0C3125828E2C}" srcOrd="0" destOrd="0" presId="urn:microsoft.com/office/officeart/2005/8/layout/hList1"/>
    <dgm:cxn modelId="{C217410A-84A2-DC4F-BDF2-A7028E4F8CAE}" type="presParOf" srcId="{34D9DF74-C79C-2E47-B3EA-0C3125828E2C}" destId="{6A787BB1-0781-EE43-BF23-E7EDD8CF0C88}" srcOrd="0" destOrd="0" presId="urn:microsoft.com/office/officeart/2005/8/layout/hList1"/>
    <dgm:cxn modelId="{BB39AFD9-7210-4947-9BF2-465244FC2F65}" type="presParOf" srcId="{34D9DF74-C79C-2E47-B3EA-0C3125828E2C}" destId="{41F53092-4557-B447-B41F-CF9990811D12}" srcOrd="1" destOrd="0" presId="urn:microsoft.com/office/officeart/2005/8/layout/hList1"/>
    <dgm:cxn modelId="{47646C63-BC6C-7C4E-8ADF-23C0F012C35F}" type="presParOf" srcId="{B4E94C1C-CCB2-5D4E-A90B-AD0EA2FED03F}" destId="{EE669FFB-FA2C-FB4C-975C-32C8E901C49D}" srcOrd="1" destOrd="0" presId="urn:microsoft.com/office/officeart/2005/8/layout/hList1"/>
    <dgm:cxn modelId="{180B2C82-E08E-414F-85BE-F55E800B548B}" type="presParOf" srcId="{B4E94C1C-CCB2-5D4E-A90B-AD0EA2FED03F}" destId="{772934AC-29D0-754C-BA27-7176A9BA498B}" srcOrd="2" destOrd="0" presId="urn:microsoft.com/office/officeart/2005/8/layout/hList1"/>
    <dgm:cxn modelId="{2309F03A-89A6-F242-BE6B-175CF71776C7}" type="presParOf" srcId="{772934AC-29D0-754C-BA27-7176A9BA498B}" destId="{D7045516-31A8-6741-9A7E-80EBF2868F46}" srcOrd="0" destOrd="0" presId="urn:microsoft.com/office/officeart/2005/8/layout/hList1"/>
    <dgm:cxn modelId="{9A66C14C-3894-9A4C-8621-FC74A9788975}" type="presParOf" srcId="{772934AC-29D0-754C-BA27-7176A9BA498B}" destId="{1D6BD3E0-64A9-D644-BD11-C4ACCA375DD1}"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652AAE1-233C-412F-8C51-244DAA6302CC}" type="doc">
      <dgm:prSet loTypeId="urn:microsoft.com/office/officeart/2005/8/layout/hList1" loCatId="list" qsTypeId="urn:microsoft.com/office/officeart/2005/8/quickstyle/simple1" qsCatId="simple" csTypeId="urn:microsoft.com/office/officeart/2005/8/colors/accent6_2" csCatId="accent6" phldr="1"/>
      <dgm:spPr/>
      <dgm:t>
        <a:bodyPr/>
        <a:lstStyle/>
        <a:p>
          <a:endParaRPr lang="en-US"/>
        </a:p>
      </dgm:t>
    </dgm:pt>
    <dgm:pt modelId="{530C491E-034E-DA47-ADC0-288B76046462}">
      <dgm:prSet/>
      <dgm:spPr>
        <a:solidFill>
          <a:schemeClr val="accent3"/>
        </a:solidFill>
        <a:ln>
          <a:solidFill>
            <a:schemeClr val="tx1"/>
          </a:solidFill>
        </a:ln>
      </dgm:spPr>
      <dgm:t>
        <a:bodyPr/>
        <a:lstStyle/>
        <a:p>
          <a:r>
            <a:rPr lang="en-US" dirty="0">
              <a:solidFill>
                <a:schemeClr val="tx1"/>
              </a:solidFill>
            </a:rPr>
            <a:t>Reason Ordered </a:t>
          </a:r>
        </a:p>
      </dgm:t>
    </dgm:pt>
    <dgm:pt modelId="{11D3778B-456C-054B-B9F3-39D42B59FF38}" type="parTrans" cxnId="{6AE87FC3-DFE3-4A4E-B639-89C92655E999}">
      <dgm:prSet/>
      <dgm:spPr/>
      <dgm:t>
        <a:bodyPr/>
        <a:lstStyle/>
        <a:p>
          <a:endParaRPr lang="en-US"/>
        </a:p>
      </dgm:t>
    </dgm:pt>
    <dgm:pt modelId="{147BEE16-846B-C148-AC85-A61B99B85127}" type="sibTrans" cxnId="{6AE87FC3-DFE3-4A4E-B639-89C92655E999}">
      <dgm:prSet/>
      <dgm:spPr/>
      <dgm:t>
        <a:bodyPr/>
        <a:lstStyle/>
        <a:p>
          <a:endParaRPr lang="en-US"/>
        </a:p>
      </dgm:t>
    </dgm:pt>
    <dgm:pt modelId="{51819B87-D1D3-DE4C-A988-B6BE9651442E}">
      <dgm:prSet/>
      <dgm:spPr>
        <a:solidFill>
          <a:schemeClr val="accent1"/>
        </a:solidFill>
        <a:ln>
          <a:solidFill>
            <a:schemeClr val="tx1"/>
          </a:solidFill>
        </a:ln>
      </dgm:spPr>
      <dgm:t>
        <a:bodyPr/>
        <a:lstStyle/>
        <a:p>
          <a:pPr>
            <a:buSzPct val="75000"/>
            <a:buFont typeface="Wingdings" pitchFamily="2" charset="2"/>
            <a:buChar char="§"/>
          </a:pPr>
          <a:r>
            <a:rPr lang="en-US" altLang="en-US" dirty="0">
              <a:solidFill>
                <a:schemeClr val="tx1"/>
              </a:solidFill>
            </a:rPr>
            <a:t>Measurable Objective Criteria</a:t>
          </a:r>
        </a:p>
      </dgm:t>
    </dgm:pt>
    <dgm:pt modelId="{757387E0-6A15-AB43-B1D8-24AEFE0CB67B}" type="parTrans" cxnId="{AF7B96E1-3F54-C845-B51B-63769510FE16}">
      <dgm:prSet/>
      <dgm:spPr/>
      <dgm:t>
        <a:bodyPr/>
        <a:lstStyle/>
        <a:p>
          <a:endParaRPr lang="en-US"/>
        </a:p>
      </dgm:t>
    </dgm:pt>
    <dgm:pt modelId="{199017E1-B2CB-F944-A75C-D57C1EC3B3E8}" type="sibTrans" cxnId="{AF7B96E1-3F54-C845-B51B-63769510FE16}">
      <dgm:prSet/>
      <dgm:spPr/>
      <dgm:t>
        <a:bodyPr/>
        <a:lstStyle/>
        <a:p>
          <a:endParaRPr lang="en-US"/>
        </a:p>
      </dgm:t>
    </dgm:pt>
    <dgm:pt modelId="{21D7B512-09B8-6248-9826-619DC0EBC25B}">
      <dgm:prSet/>
      <dgm:spPr>
        <a:solidFill>
          <a:schemeClr val="bg2">
            <a:lumMod val="90000"/>
            <a:alpha val="90000"/>
          </a:schemeClr>
        </a:solidFill>
        <a:ln>
          <a:solidFill>
            <a:schemeClr val="tx1">
              <a:alpha val="90000"/>
            </a:schemeClr>
          </a:solidFill>
        </a:ln>
      </dgm:spPr>
      <dgm:t>
        <a:bodyPr/>
        <a:lstStyle/>
        <a:p>
          <a:pPr>
            <a:buFont typeface="Arial" panose="020B0604020202020204" pitchFamily="34" charset="0"/>
            <a:buChar char="•"/>
          </a:pPr>
          <a:r>
            <a:rPr lang="en-US" altLang="en-US" dirty="0"/>
            <a:t>Headache</a:t>
          </a:r>
          <a:endParaRPr lang="en-US" dirty="0"/>
        </a:p>
      </dgm:t>
    </dgm:pt>
    <dgm:pt modelId="{D665B12E-E4D7-FE4E-B3F2-785DAFD60015}" type="parTrans" cxnId="{9473DC87-E5D9-AE40-871F-75FE316D5BB7}">
      <dgm:prSet/>
      <dgm:spPr/>
      <dgm:t>
        <a:bodyPr/>
        <a:lstStyle/>
        <a:p>
          <a:endParaRPr lang="en-US"/>
        </a:p>
      </dgm:t>
    </dgm:pt>
    <dgm:pt modelId="{657DAF29-B3A6-854C-BAC6-4BDEA3F9C5A8}" type="sibTrans" cxnId="{9473DC87-E5D9-AE40-871F-75FE316D5BB7}">
      <dgm:prSet/>
      <dgm:spPr/>
      <dgm:t>
        <a:bodyPr/>
        <a:lstStyle/>
        <a:p>
          <a:endParaRPr lang="en-US"/>
        </a:p>
      </dgm:t>
    </dgm:pt>
    <dgm:pt modelId="{5930369A-CFEA-3A47-8587-62E8DC1C409A}">
      <dgm:prSet/>
      <dgm:spPr>
        <a:solidFill>
          <a:schemeClr val="accent6"/>
        </a:solidFill>
        <a:ln>
          <a:solidFill>
            <a:schemeClr val="tx1"/>
          </a:solidFill>
        </a:ln>
      </dgm:spPr>
      <dgm:t>
        <a:bodyPr/>
        <a:lstStyle/>
        <a:p>
          <a:pPr>
            <a:buSzPct val="75000"/>
            <a:buFont typeface="Wingdings" pitchFamily="2" charset="2"/>
            <a:buNone/>
          </a:pPr>
          <a:r>
            <a:rPr lang="en-US" altLang="en-US" dirty="0">
              <a:solidFill>
                <a:schemeClr val="tx1"/>
              </a:solidFill>
            </a:rPr>
            <a:t>Parameters for Use</a:t>
          </a:r>
        </a:p>
      </dgm:t>
    </dgm:pt>
    <dgm:pt modelId="{BCA94600-17A8-AC4A-827B-669C4CB63AEB}" type="parTrans" cxnId="{9ABE3328-8E1F-9C4E-805C-ACA58024F382}">
      <dgm:prSet/>
      <dgm:spPr/>
      <dgm:t>
        <a:bodyPr/>
        <a:lstStyle/>
        <a:p>
          <a:endParaRPr lang="en-US"/>
        </a:p>
      </dgm:t>
    </dgm:pt>
    <dgm:pt modelId="{431F1EEE-521D-8145-A2EC-F22335EF862F}" type="sibTrans" cxnId="{9ABE3328-8E1F-9C4E-805C-ACA58024F382}">
      <dgm:prSet/>
      <dgm:spPr/>
      <dgm:t>
        <a:bodyPr/>
        <a:lstStyle/>
        <a:p>
          <a:endParaRPr lang="en-US"/>
        </a:p>
      </dgm:t>
    </dgm:pt>
    <dgm:pt modelId="{F82B3AF9-B52E-564D-91C4-04D90EAC5F68}">
      <dgm:prSet/>
      <dgm:spPr>
        <a:ln>
          <a:solidFill>
            <a:schemeClr val="tx1">
              <a:alpha val="90000"/>
            </a:schemeClr>
          </a:solidFill>
        </a:ln>
      </dgm:spPr>
      <dgm:t>
        <a:bodyPr/>
        <a:lstStyle/>
        <a:p>
          <a:pPr>
            <a:buSzPct val="100000"/>
            <a:buFont typeface="Arial" panose="020B0604020202020204" pitchFamily="34" charset="0"/>
            <a:buChar char="•"/>
          </a:pPr>
          <a:r>
            <a:rPr lang="en-US" altLang="en-US" dirty="0"/>
            <a:t>If 3 doses are administered within 24 hours, notify  HCP</a:t>
          </a:r>
        </a:p>
      </dgm:t>
    </dgm:pt>
    <dgm:pt modelId="{82C1E9C6-2865-B94D-B832-A071CC9A69FC}" type="parTrans" cxnId="{591F283E-F5B9-7646-A397-B9C517B4D8B4}">
      <dgm:prSet/>
      <dgm:spPr/>
      <dgm:t>
        <a:bodyPr/>
        <a:lstStyle/>
        <a:p>
          <a:endParaRPr lang="en-US"/>
        </a:p>
      </dgm:t>
    </dgm:pt>
    <dgm:pt modelId="{F97FAA3C-717C-0147-A996-37D0E6F1B5EE}" type="sibTrans" cxnId="{591F283E-F5B9-7646-A397-B9C517B4D8B4}">
      <dgm:prSet/>
      <dgm:spPr/>
      <dgm:t>
        <a:bodyPr/>
        <a:lstStyle/>
        <a:p>
          <a:endParaRPr lang="en-US"/>
        </a:p>
      </dgm:t>
    </dgm:pt>
    <dgm:pt modelId="{EF07DE70-E6CD-EC43-A599-6FBBB95986D0}">
      <dgm:prSet/>
      <dgm:spPr>
        <a:solidFill>
          <a:schemeClr val="accent1"/>
        </a:solidFill>
        <a:ln>
          <a:solidFill>
            <a:schemeClr val="tx1"/>
          </a:solidFill>
        </a:ln>
      </dgm:spPr>
      <dgm:t>
        <a:bodyPr/>
        <a:lstStyle/>
        <a:p>
          <a:pPr>
            <a:buSzPct val="100000"/>
            <a:buFont typeface="Arial" panose="020B0604020202020204" pitchFamily="34" charset="0"/>
            <a:buChar char="•"/>
          </a:pPr>
          <a:r>
            <a:rPr lang="en-US" altLang="en-US" dirty="0"/>
            <a:t>Headache defined as  ‘head slapping for more than 5 minutes’</a:t>
          </a:r>
        </a:p>
      </dgm:t>
    </dgm:pt>
    <dgm:pt modelId="{44982ADA-E1E4-D749-9058-1F42D8576F1F}" type="parTrans" cxnId="{3429ED82-CBDF-3141-AAB2-7F61F0B4BDAE}">
      <dgm:prSet/>
      <dgm:spPr/>
      <dgm:t>
        <a:bodyPr/>
        <a:lstStyle/>
        <a:p>
          <a:endParaRPr lang="en-US"/>
        </a:p>
      </dgm:t>
    </dgm:pt>
    <dgm:pt modelId="{5E6E2A06-80E6-CD41-954F-E35DDED08063}" type="sibTrans" cxnId="{3429ED82-CBDF-3141-AAB2-7F61F0B4BDAE}">
      <dgm:prSet/>
      <dgm:spPr/>
      <dgm:t>
        <a:bodyPr/>
        <a:lstStyle/>
        <a:p>
          <a:endParaRPr lang="en-US"/>
        </a:p>
      </dgm:t>
    </dgm:pt>
    <dgm:pt modelId="{803A5435-8C80-4A44-BE31-07A393B8EF32}">
      <dgm:prSet/>
      <dgm:spPr>
        <a:solidFill>
          <a:schemeClr val="bg2">
            <a:lumMod val="90000"/>
            <a:alpha val="90000"/>
          </a:schemeClr>
        </a:solidFill>
        <a:ln>
          <a:solidFill>
            <a:schemeClr val="tx1">
              <a:alpha val="90000"/>
            </a:schemeClr>
          </a:solidFill>
        </a:ln>
      </dgm:spPr>
      <dgm:t>
        <a:bodyPr/>
        <a:lstStyle/>
        <a:p>
          <a:pPr>
            <a:buFont typeface="Arial" panose="020B0604020202020204" pitchFamily="34" charset="0"/>
            <a:buChar char="•"/>
          </a:pPr>
          <a:r>
            <a:rPr lang="en-US" dirty="0"/>
            <a:t>Constipation</a:t>
          </a:r>
        </a:p>
      </dgm:t>
    </dgm:pt>
    <dgm:pt modelId="{DE4F7D3F-ABB2-4544-9A79-5B818071F5D9}" type="parTrans" cxnId="{4404B621-8BC8-D443-920D-358C1AE09F96}">
      <dgm:prSet/>
      <dgm:spPr/>
      <dgm:t>
        <a:bodyPr/>
        <a:lstStyle/>
        <a:p>
          <a:endParaRPr lang="en-US"/>
        </a:p>
      </dgm:t>
    </dgm:pt>
    <dgm:pt modelId="{5446CCE1-6E71-2949-B818-9E805C07BAEA}" type="sibTrans" cxnId="{4404B621-8BC8-D443-920D-358C1AE09F96}">
      <dgm:prSet/>
      <dgm:spPr/>
      <dgm:t>
        <a:bodyPr/>
        <a:lstStyle/>
        <a:p>
          <a:endParaRPr lang="en-US"/>
        </a:p>
      </dgm:t>
    </dgm:pt>
    <dgm:pt modelId="{2F585052-422D-004E-AE86-6197A796A826}">
      <dgm:prSet/>
      <dgm:spPr>
        <a:solidFill>
          <a:schemeClr val="bg2">
            <a:lumMod val="90000"/>
            <a:alpha val="90000"/>
          </a:schemeClr>
        </a:solidFill>
        <a:ln>
          <a:solidFill>
            <a:schemeClr val="tx1">
              <a:alpha val="90000"/>
            </a:schemeClr>
          </a:solidFill>
        </a:ln>
      </dgm:spPr>
      <dgm:t>
        <a:bodyPr/>
        <a:lstStyle/>
        <a:p>
          <a:pPr>
            <a:buFont typeface="Arial" panose="020B0604020202020204" pitchFamily="34" charset="0"/>
            <a:buNone/>
          </a:pPr>
          <a:endParaRPr lang="en-US" dirty="0"/>
        </a:p>
      </dgm:t>
    </dgm:pt>
    <dgm:pt modelId="{A9AAAF41-2730-274E-9012-F253E198A328}" type="parTrans" cxnId="{33CE5E3F-BEF5-9644-AD9B-7C5D44972C5E}">
      <dgm:prSet/>
      <dgm:spPr/>
      <dgm:t>
        <a:bodyPr/>
        <a:lstStyle/>
        <a:p>
          <a:endParaRPr lang="en-US"/>
        </a:p>
      </dgm:t>
    </dgm:pt>
    <dgm:pt modelId="{B1093431-C3B7-1B49-A46F-DE0BEC8070A0}" type="sibTrans" cxnId="{33CE5E3F-BEF5-9644-AD9B-7C5D44972C5E}">
      <dgm:prSet/>
      <dgm:spPr/>
      <dgm:t>
        <a:bodyPr/>
        <a:lstStyle/>
        <a:p>
          <a:endParaRPr lang="en-US"/>
        </a:p>
      </dgm:t>
    </dgm:pt>
    <dgm:pt modelId="{AC23701D-C9A1-F941-A214-B9A9175AFF9F}">
      <dgm:prSet/>
      <dgm:spPr>
        <a:solidFill>
          <a:schemeClr val="accent1"/>
        </a:solidFill>
        <a:ln>
          <a:solidFill>
            <a:schemeClr val="tx1"/>
          </a:solidFill>
        </a:ln>
      </dgm:spPr>
      <dgm:t>
        <a:bodyPr/>
        <a:lstStyle/>
        <a:p>
          <a:pPr>
            <a:buSzPct val="100000"/>
            <a:buFont typeface="Arial" panose="020B0604020202020204" pitchFamily="34" charset="0"/>
            <a:buChar char="•"/>
          </a:pPr>
          <a:r>
            <a:rPr lang="en-US" altLang="en-US" dirty="0"/>
            <a:t>Constipation defined as no bowel movement (BM) in 3 days</a:t>
          </a:r>
        </a:p>
      </dgm:t>
    </dgm:pt>
    <dgm:pt modelId="{26F3349E-CC79-E24E-87D1-F76ABF6DC662}" type="parTrans" cxnId="{E8EB3C69-41ED-E94A-9B53-F54715EDDA41}">
      <dgm:prSet/>
      <dgm:spPr/>
      <dgm:t>
        <a:bodyPr/>
        <a:lstStyle/>
        <a:p>
          <a:endParaRPr lang="en-US"/>
        </a:p>
      </dgm:t>
    </dgm:pt>
    <dgm:pt modelId="{F7B8DA9B-1F76-8C4D-AC2C-DD8CE7E2D1C7}" type="sibTrans" cxnId="{E8EB3C69-41ED-E94A-9B53-F54715EDDA41}">
      <dgm:prSet/>
      <dgm:spPr/>
      <dgm:t>
        <a:bodyPr/>
        <a:lstStyle/>
        <a:p>
          <a:endParaRPr lang="en-US"/>
        </a:p>
      </dgm:t>
    </dgm:pt>
    <dgm:pt modelId="{EB5128F6-A2CF-3547-8CE2-2C9F6F0ACE54}">
      <dgm:prSet/>
      <dgm:spPr>
        <a:ln>
          <a:solidFill>
            <a:schemeClr val="tx1">
              <a:alpha val="90000"/>
            </a:schemeClr>
          </a:solidFill>
        </a:ln>
      </dgm:spPr>
      <dgm:t>
        <a:bodyPr/>
        <a:lstStyle/>
        <a:p>
          <a:pPr>
            <a:buSzPct val="100000"/>
            <a:buFont typeface="Arial" panose="020B0604020202020204" pitchFamily="34" charset="0"/>
            <a:buNone/>
          </a:pPr>
          <a:endParaRPr lang="en-US" altLang="en-US" dirty="0"/>
        </a:p>
      </dgm:t>
    </dgm:pt>
    <dgm:pt modelId="{23187803-17D0-9945-B1DA-C8095A89A3C0}" type="parTrans" cxnId="{B5312552-55F1-964A-A0A2-1FBE17B330D3}">
      <dgm:prSet/>
      <dgm:spPr/>
      <dgm:t>
        <a:bodyPr/>
        <a:lstStyle/>
        <a:p>
          <a:endParaRPr lang="en-US"/>
        </a:p>
      </dgm:t>
    </dgm:pt>
    <dgm:pt modelId="{16ECBDA6-CEE6-8D4C-B2D9-C5BA24A443C3}" type="sibTrans" cxnId="{B5312552-55F1-964A-A0A2-1FBE17B330D3}">
      <dgm:prSet/>
      <dgm:spPr/>
      <dgm:t>
        <a:bodyPr/>
        <a:lstStyle/>
        <a:p>
          <a:endParaRPr lang="en-US"/>
        </a:p>
      </dgm:t>
    </dgm:pt>
    <dgm:pt modelId="{FF50FF85-B1A7-A342-B3CB-89F0A16C3DF3}">
      <dgm:prSet/>
      <dgm:spPr>
        <a:solidFill>
          <a:schemeClr val="accent4"/>
        </a:solidFill>
        <a:ln>
          <a:solidFill>
            <a:schemeClr val="tx1"/>
          </a:solidFill>
        </a:ln>
      </dgm:spPr>
      <dgm:t>
        <a:bodyPr/>
        <a:lstStyle/>
        <a:p>
          <a:r>
            <a:rPr lang="en-US" dirty="0">
              <a:solidFill>
                <a:schemeClr val="tx1"/>
              </a:solidFill>
            </a:rPr>
            <a:t>Target Signs &amp; Symptoms </a:t>
          </a:r>
        </a:p>
      </dgm:t>
    </dgm:pt>
    <dgm:pt modelId="{764CA5B6-CAF1-D340-AD55-293A1D617053}" type="parTrans" cxnId="{B2958286-F07A-934E-A08E-69522B83C58C}">
      <dgm:prSet/>
      <dgm:spPr/>
      <dgm:t>
        <a:bodyPr/>
        <a:lstStyle/>
        <a:p>
          <a:endParaRPr lang="en-US"/>
        </a:p>
      </dgm:t>
    </dgm:pt>
    <dgm:pt modelId="{BCAD937F-C36C-4940-B4A9-D7FB5CDA5D8D}" type="sibTrans" cxnId="{B2958286-F07A-934E-A08E-69522B83C58C}">
      <dgm:prSet/>
      <dgm:spPr/>
      <dgm:t>
        <a:bodyPr/>
        <a:lstStyle/>
        <a:p>
          <a:endParaRPr lang="en-US"/>
        </a:p>
      </dgm:t>
    </dgm:pt>
    <dgm:pt modelId="{B12892F1-0D45-1E43-92CC-F68CD229BFDC}">
      <dgm:prSet/>
      <dgm:spPr>
        <a:solidFill>
          <a:schemeClr val="accent4">
            <a:lumMod val="20000"/>
            <a:lumOff val="80000"/>
            <a:alpha val="90000"/>
          </a:schemeClr>
        </a:solidFill>
        <a:ln>
          <a:solidFill>
            <a:schemeClr val="tx1">
              <a:alpha val="90000"/>
            </a:schemeClr>
          </a:solidFill>
        </a:ln>
      </dgm:spPr>
      <dgm:t>
        <a:bodyPr/>
        <a:lstStyle/>
        <a:p>
          <a:pPr>
            <a:buFont typeface="Arial" panose="020B0604020202020204" pitchFamily="34" charset="0"/>
            <a:buChar char="•"/>
          </a:pPr>
          <a:r>
            <a:rPr lang="en-US" altLang="en-US" dirty="0"/>
            <a:t>Self reports ‘headache’</a:t>
          </a:r>
          <a:endParaRPr lang="en-US" dirty="0"/>
        </a:p>
      </dgm:t>
    </dgm:pt>
    <dgm:pt modelId="{46081552-5437-4E4E-B823-142CE5B2588D}" type="parTrans" cxnId="{C29B4847-53E2-A44B-BE94-EEE8F3689145}">
      <dgm:prSet/>
      <dgm:spPr/>
      <dgm:t>
        <a:bodyPr/>
        <a:lstStyle/>
        <a:p>
          <a:endParaRPr lang="en-US"/>
        </a:p>
      </dgm:t>
    </dgm:pt>
    <dgm:pt modelId="{F8DF70F7-3B82-FE40-B2E2-6598E6CC8EB9}" type="sibTrans" cxnId="{C29B4847-53E2-A44B-BE94-EEE8F3689145}">
      <dgm:prSet/>
      <dgm:spPr/>
      <dgm:t>
        <a:bodyPr/>
        <a:lstStyle/>
        <a:p>
          <a:endParaRPr lang="en-US"/>
        </a:p>
      </dgm:t>
    </dgm:pt>
    <dgm:pt modelId="{37FF361A-2A80-2E48-960C-3376CE17DCF6}">
      <dgm:prSet/>
      <dgm:spPr>
        <a:solidFill>
          <a:schemeClr val="accent4">
            <a:lumMod val="20000"/>
            <a:lumOff val="80000"/>
            <a:alpha val="90000"/>
          </a:schemeClr>
        </a:solidFill>
        <a:ln>
          <a:solidFill>
            <a:schemeClr val="tx1">
              <a:alpha val="90000"/>
            </a:schemeClr>
          </a:solidFill>
        </a:ln>
      </dgm:spPr>
      <dgm:t>
        <a:bodyPr/>
        <a:lstStyle/>
        <a:p>
          <a:r>
            <a:rPr lang="en-US" dirty="0"/>
            <a:t>Self reports ‘constipation’</a:t>
          </a:r>
        </a:p>
      </dgm:t>
    </dgm:pt>
    <dgm:pt modelId="{030441EA-964E-FD40-8ECD-293E3BBABED0}" type="parTrans" cxnId="{6F94B4ED-3E6F-4E40-900A-3F56DD340188}">
      <dgm:prSet/>
      <dgm:spPr/>
      <dgm:t>
        <a:bodyPr/>
        <a:lstStyle/>
        <a:p>
          <a:endParaRPr lang="en-US"/>
        </a:p>
      </dgm:t>
    </dgm:pt>
    <dgm:pt modelId="{D0B5D0FA-F888-2E4B-92E7-AED225B26A15}" type="sibTrans" cxnId="{6F94B4ED-3E6F-4E40-900A-3F56DD340188}">
      <dgm:prSet/>
      <dgm:spPr/>
      <dgm:t>
        <a:bodyPr/>
        <a:lstStyle/>
        <a:p>
          <a:endParaRPr lang="en-US"/>
        </a:p>
      </dgm:t>
    </dgm:pt>
    <dgm:pt modelId="{1E81C3A1-A91D-674A-A7D4-BDD5176D78D0}">
      <dgm:prSet/>
      <dgm:spPr>
        <a:ln>
          <a:solidFill>
            <a:schemeClr val="tx1">
              <a:alpha val="90000"/>
            </a:schemeClr>
          </a:solidFill>
        </a:ln>
      </dgm:spPr>
      <dgm:t>
        <a:bodyPr/>
        <a:lstStyle/>
        <a:p>
          <a:pPr>
            <a:buSzPct val="100000"/>
            <a:buFont typeface="Arial" panose="020B0604020202020204" pitchFamily="34" charset="0"/>
            <a:buChar char="•"/>
          </a:pPr>
          <a:r>
            <a:rPr lang="en-US" altLang="en-US" dirty="0"/>
            <a:t>Contact HCP if no BM by next morning</a:t>
          </a:r>
        </a:p>
      </dgm:t>
    </dgm:pt>
    <dgm:pt modelId="{3A992004-97A4-594E-89F3-C977218924EA}" type="parTrans" cxnId="{362D44EC-972A-F449-B5C6-B095A69294FA}">
      <dgm:prSet/>
      <dgm:spPr/>
      <dgm:t>
        <a:bodyPr/>
        <a:lstStyle/>
        <a:p>
          <a:endParaRPr lang="en-US"/>
        </a:p>
      </dgm:t>
    </dgm:pt>
    <dgm:pt modelId="{DED07C3D-2D1C-F24A-A3F2-E0567ED8F3C8}" type="sibTrans" cxnId="{362D44EC-972A-F449-B5C6-B095A69294FA}">
      <dgm:prSet/>
      <dgm:spPr/>
      <dgm:t>
        <a:bodyPr/>
        <a:lstStyle/>
        <a:p>
          <a:endParaRPr lang="en-US"/>
        </a:p>
      </dgm:t>
    </dgm:pt>
    <dgm:pt modelId="{2248BD90-9146-9A42-90F7-A792C6C8EA85}" type="pres">
      <dgm:prSet presAssocID="{8652AAE1-233C-412F-8C51-244DAA6302CC}" presName="Name0" presStyleCnt="0">
        <dgm:presLayoutVars>
          <dgm:dir/>
          <dgm:animLvl val="lvl"/>
          <dgm:resizeHandles val="exact"/>
        </dgm:presLayoutVars>
      </dgm:prSet>
      <dgm:spPr/>
    </dgm:pt>
    <dgm:pt modelId="{7A3642D4-5DDA-E740-B4D2-7E8C8123AC32}" type="pres">
      <dgm:prSet presAssocID="{530C491E-034E-DA47-ADC0-288B76046462}" presName="composite" presStyleCnt="0"/>
      <dgm:spPr/>
    </dgm:pt>
    <dgm:pt modelId="{2A915ED6-BE49-A34B-9624-0CCAD4467134}" type="pres">
      <dgm:prSet presAssocID="{530C491E-034E-DA47-ADC0-288B76046462}" presName="parTx" presStyleLbl="alignNode1" presStyleIdx="0" presStyleCnt="4">
        <dgm:presLayoutVars>
          <dgm:chMax val="0"/>
          <dgm:chPref val="0"/>
          <dgm:bulletEnabled val="1"/>
        </dgm:presLayoutVars>
      </dgm:prSet>
      <dgm:spPr/>
    </dgm:pt>
    <dgm:pt modelId="{78650716-90D8-8C42-BF34-0AB0DEE09570}" type="pres">
      <dgm:prSet presAssocID="{530C491E-034E-DA47-ADC0-288B76046462}" presName="desTx" presStyleLbl="alignAccFollowNode1" presStyleIdx="0" presStyleCnt="4">
        <dgm:presLayoutVars>
          <dgm:bulletEnabled val="1"/>
        </dgm:presLayoutVars>
      </dgm:prSet>
      <dgm:spPr/>
    </dgm:pt>
    <dgm:pt modelId="{C15935D6-A5D8-6E4C-A552-25A463FFCE1E}" type="pres">
      <dgm:prSet presAssocID="{147BEE16-846B-C148-AC85-A61B99B85127}" presName="space" presStyleCnt="0"/>
      <dgm:spPr/>
    </dgm:pt>
    <dgm:pt modelId="{544531B2-D169-7745-9306-5FBD08505138}" type="pres">
      <dgm:prSet presAssocID="{FF50FF85-B1A7-A342-B3CB-89F0A16C3DF3}" presName="composite" presStyleCnt="0"/>
      <dgm:spPr/>
    </dgm:pt>
    <dgm:pt modelId="{32D1EDBD-F414-544A-99DC-3670A27306C8}" type="pres">
      <dgm:prSet presAssocID="{FF50FF85-B1A7-A342-B3CB-89F0A16C3DF3}" presName="parTx" presStyleLbl="alignNode1" presStyleIdx="1" presStyleCnt="4">
        <dgm:presLayoutVars>
          <dgm:chMax val="0"/>
          <dgm:chPref val="0"/>
          <dgm:bulletEnabled val="1"/>
        </dgm:presLayoutVars>
      </dgm:prSet>
      <dgm:spPr/>
    </dgm:pt>
    <dgm:pt modelId="{6CE206E7-7F56-CA40-AD31-1A69A8DF78F9}" type="pres">
      <dgm:prSet presAssocID="{FF50FF85-B1A7-A342-B3CB-89F0A16C3DF3}" presName="desTx" presStyleLbl="alignAccFollowNode1" presStyleIdx="1" presStyleCnt="4">
        <dgm:presLayoutVars>
          <dgm:bulletEnabled val="1"/>
        </dgm:presLayoutVars>
      </dgm:prSet>
      <dgm:spPr/>
    </dgm:pt>
    <dgm:pt modelId="{3B473BED-8632-C444-9E2F-4C0A7B828F4B}" type="pres">
      <dgm:prSet presAssocID="{BCAD937F-C36C-4940-B4A9-D7FB5CDA5D8D}" presName="space" presStyleCnt="0"/>
      <dgm:spPr/>
    </dgm:pt>
    <dgm:pt modelId="{80EB33EE-EED5-F84A-8084-B638159ECF22}" type="pres">
      <dgm:prSet presAssocID="{51819B87-D1D3-DE4C-A988-B6BE9651442E}" presName="composite" presStyleCnt="0"/>
      <dgm:spPr/>
    </dgm:pt>
    <dgm:pt modelId="{4140B39E-DE5C-9347-9CE0-9F1A9A647015}" type="pres">
      <dgm:prSet presAssocID="{51819B87-D1D3-DE4C-A988-B6BE9651442E}" presName="parTx" presStyleLbl="alignNode1" presStyleIdx="2" presStyleCnt="4">
        <dgm:presLayoutVars>
          <dgm:chMax val="0"/>
          <dgm:chPref val="0"/>
          <dgm:bulletEnabled val="1"/>
        </dgm:presLayoutVars>
      </dgm:prSet>
      <dgm:spPr/>
    </dgm:pt>
    <dgm:pt modelId="{EFE045B8-038C-8040-A58A-339CD0B83CCF}" type="pres">
      <dgm:prSet presAssocID="{51819B87-D1D3-DE4C-A988-B6BE9651442E}" presName="desTx" presStyleLbl="alignAccFollowNode1" presStyleIdx="2" presStyleCnt="4">
        <dgm:presLayoutVars>
          <dgm:bulletEnabled val="1"/>
        </dgm:presLayoutVars>
      </dgm:prSet>
      <dgm:spPr>
        <a:solidFill>
          <a:schemeClr val="accent1">
            <a:lumMod val="20000"/>
            <a:lumOff val="80000"/>
            <a:alpha val="90000"/>
          </a:schemeClr>
        </a:solidFill>
        <a:ln>
          <a:solidFill>
            <a:schemeClr val="tx1">
              <a:alpha val="90000"/>
            </a:schemeClr>
          </a:solidFill>
        </a:ln>
      </dgm:spPr>
    </dgm:pt>
    <dgm:pt modelId="{CD177654-AA9D-BD46-918D-7CE1AD172BDF}" type="pres">
      <dgm:prSet presAssocID="{199017E1-B2CB-F944-A75C-D57C1EC3B3E8}" presName="space" presStyleCnt="0"/>
      <dgm:spPr/>
    </dgm:pt>
    <dgm:pt modelId="{59243D9C-83E0-A64E-A318-8B6FCDF5577E}" type="pres">
      <dgm:prSet presAssocID="{5930369A-CFEA-3A47-8587-62E8DC1C409A}" presName="composite" presStyleCnt="0"/>
      <dgm:spPr/>
    </dgm:pt>
    <dgm:pt modelId="{E2E97E0B-95C6-354C-8977-8857C0312313}" type="pres">
      <dgm:prSet presAssocID="{5930369A-CFEA-3A47-8587-62E8DC1C409A}" presName="parTx" presStyleLbl="alignNode1" presStyleIdx="3" presStyleCnt="4">
        <dgm:presLayoutVars>
          <dgm:chMax val="0"/>
          <dgm:chPref val="0"/>
          <dgm:bulletEnabled val="1"/>
        </dgm:presLayoutVars>
      </dgm:prSet>
      <dgm:spPr/>
    </dgm:pt>
    <dgm:pt modelId="{EAC51EC7-B351-584F-A997-02A4B3626728}" type="pres">
      <dgm:prSet presAssocID="{5930369A-CFEA-3A47-8587-62E8DC1C409A}" presName="desTx" presStyleLbl="alignAccFollowNode1" presStyleIdx="3" presStyleCnt="4">
        <dgm:presLayoutVars>
          <dgm:bulletEnabled val="1"/>
        </dgm:presLayoutVars>
      </dgm:prSet>
      <dgm:spPr/>
    </dgm:pt>
  </dgm:ptLst>
  <dgm:cxnLst>
    <dgm:cxn modelId="{4C538011-6C48-CC43-9323-D0BE1E1ED89C}" type="presOf" srcId="{803A5435-8C80-4A44-BE31-07A393B8EF32}" destId="{78650716-90D8-8C42-BF34-0AB0DEE09570}" srcOrd="0" destOrd="1" presId="urn:microsoft.com/office/officeart/2005/8/layout/hList1"/>
    <dgm:cxn modelId="{4404B621-8BC8-D443-920D-358C1AE09F96}" srcId="{530C491E-034E-DA47-ADC0-288B76046462}" destId="{803A5435-8C80-4A44-BE31-07A393B8EF32}" srcOrd="1" destOrd="0" parTransId="{DE4F7D3F-ABB2-4544-9A79-5B818071F5D9}" sibTransId="{5446CCE1-6E71-2949-B818-9E805C07BAEA}"/>
    <dgm:cxn modelId="{9ABE3328-8E1F-9C4E-805C-ACA58024F382}" srcId="{8652AAE1-233C-412F-8C51-244DAA6302CC}" destId="{5930369A-CFEA-3A47-8587-62E8DC1C409A}" srcOrd="3" destOrd="0" parTransId="{BCA94600-17A8-AC4A-827B-669C4CB63AEB}" sibTransId="{431F1EEE-521D-8145-A2EC-F22335EF862F}"/>
    <dgm:cxn modelId="{28B6832B-A953-A845-A221-A9F2FAD5CD07}" type="presOf" srcId="{AC23701D-C9A1-F941-A214-B9A9175AFF9F}" destId="{EFE045B8-038C-8040-A58A-339CD0B83CCF}" srcOrd="0" destOrd="1" presId="urn:microsoft.com/office/officeart/2005/8/layout/hList1"/>
    <dgm:cxn modelId="{591F283E-F5B9-7646-A397-B9C517B4D8B4}" srcId="{5930369A-CFEA-3A47-8587-62E8DC1C409A}" destId="{F82B3AF9-B52E-564D-91C4-04D90EAC5F68}" srcOrd="0" destOrd="0" parTransId="{82C1E9C6-2865-B94D-B832-A071CC9A69FC}" sibTransId="{F97FAA3C-717C-0147-A996-37D0E6F1B5EE}"/>
    <dgm:cxn modelId="{D9AA5A3E-4A21-2D4A-838A-B0FE182D763F}" type="presOf" srcId="{8652AAE1-233C-412F-8C51-244DAA6302CC}" destId="{2248BD90-9146-9A42-90F7-A792C6C8EA85}" srcOrd="0" destOrd="0" presId="urn:microsoft.com/office/officeart/2005/8/layout/hList1"/>
    <dgm:cxn modelId="{33CE5E3F-BEF5-9644-AD9B-7C5D44972C5E}" srcId="{530C491E-034E-DA47-ADC0-288B76046462}" destId="{2F585052-422D-004E-AE86-6197A796A826}" srcOrd="2" destOrd="0" parTransId="{A9AAAF41-2730-274E-9012-F253E198A328}" sibTransId="{B1093431-C3B7-1B49-A46F-DE0BEC8070A0}"/>
    <dgm:cxn modelId="{3C4FD440-4DA1-1A4D-849C-E0792464ACF4}" type="presOf" srcId="{51819B87-D1D3-DE4C-A988-B6BE9651442E}" destId="{4140B39E-DE5C-9347-9CE0-9F1A9A647015}" srcOrd="0" destOrd="0" presId="urn:microsoft.com/office/officeart/2005/8/layout/hList1"/>
    <dgm:cxn modelId="{E8E5F042-A16A-1547-BAA9-55D2C04358CF}" type="presOf" srcId="{2F585052-422D-004E-AE86-6197A796A826}" destId="{78650716-90D8-8C42-BF34-0AB0DEE09570}" srcOrd="0" destOrd="2" presId="urn:microsoft.com/office/officeart/2005/8/layout/hList1"/>
    <dgm:cxn modelId="{C29B4847-53E2-A44B-BE94-EEE8F3689145}" srcId="{FF50FF85-B1A7-A342-B3CB-89F0A16C3DF3}" destId="{B12892F1-0D45-1E43-92CC-F68CD229BFDC}" srcOrd="0" destOrd="0" parTransId="{46081552-5437-4E4E-B823-142CE5B2588D}" sibTransId="{F8DF70F7-3B82-FE40-B2E2-6598E6CC8EB9}"/>
    <dgm:cxn modelId="{E8EB3C69-41ED-E94A-9B53-F54715EDDA41}" srcId="{51819B87-D1D3-DE4C-A988-B6BE9651442E}" destId="{AC23701D-C9A1-F941-A214-B9A9175AFF9F}" srcOrd="1" destOrd="0" parTransId="{26F3349E-CC79-E24E-87D1-F76ABF6DC662}" sibTransId="{F7B8DA9B-1F76-8C4D-AC2C-DD8CE7E2D1C7}"/>
    <dgm:cxn modelId="{602FED6C-2310-8240-871F-766E308B935E}" type="presOf" srcId="{37FF361A-2A80-2E48-960C-3376CE17DCF6}" destId="{6CE206E7-7F56-CA40-AD31-1A69A8DF78F9}" srcOrd="0" destOrd="1" presId="urn:microsoft.com/office/officeart/2005/8/layout/hList1"/>
    <dgm:cxn modelId="{B5312552-55F1-964A-A0A2-1FBE17B330D3}" srcId="{5930369A-CFEA-3A47-8587-62E8DC1C409A}" destId="{EB5128F6-A2CF-3547-8CE2-2C9F6F0ACE54}" srcOrd="2" destOrd="0" parTransId="{23187803-17D0-9945-B1DA-C8095A89A3C0}" sibTransId="{16ECBDA6-CEE6-8D4C-B2D9-C5BA24A443C3}"/>
    <dgm:cxn modelId="{3429ED82-CBDF-3141-AAB2-7F61F0B4BDAE}" srcId="{51819B87-D1D3-DE4C-A988-B6BE9651442E}" destId="{EF07DE70-E6CD-EC43-A599-6FBBB95986D0}" srcOrd="0" destOrd="0" parTransId="{44982ADA-E1E4-D749-9058-1F42D8576F1F}" sibTransId="{5E6E2A06-80E6-CD41-954F-E35DDED08063}"/>
    <dgm:cxn modelId="{62664E83-1560-C743-95AD-CAC7B2C2D963}" type="presOf" srcId="{5930369A-CFEA-3A47-8587-62E8DC1C409A}" destId="{E2E97E0B-95C6-354C-8977-8857C0312313}" srcOrd="0" destOrd="0" presId="urn:microsoft.com/office/officeart/2005/8/layout/hList1"/>
    <dgm:cxn modelId="{B2958286-F07A-934E-A08E-69522B83C58C}" srcId="{8652AAE1-233C-412F-8C51-244DAA6302CC}" destId="{FF50FF85-B1A7-A342-B3CB-89F0A16C3DF3}" srcOrd="1" destOrd="0" parTransId="{764CA5B6-CAF1-D340-AD55-293A1D617053}" sibTransId="{BCAD937F-C36C-4940-B4A9-D7FB5CDA5D8D}"/>
    <dgm:cxn modelId="{9473DC87-E5D9-AE40-871F-75FE316D5BB7}" srcId="{530C491E-034E-DA47-ADC0-288B76046462}" destId="{21D7B512-09B8-6248-9826-619DC0EBC25B}" srcOrd="0" destOrd="0" parTransId="{D665B12E-E4D7-FE4E-B3F2-785DAFD60015}" sibTransId="{657DAF29-B3A6-854C-BAC6-4BDEA3F9C5A8}"/>
    <dgm:cxn modelId="{BA7AF28F-7067-ED4C-867E-B4C7F0E1856E}" type="presOf" srcId="{530C491E-034E-DA47-ADC0-288B76046462}" destId="{2A915ED6-BE49-A34B-9624-0CCAD4467134}" srcOrd="0" destOrd="0" presId="urn:microsoft.com/office/officeart/2005/8/layout/hList1"/>
    <dgm:cxn modelId="{C9477BB9-0D3B-B747-9F37-C8CDB72A09DF}" type="presOf" srcId="{EB5128F6-A2CF-3547-8CE2-2C9F6F0ACE54}" destId="{EAC51EC7-B351-584F-A997-02A4B3626728}" srcOrd="0" destOrd="2" presId="urn:microsoft.com/office/officeart/2005/8/layout/hList1"/>
    <dgm:cxn modelId="{6AE87FC3-DFE3-4A4E-B639-89C92655E999}" srcId="{8652AAE1-233C-412F-8C51-244DAA6302CC}" destId="{530C491E-034E-DA47-ADC0-288B76046462}" srcOrd="0" destOrd="0" parTransId="{11D3778B-456C-054B-B9F3-39D42B59FF38}" sibTransId="{147BEE16-846B-C148-AC85-A61B99B85127}"/>
    <dgm:cxn modelId="{05D5F8CD-6060-BD4B-A801-8C452D3AE770}" type="presOf" srcId="{B12892F1-0D45-1E43-92CC-F68CD229BFDC}" destId="{6CE206E7-7F56-CA40-AD31-1A69A8DF78F9}" srcOrd="0" destOrd="0" presId="urn:microsoft.com/office/officeart/2005/8/layout/hList1"/>
    <dgm:cxn modelId="{D2966AD8-8CF6-3743-AB27-5485C5729BA6}" type="presOf" srcId="{1E81C3A1-A91D-674A-A7D4-BDD5176D78D0}" destId="{EAC51EC7-B351-584F-A997-02A4B3626728}" srcOrd="0" destOrd="1" presId="urn:microsoft.com/office/officeart/2005/8/layout/hList1"/>
    <dgm:cxn modelId="{6406A6DF-28AB-0348-9A31-E06CD930F59F}" type="presOf" srcId="{21D7B512-09B8-6248-9826-619DC0EBC25B}" destId="{78650716-90D8-8C42-BF34-0AB0DEE09570}" srcOrd="0" destOrd="0" presId="urn:microsoft.com/office/officeart/2005/8/layout/hList1"/>
    <dgm:cxn modelId="{AF7B96E1-3F54-C845-B51B-63769510FE16}" srcId="{8652AAE1-233C-412F-8C51-244DAA6302CC}" destId="{51819B87-D1D3-DE4C-A988-B6BE9651442E}" srcOrd="2" destOrd="0" parTransId="{757387E0-6A15-AB43-B1D8-24AEFE0CB67B}" sibTransId="{199017E1-B2CB-F944-A75C-D57C1EC3B3E8}"/>
    <dgm:cxn modelId="{476CAEE4-B6EC-254F-B4DB-FA28429C8E6F}" type="presOf" srcId="{F82B3AF9-B52E-564D-91C4-04D90EAC5F68}" destId="{EAC51EC7-B351-584F-A997-02A4B3626728}" srcOrd="0" destOrd="0" presId="urn:microsoft.com/office/officeart/2005/8/layout/hList1"/>
    <dgm:cxn modelId="{332305E7-5184-5248-874F-3819A5B35DCE}" type="presOf" srcId="{EF07DE70-E6CD-EC43-A599-6FBBB95986D0}" destId="{EFE045B8-038C-8040-A58A-339CD0B83CCF}" srcOrd="0" destOrd="0" presId="urn:microsoft.com/office/officeart/2005/8/layout/hList1"/>
    <dgm:cxn modelId="{C2FE9DE8-15AC-3345-8435-76397BE77CDA}" type="presOf" srcId="{FF50FF85-B1A7-A342-B3CB-89F0A16C3DF3}" destId="{32D1EDBD-F414-544A-99DC-3670A27306C8}" srcOrd="0" destOrd="0" presId="urn:microsoft.com/office/officeart/2005/8/layout/hList1"/>
    <dgm:cxn modelId="{362D44EC-972A-F449-B5C6-B095A69294FA}" srcId="{5930369A-CFEA-3A47-8587-62E8DC1C409A}" destId="{1E81C3A1-A91D-674A-A7D4-BDD5176D78D0}" srcOrd="1" destOrd="0" parTransId="{3A992004-97A4-594E-89F3-C977218924EA}" sibTransId="{DED07C3D-2D1C-F24A-A3F2-E0567ED8F3C8}"/>
    <dgm:cxn modelId="{6F94B4ED-3E6F-4E40-900A-3F56DD340188}" srcId="{FF50FF85-B1A7-A342-B3CB-89F0A16C3DF3}" destId="{37FF361A-2A80-2E48-960C-3376CE17DCF6}" srcOrd="1" destOrd="0" parTransId="{030441EA-964E-FD40-8ECD-293E3BBABED0}" sibTransId="{D0B5D0FA-F888-2E4B-92E7-AED225B26A15}"/>
    <dgm:cxn modelId="{8B007BE5-9692-594C-AE6E-7D751785F8D7}" type="presParOf" srcId="{2248BD90-9146-9A42-90F7-A792C6C8EA85}" destId="{7A3642D4-5DDA-E740-B4D2-7E8C8123AC32}" srcOrd="0" destOrd="0" presId="urn:microsoft.com/office/officeart/2005/8/layout/hList1"/>
    <dgm:cxn modelId="{2B233517-9892-B94D-9BBA-E4AC02539F94}" type="presParOf" srcId="{7A3642D4-5DDA-E740-B4D2-7E8C8123AC32}" destId="{2A915ED6-BE49-A34B-9624-0CCAD4467134}" srcOrd="0" destOrd="0" presId="urn:microsoft.com/office/officeart/2005/8/layout/hList1"/>
    <dgm:cxn modelId="{828F7744-4292-A244-86BA-66578534D2E6}" type="presParOf" srcId="{7A3642D4-5DDA-E740-B4D2-7E8C8123AC32}" destId="{78650716-90D8-8C42-BF34-0AB0DEE09570}" srcOrd="1" destOrd="0" presId="urn:microsoft.com/office/officeart/2005/8/layout/hList1"/>
    <dgm:cxn modelId="{5AF3FD33-778C-D940-A2D1-A5CB438CCB95}" type="presParOf" srcId="{2248BD90-9146-9A42-90F7-A792C6C8EA85}" destId="{C15935D6-A5D8-6E4C-A552-25A463FFCE1E}" srcOrd="1" destOrd="0" presId="urn:microsoft.com/office/officeart/2005/8/layout/hList1"/>
    <dgm:cxn modelId="{0F535B6D-7935-5F42-B746-C16298F439CA}" type="presParOf" srcId="{2248BD90-9146-9A42-90F7-A792C6C8EA85}" destId="{544531B2-D169-7745-9306-5FBD08505138}" srcOrd="2" destOrd="0" presId="urn:microsoft.com/office/officeart/2005/8/layout/hList1"/>
    <dgm:cxn modelId="{4DBEE8F6-7A00-F84E-95E6-0BC8A1C151B2}" type="presParOf" srcId="{544531B2-D169-7745-9306-5FBD08505138}" destId="{32D1EDBD-F414-544A-99DC-3670A27306C8}" srcOrd="0" destOrd="0" presId="urn:microsoft.com/office/officeart/2005/8/layout/hList1"/>
    <dgm:cxn modelId="{795D9957-F0D9-0040-90F1-1742026A7CA2}" type="presParOf" srcId="{544531B2-D169-7745-9306-5FBD08505138}" destId="{6CE206E7-7F56-CA40-AD31-1A69A8DF78F9}" srcOrd="1" destOrd="0" presId="urn:microsoft.com/office/officeart/2005/8/layout/hList1"/>
    <dgm:cxn modelId="{56DF9379-A2B7-CC42-A99A-C6420866F4F8}" type="presParOf" srcId="{2248BD90-9146-9A42-90F7-A792C6C8EA85}" destId="{3B473BED-8632-C444-9E2F-4C0A7B828F4B}" srcOrd="3" destOrd="0" presId="urn:microsoft.com/office/officeart/2005/8/layout/hList1"/>
    <dgm:cxn modelId="{D3AE0E71-D45D-9149-B2FF-D9192D5B02A6}" type="presParOf" srcId="{2248BD90-9146-9A42-90F7-A792C6C8EA85}" destId="{80EB33EE-EED5-F84A-8084-B638159ECF22}" srcOrd="4" destOrd="0" presId="urn:microsoft.com/office/officeart/2005/8/layout/hList1"/>
    <dgm:cxn modelId="{E6D10F02-CED0-E647-9AA2-2866A4D7006E}" type="presParOf" srcId="{80EB33EE-EED5-F84A-8084-B638159ECF22}" destId="{4140B39E-DE5C-9347-9CE0-9F1A9A647015}" srcOrd="0" destOrd="0" presId="urn:microsoft.com/office/officeart/2005/8/layout/hList1"/>
    <dgm:cxn modelId="{9BCA36B3-ABEE-5749-9CC3-4E8BED820BF2}" type="presParOf" srcId="{80EB33EE-EED5-F84A-8084-B638159ECF22}" destId="{EFE045B8-038C-8040-A58A-339CD0B83CCF}" srcOrd="1" destOrd="0" presId="urn:microsoft.com/office/officeart/2005/8/layout/hList1"/>
    <dgm:cxn modelId="{16CD1F39-F4AB-CD4B-BED9-71131CF5CAF1}" type="presParOf" srcId="{2248BD90-9146-9A42-90F7-A792C6C8EA85}" destId="{CD177654-AA9D-BD46-918D-7CE1AD172BDF}" srcOrd="5" destOrd="0" presId="urn:microsoft.com/office/officeart/2005/8/layout/hList1"/>
    <dgm:cxn modelId="{0CEE4870-32DB-E040-85A5-12CEB5BE5E89}" type="presParOf" srcId="{2248BD90-9146-9A42-90F7-A792C6C8EA85}" destId="{59243D9C-83E0-A64E-A318-8B6FCDF5577E}" srcOrd="6" destOrd="0" presId="urn:microsoft.com/office/officeart/2005/8/layout/hList1"/>
    <dgm:cxn modelId="{B1551DE5-2668-0946-BCC5-C15D9EDFD777}" type="presParOf" srcId="{59243D9C-83E0-A64E-A318-8B6FCDF5577E}" destId="{E2E97E0B-95C6-354C-8977-8857C0312313}" srcOrd="0" destOrd="0" presId="urn:microsoft.com/office/officeart/2005/8/layout/hList1"/>
    <dgm:cxn modelId="{F502DAE9-4DFF-A748-B5BB-12F8F4687986}" type="presParOf" srcId="{59243D9C-83E0-A64E-A318-8B6FCDF5577E}" destId="{EAC51EC7-B351-584F-A997-02A4B362672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652AAE1-233C-412F-8C51-244DAA6302CC}" type="doc">
      <dgm:prSet loTypeId="urn:microsoft.com/office/officeart/2005/8/layout/hList1" loCatId="list" qsTypeId="urn:microsoft.com/office/officeart/2005/8/quickstyle/simple1" qsCatId="simple" csTypeId="urn:microsoft.com/office/officeart/2005/8/colors/accent6_2" csCatId="accent6" phldr="1"/>
      <dgm:spPr/>
      <dgm:t>
        <a:bodyPr/>
        <a:lstStyle/>
        <a:p>
          <a:endParaRPr lang="en-US"/>
        </a:p>
      </dgm:t>
    </dgm:pt>
    <dgm:pt modelId="{530C491E-034E-DA47-ADC0-288B76046462}">
      <dgm:prSet/>
      <dgm:spPr>
        <a:solidFill>
          <a:schemeClr val="accent4"/>
        </a:solidFill>
        <a:ln>
          <a:solidFill>
            <a:schemeClr val="tx1"/>
          </a:solidFill>
        </a:ln>
      </dgm:spPr>
      <dgm:t>
        <a:bodyPr/>
        <a:lstStyle/>
        <a:p>
          <a:r>
            <a:rPr lang="en-US" altLang="en-US" dirty="0">
              <a:solidFill>
                <a:schemeClr val="tx1"/>
              </a:solidFill>
            </a:rPr>
            <a:t>HCP Order Change</a:t>
          </a:r>
          <a:endParaRPr lang="en-US" dirty="0">
            <a:solidFill>
              <a:schemeClr val="tx1"/>
            </a:solidFill>
          </a:endParaRPr>
        </a:p>
      </dgm:t>
    </dgm:pt>
    <dgm:pt modelId="{11D3778B-456C-054B-B9F3-39D42B59FF38}" type="parTrans" cxnId="{6AE87FC3-DFE3-4A4E-B639-89C92655E999}">
      <dgm:prSet/>
      <dgm:spPr/>
      <dgm:t>
        <a:bodyPr/>
        <a:lstStyle/>
        <a:p>
          <a:endParaRPr lang="en-US"/>
        </a:p>
      </dgm:t>
    </dgm:pt>
    <dgm:pt modelId="{147BEE16-846B-C148-AC85-A61B99B85127}" type="sibTrans" cxnId="{6AE87FC3-DFE3-4A4E-B639-89C92655E999}">
      <dgm:prSet/>
      <dgm:spPr/>
      <dgm:t>
        <a:bodyPr/>
        <a:lstStyle/>
        <a:p>
          <a:endParaRPr lang="en-US"/>
        </a:p>
      </dgm:t>
    </dgm:pt>
    <dgm:pt modelId="{51819B87-D1D3-DE4C-A988-B6BE9651442E}">
      <dgm:prSet/>
      <dgm:spPr>
        <a:solidFill>
          <a:schemeClr val="accent1"/>
        </a:solidFill>
        <a:ln>
          <a:solidFill>
            <a:schemeClr val="tx1"/>
          </a:solidFill>
        </a:ln>
      </dgm:spPr>
      <dgm:t>
        <a:bodyPr/>
        <a:lstStyle/>
        <a:p>
          <a:pPr>
            <a:buSzPct val="75000"/>
            <a:buFont typeface="Wingdings" pitchFamily="2" charset="2"/>
            <a:buChar char="§"/>
          </a:pPr>
          <a:r>
            <a:rPr lang="en-US" altLang="en-US" dirty="0">
              <a:solidFill>
                <a:schemeClr val="tx1"/>
              </a:solidFill>
            </a:rPr>
            <a:t>Prescription</a:t>
          </a:r>
        </a:p>
      </dgm:t>
    </dgm:pt>
    <dgm:pt modelId="{757387E0-6A15-AB43-B1D8-24AEFE0CB67B}" type="parTrans" cxnId="{AF7B96E1-3F54-C845-B51B-63769510FE16}">
      <dgm:prSet/>
      <dgm:spPr/>
      <dgm:t>
        <a:bodyPr/>
        <a:lstStyle/>
        <a:p>
          <a:endParaRPr lang="en-US"/>
        </a:p>
      </dgm:t>
    </dgm:pt>
    <dgm:pt modelId="{199017E1-B2CB-F944-A75C-D57C1EC3B3E8}" type="sibTrans" cxnId="{AF7B96E1-3F54-C845-B51B-63769510FE16}">
      <dgm:prSet/>
      <dgm:spPr/>
      <dgm:t>
        <a:bodyPr/>
        <a:lstStyle/>
        <a:p>
          <a:endParaRPr lang="en-US"/>
        </a:p>
      </dgm:t>
    </dgm:pt>
    <dgm:pt modelId="{21D7B512-09B8-6248-9826-619DC0EBC25B}">
      <dgm:prSet/>
      <dgm:spPr>
        <a:solidFill>
          <a:schemeClr val="accent4">
            <a:lumMod val="20000"/>
            <a:lumOff val="80000"/>
            <a:alpha val="90000"/>
          </a:schemeClr>
        </a:solidFill>
        <a:ln>
          <a:solidFill>
            <a:schemeClr val="tx1">
              <a:alpha val="90000"/>
            </a:schemeClr>
          </a:solidFill>
        </a:ln>
      </dgm:spPr>
      <dgm:t>
        <a:bodyPr/>
        <a:lstStyle/>
        <a:p>
          <a:pPr>
            <a:buFont typeface="Arial" panose="020B0604020202020204" pitchFamily="34" charset="0"/>
            <a:buChar char="•"/>
          </a:pPr>
          <a:r>
            <a:rPr lang="en-US" altLang="en-US" dirty="0"/>
            <a:t>Handled as new Order</a:t>
          </a:r>
          <a:endParaRPr lang="en-US" dirty="0"/>
        </a:p>
      </dgm:t>
    </dgm:pt>
    <dgm:pt modelId="{D665B12E-E4D7-FE4E-B3F2-785DAFD60015}" type="parTrans" cxnId="{9473DC87-E5D9-AE40-871F-75FE316D5BB7}">
      <dgm:prSet/>
      <dgm:spPr/>
      <dgm:t>
        <a:bodyPr/>
        <a:lstStyle/>
        <a:p>
          <a:endParaRPr lang="en-US"/>
        </a:p>
      </dgm:t>
    </dgm:pt>
    <dgm:pt modelId="{657DAF29-B3A6-854C-BAC6-4BDEA3F9C5A8}" type="sibTrans" cxnId="{9473DC87-E5D9-AE40-871F-75FE316D5BB7}">
      <dgm:prSet/>
      <dgm:spPr/>
      <dgm:t>
        <a:bodyPr/>
        <a:lstStyle/>
        <a:p>
          <a:endParaRPr lang="en-US"/>
        </a:p>
      </dgm:t>
    </dgm:pt>
    <dgm:pt modelId="{5930369A-CFEA-3A47-8587-62E8DC1C409A}">
      <dgm:prSet/>
      <dgm:spPr>
        <a:solidFill>
          <a:schemeClr val="accent6"/>
        </a:solidFill>
        <a:ln>
          <a:solidFill>
            <a:schemeClr val="tx1"/>
          </a:solidFill>
        </a:ln>
      </dgm:spPr>
      <dgm:t>
        <a:bodyPr/>
        <a:lstStyle/>
        <a:p>
          <a:pPr>
            <a:buSzPct val="75000"/>
            <a:buFont typeface="Wingdings" pitchFamily="2" charset="2"/>
            <a:buNone/>
          </a:pPr>
          <a:r>
            <a:rPr lang="en-US" altLang="en-US" dirty="0">
              <a:solidFill>
                <a:schemeClr val="tx1"/>
              </a:solidFill>
            </a:rPr>
            <a:t>Outdated HCP Order</a:t>
          </a:r>
        </a:p>
      </dgm:t>
    </dgm:pt>
    <dgm:pt modelId="{BCA94600-17A8-AC4A-827B-669C4CB63AEB}" type="parTrans" cxnId="{9ABE3328-8E1F-9C4E-805C-ACA58024F382}">
      <dgm:prSet/>
      <dgm:spPr/>
      <dgm:t>
        <a:bodyPr/>
        <a:lstStyle/>
        <a:p>
          <a:endParaRPr lang="en-US"/>
        </a:p>
      </dgm:t>
    </dgm:pt>
    <dgm:pt modelId="{431F1EEE-521D-8145-A2EC-F22335EF862F}" type="sibTrans" cxnId="{9ABE3328-8E1F-9C4E-805C-ACA58024F382}">
      <dgm:prSet/>
      <dgm:spPr/>
      <dgm:t>
        <a:bodyPr/>
        <a:lstStyle/>
        <a:p>
          <a:endParaRPr lang="en-US"/>
        </a:p>
      </dgm:t>
    </dgm:pt>
    <dgm:pt modelId="{F82B3AF9-B52E-564D-91C4-04D90EAC5F68}">
      <dgm:prSet/>
      <dgm:spPr>
        <a:ln>
          <a:solidFill>
            <a:schemeClr val="tx1">
              <a:alpha val="90000"/>
            </a:schemeClr>
          </a:solidFill>
        </a:ln>
      </dgm:spPr>
      <dgm:t>
        <a:bodyPr/>
        <a:lstStyle/>
        <a:p>
          <a:pPr>
            <a:buSzPct val="100000"/>
            <a:buFont typeface="Arial" panose="020B0604020202020204" pitchFamily="34" charset="0"/>
            <a:buChar char="•"/>
          </a:pPr>
          <a:r>
            <a:rPr lang="en-US" altLang="en-US" dirty="0"/>
            <a:t>Removed from Med Book</a:t>
          </a:r>
        </a:p>
      </dgm:t>
    </dgm:pt>
    <dgm:pt modelId="{82C1E9C6-2865-B94D-B832-A071CC9A69FC}" type="parTrans" cxnId="{591F283E-F5B9-7646-A397-B9C517B4D8B4}">
      <dgm:prSet/>
      <dgm:spPr/>
      <dgm:t>
        <a:bodyPr/>
        <a:lstStyle/>
        <a:p>
          <a:endParaRPr lang="en-US"/>
        </a:p>
      </dgm:t>
    </dgm:pt>
    <dgm:pt modelId="{F97FAA3C-717C-0147-A996-37D0E6F1B5EE}" type="sibTrans" cxnId="{591F283E-F5B9-7646-A397-B9C517B4D8B4}">
      <dgm:prSet/>
      <dgm:spPr/>
      <dgm:t>
        <a:bodyPr/>
        <a:lstStyle/>
        <a:p>
          <a:endParaRPr lang="en-US"/>
        </a:p>
      </dgm:t>
    </dgm:pt>
    <dgm:pt modelId="{EF07DE70-E6CD-EC43-A599-6FBBB95986D0}">
      <dgm:prSet/>
      <dgm:spPr>
        <a:solidFill>
          <a:schemeClr val="accent1"/>
        </a:solidFill>
        <a:ln>
          <a:solidFill>
            <a:schemeClr val="tx1"/>
          </a:solidFill>
        </a:ln>
      </dgm:spPr>
      <dgm:t>
        <a:bodyPr/>
        <a:lstStyle/>
        <a:p>
          <a:pPr>
            <a:buSzPct val="100000"/>
            <a:buFont typeface="Arial" panose="020B0604020202020204" pitchFamily="34" charset="0"/>
            <a:buChar char="•"/>
          </a:pPr>
          <a:r>
            <a:rPr lang="en-US" altLang="en-US" dirty="0"/>
            <a:t>Not used in place of an order</a:t>
          </a:r>
        </a:p>
      </dgm:t>
    </dgm:pt>
    <dgm:pt modelId="{44982ADA-E1E4-D749-9058-1F42D8576F1F}" type="parTrans" cxnId="{3429ED82-CBDF-3141-AAB2-7F61F0B4BDAE}">
      <dgm:prSet/>
      <dgm:spPr/>
      <dgm:t>
        <a:bodyPr/>
        <a:lstStyle/>
        <a:p>
          <a:endParaRPr lang="en-US"/>
        </a:p>
      </dgm:t>
    </dgm:pt>
    <dgm:pt modelId="{5E6E2A06-80E6-CD41-954F-E35DDED08063}" type="sibTrans" cxnId="{3429ED82-CBDF-3141-AAB2-7F61F0B4BDAE}">
      <dgm:prSet/>
      <dgm:spPr/>
      <dgm:t>
        <a:bodyPr/>
        <a:lstStyle/>
        <a:p>
          <a:endParaRPr lang="en-US"/>
        </a:p>
      </dgm:t>
    </dgm:pt>
    <dgm:pt modelId="{2248BD90-9146-9A42-90F7-A792C6C8EA85}" type="pres">
      <dgm:prSet presAssocID="{8652AAE1-233C-412F-8C51-244DAA6302CC}" presName="Name0" presStyleCnt="0">
        <dgm:presLayoutVars>
          <dgm:dir/>
          <dgm:animLvl val="lvl"/>
          <dgm:resizeHandles val="exact"/>
        </dgm:presLayoutVars>
      </dgm:prSet>
      <dgm:spPr/>
    </dgm:pt>
    <dgm:pt modelId="{7A3642D4-5DDA-E740-B4D2-7E8C8123AC32}" type="pres">
      <dgm:prSet presAssocID="{530C491E-034E-DA47-ADC0-288B76046462}" presName="composite" presStyleCnt="0"/>
      <dgm:spPr/>
    </dgm:pt>
    <dgm:pt modelId="{2A915ED6-BE49-A34B-9624-0CCAD4467134}" type="pres">
      <dgm:prSet presAssocID="{530C491E-034E-DA47-ADC0-288B76046462}" presName="parTx" presStyleLbl="alignNode1" presStyleIdx="0" presStyleCnt="3">
        <dgm:presLayoutVars>
          <dgm:chMax val="0"/>
          <dgm:chPref val="0"/>
          <dgm:bulletEnabled val="1"/>
        </dgm:presLayoutVars>
      </dgm:prSet>
      <dgm:spPr/>
    </dgm:pt>
    <dgm:pt modelId="{78650716-90D8-8C42-BF34-0AB0DEE09570}" type="pres">
      <dgm:prSet presAssocID="{530C491E-034E-DA47-ADC0-288B76046462}" presName="desTx" presStyleLbl="alignAccFollowNode1" presStyleIdx="0" presStyleCnt="3">
        <dgm:presLayoutVars>
          <dgm:bulletEnabled val="1"/>
        </dgm:presLayoutVars>
      </dgm:prSet>
      <dgm:spPr/>
    </dgm:pt>
    <dgm:pt modelId="{C15935D6-A5D8-6E4C-A552-25A463FFCE1E}" type="pres">
      <dgm:prSet presAssocID="{147BEE16-846B-C148-AC85-A61B99B85127}" presName="space" presStyleCnt="0"/>
      <dgm:spPr/>
    </dgm:pt>
    <dgm:pt modelId="{80EB33EE-EED5-F84A-8084-B638159ECF22}" type="pres">
      <dgm:prSet presAssocID="{51819B87-D1D3-DE4C-A988-B6BE9651442E}" presName="composite" presStyleCnt="0"/>
      <dgm:spPr/>
    </dgm:pt>
    <dgm:pt modelId="{4140B39E-DE5C-9347-9CE0-9F1A9A647015}" type="pres">
      <dgm:prSet presAssocID="{51819B87-D1D3-DE4C-A988-B6BE9651442E}" presName="parTx" presStyleLbl="alignNode1" presStyleIdx="1" presStyleCnt="3">
        <dgm:presLayoutVars>
          <dgm:chMax val="0"/>
          <dgm:chPref val="0"/>
          <dgm:bulletEnabled val="1"/>
        </dgm:presLayoutVars>
      </dgm:prSet>
      <dgm:spPr/>
    </dgm:pt>
    <dgm:pt modelId="{EFE045B8-038C-8040-A58A-339CD0B83CCF}" type="pres">
      <dgm:prSet presAssocID="{51819B87-D1D3-DE4C-A988-B6BE9651442E}" presName="desTx" presStyleLbl="alignAccFollowNode1" presStyleIdx="1" presStyleCnt="3">
        <dgm:presLayoutVars>
          <dgm:bulletEnabled val="1"/>
        </dgm:presLayoutVars>
      </dgm:prSet>
      <dgm:spPr>
        <a:solidFill>
          <a:schemeClr val="accent1">
            <a:lumMod val="20000"/>
            <a:lumOff val="80000"/>
            <a:alpha val="90000"/>
          </a:schemeClr>
        </a:solidFill>
        <a:ln>
          <a:solidFill>
            <a:schemeClr val="tx1">
              <a:alpha val="90000"/>
            </a:schemeClr>
          </a:solidFill>
        </a:ln>
      </dgm:spPr>
    </dgm:pt>
    <dgm:pt modelId="{CD177654-AA9D-BD46-918D-7CE1AD172BDF}" type="pres">
      <dgm:prSet presAssocID="{199017E1-B2CB-F944-A75C-D57C1EC3B3E8}" presName="space" presStyleCnt="0"/>
      <dgm:spPr/>
    </dgm:pt>
    <dgm:pt modelId="{59243D9C-83E0-A64E-A318-8B6FCDF5577E}" type="pres">
      <dgm:prSet presAssocID="{5930369A-CFEA-3A47-8587-62E8DC1C409A}" presName="composite" presStyleCnt="0"/>
      <dgm:spPr/>
    </dgm:pt>
    <dgm:pt modelId="{E2E97E0B-95C6-354C-8977-8857C0312313}" type="pres">
      <dgm:prSet presAssocID="{5930369A-CFEA-3A47-8587-62E8DC1C409A}" presName="parTx" presStyleLbl="alignNode1" presStyleIdx="2" presStyleCnt="3">
        <dgm:presLayoutVars>
          <dgm:chMax val="0"/>
          <dgm:chPref val="0"/>
          <dgm:bulletEnabled val="1"/>
        </dgm:presLayoutVars>
      </dgm:prSet>
      <dgm:spPr/>
    </dgm:pt>
    <dgm:pt modelId="{EAC51EC7-B351-584F-A997-02A4B3626728}" type="pres">
      <dgm:prSet presAssocID="{5930369A-CFEA-3A47-8587-62E8DC1C409A}" presName="desTx" presStyleLbl="alignAccFollowNode1" presStyleIdx="2" presStyleCnt="3">
        <dgm:presLayoutVars>
          <dgm:bulletEnabled val="1"/>
        </dgm:presLayoutVars>
      </dgm:prSet>
      <dgm:spPr/>
    </dgm:pt>
  </dgm:ptLst>
  <dgm:cxnLst>
    <dgm:cxn modelId="{9ABE3328-8E1F-9C4E-805C-ACA58024F382}" srcId="{8652AAE1-233C-412F-8C51-244DAA6302CC}" destId="{5930369A-CFEA-3A47-8587-62E8DC1C409A}" srcOrd="2" destOrd="0" parTransId="{BCA94600-17A8-AC4A-827B-669C4CB63AEB}" sibTransId="{431F1EEE-521D-8145-A2EC-F22335EF862F}"/>
    <dgm:cxn modelId="{591F283E-F5B9-7646-A397-B9C517B4D8B4}" srcId="{5930369A-CFEA-3A47-8587-62E8DC1C409A}" destId="{F82B3AF9-B52E-564D-91C4-04D90EAC5F68}" srcOrd="0" destOrd="0" parTransId="{82C1E9C6-2865-B94D-B832-A071CC9A69FC}" sibTransId="{F97FAA3C-717C-0147-A996-37D0E6F1B5EE}"/>
    <dgm:cxn modelId="{D9AA5A3E-4A21-2D4A-838A-B0FE182D763F}" type="presOf" srcId="{8652AAE1-233C-412F-8C51-244DAA6302CC}" destId="{2248BD90-9146-9A42-90F7-A792C6C8EA85}" srcOrd="0" destOrd="0" presId="urn:microsoft.com/office/officeart/2005/8/layout/hList1"/>
    <dgm:cxn modelId="{3C4FD440-4DA1-1A4D-849C-E0792464ACF4}" type="presOf" srcId="{51819B87-D1D3-DE4C-A988-B6BE9651442E}" destId="{4140B39E-DE5C-9347-9CE0-9F1A9A647015}" srcOrd="0" destOrd="0" presId="urn:microsoft.com/office/officeart/2005/8/layout/hList1"/>
    <dgm:cxn modelId="{3429ED82-CBDF-3141-AAB2-7F61F0B4BDAE}" srcId="{51819B87-D1D3-DE4C-A988-B6BE9651442E}" destId="{EF07DE70-E6CD-EC43-A599-6FBBB95986D0}" srcOrd="0" destOrd="0" parTransId="{44982ADA-E1E4-D749-9058-1F42D8576F1F}" sibTransId="{5E6E2A06-80E6-CD41-954F-E35DDED08063}"/>
    <dgm:cxn modelId="{62664E83-1560-C743-95AD-CAC7B2C2D963}" type="presOf" srcId="{5930369A-CFEA-3A47-8587-62E8DC1C409A}" destId="{E2E97E0B-95C6-354C-8977-8857C0312313}" srcOrd="0" destOrd="0" presId="urn:microsoft.com/office/officeart/2005/8/layout/hList1"/>
    <dgm:cxn modelId="{9473DC87-E5D9-AE40-871F-75FE316D5BB7}" srcId="{530C491E-034E-DA47-ADC0-288B76046462}" destId="{21D7B512-09B8-6248-9826-619DC0EBC25B}" srcOrd="0" destOrd="0" parTransId="{D665B12E-E4D7-FE4E-B3F2-785DAFD60015}" sibTransId="{657DAF29-B3A6-854C-BAC6-4BDEA3F9C5A8}"/>
    <dgm:cxn modelId="{BA7AF28F-7067-ED4C-867E-B4C7F0E1856E}" type="presOf" srcId="{530C491E-034E-DA47-ADC0-288B76046462}" destId="{2A915ED6-BE49-A34B-9624-0CCAD4467134}" srcOrd="0" destOrd="0" presId="urn:microsoft.com/office/officeart/2005/8/layout/hList1"/>
    <dgm:cxn modelId="{6AE87FC3-DFE3-4A4E-B639-89C92655E999}" srcId="{8652AAE1-233C-412F-8C51-244DAA6302CC}" destId="{530C491E-034E-DA47-ADC0-288B76046462}" srcOrd="0" destOrd="0" parTransId="{11D3778B-456C-054B-B9F3-39D42B59FF38}" sibTransId="{147BEE16-846B-C148-AC85-A61B99B85127}"/>
    <dgm:cxn modelId="{6406A6DF-28AB-0348-9A31-E06CD930F59F}" type="presOf" srcId="{21D7B512-09B8-6248-9826-619DC0EBC25B}" destId="{78650716-90D8-8C42-BF34-0AB0DEE09570}" srcOrd="0" destOrd="0" presId="urn:microsoft.com/office/officeart/2005/8/layout/hList1"/>
    <dgm:cxn modelId="{AF7B96E1-3F54-C845-B51B-63769510FE16}" srcId="{8652AAE1-233C-412F-8C51-244DAA6302CC}" destId="{51819B87-D1D3-DE4C-A988-B6BE9651442E}" srcOrd="1" destOrd="0" parTransId="{757387E0-6A15-AB43-B1D8-24AEFE0CB67B}" sibTransId="{199017E1-B2CB-F944-A75C-D57C1EC3B3E8}"/>
    <dgm:cxn modelId="{476CAEE4-B6EC-254F-B4DB-FA28429C8E6F}" type="presOf" srcId="{F82B3AF9-B52E-564D-91C4-04D90EAC5F68}" destId="{EAC51EC7-B351-584F-A997-02A4B3626728}" srcOrd="0" destOrd="0" presId="urn:microsoft.com/office/officeart/2005/8/layout/hList1"/>
    <dgm:cxn modelId="{332305E7-5184-5248-874F-3819A5B35DCE}" type="presOf" srcId="{EF07DE70-E6CD-EC43-A599-6FBBB95986D0}" destId="{EFE045B8-038C-8040-A58A-339CD0B83CCF}" srcOrd="0" destOrd="0" presId="urn:microsoft.com/office/officeart/2005/8/layout/hList1"/>
    <dgm:cxn modelId="{8B007BE5-9692-594C-AE6E-7D751785F8D7}" type="presParOf" srcId="{2248BD90-9146-9A42-90F7-A792C6C8EA85}" destId="{7A3642D4-5DDA-E740-B4D2-7E8C8123AC32}" srcOrd="0" destOrd="0" presId="urn:microsoft.com/office/officeart/2005/8/layout/hList1"/>
    <dgm:cxn modelId="{2B233517-9892-B94D-9BBA-E4AC02539F94}" type="presParOf" srcId="{7A3642D4-5DDA-E740-B4D2-7E8C8123AC32}" destId="{2A915ED6-BE49-A34B-9624-0CCAD4467134}" srcOrd="0" destOrd="0" presId="urn:microsoft.com/office/officeart/2005/8/layout/hList1"/>
    <dgm:cxn modelId="{828F7744-4292-A244-86BA-66578534D2E6}" type="presParOf" srcId="{7A3642D4-5DDA-E740-B4D2-7E8C8123AC32}" destId="{78650716-90D8-8C42-BF34-0AB0DEE09570}" srcOrd="1" destOrd="0" presId="urn:microsoft.com/office/officeart/2005/8/layout/hList1"/>
    <dgm:cxn modelId="{5AF3FD33-778C-D940-A2D1-A5CB438CCB95}" type="presParOf" srcId="{2248BD90-9146-9A42-90F7-A792C6C8EA85}" destId="{C15935D6-A5D8-6E4C-A552-25A463FFCE1E}" srcOrd="1" destOrd="0" presId="urn:microsoft.com/office/officeart/2005/8/layout/hList1"/>
    <dgm:cxn modelId="{D3AE0E71-D45D-9149-B2FF-D9192D5B02A6}" type="presParOf" srcId="{2248BD90-9146-9A42-90F7-A792C6C8EA85}" destId="{80EB33EE-EED5-F84A-8084-B638159ECF22}" srcOrd="2" destOrd="0" presId="urn:microsoft.com/office/officeart/2005/8/layout/hList1"/>
    <dgm:cxn modelId="{E6D10F02-CED0-E647-9AA2-2866A4D7006E}" type="presParOf" srcId="{80EB33EE-EED5-F84A-8084-B638159ECF22}" destId="{4140B39E-DE5C-9347-9CE0-9F1A9A647015}" srcOrd="0" destOrd="0" presId="urn:microsoft.com/office/officeart/2005/8/layout/hList1"/>
    <dgm:cxn modelId="{9BCA36B3-ABEE-5749-9CC3-4E8BED820BF2}" type="presParOf" srcId="{80EB33EE-EED5-F84A-8084-B638159ECF22}" destId="{EFE045B8-038C-8040-A58A-339CD0B83CCF}" srcOrd="1" destOrd="0" presId="urn:microsoft.com/office/officeart/2005/8/layout/hList1"/>
    <dgm:cxn modelId="{16CD1F39-F4AB-CD4B-BED9-71131CF5CAF1}" type="presParOf" srcId="{2248BD90-9146-9A42-90F7-A792C6C8EA85}" destId="{CD177654-AA9D-BD46-918D-7CE1AD172BDF}" srcOrd="3" destOrd="0" presId="urn:microsoft.com/office/officeart/2005/8/layout/hList1"/>
    <dgm:cxn modelId="{0CEE4870-32DB-E040-85A5-12CEB5BE5E89}" type="presParOf" srcId="{2248BD90-9146-9A42-90F7-A792C6C8EA85}" destId="{59243D9C-83E0-A64E-A318-8B6FCDF5577E}" srcOrd="4" destOrd="0" presId="urn:microsoft.com/office/officeart/2005/8/layout/hList1"/>
    <dgm:cxn modelId="{B1551DE5-2668-0946-BCC5-C15D9EDFD777}" type="presParOf" srcId="{59243D9C-83E0-A64E-A318-8B6FCDF5577E}" destId="{E2E97E0B-95C6-354C-8977-8857C0312313}" srcOrd="0" destOrd="0" presId="urn:microsoft.com/office/officeart/2005/8/layout/hList1"/>
    <dgm:cxn modelId="{F502DAE9-4DFF-A748-B5BB-12F8F4687986}" type="presParOf" srcId="{59243D9C-83E0-A64E-A318-8B6FCDF5577E}" destId="{EAC51EC7-B351-584F-A997-02A4B362672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34BA513-97B2-469A-91F1-CAA6C0576583}" type="doc">
      <dgm:prSet loTypeId="urn:microsoft.com/office/officeart/2005/8/layout/default" loCatId="list" qsTypeId="urn:microsoft.com/office/officeart/2005/8/quickstyle/simple4" qsCatId="simple" csTypeId="urn:microsoft.com/office/officeart/2005/8/colors/accent0_3" csCatId="mainScheme"/>
      <dgm:spPr/>
      <dgm:t>
        <a:bodyPr/>
        <a:lstStyle/>
        <a:p>
          <a:endParaRPr lang="en-US"/>
        </a:p>
      </dgm:t>
    </dgm:pt>
    <dgm:pt modelId="{8F191357-854C-4AD5-842D-67B73CE8CC6D}">
      <dgm:prSet custT="1"/>
      <dgm:spPr/>
      <dgm:t>
        <a:bodyPr/>
        <a:lstStyle/>
        <a:p>
          <a:r>
            <a:rPr lang="en-US" sz="2400" dirty="0"/>
            <a:t>New medication HCP Order</a:t>
          </a:r>
        </a:p>
      </dgm:t>
    </dgm:pt>
    <dgm:pt modelId="{D6253AF7-C5FB-403A-A4C6-06D030142937}" type="parTrans" cxnId="{8BF1EC88-C5B2-43B2-8B4B-1D17C1E59EE4}">
      <dgm:prSet/>
      <dgm:spPr/>
      <dgm:t>
        <a:bodyPr/>
        <a:lstStyle/>
        <a:p>
          <a:endParaRPr lang="en-US"/>
        </a:p>
      </dgm:t>
    </dgm:pt>
    <dgm:pt modelId="{4C9D06FF-69F8-4A3C-BFAC-91D79D7F1DC2}" type="sibTrans" cxnId="{8BF1EC88-C5B2-43B2-8B4B-1D17C1E59EE4}">
      <dgm:prSet/>
      <dgm:spPr/>
      <dgm:t>
        <a:bodyPr/>
        <a:lstStyle/>
        <a:p>
          <a:endParaRPr lang="en-US"/>
        </a:p>
      </dgm:t>
    </dgm:pt>
    <dgm:pt modelId="{097DDAFC-FBF8-4B7C-B919-4BAB07D5CB04}">
      <dgm:prSet custT="1"/>
      <dgm:spPr/>
      <dgm:t>
        <a:bodyPr/>
        <a:lstStyle/>
        <a:p>
          <a:r>
            <a:rPr lang="en-US" sz="2400" dirty="0"/>
            <a:t>Verify with Pharmacist</a:t>
          </a:r>
        </a:p>
      </dgm:t>
    </dgm:pt>
    <dgm:pt modelId="{738C96B2-F0DB-45F7-BBC0-D06113D980A3}" type="parTrans" cxnId="{0FCDDF4E-6862-4409-A5E5-F194C84FAFF9}">
      <dgm:prSet/>
      <dgm:spPr/>
      <dgm:t>
        <a:bodyPr/>
        <a:lstStyle/>
        <a:p>
          <a:endParaRPr lang="en-US"/>
        </a:p>
      </dgm:t>
    </dgm:pt>
    <dgm:pt modelId="{5A39E9B3-FF5A-421B-831E-D47D525FE71F}" type="sibTrans" cxnId="{0FCDDF4E-6862-4409-A5E5-F194C84FAFF9}">
      <dgm:prSet/>
      <dgm:spPr/>
      <dgm:t>
        <a:bodyPr/>
        <a:lstStyle/>
        <a:p>
          <a:endParaRPr lang="en-US"/>
        </a:p>
      </dgm:t>
    </dgm:pt>
    <dgm:pt modelId="{FCC49F00-9510-8C49-B42A-9C3D83D5CE90}" type="pres">
      <dgm:prSet presAssocID="{334BA513-97B2-469A-91F1-CAA6C0576583}" presName="diagram" presStyleCnt="0">
        <dgm:presLayoutVars>
          <dgm:dir/>
          <dgm:resizeHandles val="exact"/>
        </dgm:presLayoutVars>
      </dgm:prSet>
      <dgm:spPr/>
    </dgm:pt>
    <dgm:pt modelId="{2129BCC8-1067-8340-9EBB-8E94F77CED3E}" type="pres">
      <dgm:prSet presAssocID="{8F191357-854C-4AD5-842D-67B73CE8CC6D}" presName="node" presStyleLbl="node1" presStyleIdx="0" presStyleCnt="2">
        <dgm:presLayoutVars>
          <dgm:bulletEnabled val="1"/>
        </dgm:presLayoutVars>
      </dgm:prSet>
      <dgm:spPr/>
    </dgm:pt>
    <dgm:pt modelId="{DBFC977D-8507-A248-A67F-650437CAC4F2}" type="pres">
      <dgm:prSet presAssocID="{4C9D06FF-69F8-4A3C-BFAC-91D79D7F1DC2}" presName="sibTrans" presStyleCnt="0"/>
      <dgm:spPr/>
    </dgm:pt>
    <dgm:pt modelId="{52A24A0F-B4C1-F04A-ACA9-216EF5AFCAFA}" type="pres">
      <dgm:prSet presAssocID="{097DDAFC-FBF8-4B7C-B919-4BAB07D5CB04}" presName="node" presStyleLbl="node1" presStyleIdx="1" presStyleCnt="2">
        <dgm:presLayoutVars>
          <dgm:bulletEnabled val="1"/>
        </dgm:presLayoutVars>
      </dgm:prSet>
      <dgm:spPr/>
    </dgm:pt>
  </dgm:ptLst>
  <dgm:cxnLst>
    <dgm:cxn modelId="{44B48637-D8F8-3443-ABFA-930B02F1D187}" type="presOf" srcId="{334BA513-97B2-469A-91F1-CAA6C0576583}" destId="{FCC49F00-9510-8C49-B42A-9C3D83D5CE90}" srcOrd="0" destOrd="0" presId="urn:microsoft.com/office/officeart/2005/8/layout/default"/>
    <dgm:cxn modelId="{0FCDDF4E-6862-4409-A5E5-F194C84FAFF9}" srcId="{334BA513-97B2-469A-91F1-CAA6C0576583}" destId="{097DDAFC-FBF8-4B7C-B919-4BAB07D5CB04}" srcOrd="1" destOrd="0" parTransId="{738C96B2-F0DB-45F7-BBC0-D06113D980A3}" sibTransId="{5A39E9B3-FF5A-421B-831E-D47D525FE71F}"/>
    <dgm:cxn modelId="{8BF1EC88-C5B2-43B2-8B4B-1D17C1E59EE4}" srcId="{334BA513-97B2-469A-91F1-CAA6C0576583}" destId="{8F191357-854C-4AD5-842D-67B73CE8CC6D}" srcOrd="0" destOrd="0" parTransId="{D6253AF7-C5FB-403A-A4C6-06D030142937}" sibTransId="{4C9D06FF-69F8-4A3C-BFAC-91D79D7F1DC2}"/>
    <dgm:cxn modelId="{6D0B0E9D-5BAC-8E48-A8C0-E93949C9183F}" type="presOf" srcId="{8F191357-854C-4AD5-842D-67B73CE8CC6D}" destId="{2129BCC8-1067-8340-9EBB-8E94F77CED3E}" srcOrd="0" destOrd="0" presId="urn:microsoft.com/office/officeart/2005/8/layout/default"/>
    <dgm:cxn modelId="{9FF018B6-52A5-B549-9D52-4BAEFCF4997D}" type="presOf" srcId="{097DDAFC-FBF8-4B7C-B919-4BAB07D5CB04}" destId="{52A24A0F-B4C1-F04A-ACA9-216EF5AFCAFA}" srcOrd="0" destOrd="0" presId="urn:microsoft.com/office/officeart/2005/8/layout/default"/>
    <dgm:cxn modelId="{9531256D-BEB5-EB43-BFA2-868528057BC3}" type="presParOf" srcId="{FCC49F00-9510-8C49-B42A-9C3D83D5CE90}" destId="{2129BCC8-1067-8340-9EBB-8E94F77CED3E}" srcOrd="0" destOrd="0" presId="urn:microsoft.com/office/officeart/2005/8/layout/default"/>
    <dgm:cxn modelId="{DCDA110B-3A3C-5440-8C0A-B23DD5E3DF37}" type="presParOf" srcId="{FCC49F00-9510-8C49-B42A-9C3D83D5CE90}" destId="{DBFC977D-8507-A248-A67F-650437CAC4F2}" srcOrd="1" destOrd="0" presId="urn:microsoft.com/office/officeart/2005/8/layout/default"/>
    <dgm:cxn modelId="{11208647-1DEC-C741-88F1-88E7D30F8403}" type="presParOf" srcId="{FCC49F00-9510-8C49-B42A-9C3D83D5CE90}" destId="{52A24A0F-B4C1-F04A-ACA9-216EF5AFCAFA}" srcOrd="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26D0AA6-FA3A-480B-99C6-2F6EB8BB31A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0D4AFAA0-A1A8-4AC3-B14A-889537B57BB5}">
      <dgm:prSet/>
      <dgm:spPr/>
      <dgm:t>
        <a:bodyPr/>
        <a:lstStyle/>
        <a:p>
          <a:r>
            <a:rPr lang="en-US" dirty="0">
              <a:solidFill>
                <a:schemeClr val="tx1"/>
              </a:solidFill>
            </a:rPr>
            <a:t>‘Reason’</a:t>
          </a:r>
        </a:p>
      </dgm:t>
    </dgm:pt>
    <dgm:pt modelId="{47F556B1-9AB9-44BB-BE0D-6D5A0A84FAAD}" type="parTrans" cxnId="{DBA35118-D1DE-4F29-BC65-0EBBE0B2A42B}">
      <dgm:prSet/>
      <dgm:spPr/>
      <dgm:t>
        <a:bodyPr/>
        <a:lstStyle/>
        <a:p>
          <a:endParaRPr lang="en-US"/>
        </a:p>
      </dgm:t>
    </dgm:pt>
    <dgm:pt modelId="{82F1AD52-C04A-421F-B9AE-4A670A7A52CB}" type="sibTrans" cxnId="{DBA35118-D1DE-4F29-BC65-0EBBE0B2A42B}">
      <dgm:prSet/>
      <dgm:spPr/>
      <dgm:t>
        <a:bodyPr/>
        <a:lstStyle/>
        <a:p>
          <a:endParaRPr lang="en-US"/>
        </a:p>
      </dgm:t>
    </dgm:pt>
    <dgm:pt modelId="{A840B422-3364-4BB2-8FB9-94A96CF472BA}">
      <dgm:prSet/>
      <dgm:spPr/>
      <dgm:t>
        <a:bodyPr/>
        <a:lstStyle/>
        <a:p>
          <a:r>
            <a:rPr lang="en-US" dirty="0">
              <a:solidFill>
                <a:schemeClr val="tx1"/>
              </a:solidFill>
            </a:rPr>
            <a:t>Ink color</a:t>
          </a:r>
        </a:p>
      </dgm:t>
    </dgm:pt>
    <dgm:pt modelId="{B099F040-C924-4341-B4A7-4296E378F5E0}" type="parTrans" cxnId="{4B20A34F-660D-4185-B837-2F985B9821DA}">
      <dgm:prSet/>
      <dgm:spPr/>
      <dgm:t>
        <a:bodyPr/>
        <a:lstStyle/>
        <a:p>
          <a:endParaRPr lang="en-US"/>
        </a:p>
      </dgm:t>
    </dgm:pt>
    <dgm:pt modelId="{915E29B9-9A3E-49A4-B9B3-0C4EEE5A030B}" type="sibTrans" cxnId="{4B20A34F-660D-4185-B837-2F985B9821DA}">
      <dgm:prSet/>
      <dgm:spPr/>
      <dgm:t>
        <a:bodyPr/>
        <a:lstStyle/>
        <a:p>
          <a:endParaRPr lang="en-US"/>
        </a:p>
      </dgm:t>
    </dgm:pt>
    <dgm:pt modelId="{D1837DE6-0FE9-4814-B638-2B1F654DC6B8}">
      <dgm:prSet custT="1"/>
      <dgm:spPr/>
      <dgm:t>
        <a:bodyPr/>
        <a:lstStyle/>
        <a:p>
          <a:r>
            <a:rPr lang="en-US" sz="2100" dirty="0"/>
            <a:t>Blue or Black </a:t>
          </a:r>
        </a:p>
      </dgm:t>
    </dgm:pt>
    <dgm:pt modelId="{E54D124F-5244-4BF5-9F2F-4D90AD2D59C1}" type="parTrans" cxnId="{DA0B0849-08B0-4976-A9A4-30D5E89E5CAB}">
      <dgm:prSet/>
      <dgm:spPr/>
      <dgm:t>
        <a:bodyPr/>
        <a:lstStyle/>
        <a:p>
          <a:endParaRPr lang="en-US"/>
        </a:p>
      </dgm:t>
    </dgm:pt>
    <dgm:pt modelId="{2618F9BC-F215-4BF9-9819-316A5ADFFF25}" type="sibTrans" cxnId="{DA0B0849-08B0-4976-A9A4-30D5E89E5CAB}">
      <dgm:prSet/>
      <dgm:spPr/>
      <dgm:t>
        <a:bodyPr/>
        <a:lstStyle/>
        <a:p>
          <a:endParaRPr lang="en-US"/>
        </a:p>
      </dgm:t>
    </dgm:pt>
    <dgm:pt modelId="{3B33D664-0331-104E-B0B5-634CFE20086B}" type="pres">
      <dgm:prSet presAssocID="{226D0AA6-FA3A-480B-99C6-2F6EB8BB31A9}" presName="linear" presStyleCnt="0">
        <dgm:presLayoutVars>
          <dgm:dir/>
          <dgm:animLvl val="lvl"/>
          <dgm:resizeHandles val="exact"/>
        </dgm:presLayoutVars>
      </dgm:prSet>
      <dgm:spPr/>
    </dgm:pt>
    <dgm:pt modelId="{0D62BCE8-C9F8-6C41-A07B-43655A822A39}" type="pres">
      <dgm:prSet presAssocID="{0D4AFAA0-A1A8-4AC3-B14A-889537B57BB5}" presName="parentLin" presStyleCnt="0"/>
      <dgm:spPr/>
    </dgm:pt>
    <dgm:pt modelId="{3E88BC18-A0F2-7F46-AC45-BCC8CD7E8A06}" type="pres">
      <dgm:prSet presAssocID="{0D4AFAA0-A1A8-4AC3-B14A-889537B57BB5}" presName="parentLeftMargin" presStyleLbl="node1" presStyleIdx="0" presStyleCnt="2"/>
      <dgm:spPr/>
    </dgm:pt>
    <dgm:pt modelId="{F573A472-95DF-C146-B236-6C1943D8C8A0}" type="pres">
      <dgm:prSet presAssocID="{0D4AFAA0-A1A8-4AC3-B14A-889537B57BB5}" presName="parentText" presStyleLbl="node1" presStyleIdx="0" presStyleCnt="2">
        <dgm:presLayoutVars>
          <dgm:chMax val="0"/>
          <dgm:bulletEnabled val="1"/>
        </dgm:presLayoutVars>
      </dgm:prSet>
      <dgm:spPr/>
    </dgm:pt>
    <dgm:pt modelId="{E73B2912-3BB9-D146-A868-FA8BEDC5FD65}" type="pres">
      <dgm:prSet presAssocID="{0D4AFAA0-A1A8-4AC3-B14A-889537B57BB5}" presName="negativeSpace" presStyleCnt="0"/>
      <dgm:spPr/>
    </dgm:pt>
    <dgm:pt modelId="{2BC62A2A-3311-424D-99F2-18E029F67480}" type="pres">
      <dgm:prSet presAssocID="{0D4AFAA0-A1A8-4AC3-B14A-889537B57BB5}" presName="childText" presStyleLbl="conFgAcc1" presStyleIdx="0" presStyleCnt="2">
        <dgm:presLayoutVars>
          <dgm:bulletEnabled val="1"/>
        </dgm:presLayoutVars>
      </dgm:prSet>
      <dgm:spPr/>
    </dgm:pt>
    <dgm:pt modelId="{3F2B1ADC-10FE-3844-9525-8C5AE126A338}" type="pres">
      <dgm:prSet presAssocID="{82F1AD52-C04A-421F-B9AE-4A670A7A52CB}" presName="spaceBetweenRectangles" presStyleCnt="0"/>
      <dgm:spPr/>
    </dgm:pt>
    <dgm:pt modelId="{3D402EC7-3630-A344-B943-490771BFF100}" type="pres">
      <dgm:prSet presAssocID="{A840B422-3364-4BB2-8FB9-94A96CF472BA}" presName="parentLin" presStyleCnt="0"/>
      <dgm:spPr/>
    </dgm:pt>
    <dgm:pt modelId="{3D0B3D9A-70B6-1047-94B7-0286D2B99A7E}" type="pres">
      <dgm:prSet presAssocID="{A840B422-3364-4BB2-8FB9-94A96CF472BA}" presName="parentLeftMargin" presStyleLbl="node1" presStyleIdx="0" presStyleCnt="2"/>
      <dgm:spPr/>
    </dgm:pt>
    <dgm:pt modelId="{C5D3D1B8-F539-DA41-99D1-84FE07966DFD}" type="pres">
      <dgm:prSet presAssocID="{A840B422-3364-4BB2-8FB9-94A96CF472BA}" presName="parentText" presStyleLbl="node1" presStyleIdx="1" presStyleCnt="2">
        <dgm:presLayoutVars>
          <dgm:chMax val="0"/>
          <dgm:bulletEnabled val="1"/>
        </dgm:presLayoutVars>
      </dgm:prSet>
      <dgm:spPr/>
    </dgm:pt>
    <dgm:pt modelId="{25B9CD03-3E50-884F-9D71-5F4ACF6FE4F9}" type="pres">
      <dgm:prSet presAssocID="{A840B422-3364-4BB2-8FB9-94A96CF472BA}" presName="negativeSpace" presStyleCnt="0"/>
      <dgm:spPr/>
    </dgm:pt>
    <dgm:pt modelId="{62BA7BEB-43C4-E44B-8526-9E3F23D83480}" type="pres">
      <dgm:prSet presAssocID="{A840B422-3364-4BB2-8FB9-94A96CF472BA}" presName="childText" presStyleLbl="conFgAcc1" presStyleIdx="1" presStyleCnt="2">
        <dgm:presLayoutVars>
          <dgm:bulletEnabled val="1"/>
        </dgm:presLayoutVars>
      </dgm:prSet>
      <dgm:spPr/>
    </dgm:pt>
  </dgm:ptLst>
  <dgm:cxnLst>
    <dgm:cxn modelId="{90B33918-F022-4E4C-8872-F92B25E392DF}" type="presOf" srcId="{0D4AFAA0-A1A8-4AC3-B14A-889537B57BB5}" destId="{F573A472-95DF-C146-B236-6C1943D8C8A0}" srcOrd="1" destOrd="0" presId="urn:microsoft.com/office/officeart/2005/8/layout/list1"/>
    <dgm:cxn modelId="{DBA35118-D1DE-4F29-BC65-0EBBE0B2A42B}" srcId="{226D0AA6-FA3A-480B-99C6-2F6EB8BB31A9}" destId="{0D4AFAA0-A1A8-4AC3-B14A-889537B57BB5}" srcOrd="0" destOrd="0" parTransId="{47F556B1-9AB9-44BB-BE0D-6D5A0A84FAAD}" sibTransId="{82F1AD52-C04A-421F-B9AE-4A670A7A52CB}"/>
    <dgm:cxn modelId="{8235963E-A5CD-3042-8EFE-B91E1CBE728A}" type="presOf" srcId="{A840B422-3364-4BB2-8FB9-94A96CF472BA}" destId="{C5D3D1B8-F539-DA41-99D1-84FE07966DFD}" srcOrd="1" destOrd="0" presId="urn:microsoft.com/office/officeart/2005/8/layout/list1"/>
    <dgm:cxn modelId="{11DF2E45-9849-5243-9D38-50DA11A4E305}" type="presOf" srcId="{226D0AA6-FA3A-480B-99C6-2F6EB8BB31A9}" destId="{3B33D664-0331-104E-B0B5-634CFE20086B}" srcOrd="0" destOrd="0" presId="urn:microsoft.com/office/officeart/2005/8/layout/list1"/>
    <dgm:cxn modelId="{DA0B0849-08B0-4976-A9A4-30D5E89E5CAB}" srcId="{A840B422-3364-4BB2-8FB9-94A96CF472BA}" destId="{D1837DE6-0FE9-4814-B638-2B1F654DC6B8}" srcOrd="0" destOrd="0" parTransId="{E54D124F-5244-4BF5-9F2F-4D90AD2D59C1}" sibTransId="{2618F9BC-F215-4BF9-9819-316A5ADFFF25}"/>
    <dgm:cxn modelId="{4B20A34F-660D-4185-B837-2F985B9821DA}" srcId="{226D0AA6-FA3A-480B-99C6-2F6EB8BB31A9}" destId="{A840B422-3364-4BB2-8FB9-94A96CF472BA}" srcOrd="1" destOrd="0" parTransId="{B099F040-C924-4341-B4A7-4296E378F5E0}" sibTransId="{915E29B9-9A3E-49A4-B9B3-0C4EEE5A030B}"/>
    <dgm:cxn modelId="{191688C8-8ABE-6B42-95D6-775BC43C33E4}" type="presOf" srcId="{D1837DE6-0FE9-4814-B638-2B1F654DC6B8}" destId="{62BA7BEB-43C4-E44B-8526-9E3F23D83480}" srcOrd="0" destOrd="0" presId="urn:microsoft.com/office/officeart/2005/8/layout/list1"/>
    <dgm:cxn modelId="{573DD7DA-1D3D-8049-9931-0033FB5FB83A}" type="presOf" srcId="{0D4AFAA0-A1A8-4AC3-B14A-889537B57BB5}" destId="{3E88BC18-A0F2-7F46-AC45-BCC8CD7E8A06}" srcOrd="0" destOrd="0" presId="urn:microsoft.com/office/officeart/2005/8/layout/list1"/>
    <dgm:cxn modelId="{BBF123EF-345A-9749-B456-1E11FE61C4F2}" type="presOf" srcId="{A840B422-3364-4BB2-8FB9-94A96CF472BA}" destId="{3D0B3D9A-70B6-1047-94B7-0286D2B99A7E}" srcOrd="0" destOrd="0" presId="urn:microsoft.com/office/officeart/2005/8/layout/list1"/>
    <dgm:cxn modelId="{7AC84025-E082-EF42-B7B6-5B54CE82EAA8}" type="presParOf" srcId="{3B33D664-0331-104E-B0B5-634CFE20086B}" destId="{0D62BCE8-C9F8-6C41-A07B-43655A822A39}" srcOrd="0" destOrd="0" presId="urn:microsoft.com/office/officeart/2005/8/layout/list1"/>
    <dgm:cxn modelId="{342BF00C-1104-244B-94BB-6B9F9BFAA88D}" type="presParOf" srcId="{0D62BCE8-C9F8-6C41-A07B-43655A822A39}" destId="{3E88BC18-A0F2-7F46-AC45-BCC8CD7E8A06}" srcOrd="0" destOrd="0" presId="urn:microsoft.com/office/officeart/2005/8/layout/list1"/>
    <dgm:cxn modelId="{FC360C55-C88D-4249-BB70-08F5DFFB95DB}" type="presParOf" srcId="{0D62BCE8-C9F8-6C41-A07B-43655A822A39}" destId="{F573A472-95DF-C146-B236-6C1943D8C8A0}" srcOrd="1" destOrd="0" presId="urn:microsoft.com/office/officeart/2005/8/layout/list1"/>
    <dgm:cxn modelId="{265DF739-B243-974F-87ED-5B1C18AD719C}" type="presParOf" srcId="{3B33D664-0331-104E-B0B5-634CFE20086B}" destId="{E73B2912-3BB9-D146-A868-FA8BEDC5FD65}" srcOrd="1" destOrd="0" presId="urn:microsoft.com/office/officeart/2005/8/layout/list1"/>
    <dgm:cxn modelId="{1239DBC3-D0AE-B84F-924C-1F354F0ED2AB}" type="presParOf" srcId="{3B33D664-0331-104E-B0B5-634CFE20086B}" destId="{2BC62A2A-3311-424D-99F2-18E029F67480}" srcOrd="2" destOrd="0" presId="urn:microsoft.com/office/officeart/2005/8/layout/list1"/>
    <dgm:cxn modelId="{BC0D9DF3-AC9F-EA49-B0EF-D4A08177A09F}" type="presParOf" srcId="{3B33D664-0331-104E-B0B5-634CFE20086B}" destId="{3F2B1ADC-10FE-3844-9525-8C5AE126A338}" srcOrd="3" destOrd="0" presId="urn:microsoft.com/office/officeart/2005/8/layout/list1"/>
    <dgm:cxn modelId="{486F67F2-6C50-4B48-A59F-92B8890EB5CF}" type="presParOf" srcId="{3B33D664-0331-104E-B0B5-634CFE20086B}" destId="{3D402EC7-3630-A344-B943-490771BFF100}" srcOrd="4" destOrd="0" presId="urn:microsoft.com/office/officeart/2005/8/layout/list1"/>
    <dgm:cxn modelId="{0AAF457A-4790-A140-BFAA-AC1595623E18}" type="presParOf" srcId="{3D402EC7-3630-A344-B943-490771BFF100}" destId="{3D0B3D9A-70B6-1047-94B7-0286D2B99A7E}" srcOrd="0" destOrd="0" presId="urn:microsoft.com/office/officeart/2005/8/layout/list1"/>
    <dgm:cxn modelId="{ECE19C54-D8EB-2F47-874A-B35AE70A9EA7}" type="presParOf" srcId="{3D402EC7-3630-A344-B943-490771BFF100}" destId="{C5D3D1B8-F539-DA41-99D1-84FE07966DFD}" srcOrd="1" destOrd="0" presId="urn:microsoft.com/office/officeart/2005/8/layout/list1"/>
    <dgm:cxn modelId="{2B6F0E18-82CD-7242-B236-9B2B517C7314}" type="presParOf" srcId="{3B33D664-0331-104E-B0B5-634CFE20086B}" destId="{25B9CD03-3E50-884F-9D71-5F4ACF6FE4F9}" srcOrd="5" destOrd="0" presId="urn:microsoft.com/office/officeart/2005/8/layout/list1"/>
    <dgm:cxn modelId="{7B354CEE-88B9-924E-8701-772A9E175C74}" type="presParOf" srcId="{3B33D664-0331-104E-B0B5-634CFE20086B}" destId="{62BA7BEB-43C4-E44B-8526-9E3F23D83480}"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27865CA-C5D7-4DD9-8F11-B1AAFE55820C}"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05CCCA4A-9B6F-4910-B73D-4CE842D25072}">
      <dgm:prSet/>
      <dgm:spPr>
        <a:solidFill>
          <a:schemeClr val="accent1"/>
        </a:solidFill>
        <a:ln>
          <a:solidFill>
            <a:schemeClr val="tx1"/>
          </a:solidFill>
        </a:ln>
      </dgm:spPr>
      <dgm:t>
        <a:bodyPr/>
        <a:lstStyle/>
        <a:p>
          <a:r>
            <a:rPr lang="en-US" dirty="0">
              <a:solidFill>
                <a:schemeClr val="tx1"/>
              </a:solidFill>
            </a:rPr>
            <a:t>HCP Notification </a:t>
          </a:r>
        </a:p>
      </dgm:t>
    </dgm:pt>
    <dgm:pt modelId="{0BAF0A5A-F5C2-4ADC-8A64-BA05E2C41C04}" type="parTrans" cxnId="{ACC79497-ED29-40EC-8339-FE8F95E2AD7E}">
      <dgm:prSet/>
      <dgm:spPr/>
      <dgm:t>
        <a:bodyPr/>
        <a:lstStyle/>
        <a:p>
          <a:endParaRPr lang="en-US"/>
        </a:p>
      </dgm:t>
    </dgm:pt>
    <dgm:pt modelId="{5389E259-75FA-480F-8A58-D834B734D923}" type="sibTrans" cxnId="{ACC79497-ED29-40EC-8339-FE8F95E2AD7E}">
      <dgm:prSet/>
      <dgm:spPr/>
      <dgm:t>
        <a:bodyPr/>
        <a:lstStyle/>
        <a:p>
          <a:endParaRPr lang="en-US"/>
        </a:p>
      </dgm:t>
    </dgm:pt>
    <dgm:pt modelId="{DD2868D2-759C-4CAC-9731-CC2BF9497FE7}">
      <dgm:prSet/>
      <dgm:spPr>
        <a:solidFill>
          <a:schemeClr val="accent1">
            <a:lumMod val="40000"/>
            <a:lumOff val="60000"/>
            <a:alpha val="90000"/>
          </a:schemeClr>
        </a:solidFill>
        <a:ln>
          <a:solidFill>
            <a:schemeClr val="tx1">
              <a:alpha val="90000"/>
            </a:schemeClr>
          </a:solidFill>
        </a:ln>
      </dgm:spPr>
      <dgm:t>
        <a:bodyPr/>
        <a:lstStyle/>
        <a:p>
          <a:r>
            <a:rPr lang="en-US" dirty="0"/>
            <a:t>BGM not completed </a:t>
          </a:r>
        </a:p>
      </dgm:t>
    </dgm:pt>
    <dgm:pt modelId="{603F3572-64E0-404A-BA26-77B1272373C1}" type="parTrans" cxnId="{36BE271A-6458-4D1B-B118-4943183E2560}">
      <dgm:prSet/>
      <dgm:spPr/>
      <dgm:t>
        <a:bodyPr/>
        <a:lstStyle/>
        <a:p>
          <a:endParaRPr lang="en-US"/>
        </a:p>
      </dgm:t>
    </dgm:pt>
    <dgm:pt modelId="{E30AC04A-FE7A-401D-AC35-9581016E079F}" type="sibTrans" cxnId="{36BE271A-6458-4D1B-B118-4943183E2560}">
      <dgm:prSet/>
      <dgm:spPr/>
      <dgm:t>
        <a:bodyPr/>
        <a:lstStyle/>
        <a:p>
          <a:endParaRPr lang="en-US"/>
        </a:p>
      </dgm:t>
    </dgm:pt>
    <dgm:pt modelId="{F1041A55-646A-4B30-80EA-01084191A43A}">
      <dgm:prSet/>
      <dgm:spPr>
        <a:solidFill>
          <a:schemeClr val="accent1">
            <a:lumMod val="40000"/>
            <a:lumOff val="60000"/>
            <a:alpha val="90000"/>
          </a:schemeClr>
        </a:solidFill>
        <a:ln>
          <a:solidFill>
            <a:schemeClr val="tx1">
              <a:alpha val="90000"/>
            </a:schemeClr>
          </a:solidFill>
        </a:ln>
      </dgm:spPr>
      <dgm:t>
        <a:bodyPr/>
        <a:lstStyle/>
        <a:p>
          <a:r>
            <a:rPr lang="en-US" dirty="0"/>
            <a:t>Parameter steps not followed</a:t>
          </a:r>
        </a:p>
      </dgm:t>
    </dgm:pt>
    <dgm:pt modelId="{3789828E-8FBE-45D5-B2BD-E3DCE5813D00}" type="parTrans" cxnId="{71C48C34-5DAC-4652-B209-A07729595FE9}">
      <dgm:prSet/>
      <dgm:spPr/>
      <dgm:t>
        <a:bodyPr/>
        <a:lstStyle/>
        <a:p>
          <a:endParaRPr lang="en-US"/>
        </a:p>
      </dgm:t>
    </dgm:pt>
    <dgm:pt modelId="{E7745346-AD93-429B-AC0D-A5EF7BB69962}" type="sibTrans" cxnId="{71C48C34-5DAC-4652-B209-A07729595FE9}">
      <dgm:prSet/>
      <dgm:spPr/>
      <dgm:t>
        <a:bodyPr/>
        <a:lstStyle/>
        <a:p>
          <a:endParaRPr lang="en-US"/>
        </a:p>
      </dgm:t>
    </dgm:pt>
    <dgm:pt modelId="{C28EE3BC-0F58-4444-95C2-3A5020104B98}">
      <dgm:prSet/>
      <dgm:spPr>
        <a:solidFill>
          <a:schemeClr val="accent6"/>
        </a:solidFill>
        <a:ln>
          <a:solidFill>
            <a:schemeClr val="tx1"/>
          </a:solidFill>
        </a:ln>
      </dgm:spPr>
      <dgm:t>
        <a:bodyPr/>
        <a:lstStyle/>
        <a:p>
          <a:r>
            <a:rPr lang="en-US" dirty="0">
              <a:solidFill>
                <a:schemeClr val="tx1"/>
              </a:solidFill>
            </a:rPr>
            <a:t>After Notification</a:t>
          </a:r>
        </a:p>
      </dgm:t>
    </dgm:pt>
    <dgm:pt modelId="{5B1F29FE-EA0A-4FC9-87DB-048FE21E8364}" type="parTrans" cxnId="{C1300F08-8B9D-4C9C-8B0B-28B180EA7209}">
      <dgm:prSet/>
      <dgm:spPr/>
      <dgm:t>
        <a:bodyPr/>
        <a:lstStyle/>
        <a:p>
          <a:endParaRPr lang="en-US"/>
        </a:p>
      </dgm:t>
    </dgm:pt>
    <dgm:pt modelId="{2088A471-85B8-4B79-B23B-1AE52A125BED}" type="sibTrans" cxnId="{C1300F08-8B9D-4C9C-8B0B-28B180EA7209}">
      <dgm:prSet/>
      <dgm:spPr/>
      <dgm:t>
        <a:bodyPr/>
        <a:lstStyle/>
        <a:p>
          <a:endParaRPr lang="en-US"/>
        </a:p>
      </dgm:t>
    </dgm:pt>
    <dgm:pt modelId="{C4C2FCEC-9217-464B-9868-379C56A95A97}">
      <dgm:prSet/>
      <dgm:spPr>
        <a:solidFill>
          <a:schemeClr val="accent6">
            <a:lumMod val="40000"/>
            <a:lumOff val="60000"/>
            <a:alpha val="90000"/>
          </a:schemeClr>
        </a:solidFill>
        <a:ln>
          <a:solidFill>
            <a:schemeClr val="tx1">
              <a:alpha val="90000"/>
            </a:schemeClr>
          </a:solidFill>
        </a:ln>
      </dgm:spPr>
      <dgm:t>
        <a:bodyPr/>
        <a:lstStyle/>
        <a:p>
          <a:r>
            <a:rPr lang="en-US" dirty="0"/>
            <a:t>Document HCP Orders and/or Instructions</a:t>
          </a:r>
        </a:p>
      </dgm:t>
    </dgm:pt>
    <dgm:pt modelId="{AE39FD98-E2F1-4588-9C5E-AE8245D577F6}" type="parTrans" cxnId="{769AE231-2FB6-4E4E-A80B-8203B33ED4A3}">
      <dgm:prSet/>
      <dgm:spPr/>
      <dgm:t>
        <a:bodyPr/>
        <a:lstStyle/>
        <a:p>
          <a:endParaRPr lang="en-US"/>
        </a:p>
      </dgm:t>
    </dgm:pt>
    <dgm:pt modelId="{364CD3C0-61DC-40DE-BB22-F11C4A56BBBA}" type="sibTrans" cxnId="{769AE231-2FB6-4E4E-A80B-8203B33ED4A3}">
      <dgm:prSet/>
      <dgm:spPr/>
      <dgm:t>
        <a:bodyPr/>
        <a:lstStyle/>
        <a:p>
          <a:endParaRPr lang="en-US"/>
        </a:p>
      </dgm:t>
    </dgm:pt>
    <dgm:pt modelId="{A44210E9-D7E6-784F-8039-698AF32FC2A1}" type="pres">
      <dgm:prSet presAssocID="{827865CA-C5D7-4DD9-8F11-B1AAFE55820C}" presName="Name0" presStyleCnt="0">
        <dgm:presLayoutVars>
          <dgm:dir/>
          <dgm:animLvl val="lvl"/>
          <dgm:resizeHandles val="exact"/>
        </dgm:presLayoutVars>
      </dgm:prSet>
      <dgm:spPr/>
    </dgm:pt>
    <dgm:pt modelId="{A7B78663-7535-3F41-B8AD-54F3331353C4}" type="pres">
      <dgm:prSet presAssocID="{05CCCA4A-9B6F-4910-B73D-4CE842D25072}" presName="composite" presStyleCnt="0"/>
      <dgm:spPr/>
    </dgm:pt>
    <dgm:pt modelId="{9FB57CBE-4793-C342-838F-40B2F5AB4E54}" type="pres">
      <dgm:prSet presAssocID="{05CCCA4A-9B6F-4910-B73D-4CE842D25072}" presName="parTx" presStyleLbl="alignNode1" presStyleIdx="0" presStyleCnt="2">
        <dgm:presLayoutVars>
          <dgm:chMax val="0"/>
          <dgm:chPref val="0"/>
          <dgm:bulletEnabled val="1"/>
        </dgm:presLayoutVars>
      </dgm:prSet>
      <dgm:spPr/>
    </dgm:pt>
    <dgm:pt modelId="{D4D74614-C99E-6341-915C-BCA15F9FBA92}" type="pres">
      <dgm:prSet presAssocID="{05CCCA4A-9B6F-4910-B73D-4CE842D25072}" presName="desTx" presStyleLbl="alignAccFollowNode1" presStyleIdx="0" presStyleCnt="2">
        <dgm:presLayoutVars>
          <dgm:bulletEnabled val="1"/>
        </dgm:presLayoutVars>
      </dgm:prSet>
      <dgm:spPr/>
    </dgm:pt>
    <dgm:pt modelId="{8E31F13C-3162-5344-BB63-494251F09FF3}" type="pres">
      <dgm:prSet presAssocID="{5389E259-75FA-480F-8A58-D834B734D923}" presName="space" presStyleCnt="0"/>
      <dgm:spPr/>
    </dgm:pt>
    <dgm:pt modelId="{30235D76-E7FE-4546-8DDA-F52B2629497F}" type="pres">
      <dgm:prSet presAssocID="{C28EE3BC-0F58-4444-95C2-3A5020104B98}" presName="composite" presStyleCnt="0"/>
      <dgm:spPr/>
    </dgm:pt>
    <dgm:pt modelId="{ED798387-6898-4242-BB08-B0CE6669DB50}" type="pres">
      <dgm:prSet presAssocID="{C28EE3BC-0F58-4444-95C2-3A5020104B98}" presName="parTx" presStyleLbl="alignNode1" presStyleIdx="1" presStyleCnt="2">
        <dgm:presLayoutVars>
          <dgm:chMax val="0"/>
          <dgm:chPref val="0"/>
          <dgm:bulletEnabled val="1"/>
        </dgm:presLayoutVars>
      </dgm:prSet>
      <dgm:spPr/>
    </dgm:pt>
    <dgm:pt modelId="{B1B2A8CB-FC78-CE4E-8C8A-0864B7908876}" type="pres">
      <dgm:prSet presAssocID="{C28EE3BC-0F58-4444-95C2-3A5020104B98}" presName="desTx" presStyleLbl="alignAccFollowNode1" presStyleIdx="1" presStyleCnt="2">
        <dgm:presLayoutVars>
          <dgm:bulletEnabled val="1"/>
        </dgm:presLayoutVars>
      </dgm:prSet>
      <dgm:spPr/>
    </dgm:pt>
  </dgm:ptLst>
  <dgm:cxnLst>
    <dgm:cxn modelId="{C1300F08-8B9D-4C9C-8B0B-28B180EA7209}" srcId="{827865CA-C5D7-4DD9-8F11-B1AAFE55820C}" destId="{C28EE3BC-0F58-4444-95C2-3A5020104B98}" srcOrd="1" destOrd="0" parTransId="{5B1F29FE-EA0A-4FC9-87DB-048FE21E8364}" sibTransId="{2088A471-85B8-4B79-B23B-1AE52A125BED}"/>
    <dgm:cxn modelId="{36BE271A-6458-4D1B-B118-4943183E2560}" srcId="{05CCCA4A-9B6F-4910-B73D-4CE842D25072}" destId="{DD2868D2-759C-4CAC-9731-CC2BF9497FE7}" srcOrd="0" destOrd="0" parTransId="{603F3572-64E0-404A-BA26-77B1272373C1}" sibTransId="{E30AC04A-FE7A-401D-AC35-9581016E079F}"/>
    <dgm:cxn modelId="{36D80A28-CE22-6244-9BB8-00D5C20F0E8D}" type="presOf" srcId="{827865CA-C5D7-4DD9-8F11-B1AAFE55820C}" destId="{A44210E9-D7E6-784F-8039-698AF32FC2A1}" srcOrd="0" destOrd="0" presId="urn:microsoft.com/office/officeart/2005/8/layout/hList1"/>
    <dgm:cxn modelId="{769AE231-2FB6-4E4E-A80B-8203B33ED4A3}" srcId="{C28EE3BC-0F58-4444-95C2-3A5020104B98}" destId="{C4C2FCEC-9217-464B-9868-379C56A95A97}" srcOrd="0" destOrd="0" parTransId="{AE39FD98-E2F1-4588-9C5E-AE8245D577F6}" sibTransId="{364CD3C0-61DC-40DE-BB22-F11C4A56BBBA}"/>
    <dgm:cxn modelId="{71C48C34-5DAC-4652-B209-A07729595FE9}" srcId="{05CCCA4A-9B6F-4910-B73D-4CE842D25072}" destId="{F1041A55-646A-4B30-80EA-01084191A43A}" srcOrd="1" destOrd="0" parTransId="{3789828E-8FBE-45D5-B2BD-E3DCE5813D00}" sibTransId="{E7745346-AD93-429B-AC0D-A5EF7BB69962}"/>
    <dgm:cxn modelId="{ACC79497-ED29-40EC-8339-FE8F95E2AD7E}" srcId="{827865CA-C5D7-4DD9-8F11-B1AAFE55820C}" destId="{05CCCA4A-9B6F-4910-B73D-4CE842D25072}" srcOrd="0" destOrd="0" parTransId="{0BAF0A5A-F5C2-4ADC-8A64-BA05E2C41C04}" sibTransId="{5389E259-75FA-480F-8A58-D834B734D923}"/>
    <dgm:cxn modelId="{41EF8BBE-1C2B-3B4B-AD3A-391FC4EADB9D}" type="presOf" srcId="{05CCCA4A-9B6F-4910-B73D-4CE842D25072}" destId="{9FB57CBE-4793-C342-838F-40B2F5AB4E54}" srcOrd="0" destOrd="0" presId="urn:microsoft.com/office/officeart/2005/8/layout/hList1"/>
    <dgm:cxn modelId="{6A92B7E0-5680-514A-BB61-5A39861C89A1}" type="presOf" srcId="{F1041A55-646A-4B30-80EA-01084191A43A}" destId="{D4D74614-C99E-6341-915C-BCA15F9FBA92}" srcOrd="0" destOrd="1" presId="urn:microsoft.com/office/officeart/2005/8/layout/hList1"/>
    <dgm:cxn modelId="{F9AE35E2-C17B-B448-99C8-8D5D2363DCCC}" type="presOf" srcId="{DD2868D2-759C-4CAC-9731-CC2BF9497FE7}" destId="{D4D74614-C99E-6341-915C-BCA15F9FBA92}" srcOrd="0" destOrd="0" presId="urn:microsoft.com/office/officeart/2005/8/layout/hList1"/>
    <dgm:cxn modelId="{F2F188F4-8B59-AD44-982A-F348B0C2E8AA}" type="presOf" srcId="{C28EE3BC-0F58-4444-95C2-3A5020104B98}" destId="{ED798387-6898-4242-BB08-B0CE6669DB50}" srcOrd="0" destOrd="0" presId="urn:microsoft.com/office/officeart/2005/8/layout/hList1"/>
    <dgm:cxn modelId="{109B85F8-9C1C-794E-AC2C-CB291BF41D4B}" type="presOf" srcId="{C4C2FCEC-9217-464B-9868-379C56A95A97}" destId="{B1B2A8CB-FC78-CE4E-8C8A-0864B7908876}" srcOrd="0" destOrd="0" presId="urn:microsoft.com/office/officeart/2005/8/layout/hList1"/>
    <dgm:cxn modelId="{EB23DBAD-F68A-CD4B-A864-890675AB9B47}" type="presParOf" srcId="{A44210E9-D7E6-784F-8039-698AF32FC2A1}" destId="{A7B78663-7535-3F41-B8AD-54F3331353C4}" srcOrd="0" destOrd="0" presId="urn:microsoft.com/office/officeart/2005/8/layout/hList1"/>
    <dgm:cxn modelId="{B1D7A814-73E3-604A-B8E4-4563E5916CD3}" type="presParOf" srcId="{A7B78663-7535-3F41-B8AD-54F3331353C4}" destId="{9FB57CBE-4793-C342-838F-40B2F5AB4E54}" srcOrd="0" destOrd="0" presId="urn:microsoft.com/office/officeart/2005/8/layout/hList1"/>
    <dgm:cxn modelId="{7052CBB4-686E-DE48-9D4F-77CACB66AEE0}" type="presParOf" srcId="{A7B78663-7535-3F41-B8AD-54F3331353C4}" destId="{D4D74614-C99E-6341-915C-BCA15F9FBA92}" srcOrd="1" destOrd="0" presId="urn:microsoft.com/office/officeart/2005/8/layout/hList1"/>
    <dgm:cxn modelId="{537E5B0A-C0A4-CA49-AFC5-DED19CD659B1}" type="presParOf" srcId="{A44210E9-D7E6-784F-8039-698AF32FC2A1}" destId="{8E31F13C-3162-5344-BB63-494251F09FF3}" srcOrd="1" destOrd="0" presId="urn:microsoft.com/office/officeart/2005/8/layout/hList1"/>
    <dgm:cxn modelId="{DEBF4605-9AC1-4B43-B683-F787EEDD1317}" type="presParOf" srcId="{A44210E9-D7E6-784F-8039-698AF32FC2A1}" destId="{30235D76-E7FE-4546-8DDA-F52B2629497F}" srcOrd="2" destOrd="0" presId="urn:microsoft.com/office/officeart/2005/8/layout/hList1"/>
    <dgm:cxn modelId="{8FEC0E57-18DC-E747-A045-F146C8507302}" type="presParOf" srcId="{30235D76-E7FE-4546-8DDA-F52B2629497F}" destId="{ED798387-6898-4242-BB08-B0CE6669DB50}" srcOrd="0" destOrd="0" presId="urn:microsoft.com/office/officeart/2005/8/layout/hList1"/>
    <dgm:cxn modelId="{8AEBD7BD-77BF-D449-BAB8-339454748B48}" type="presParOf" srcId="{30235D76-E7FE-4546-8DDA-F52B2629497F}" destId="{B1B2A8CB-FC78-CE4E-8C8A-0864B790887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1D4C335-34BD-48FD-91FC-274910BF1B3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5EBDE24-EED4-4A05-810E-F42E53D60728}">
      <dgm:prSet custT="1"/>
      <dgm:spPr/>
      <dgm:t>
        <a:bodyPr/>
        <a:lstStyle/>
        <a:p>
          <a:r>
            <a:rPr lang="en-US" sz="2400" dirty="0">
              <a:solidFill>
                <a:schemeClr val="tx1"/>
              </a:solidFill>
            </a:rPr>
            <a:t>HCP order and/or Protocol </a:t>
          </a:r>
        </a:p>
      </dgm:t>
    </dgm:pt>
    <dgm:pt modelId="{6C572199-126F-49D2-8F3D-3D2BCFE69B7C}" type="sibTrans" cxnId="{961289BA-16B2-445C-A1D9-80B2D5E95735}">
      <dgm:prSet/>
      <dgm:spPr/>
      <dgm:t>
        <a:bodyPr/>
        <a:lstStyle/>
        <a:p>
          <a:endParaRPr lang="en-US"/>
        </a:p>
      </dgm:t>
    </dgm:pt>
    <dgm:pt modelId="{B28E6F05-17E4-4F5C-B457-09BC6CEB0CEF}" type="parTrans" cxnId="{961289BA-16B2-445C-A1D9-80B2D5E95735}">
      <dgm:prSet/>
      <dgm:spPr/>
      <dgm:t>
        <a:bodyPr/>
        <a:lstStyle/>
        <a:p>
          <a:endParaRPr lang="en-US"/>
        </a:p>
      </dgm:t>
    </dgm:pt>
    <dgm:pt modelId="{993C0F25-88E4-CF41-8D1E-630611680C3C}" type="pres">
      <dgm:prSet presAssocID="{91D4C335-34BD-48FD-91FC-274910BF1B36}" presName="linear" presStyleCnt="0">
        <dgm:presLayoutVars>
          <dgm:animLvl val="lvl"/>
          <dgm:resizeHandles val="exact"/>
        </dgm:presLayoutVars>
      </dgm:prSet>
      <dgm:spPr/>
    </dgm:pt>
    <dgm:pt modelId="{465A9FFB-A2D1-474B-ABD4-27928342D028}" type="pres">
      <dgm:prSet presAssocID="{65EBDE24-EED4-4A05-810E-F42E53D60728}" presName="parentText" presStyleLbl="node1" presStyleIdx="0" presStyleCnt="1">
        <dgm:presLayoutVars>
          <dgm:chMax val="0"/>
          <dgm:bulletEnabled val="1"/>
        </dgm:presLayoutVars>
      </dgm:prSet>
      <dgm:spPr/>
    </dgm:pt>
  </dgm:ptLst>
  <dgm:cxnLst>
    <dgm:cxn modelId="{A9E3CD25-66A9-0942-AE01-3FFE0C77B744}" type="presOf" srcId="{65EBDE24-EED4-4A05-810E-F42E53D60728}" destId="{465A9FFB-A2D1-474B-ABD4-27928342D028}" srcOrd="0" destOrd="0" presId="urn:microsoft.com/office/officeart/2005/8/layout/vList2"/>
    <dgm:cxn modelId="{007C0774-3E04-5D4F-8300-B1C50ED3456B}" type="presOf" srcId="{91D4C335-34BD-48FD-91FC-274910BF1B36}" destId="{993C0F25-88E4-CF41-8D1E-630611680C3C}" srcOrd="0" destOrd="0" presId="urn:microsoft.com/office/officeart/2005/8/layout/vList2"/>
    <dgm:cxn modelId="{961289BA-16B2-445C-A1D9-80B2D5E95735}" srcId="{91D4C335-34BD-48FD-91FC-274910BF1B36}" destId="{65EBDE24-EED4-4A05-810E-F42E53D60728}" srcOrd="0" destOrd="0" parTransId="{B28E6F05-17E4-4F5C-B457-09BC6CEB0CEF}" sibTransId="{6C572199-126F-49D2-8F3D-3D2BCFE69B7C}"/>
    <dgm:cxn modelId="{CA618B7E-3040-6242-8A5C-2C8AF2ED46AA}" type="presParOf" srcId="{993C0F25-88E4-CF41-8D1E-630611680C3C}" destId="{465A9FFB-A2D1-474B-ABD4-27928342D02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AA4963-16D8-F448-B361-32642E895498}">
      <dsp:nvSpPr>
        <dsp:cNvPr id="0" name=""/>
        <dsp:cNvSpPr/>
      </dsp:nvSpPr>
      <dsp:spPr>
        <a:xfrm>
          <a:off x="0" y="307336"/>
          <a:ext cx="4697730" cy="3276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E6517D-380B-3048-89DA-8FC983FF1413}">
      <dsp:nvSpPr>
        <dsp:cNvPr id="0" name=""/>
        <dsp:cNvSpPr/>
      </dsp:nvSpPr>
      <dsp:spPr>
        <a:xfrm>
          <a:off x="234886" y="115456"/>
          <a:ext cx="3288411" cy="3837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294" tIns="0" rIns="124294" bIns="0" numCol="1" spcCol="1270" anchor="ctr" anchorCtr="0">
          <a:noAutofit/>
        </a:bodyPr>
        <a:lstStyle/>
        <a:p>
          <a:pPr marL="0" lvl="0" indent="0" algn="l" defTabSz="577850">
            <a:lnSpc>
              <a:spcPct val="90000"/>
            </a:lnSpc>
            <a:spcBef>
              <a:spcPct val="0"/>
            </a:spcBef>
            <a:spcAft>
              <a:spcPct val="35000"/>
            </a:spcAft>
            <a:buNone/>
          </a:pPr>
          <a:r>
            <a:rPr lang="en-US" sz="1300" kern="1200" dirty="0">
              <a:solidFill>
                <a:schemeClr val="tx1"/>
              </a:solidFill>
            </a:rPr>
            <a:t>Name</a:t>
          </a:r>
        </a:p>
      </dsp:txBody>
      <dsp:txXfrm>
        <a:off x="253620" y="134190"/>
        <a:ext cx="3250943" cy="346292"/>
      </dsp:txXfrm>
    </dsp:sp>
    <dsp:sp modelId="{55C861DD-F43B-7342-B070-FAFEB20DD247}">
      <dsp:nvSpPr>
        <dsp:cNvPr id="0" name=""/>
        <dsp:cNvSpPr/>
      </dsp:nvSpPr>
      <dsp:spPr>
        <a:xfrm>
          <a:off x="0" y="897016"/>
          <a:ext cx="4697730" cy="3276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F1B3D2-177B-4B4E-9859-D2D5FDF4E8FF}">
      <dsp:nvSpPr>
        <dsp:cNvPr id="0" name=""/>
        <dsp:cNvSpPr/>
      </dsp:nvSpPr>
      <dsp:spPr>
        <a:xfrm>
          <a:off x="234886" y="705136"/>
          <a:ext cx="3288411" cy="3837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294" tIns="0" rIns="124294" bIns="0" numCol="1" spcCol="1270" anchor="ctr" anchorCtr="0">
          <a:noAutofit/>
        </a:bodyPr>
        <a:lstStyle/>
        <a:p>
          <a:pPr marL="0" lvl="0" indent="0" algn="l" defTabSz="577850">
            <a:lnSpc>
              <a:spcPct val="90000"/>
            </a:lnSpc>
            <a:spcBef>
              <a:spcPct val="0"/>
            </a:spcBef>
            <a:spcAft>
              <a:spcPct val="35000"/>
            </a:spcAft>
            <a:buNone/>
          </a:pPr>
          <a:r>
            <a:rPr lang="en-US" sz="1300" kern="1200" dirty="0">
              <a:solidFill>
                <a:schemeClr val="tx1"/>
              </a:solidFill>
            </a:rPr>
            <a:t>Allergies</a:t>
          </a:r>
        </a:p>
      </dsp:txBody>
      <dsp:txXfrm>
        <a:off x="253620" y="723870"/>
        <a:ext cx="3250943" cy="346292"/>
      </dsp:txXfrm>
    </dsp:sp>
    <dsp:sp modelId="{070E9C97-F9C0-534C-BF00-8EE31E496EAE}">
      <dsp:nvSpPr>
        <dsp:cNvPr id="0" name=""/>
        <dsp:cNvSpPr/>
      </dsp:nvSpPr>
      <dsp:spPr>
        <a:xfrm>
          <a:off x="0" y="1486696"/>
          <a:ext cx="4697730" cy="184275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4596" tIns="270764" rIns="364596"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a:t>Person</a:t>
          </a:r>
        </a:p>
        <a:p>
          <a:pPr marL="114300" lvl="1" indent="-114300" algn="l" defTabSz="577850">
            <a:lnSpc>
              <a:spcPct val="90000"/>
            </a:lnSpc>
            <a:spcBef>
              <a:spcPct val="0"/>
            </a:spcBef>
            <a:spcAft>
              <a:spcPct val="15000"/>
            </a:spcAft>
            <a:buChar char="•"/>
          </a:pPr>
          <a:r>
            <a:rPr lang="en-US" sz="1300" kern="1200"/>
            <a:t>Medication </a:t>
          </a:r>
        </a:p>
        <a:p>
          <a:pPr marL="114300" lvl="1" indent="-114300" algn="l" defTabSz="577850">
            <a:lnSpc>
              <a:spcPct val="90000"/>
            </a:lnSpc>
            <a:spcBef>
              <a:spcPct val="0"/>
            </a:spcBef>
            <a:spcAft>
              <a:spcPct val="15000"/>
            </a:spcAft>
            <a:buChar char="•"/>
          </a:pPr>
          <a:r>
            <a:rPr lang="en-US" sz="1300" kern="1200"/>
            <a:t>Dose</a:t>
          </a:r>
        </a:p>
        <a:p>
          <a:pPr marL="228600" lvl="2" indent="-114300" algn="l" defTabSz="577850">
            <a:lnSpc>
              <a:spcPct val="90000"/>
            </a:lnSpc>
            <a:spcBef>
              <a:spcPct val="0"/>
            </a:spcBef>
            <a:spcAft>
              <a:spcPct val="15000"/>
            </a:spcAft>
            <a:buSzPct val="75000"/>
            <a:buFont typeface="Wingdings" pitchFamily="2" charset="2"/>
            <a:buChar char="§"/>
          </a:pPr>
          <a:r>
            <a:rPr lang="en-US" sz="1300" kern="1200" dirty="0"/>
            <a:t>including liquid meds</a:t>
          </a:r>
        </a:p>
        <a:p>
          <a:pPr marL="114300" lvl="1" indent="-114300" algn="l" defTabSz="577850">
            <a:lnSpc>
              <a:spcPct val="90000"/>
            </a:lnSpc>
            <a:spcBef>
              <a:spcPct val="0"/>
            </a:spcBef>
            <a:spcAft>
              <a:spcPct val="15000"/>
            </a:spcAft>
            <a:buChar char="•"/>
          </a:pPr>
          <a:r>
            <a:rPr lang="en-US" sz="1300" kern="1200" dirty="0"/>
            <a:t>Time</a:t>
          </a:r>
        </a:p>
        <a:p>
          <a:pPr marL="228600" lvl="2" indent="-114300" algn="l" defTabSz="577850">
            <a:lnSpc>
              <a:spcPct val="90000"/>
            </a:lnSpc>
            <a:spcBef>
              <a:spcPct val="0"/>
            </a:spcBef>
            <a:spcAft>
              <a:spcPct val="15000"/>
            </a:spcAft>
            <a:buSzPct val="75000"/>
            <a:buFont typeface="Wingdings" pitchFamily="2" charset="2"/>
            <a:buChar char="§"/>
          </a:pPr>
          <a:r>
            <a:rPr lang="en-US" sz="1300" kern="1200" dirty="0"/>
            <a:t>‘once daily’ further clarified </a:t>
          </a:r>
        </a:p>
        <a:p>
          <a:pPr marL="114300" lvl="1" indent="-114300" algn="l" defTabSz="577850">
            <a:lnSpc>
              <a:spcPct val="90000"/>
            </a:lnSpc>
            <a:spcBef>
              <a:spcPct val="0"/>
            </a:spcBef>
            <a:spcAft>
              <a:spcPct val="15000"/>
            </a:spcAft>
            <a:buChar char="•"/>
          </a:pPr>
          <a:r>
            <a:rPr lang="en-US" sz="1300" kern="1200"/>
            <a:t>Route</a:t>
          </a:r>
        </a:p>
      </dsp:txBody>
      <dsp:txXfrm>
        <a:off x="0" y="1486696"/>
        <a:ext cx="4697730" cy="1842750"/>
      </dsp:txXfrm>
    </dsp:sp>
    <dsp:sp modelId="{0A12495F-109C-2B42-98FB-021B9A4B7BE8}">
      <dsp:nvSpPr>
        <dsp:cNvPr id="0" name=""/>
        <dsp:cNvSpPr/>
      </dsp:nvSpPr>
      <dsp:spPr>
        <a:xfrm>
          <a:off x="234886" y="1294816"/>
          <a:ext cx="3288411" cy="3837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294" tIns="0" rIns="124294" bIns="0" numCol="1" spcCol="1270" anchor="ctr" anchorCtr="0">
          <a:noAutofit/>
        </a:bodyPr>
        <a:lstStyle/>
        <a:p>
          <a:pPr marL="0" lvl="0" indent="0" algn="l" defTabSz="577850">
            <a:lnSpc>
              <a:spcPct val="90000"/>
            </a:lnSpc>
            <a:spcBef>
              <a:spcPct val="0"/>
            </a:spcBef>
            <a:spcAft>
              <a:spcPct val="35000"/>
            </a:spcAft>
            <a:buNone/>
          </a:pPr>
          <a:r>
            <a:rPr lang="en-US" sz="1300" kern="1200" dirty="0">
              <a:solidFill>
                <a:schemeClr val="tx1"/>
              </a:solidFill>
            </a:rPr>
            <a:t>‘5 Rights’</a:t>
          </a:r>
        </a:p>
      </dsp:txBody>
      <dsp:txXfrm>
        <a:off x="253620" y="1313550"/>
        <a:ext cx="3250943" cy="346292"/>
      </dsp:txXfrm>
    </dsp:sp>
    <dsp:sp modelId="{90963AF5-2995-4D42-A769-67DA25284506}">
      <dsp:nvSpPr>
        <dsp:cNvPr id="0" name=""/>
        <dsp:cNvSpPr/>
      </dsp:nvSpPr>
      <dsp:spPr>
        <a:xfrm>
          <a:off x="0" y="3591526"/>
          <a:ext cx="4697730" cy="552825"/>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4596" tIns="270764" rIns="364596"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a:t>Within 1 Year</a:t>
          </a:r>
        </a:p>
      </dsp:txBody>
      <dsp:txXfrm>
        <a:off x="0" y="3591526"/>
        <a:ext cx="4697730" cy="552825"/>
      </dsp:txXfrm>
    </dsp:sp>
    <dsp:sp modelId="{9DC93647-B653-9444-87AD-08EA8BD8A463}">
      <dsp:nvSpPr>
        <dsp:cNvPr id="0" name=""/>
        <dsp:cNvSpPr/>
      </dsp:nvSpPr>
      <dsp:spPr>
        <a:xfrm>
          <a:off x="234886" y="3399646"/>
          <a:ext cx="3288411" cy="3837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294" tIns="0" rIns="124294" bIns="0" numCol="1" spcCol="1270" anchor="ctr" anchorCtr="0">
          <a:noAutofit/>
        </a:bodyPr>
        <a:lstStyle/>
        <a:p>
          <a:pPr marL="0" lvl="0" indent="0" algn="l" defTabSz="577850">
            <a:lnSpc>
              <a:spcPct val="90000"/>
            </a:lnSpc>
            <a:spcBef>
              <a:spcPct val="0"/>
            </a:spcBef>
            <a:spcAft>
              <a:spcPct val="35000"/>
            </a:spcAft>
            <a:buNone/>
          </a:pPr>
          <a:r>
            <a:rPr lang="en-US" sz="1300" kern="1200" dirty="0">
              <a:solidFill>
                <a:schemeClr val="tx1"/>
              </a:solidFill>
            </a:rPr>
            <a:t>Dated</a:t>
          </a:r>
        </a:p>
      </dsp:txBody>
      <dsp:txXfrm>
        <a:off x="253620" y="3418380"/>
        <a:ext cx="3250943" cy="346292"/>
      </dsp:txXfrm>
    </dsp:sp>
    <dsp:sp modelId="{94D5E47A-3E0A-0841-AF76-E253F2AC388E}">
      <dsp:nvSpPr>
        <dsp:cNvPr id="0" name=""/>
        <dsp:cNvSpPr/>
      </dsp:nvSpPr>
      <dsp:spPr>
        <a:xfrm>
          <a:off x="0" y="4406431"/>
          <a:ext cx="4697730" cy="9828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4596" tIns="270764" rIns="364596"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t>Wet</a:t>
          </a:r>
        </a:p>
        <a:p>
          <a:pPr marL="114300" lvl="1" indent="-114300" algn="l" defTabSz="577850">
            <a:lnSpc>
              <a:spcPct val="90000"/>
            </a:lnSpc>
            <a:spcBef>
              <a:spcPct val="0"/>
            </a:spcBef>
            <a:spcAft>
              <a:spcPct val="15000"/>
            </a:spcAft>
            <a:buChar char="•"/>
          </a:pPr>
          <a:r>
            <a:rPr lang="en-US" sz="1300" kern="1200" dirty="0"/>
            <a:t>Image</a:t>
          </a:r>
        </a:p>
        <a:p>
          <a:pPr marL="114300" lvl="1" indent="-114300" algn="l" defTabSz="577850">
            <a:lnSpc>
              <a:spcPct val="90000"/>
            </a:lnSpc>
            <a:spcBef>
              <a:spcPct val="0"/>
            </a:spcBef>
            <a:spcAft>
              <a:spcPct val="15000"/>
            </a:spcAft>
            <a:buChar char="•"/>
          </a:pPr>
          <a:r>
            <a:rPr lang="en-US" sz="1300" kern="1200" dirty="0"/>
            <a:t>Electronic</a:t>
          </a:r>
        </a:p>
      </dsp:txBody>
      <dsp:txXfrm>
        <a:off x="0" y="4406431"/>
        <a:ext cx="4697730" cy="982800"/>
      </dsp:txXfrm>
    </dsp:sp>
    <dsp:sp modelId="{69C01AF3-2F5D-8849-9E16-52C3C8FEB474}">
      <dsp:nvSpPr>
        <dsp:cNvPr id="0" name=""/>
        <dsp:cNvSpPr/>
      </dsp:nvSpPr>
      <dsp:spPr>
        <a:xfrm>
          <a:off x="234886" y="4214551"/>
          <a:ext cx="3288411" cy="38376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294" tIns="0" rIns="124294" bIns="0" numCol="1" spcCol="1270" anchor="ctr" anchorCtr="0">
          <a:noAutofit/>
        </a:bodyPr>
        <a:lstStyle/>
        <a:p>
          <a:pPr marL="0" lvl="0" indent="0" algn="l" defTabSz="577850">
            <a:lnSpc>
              <a:spcPct val="90000"/>
            </a:lnSpc>
            <a:spcBef>
              <a:spcPct val="0"/>
            </a:spcBef>
            <a:spcAft>
              <a:spcPct val="35000"/>
            </a:spcAft>
            <a:buNone/>
          </a:pPr>
          <a:r>
            <a:rPr lang="en-US" sz="1300" kern="1200" dirty="0">
              <a:solidFill>
                <a:schemeClr val="tx1"/>
              </a:solidFill>
            </a:rPr>
            <a:t>Acceptable Signatures</a:t>
          </a:r>
        </a:p>
      </dsp:txBody>
      <dsp:txXfrm>
        <a:off x="253620" y="4233285"/>
        <a:ext cx="3250943" cy="34629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AD2683-A8A4-4F20-A3D5-98F9D8649B8C}">
      <dsp:nvSpPr>
        <dsp:cNvPr id="0" name=""/>
        <dsp:cNvSpPr/>
      </dsp:nvSpPr>
      <dsp:spPr>
        <a:xfrm>
          <a:off x="0" y="531"/>
          <a:ext cx="7886700" cy="1242935"/>
        </a:xfrm>
        <a:prstGeom prst="roundRect">
          <a:avLst>
            <a:gd name="adj" fmla="val 10000"/>
          </a:avLst>
        </a:prstGeom>
        <a:solidFill>
          <a:schemeClr val="accent6"/>
        </a:solidFill>
        <a:ln>
          <a:noFill/>
        </a:ln>
        <a:effectLst/>
      </dsp:spPr>
      <dsp:style>
        <a:lnRef idx="0">
          <a:scrgbClr r="0" g="0" b="0"/>
        </a:lnRef>
        <a:fillRef idx="1">
          <a:scrgbClr r="0" g="0" b="0"/>
        </a:fillRef>
        <a:effectRef idx="0">
          <a:scrgbClr r="0" g="0" b="0"/>
        </a:effectRef>
        <a:fontRef idx="minor"/>
      </dsp:style>
    </dsp:sp>
    <dsp:sp modelId="{E0839FB7-2D75-4F86-B6E9-BAC65569979A}">
      <dsp:nvSpPr>
        <dsp:cNvPr id="0" name=""/>
        <dsp:cNvSpPr/>
      </dsp:nvSpPr>
      <dsp:spPr>
        <a:xfrm>
          <a:off x="375988" y="231778"/>
          <a:ext cx="683614" cy="683614"/>
        </a:xfrm>
        <a:prstGeom prst="rect">
          <a:avLst/>
        </a:prstGeom>
        <a:blipFill rotWithShape="1">
          <a:blip xmlns:r="http://schemas.openxmlformats.org/officeDocument/2006/relationships" r:embed="rId1">
            <a:biLevel thresh="50000"/>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347168-FB44-487B-9BC5-50A05FDB98B8}">
      <dsp:nvSpPr>
        <dsp:cNvPr id="0" name=""/>
        <dsp:cNvSpPr/>
      </dsp:nvSpPr>
      <dsp:spPr>
        <a:xfrm>
          <a:off x="1435590" y="531"/>
          <a:ext cx="64511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b="0" kern="1200" dirty="0"/>
            <a:t>Competency Evaluation Tool</a:t>
          </a:r>
        </a:p>
      </dsp:txBody>
      <dsp:txXfrm>
        <a:off x="1435590" y="531"/>
        <a:ext cx="6451109" cy="1242935"/>
      </dsp:txXfrm>
    </dsp:sp>
    <dsp:sp modelId="{244D73EF-F146-423F-B414-2BDE47B90A3C}">
      <dsp:nvSpPr>
        <dsp:cNvPr id="0" name=""/>
        <dsp:cNvSpPr/>
      </dsp:nvSpPr>
      <dsp:spPr>
        <a:xfrm>
          <a:off x="0" y="1554201"/>
          <a:ext cx="7886700" cy="1242935"/>
        </a:xfrm>
        <a:prstGeom prst="roundRect">
          <a:avLst>
            <a:gd name="adj" fmla="val 10000"/>
          </a:avLst>
        </a:prstGeom>
        <a:solidFill>
          <a:schemeClr val="accent4"/>
        </a:solidFill>
        <a:ln>
          <a:noFill/>
        </a:ln>
        <a:effectLst/>
      </dsp:spPr>
      <dsp:style>
        <a:lnRef idx="0">
          <a:scrgbClr r="0" g="0" b="0"/>
        </a:lnRef>
        <a:fillRef idx="1">
          <a:scrgbClr r="0" g="0" b="0"/>
        </a:fillRef>
        <a:effectRef idx="0">
          <a:scrgbClr r="0" g="0" b="0"/>
        </a:effectRef>
        <a:fontRef idx="minor"/>
      </dsp:style>
    </dsp:sp>
    <dsp:sp modelId="{2D84C86F-E2A7-4690-AEFE-496D85E07D39}">
      <dsp:nvSpPr>
        <dsp:cNvPr id="0" name=""/>
        <dsp:cNvSpPr/>
      </dsp:nvSpPr>
      <dsp:spPr>
        <a:xfrm>
          <a:off x="375988" y="1833861"/>
          <a:ext cx="683614" cy="683614"/>
        </a:xfrm>
        <a:prstGeom prst="rect">
          <a:avLst/>
        </a:prstGeom>
        <a:blipFill>
          <a:blip xmlns:r="http://schemas.openxmlformats.org/officeDocument/2006/relationships" r:embed="rId3">
            <a:biLevel thresh="50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F2D1E3-98E8-45D9-8342-C8DE7E84AA96}">
      <dsp:nvSpPr>
        <dsp:cNvPr id="0" name=""/>
        <dsp:cNvSpPr/>
      </dsp:nvSpPr>
      <dsp:spPr>
        <a:xfrm>
          <a:off x="1435590" y="1554201"/>
          <a:ext cx="64511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b="0" kern="1200" dirty="0"/>
            <a:t>First Aid and CPR Training</a:t>
          </a:r>
        </a:p>
      </dsp:txBody>
      <dsp:txXfrm>
        <a:off x="1435590" y="1554201"/>
        <a:ext cx="6451109" cy="1242935"/>
      </dsp:txXfrm>
    </dsp:sp>
    <dsp:sp modelId="{54C85D7D-9457-47C4-A316-A42A3F909C07}">
      <dsp:nvSpPr>
        <dsp:cNvPr id="0" name=""/>
        <dsp:cNvSpPr/>
      </dsp:nvSpPr>
      <dsp:spPr>
        <a:xfrm>
          <a:off x="0" y="3107870"/>
          <a:ext cx="7886700" cy="1242935"/>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3A243F72-B4AE-4871-BED2-F459C4D9C9D2}">
      <dsp:nvSpPr>
        <dsp:cNvPr id="0" name=""/>
        <dsp:cNvSpPr/>
      </dsp:nvSpPr>
      <dsp:spPr>
        <a:xfrm>
          <a:off x="375988" y="3387531"/>
          <a:ext cx="683614" cy="683614"/>
        </a:xfrm>
        <a:prstGeom prst="rect">
          <a:avLst/>
        </a:prstGeom>
        <a:blipFill>
          <a:blip xmlns:r="http://schemas.openxmlformats.org/officeDocument/2006/relationships" r:embed="rId5">
            <a:biLevel thresh="50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CE747B-D499-45BB-AFA7-BEFDFE4EC88A}">
      <dsp:nvSpPr>
        <dsp:cNvPr id="0" name=""/>
        <dsp:cNvSpPr/>
      </dsp:nvSpPr>
      <dsp:spPr>
        <a:xfrm>
          <a:off x="1435590" y="3107870"/>
          <a:ext cx="64511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b="0" kern="1200" dirty="0"/>
            <a:t>Vital Signs Training </a:t>
          </a:r>
        </a:p>
      </dsp:txBody>
      <dsp:txXfrm>
        <a:off x="1435590" y="3107870"/>
        <a:ext cx="6451109" cy="124293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ACA393-466C-4DB2-A54E-96C7DBD5CBEC}">
      <dsp:nvSpPr>
        <dsp:cNvPr id="0" name=""/>
        <dsp:cNvSpPr/>
      </dsp:nvSpPr>
      <dsp:spPr>
        <a:xfrm>
          <a:off x="0" y="4247"/>
          <a:ext cx="7886700" cy="1259594"/>
        </a:xfrm>
        <a:prstGeom prst="roundRect">
          <a:avLst>
            <a:gd name="adj" fmla="val 10000"/>
          </a:avLst>
        </a:prstGeom>
        <a:solidFill>
          <a:schemeClr val="accent6"/>
        </a:solidFill>
        <a:ln>
          <a:noFill/>
        </a:ln>
        <a:effectLst/>
      </dsp:spPr>
      <dsp:style>
        <a:lnRef idx="0">
          <a:scrgbClr r="0" g="0" b="0"/>
        </a:lnRef>
        <a:fillRef idx="1">
          <a:scrgbClr r="0" g="0" b="0"/>
        </a:fillRef>
        <a:effectRef idx="0">
          <a:scrgbClr r="0" g="0" b="0"/>
        </a:effectRef>
        <a:fontRef idx="minor"/>
      </dsp:style>
    </dsp:sp>
    <dsp:sp modelId="{353223C5-6EFD-4C13-9256-27C92BA125B3}">
      <dsp:nvSpPr>
        <dsp:cNvPr id="0" name=""/>
        <dsp:cNvSpPr/>
      </dsp:nvSpPr>
      <dsp:spPr>
        <a:xfrm>
          <a:off x="381027" y="287655"/>
          <a:ext cx="693454" cy="692776"/>
        </a:xfrm>
        <a:prstGeom prst="rect">
          <a:avLst/>
        </a:prstGeom>
        <a:blipFill>
          <a:blip xmlns:r="http://schemas.openxmlformats.org/officeDocument/2006/relationships" r:embed="rId1">
            <a:biLevel thresh="50000"/>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4ECA7F-0338-43B9-AACE-1F4738BA46DD}">
      <dsp:nvSpPr>
        <dsp:cNvPr id="0" name=""/>
        <dsp:cNvSpPr/>
      </dsp:nvSpPr>
      <dsp:spPr>
        <a:xfrm>
          <a:off x="1455508" y="4247"/>
          <a:ext cx="6315437" cy="1260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437" tIns="133437" rIns="133437" bIns="133437" numCol="1" spcCol="1270" anchor="ctr" anchorCtr="0">
          <a:noAutofit/>
        </a:bodyPr>
        <a:lstStyle/>
        <a:p>
          <a:pPr marL="0" lvl="0" indent="0" algn="l" defTabSz="755650">
            <a:lnSpc>
              <a:spcPct val="100000"/>
            </a:lnSpc>
            <a:spcBef>
              <a:spcPct val="0"/>
            </a:spcBef>
            <a:spcAft>
              <a:spcPct val="35000"/>
            </a:spcAft>
            <a:buNone/>
          </a:pPr>
          <a:endParaRPr lang="en-US" sz="1700" b="0" kern="1200" dirty="0"/>
        </a:p>
        <a:p>
          <a:pPr marL="0" lvl="0" indent="0" algn="l" defTabSz="755650">
            <a:lnSpc>
              <a:spcPct val="100000"/>
            </a:lnSpc>
            <a:spcBef>
              <a:spcPct val="0"/>
            </a:spcBef>
            <a:spcAft>
              <a:spcPct val="35000"/>
            </a:spcAft>
            <a:buNone/>
          </a:pPr>
          <a:r>
            <a:rPr lang="en-US" sz="2500" b="0" kern="1200" dirty="0"/>
            <a:t>Competency Evaluation Tools</a:t>
          </a:r>
        </a:p>
        <a:p>
          <a:pPr marL="0" lvl="0" indent="0" algn="l" defTabSz="755650">
            <a:lnSpc>
              <a:spcPct val="100000"/>
            </a:lnSpc>
            <a:spcBef>
              <a:spcPct val="0"/>
            </a:spcBef>
            <a:spcAft>
              <a:spcPct val="35000"/>
            </a:spcAft>
            <a:buNone/>
          </a:pPr>
          <a:endParaRPr lang="en-US" sz="1700" b="0" kern="1200" dirty="0"/>
        </a:p>
      </dsp:txBody>
      <dsp:txXfrm>
        <a:off x="1455508" y="4247"/>
        <a:ext cx="6315437" cy="1260825"/>
      </dsp:txXfrm>
    </dsp:sp>
    <dsp:sp modelId="{F188512D-0B84-4166-886C-D289F75E6844}">
      <dsp:nvSpPr>
        <dsp:cNvPr id="0" name=""/>
        <dsp:cNvSpPr/>
      </dsp:nvSpPr>
      <dsp:spPr>
        <a:xfrm>
          <a:off x="0" y="1545256"/>
          <a:ext cx="7886700" cy="1259594"/>
        </a:xfrm>
        <a:prstGeom prst="roundRect">
          <a:avLst>
            <a:gd name="adj" fmla="val 10000"/>
          </a:avLst>
        </a:prstGeom>
        <a:solidFill>
          <a:schemeClr val="accent4"/>
        </a:solidFill>
        <a:ln>
          <a:noFill/>
        </a:ln>
        <a:effectLst/>
      </dsp:spPr>
      <dsp:style>
        <a:lnRef idx="0">
          <a:scrgbClr r="0" g="0" b="0"/>
        </a:lnRef>
        <a:fillRef idx="1">
          <a:scrgbClr r="0" g="0" b="0"/>
        </a:fillRef>
        <a:effectRef idx="0">
          <a:scrgbClr r="0" g="0" b="0"/>
        </a:effectRef>
        <a:fontRef idx="minor"/>
      </dsp:style>
    </dsp:sp>
    <dsp:sp modelId="{E57BA7E0-FCC6-4435-8759-BFD55A94AEEE}">
      <dsp:nvSpPr>
        <dsp:cNvPr id="0" name=""/>
        <dsp:cNvSpPr/>
      </dsp:nvSpPr>
      <dsp:spPr>
        <a:xfrm>
          <a:off x="381027" y="1828664"/>
          <a:ext cx="693454" cy="692776"/>
        </a:xfrm>
        <a:prstGeom prst="rect">
          <a:avLst/>
        </a:prstGeom>
        <a:blipFill>
          <a:blip xmlns:r="http://schemas.openxmlformats.org/officeDocument/2006/relationships" r:embed="rId3">
            <a:biLevel thresh="50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67853C-9E86-4FA9-85AD-952A3E7F99C2}">
      <dsp:nvSpPr>
        <dsp:cNvPr id="0" name=""/>
        <dsp:cNvSpPr/>
      </dsp:nvSpPr>
      <dsp:spPr>
        <a:xfrm>
          <a:off x="1455508" y="1545256"/>
          <a:ext cx="6315437" cy="1260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437" tIns="133437" rIns="133437" bIns="133437" numCol="1" spcCol="1270" anchor="ctr" anchorCtr="0">
          <a:noAutofit/>
        </a:bodyPr>
        <a:lstStyle/>
        <a:p>
          <a:pPr marL="0" lvl="0" indent="0" algn="l" defTabSz="1111250">
            <a:lnSpc>
              <a:spcPct val="100000"/>
            </a:lnSpc>
            <a:spcBef>
              <a:spcPct val="0"/>
            </a:spcBef>
            <a:spcAft>
              <a:spcPct val="35000"/>
            </a:spcAft>
            <a:buNone/>
          </a:pPr>
          <a:r>
            <a:rPr lang="en-US" sz="2500" b="0" kern="1200" dirty="0"/>
            <a:t>First Aid and CPR</a:t>
          </a:r>
        </a:p>
      </dsp:txBody>
      <dsp:txXfrm>
        <a:off x="1455508" y="1545256"/>
        <a:ext cx="6315437" cy="1260825"/>
      </dsp:txXfrm>
    </dsp:sp>
    <dsp:sp modelId="{E9E3C4DC-F31E-4B85-B4C7-6F9015A3120A}">
      <dsp:nvSpPr>
        <dsp:cNvPr id="0" name=""/>
        <dsp:cNvSpPr/>
      </dsp:nvSpPr>
      <dsp:spPr>
        <a:xfrm>
          <a:off x="0" y="3086265"/>
          <a:ext cx="7886700" cy="1259594"/>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093EB154-8A16-42F5-8E21-D98FE576E114}">
      <dsp:nvSpPr>
        <dsp:cNvPr id="0" name=""/>
        <dsp:cNvSpPr/>
      </dsp:nvSpPr>
      <dsp:spPr>
        <a:xfrm>
          <a:off x="381027" y="3369673"/>
          <a:ext cx="693454" cy="692776"/>
        </a:xfrm>
        <a:prstGeom prst="rect">
          <a:avLst/>
        </a:prstGeom>
        <a:blipFill>
          <a:blip xmlns:r="http://schemas.openxmlformats.org/officeDocument/2006/relationships" r:embed="rId5">
            <a:biLevel thresh="50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33B1AF-45E5-43BA-BA3A-F678F014151B}">
      <dsp:nvSpPr>
        <dsp:cNvPr id="0" name=""/>
        <dsp:cNvSpPr/>
      </dsp:nvSpPr>
      <dsp:spPr>
        <a:xfrm>
          <a:off x="1455508" y="3086265"/>
          <a:ext cx="6315437" cy="1260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437" tIns="133437" rIns="133437" bIns="133437" numCol="1" spcCol="1270" anchor="ctr" anchorCtr="0">
          <a:noAutofit/>
        </a:bodyPr>
        <a:lstStyle/>
        <a:p>
          <a:pPr marL="0" lvl="0" indent="0" algn="l" defTabSz="1111250">
            <a:lnSpc>
              <a:spcPct val="100000"/>
            </a:lnSpc>
            <a:spcBef>
              <a:spcPct val="0"/>
            </a:spcBef>
            <a:spcAft>
              <a:spcPct val="35000"/>
            </a:spcAft>
            <a:buNone/>
          </a:pPr>
          <a:r>
            <a:rPr lang="en-US" sz="2500" b="0" kern="1200" dirty="0"/>
            <a:t>Vital Signs Training</a:t>
          </a:r>
        </a:p>
      </dsp:txBody>
      <dsp:txXfrm>
        <a:off x="1455508" y="3086265"/>
        <a:ext cx="6315437" cy="126082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ACA393-466C-4DB2-A54E-96C7DBD5CBEC}">
      <dsp:nvSpPr>
        <dsp:cNvPr id="0" name=""/>
        <dsp:cNvSpPr/>
      </dsp:nvSpPr>
      <dsp:spPr>
        <a:xfrm>
          <a:off x="0" y="543917"/>
          <a:ext cx="7886700" cy="1468576"/>
        </a:xfrm>
        <a:prstGeom prst="roundRect">
          <a:avLst>
            <a:gd name="adj" fmla="val 10000"/>
          </a:avLst>
        </a:prstGeom>
        <a:solidFill>
          <a:schemeClr val="accent6"/>
        </a:solidFill>
        <a:ln>
          <a:noFill/>
        </a:ln>
        <a:effectLst/>
      </dsp:spPr>
      <dsp:style>
        <a:lnRef idx="0">
          <a:scrgbClr r="0" g="0" b="0"/>
        </a:lnRef>
        <a:fillRef idx="1">
          <a:scrgbClr r="0" g="0" b="0"/>
        </a:fillRef>
        <a:effectRef idx="0">
          <a:scrgbClr r="0" g="0" b="0"/>
        </a:effectRef>
        <a:fontRef idx="minor"/>
      </dsp:style>
    </dsp:sp>
    <dsp:sp modelId="{353223C5-6EFD-4C13-9256-27C92BA125B3}">
      <dsp:nvSpPr>
        <dsp:cNvPr id="0" name=""/>
        <dsp:cNvSpPr/>
      </dsp:nvSpPr>
      <dsp:spPr>
        <a:xfrm>
          <a:off x="444244" y="874346"/>
          <a:ext cx="807717" cy="807717"/>
        </a:xfrm>
        <a:prstGeom prst="rect">
          <a:avLst/>
        </a:prstGeom>
        <a:blipFill>
          <a:blip xmlns:r="http://schemas.openxmlformats.org/officeDocument/2006/relationships" r:embed="rId1">
            <a:biLevel thresh="50000"/>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4ECA7F-0338-43B9-AACE-1F4738BA46DD}">
      <dsp:nvSpPr>
        <dsp:cNvPr id="0" name=""/>
        <dsp:cNvSpPr/>
      </dsp:nvSpPr>
      <dsp:spPr>
        <a:xfrm>
          <a:off x="1696205" y="543917"/>
          <a:ext cx="6190494" cy="1468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424" tIns="155424" rIns="155424" bIns="155424" numCol="1" spcCol="1270" anchor="ctr" anchorCtr="0">
          <a:noAutofit/>
        </a:bodyPr>
        <a:lstStyle/>
        <a:p>
          <a:pPr marL="0" lvl="0" indent="0" algn="l" defTabSz="755650">
            <a:lnSpc>
              <a:spcPct val="100000"/>
            </a:lnSpc>
            <a:spcBef>
              <a:spcPct val="0"/>
            </a:spcBef>
            <a:spcAft>
              <a:spcPct val="35000"/>
            </a:spcAft>
            <a:buNone/>
          </a:pPr>
          <a:endParaRPr lang="en-US" sz="1700" b="0" kern="1200" dirty="0"/>
        </a:p>
        <a:p>
          <a:pPr marL="0" lvl="0" indent="0" algn="l" defTabSz="755650">
            <a:lnSpc>
              <a:spcPct val="100000"/>
            </a:lnSpc>
            <a:spcBef>
              <a:spcPct val="0"/>
            </a:spcBef>
            <a:spcAft>
              <a:spcPct val="35000"/>
            </a:spcAft>
            <a:buNone/>
          </a:pPr>
          <a:r>
            <a:rPr lang="en-US" sz="2500" b="0" kern="1200" dirty="0"/>
            <a:t>Optional Competency Evaluation Tool</a:t>
          </a:r>
        </a:p>
        <a:p>
          <a:pPr marL="0" lvl="0" indent="0" algn="l" defTabSz="755650">
            <a:lnSpc>
              <a:spcPct val="100000"/>
            </a:lnSpc>
            <a:spcBef>
              <a:spcPct val="0"/>
            </a:spcBef>
            <a:spcAft>
              <a:spcPct val="35000"/>
            </a:spcAft>
            <a:buNone/>
          </a:pPr>
          <a:endParaRPr lang="en-US" sz="1700" b="0" kern="1200" dirty="0"/>
        </a:p>
      </dsp:txBody>
      <dsp:txXfrm>
        <a:off x="1696205" y="543917"/>
        <a:ext cx="6190494" cy="1468576"/>
      </dsp:txXfrm>
    </dsp:sp>
    <dsp:sp modelId="{E9E3C4DC-F31E-4B85-B4C7-6F9015A3120A}">
      <dsp:nvSpPr>
        <dsp:cNvPr id="0" name=""/>
        <dsp:cNvSpPr/>
      </dsp:nvSpPr>
      <dsp:spPr>
        <a:xfrm>
          <a:off x="0" y="2338844"/>
          <a:ext cx="7886700" cy="1468576"/>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093EB154-8A16-42F5-8E21-D98FE576E114}">
      <dsp:nvSpPr>
        <dsp:cNvPr id="0" name=""/>
        <dsp:cNvSpPr/>
      </dsp:nvSpPr>
      <dsp:spPr>
        <a:xfrm>
          <a:off x="444244" y="2669273"/>
          <a:ext cx="807717" cy="807717"/>
        </a:xfrm>
        <a:prstGeom prst="rect">
          <a:avLst/>
        </a:prstGeom>
        <a:blipFill>
          <a:blip xmlns:r="http://schemas.openxmlformats.org/officeDocument/2006/relationships" r:embed="rId3">
            <a:biLevel thresh="50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33B1AF-45E5-43BA-BA3A-F678F014151B}">
      <dsp:nvSpPr>
        <dsp:cNvPr id="0" name=""/>
        <dsp:cNvSpPr/>
      </dsp:nvSpPr>
      <dsp:spPr>
        <a:xfrm>
          <a:off x="1696205" y="2338844"/>
          <a:ext cx="6190494" cy="1468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424" tIns="155424" rIns="155424" bIns="155424" numCol="1" spcCol="1270" anchor="ctr" anchorCtr="0">
          <a:noAutofit/>
        </a:bodyPr>
        <a:lstStyle/>
        <a:p>
          <a:pPr marL="0" lvl="0" indent="0" algn="l" defTabSz="1111250">
            <a:lnSpc>
              <a:spcPct val="100000"/>
            </a:lnSpc>
            <a:spcBef>
              <a:spcPct val="0"/>
            </a:spcBef>
            <a:spcAft>
              <a:spcPct val="35000"/>
            </a:spcAft>
            <a:buNone/>
          </a:pPr>
          <a:r>
            <a:rPr lang="en-US" sz="2500" b="0" kern="1200" dirty="0"/>
            <a:t>Vital Signs Training</a:t>
          </a:r>
        </a:p>
      </dsp:txBody>
      <dsp:txXfrm>
        <a:off x="1696205" y="2338844"/>
        <a:ext cx="6190494" cy="146857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DD2495-6FE1-384D-8143-2A636435DCA1}">
      <dsp:nvSpPr>
        <dsp:cNvPr id="0" name=""/>
        <dsp:cNvSpPr/>
      </dsp:nvSpPr>
      <dsp:spPr>
        <a:xfrm>
          <a:off x="40" y="109182"/>
          <a:ext cx="3872275" cy="994530"/>
        </a:xfrm>
        <a:prstGeom prst="rect">
          <a:avLst/>
        </a:prstGeom>
        <a:solidFill>
          <a:schemeClr val="accent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tx1"/>
              </a:solidFill>
            </a:rPr>
            <a:t>Tracking System</a:t>
          </a:r>
        </a:p>
      </dsp:txBody>
      <dsp:txXfrm>
        <a:off x="40" y="109182"/>
        <a:ext cx="3872275" cy="994530"/>
      </dsp:txXfrm>
    </dsp:sp>
    <dsp:sp modelId="{0199A259-8DE7-0846-844A-5476AC56BC97}">
      <dsp:nvSpPr>
        <dsp:cNvPr id="0" name=""/>
        <dsp:cNvSpPr/>
      </dsp:nvSpPr>
      <dsp:spPr>
        <a:xfrm>
          <a:off x="40" y="1103712"/>
          <a:ext cx="3872275" cy="2371680"/>
        </a:xfrm>
        <a:prstGeom prst="rect">
          <a:avLst/>
        </a:prstGeom>
        <a:solidFill>
          <a:schemeClr val="accent1">
            <a:alpha val="90000"/>
            <a:tint val="40000"/>
            <a:hueOff val="0"/>
            <a:satOff val="0"/>
            <a:lumOff val="0"/>
            <a:alphaOff val="0"/>
          </a:schemeClr>
        </a:solidFill>
        <a:ln w="1270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a:t>Blister Pack Monitoring</a:t>
          </a:r>
        </a:p>
        <a:p>
          <a:pPr marL="228600" lvl="1" indent="-228600" algn="l" defTabSz="1200150">
            <a:lnSpc>
              <a:spcPct val="90000"/>
            </a:lnSpc>
            <a:spcBef>
              <a:spcPct val="0"/>
            </a:spcBef>
            <a:spcAft>
              <a:spcPct val="15000"/>
            </a:spcAft>
            <a:buChar char="•"/>
          </a:pPr>
          <a:r>
            <a:rPr lang="en-US" sz="2700" kern="1200"/>
            <a:t>Added to Count</a:t>
          </a:r>
        </a:p>
        <a:p>
          <a:pPr marL="228600" lvl="1" indent="-228600" algn="l" defTabSz="1200150">
            <a:lnSpc>
              <a:spcPct val="90000"/>
            </a:lnSpc>
            <a:spcBef>
              <a:spcPct val="0"/>
            </a:spcBef>
            <a:spcAft>
              <a:spcPct val="15000"/>
            </a:spcAft>
            <a:buChar char="•"/>
          </a:pPr>
          <a:r>
            <a:rPr lang="en-US" sz="2700" kern="1200" dirty="0"/>
            <a:t>Accounting Documentation Procedure, etc.</a:t>
          </a:r>
        </a:p>
      </dsp:txBody>
      <dsp:txXfrm>
        <a:off x="40" y="1103712"/>
        <a:ext cx="3872275" cy="2371680"/>
      </dsp:txXfrm>
    </dsp:sp>
    <dsp:sp modelId="{23DEA016-73D6-C040-9426-DDE48F723384}">
      <dsp:nvSpPr>
        <dsp:cNvPr id="0" name=""/>
        <dsp:cNvSpPr/>
      </dsp:nvSpPr>
      <dsp:spPr>
        <a:xfrm>
          <a:off x="4414434" y="109182"/>
          <a:ext cx="3872275" cy="994530"/>
        </a:xfrm>
        <a:prstGeom prst="rect">
          <a:avLst/>
        </a:prstGeom>
        <a:solidFill>
          <a:schemeClr val="accent6"/>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tx1"/>
              </a:solidFill>
            </a:rPr>
            <a:t>Dose Change Documentation System</a:t>
          </a:r>
        </a:p>
      </dsp:txBody>
      <dsp:txXfrm>
        <a:off x="4414434" y="109182"/>
        <a:ext cx="3872275" cy="994530"/>
      </dsp:txXfrm>
    </dsp:sp>
    <dsp:sp modelId="{FAFABA32-47AE-8A40-B3AE-AE7F20C79179}">
      <dsp:nvSpPr>
        <dsp:cNvPr id="0" name=""/>
        <dsp:cNvSpPr/>
      </dsp:nvSpPr>
      <dsp:spPr>
        <a:xfrm>
          <a:off x="4414434" y="1103712"/>
          <a:ext cx="3872275" cy="2371680"/>
        </a:xfrm>
        <a:prstGeom prst="rect">
          <a:avLst/>
        </a:prstGeom>
        <a:solidFill>
          <a:schemeClr val="accent6">
            <a:lumMod val="40000"/>
            <a:lumOff val="60000"/>
            <a:alpha val="90000"/>
          </a:schemeClr>
        </a:solidFill>
        <a:ln w="1270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Progress Note</a:t>
          </a:r>
        </a:p>
        <a:p>
          <a:pPr marL="228600" lvl="1" indent="-228600" algn="l" defTabSz="1200150">
            <a:lnSpc>
              <a:spcPct val="90000"/>
            </a:lnSpc>
            <a:spcBef>
              <a:spcPct val="0"/>
            </a:spcBef>
            <a:spcAft>
              <a:spcPct val="15000"/>
            </a:spcAft>
            <a:buChar char="•"/>
          </a:pPr>
          <a:r>
            <a:rPr lang="en-US" sz="2700" kern="1200" dirty="0"/>
            <a:t>Narrative Note</a:t>
          </a:r>
        </a:p>
        <a:p>
          <a:pPr marL="228600" lvl="1" indent="-228600" algn="l" defTabSz="1200150">
            <a:lnSpc>
              <a:spcPct val="90000"/>
            </a:lnSpc>
            <a:spcBef>
              <a:spcPct val="0"/>
            </a:spcBef>
            <a:spcAft>
              <a:spcPct val="15000"/>
            </a:spcAft>
            <a:buChar char="•"/>
          </a:pPr>
          <a:r>
            <a:rPr lang="en-US" sz="2700" kern="1200" dirty="0"/>
            <a:t>Chronological Event Sheet, etc.</a:t>
          </a:r>
        </a:p>
      </dsp:txBody>
      <dsp:txXfrm>
        <a:off x="4414434" y="1103712"/>
        <a:ext cx="3872275" cy="237168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ACA393-466C-4DB2-A54E-96C7DBD5CBEC}">
      <dsp:nvSpPr>
        <dsp:cNvPr id="0" name=""/>
        <dsp:cNvSpPr/>
      </dsp:nvSpPr>
      <dsp:spPr>
        <a:xfrm>
          <a:off x="0" y="1162233"/>
          <a:ext cx="3182691" cy="996200"/>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3223C5-6EFD-4C13-9256-27C92BA125B3}">
      <dsp:nvSpPr>
        <dsp:cNvPr id="0" name=""/>
        <dsp:cNvSpPr/>
      </dsp:nvSpPr>
      <dsp:spPr>
        <a:xfrm>
          <a:off x="301350" y="1386378"/>
          <a:ext cx="547910" cy="54791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4ECA7F-0338-43B9-AACE-1F4738BA46DD}">
      <dsp:nvSpPr>
        <dsp:cNvPr id="0" name=""/>
        <dsp:cNvSpPr/>
      </dsp:nvSpPr>
      <dsp:spPr>
        <a:xfrm>
          <a:off x="1150611" y="1162233"/>
          <a:ext cx="2032079" cy="996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31" tIns="105431" rIns="105431" bIns="105431" numCol="1" spcCol="1270" anchor="ctr" anchorCtr="0">
          <a:noAutofit/>
        </a:bodyPr>
        <a:lstStyle/>
        <a:p>
          <a:pPr marL="0" lvl="0" indent="0" algn="l" defTabSz="1022350">
            <a:lnSpc>
              <a:spcPct val="90000"/>
            </a:lnSpc>
            <a:spcBef>
              <a:spcPct val="0"/>
            </a:spcBef>
            <a:spcAft>
              <a:spcPct val="35000"/>
            </a:spcAft>
            <a:buNone/>
          </a:pPr>
          <a:r>
            <a:rPr lang="en-US" sz="2300" b="0" kern="1200" dirty="0"/>
            <a:t>Competency Evaluation Tool</a:t>
          </a:r>
        </a:p>
      </dsp:txBody>
      <dsp:txXfrm>
        <a:off x="1150611" y="1162233"/>
        <a:ext cx="2032079" cy="99620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ACA393-466C-4DB2-A54E-96C7DBD5CBEC}">
      <dsp:nvSpPr>
        <dsp:cNvPr id="0" name=""/>
        <dsp:cNvSpPr/>
      </dsp:nvSpPr>
      <dsp:spPr>
        <a:xfrm>
          <a:off x="0" y="4247"/>
          <a:ext cx="7886700" cy="1259594"/>
        </a:xfrm>
        <a:prstGeom prst="roundRect">
          <a:avLst>
            <a:gd name="adj" fmla="val 10000"/>
          </a:avLst>
        </a:prstGeom>
        <a:solidFill>
          <a:schemeClr val="accent6"/>
        </a:solidFill>
        <a:ln>
          <a:noFill/>
        </a:ln>
        <a:effectLst/>
      </dsp:spPr>
      <dsp:style>
        <a:lnRef idx="0">
          <a:scrgbClr r="0" g="0" b="0"/>
        </a:lnRef>
        <a:fillRef idx="1">
          <a:scrgbClr r="0" g="0" b="0"/>
        </a:fillRef>
        <a:effectRef idx="0">
          <a:scrgbClr r="0" g="0" b="0"/>
        </a:effectRef>
        <a:fontRef idx="minor"/>
      </dsp:style>
    </dsp:sp>
    <dsp:sp modelId="{353223C5-6EFD-4C13-9256-27C92BA125B3}">
      <dsp:nvSpPr>
        <dsp:cNvPr id="0" name=""/>
        <dsp:cNvSpPr/>
      </dsp:nvSpPr>
      <dsp:spPr>
        <a:xfrm>
          <a:off x="381027" y="287655"/>
          <a:ext cx="693454" cy="692776"/>
        </a:xfrm>
        <a:prstGeom prst="rect">
          <a:avLst/>
        </a:prstGeom>
        <a:blipFill>
          <a:blip xmlns:r="http://schemas.openxmlformats.org/officeDocument/2006/relationships" r:embed="rId1">
            <a:biLevel thresh="50000"/>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4ECA7F-0338-43B9-AACE-1F4738BA46DD}">
      <dsp:nvSpPr>
        <dsp:cNvPr id="0" name=""/>
        <dsp:cNvSpPr/>
      </dsp:nvSpPr>
      <dsp:spPr>
        <a:xfrm>
          <a:off x="1455508" y="4247"/>
          <a:ext cx="6315437" cy="1260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437" tIns="133437" rIns="133437" bIns="133437" numCol="1" spcCol="1270" anchor="ctr" anchorCtr="0">
          <a:noAutofit/>
        </a:bodyPr>
        <a:lstStyle/>
        <a:p>
          <a:pPr marL="0" lvl="0" indent="0" algn="l" defTabSz="755650">
            <a:lnSpc>
              <a:spcPct val="100000"/>
            </a:lnSpc>
            <a:spcBef>
              <a:spcPct val="0"/>
            </a:spcBef>
            <a:spcAft>
              <a:spcPct val="35000"/>
            </a:spcAft>
            <a:buNone/>
          </a:pPr>
          <a:endParaRPr lang="en-US" sz="1700" b="0" kern="1200" dirty="0"/>
        </a:p>
        <a:p>
          <a:pPr marL="0" lvl="0" indent="0" algn="l" defTabSz="755650">
            <a:lnSpc>
              <a:spcPct val="100000"/>
            </a:lnSpc>
            <a:spcBef>
              <a:spcPct val="0"/>
            </a:spcBef>
            <a:spcAft>
              <a:spcPct val="35000"/>
            </a:spcAft>
            <a:buNone/>
          </a:pPr>
          <a:r>
            <a:rPr lang="en-US" sz="2500" b="0" kern="1200" dirty="0"/>
            <a:t>Competency Evaluation Tool</a:t>
          </a:r>
        </a:p>
        <a:p>
          <a:pPr marL="0" lvl="0" indent="0" algn="l" defTabSz="755650">
            <a:lnSpc>
              <a:spcPct val="100000"/>
            </a:lnSpc>
            <a:spcBef>
              <a:spcPct val="0"/>
            </a:spcBef>
            <a:spcAft>
              <a:spcPct val="35000"/>
            </a:spcAft>
            <a:buNone/>
          </a:pPr>
          <a:endParaRPr lang="en-US" sz="1700" b="0" kern="1200" dirty="0"/>
        </a:p>
      </dsp:txBody>
      <dsp:txXfrm>
        <a:off x="1455508" y="4247"/>
        <a:ext cx="6315437" cy="1260825"/>
      </dsp:txXfrm>
    </dsp:sp>
    <dsp:sp modelId="{F188512D-0B84-4166-886C-D289F75E6844}">
      <dsp:nvSpPr>
        <dsp:cNvPr id="0" name=""/>
        <dsp:cNvSpPr/>
      </dsp:nvSpPr>
      <dsp:spPr>
        <a:xfrm>
          <a:off x="0" y="1545256"/>
          <a:ext cx="7886700" cy="1259594"/>
        </a:xfrm>
        <a:prstGeom prst="roundRect">
          <a:avLst>
            <a:gd name="adj" fmla="val 10000"/>
          </a:avLst>
        </a:prstGeom>
        <a:solidFill>
          <a:schemeClr val="accent4"/>
        </a:solidFill>
        <a:ln>
          <a:noFill/>
        </a:ln>
        <a:effectLst/>
      </dsp:spPr>
      <dsp:style>
        <a:lnRef idx="0">
          <a:scrgbClr r="0" g="0" b="0"/>
        </a:lnRef>
        <a:fillRef idx="1">
          <a:scrgbClr r="0" g="0" b="0"/>
        </a:fillRef>
        <a:effectRef idx="0">
          <a:scrgbClr r="0" g="0" b="0"/>
        </a:effectRef>
        <a:fontRef idx="minor"/>
      </dsp:style>
    </dsp:sp>
    <dsp:sp modelId="{E57BA7E0-FCC6-4435-8759-BFD55A94AEEE}">
      <dsp:nvSpPr>
        <dsp:cNvPr id="0" name=""/>
        <dsp:cNvSpPr/>
      </dsp:nvSpPr>
      <dsp:spPr>
        <a:xfrm>
          <a:off x="381027" y="1828664"/>
          <a:ext cx="693454" cy="692776"/>
        </a:xfrm>
        <a:prstGeom prst="rect">
          <a:avLst/>
        </a:prstGeom>
        <a:blipFill>
          <a:blip xmlns:r="http://schemas.openxmlformats.org/officeDocument/2006/relationships" r:embed="rId3">
            <a:biLevel thresh="50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67853C-9E86-4FA9-85AD-952A3E7F99C2}">
      <dsp:nvSpPr>
        <dsp:cNvPr id="0" name=""/>
        <dsp:cNvSpPr/>
      </dsp:nvSpPr>
      <dsp:spPr>
        <a:xfrm>
          <a:off x="1455508" y="1545256"/>
          <a:ext cx="6315437" cy="1260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437" tIns="133437" rIns="133437" bIns="133437" numCol="1" spcCol="1270" anchor="ctr" anchorCtr="0">
          <a:noAutofit/>
        </a:bodyPr>
        <a:lstStyle/>
        <a:p>
          <a:pPr marL="0" lvl="0" indent="0" algn="l" defTabSz="1111250">
            <a:lnSpc>
              <a:spcPct val="100000"/>
            </a:lnSpc>
            <a:spcBef>
              <a:spcPct val="0"/>
            </a:spcBef>
            <a:spcAft>
              <a:spcPct val="35000"/>
            </a:spcAft>
            <a:buNone/>
          </a:pPr>
          <a:r>
            <a:rPr lang="en-US" sz="2500" b="0" kern="1200" dirty="0"/>
            <a:t>First Aid and CPR</a:t>
          </a:r>
        </a:p>
      </dsp:txBody>
      <dsp:txXfrm>
        <a:off x="1455508" y="1545256"/>
        <a:ext cx="6315437" cy="1260825"/>
      </dsp:txXfrm>
    </dsp:sp>
    <dsp:sp modelId="{E9E3C4DC-F31E-4B85-B4C7-6F9015A3120A}">
      <dsp:nvSpPr>
        <dsp:cNvPr id="0" name=""/>
        <dsp:cNvSpPr/>
      </dsp:nvSpPr>
      <dsp:spPr>
        <a:xfrm>
          <a:off x="0" y="3086265"/>
          <a:ext cx="7886700" cy="1259594"/>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093EB154-8A16-42F5-8E21-D98FE576E114}">
      <dsp:nvSpPr>
        <dsp:cNvPr id="0" name=""/>
        <dsp:cNvSpPr/>
      </dsp:nvSpPr>
      <dsp:spPr>
        <a:xfrm>
          <a:off x="381027" y="3369673"/>
          <a:ext cx="693454" cy="692776"/>
        </a:xfrm>
        <a:prstGeom prst="rect">
          <a:avLst/>
        </a:prstGeom>
        <a:blipFill>
          <a:blip xmlns:r="http://schemas.openxmlformats.org/officeDocument/2006/relationships" r:embed="rId5">
            <a:biLevel thresh="50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33B1AF-45E5-43BA-BA3A-F678F014151B}">
      <dsp:nvSpPr>
        <dsp:cNvPr id="0" name=""/>
        <dsp:cNvSpPr/>
      </dsp:nvSpPr>
      <dsp:spPr>
        <a:xfrm>
          <a:off x="1455508" y="3086265"/>
          <a:ext cx="6315437" cy="1260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437" tIns="133437" rIns="133437" bIns="133437" numCol="1" spcCol="1270" anchor="ctr" anchorCtr="0">
          <a:noAutofit/>
        </a:bodyPr>
        <a:lstStyle/>
        <a:p>
          <a:pPr marL="0" lvl="0" indent="0" algn="l" defTabSz="1111250">
            <a:lnSpc>
              <a:spcPct val="100000"/>
            </a:lnSpc>
            <a:spcBef>
              <a:spcPct val="0"/>
            </a:spcBef>
            <a:spcAft>
              <a:spcPct val="35000"/>
            </a:spcAft>
            <a:buNone/>
          </a:pPr>
          <a:r>
            <a:rPr lang="en-US" sz="2500" b="0" kern="1200" dirty="0"/>
            <a:t>Vital Signs Training</a:t>
          </a:r>
        </a:p>
      </dsp:txBody>
      <dsp:txXfrm>
        <a:off x="1455508" y="3086265"/>
        <a:ext cx="6315437" cy="126082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5B22F4-D2B4-3D43-9C63-8445162F88A6}">
      <dsp:nvSpPr>
        <dsp:cNvPr id="0" name=""/>
        <dsp:cNvSpPr/>
      </dsp:nvSpPr>
      <dsp:spPr>
        <a:xfrm>
          <a:off x="1570423" y="376"/>
          <a:ext cx="1892373" cy="1892373"/>
        </a:xfrm>
        <a:prstGeom prst="downArrow">
          <a:avLst>
            <a:gd name="adj1" fmla="val 50000"/>
            <a:gd name="adj2" fmla="val 35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0" kern="1200" dirty="0">
              <a:solidFill>
                <a:schemeClr val="tx1"/>
              </a:solidFill>
            </a:rPr>
            <a:t>Bound</a:t>
          </a:r>
        </a:p>
      </dsp:txBody>
      <dsp:txXfrm>
        <a:off x="2043516" y="376"/>
        <a:ext cx="946187" cy="1561208"/>
      </dsp:txXfrm>
    </dsp:sp>
    <dsp:sp modelId="{627B6C61-27B7-804F-BBD2-1AE606AB890F}">
      <dsp:nvSpPr>
        <dsp:cNvPr id="0" name=""/>
        <dsp:cNvSpPr/>
      </dsp:nvSpPr>
      <dsp:spPr>
        <a:xfrm rot="7200000">
          <a:off x="2664560" y="1895477"/>
          <a:ext cx="1892373" cy="1892373"/>
        </a:xfrm>
        <a:prstGeom prst="downArrow">
          <a:avLst>
            <a:gd name="adj1" fmla="val 50000"/>
            <a:gd name="adj2" fmla="val 35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0" kern="1200" dirty="0">
              <a:solidFill>
                <a:schemeClr val="tx1"/>
              </a:solidFill>
            </a:rPr>
            <a:t>Book Numbered </a:t>
          </a:r>
        </a:p>
      </dsp:txBody>
      <dsp:txXfrm rot="-5400000">
        <a:off x="2973542" y="2451361"/>
        <a:ext cx="1561208" cy="946187"/>
      </dsp:txXfrm>
    </dsp:sp>
    <dsp:sp modelId="{F59D88F8-D321-AC47-BCD2-809B131A7C71}">
      <dsp:nvSpPr>
        <dsp:cNvPr id="0" name=""/>
        <dsp:cNvSpPr/>
      </dsp:nvSpPr>
      <dsp:spPr>
        <a:xfrm rot="14400000">
          <a:off x="476287" y="1895477"/>
          <a:ext cx="1892373" cy="1892373"/>
        </a:xfrm>
        <a:prstGeom prst="downArrow">
          <a:avLst>
            <a:gd name="adj1" fmla="val 50000"/>
            <a:gd name="adj2" fmla="val 3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0" kern="1200" dirty="0">
              <a:solidFill>
                <a:schemeClr val="tx1"/>
              </a:solidFill>
            </a:rPr>
            <a:t>Preprinted, consecutively numbered pages</a:t>
          </a:r>
        </a:p>
      </dsp:txBody>
      <dsp:txXfrm rot="5400000">
        <a:off x="498471" y="2451361"/>
        <a:ext cx="1561208" cy="94618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921688-E7BD-4841-905C-4CFE362636E0}">
      <dsp:nvSpPr>
        <dsp:cNvPr id="0" name=""/>
        <dsp:cNvSpPr/>
      </dsp:nvSpPr>
      <dsp:spPr>
        <a:xfrm>
          <a:off x="0" y="403478"/>
          <a:ext cx="4697730" cy="4697730"/>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756B98-10BB-9143-B4A7-7BA0B5E5F82B}">
      <dsp:nvSpPr>
        <dsp:cNvPr id="0" name=""/>
        <dsp:cNvSpPr/>
      </dsp:nvSpPr>
      <dsp:spPr>
        <a:xfrm>
          <a:off x="446284" y="849763"/>
          <a:ext cx="1832114" cy="183211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Clear and easy to read</a:t>
          </a:r>
        </a:p>
      </dsp:txBody>
      <dsp:txXfrm>
        <a:off x="535720" y="939199"/>
        <a:ext cx="1653242" cy="1653242"/>
      </dsp:txXfrm>
    </dsp:sp>
    <dsp:sp modelId="{3F8687F5-FB3D-C447-A703-8E1E1281C20E}">
      <dsp:nvSpPr>
        <dsp:cNvPr id="0" name=""/>
        <dsp:cNvSpPr/>
      </dsp:nvSpPr>
      <dsp:spPr>
        <a:xfrm>
          <a:off x="2419330" y="849763"/>
          <a:ext cx="1832114" cy="1832114"/>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If more than 1 line necessary, use  as many as needed</a:t>
          </a:r>
        </a:p>
      </dsp:txBody>
      <dsp:txXfrm>
        <a:off x="2508766" y="939199"/>
        <a:ext cx="1653242" cy="1653242"/>
      </dsp:txXfrm>
    </dsp:sp>
    <dsp:sp modelId="{6541775E-F428-ED43-9BA2-DA48919D37AD}">
      <dsp:nvSpPr>
        <dsp:cNvPr id="0" name=""/>
        <dsp:cNvSpPr/>
      </dsp:nvSpPr>
      <dsp:spPr>
        <a:xfrm>
          <a:off x="446284" y="2822809"/>
          <a:ext cx="1832114" cy="183211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Errors corrected accurately</a:t>
          </a:r>
        </a:p>
      </dsp:txBody>
      <dsp:txXfrm>
        <a:off x="535720" y="2912245"/>
        <a:ext cx="1653242" cy="1653242"/>
      </dsp:txXfrm>
    </dsp:sp>
    <dsp:sp modelId="{B582A414-26FA-7C42-8D9B-604C1B22BA02}">
      <dsp:nvSpPr>
        <dsp:cNvPr id="0" name=""/>
        <dsp:cNvSpPr/>
      </dsp:nvSpPr>
      <dsp:spPr>
        <a:xfrm>
          <a:off x="2419330" y="2822809"/>
          <a:ext cx="1832114" cy="183211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Count Sheet pages used consecutively</a:t>
          </a:r>
        </a:p>
      </dsp:txBody>
      <dsp:txXfrm>
        <a:off x="2508766" y="2912245"/>
        <a:ext cx="1653242" cy="165324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FEF1A-26D2-384B-A007-1BF99BD5C700}">
      <dsp:nvSpPr>
        <dsp:cNvPr id="0" name=""/>
        <dsp:cNvSpPr/>
      </dsp:nvSpPr>
      <dsp:spPr>
        <a:xfrm>
          <a:off x="1047" y="2019906"/>
          <a:ext cx="2267720" cy="1474018"/>
        </a:xfrm>
        <a:prstGeom prst="roundRect">
          <a:avLst/>
        </a:prstGeom>
        <a:solidFill>
          <a:schemeClr val="accent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solidFill>
                <a:schemeClr val="tx1"/>
              </a:solidFill>
            </a:rPr>
            <a:t>Non-Suspicious</a:t>
          </a:r>
        </a:p>
      </dsp:txBody>
      <dsp:txXfrm>
        <a:off x="73003" y="2091862"/>
        <a:ext cx="2123808" cy="1330106"/>
      </dsp:txXfrm>
    </dsp:sp>
    <dsp:sp modelId="{0BF65CAD-CD41-6E40-B0D3-96BEF8C2B9F2}">
      <dsp:nvSpPr>
        <dsp:cNvPr id="0" name=""/>
        <dsp:cNvSpPr/>
      </dsp:nvSpPr>
      <dsp:spPr>
        <a:xfrm>
          <a:off x="1134908" y="1505240"/>
          <a:ext cx="2503351" cy="2503351"/>
        </a:xfrm>
        <a:custGeom>
          <a:avLst/>
          <a:gdLst/>
          <a:ahLst/>
          <a:cxnLst/>
          <a:rect l="0" t="0" r="0" b="0"/>
          <a:pathLst>
            <a:path>
              <a:moveTo>
                <a:pt x="252034" y="498409"/>
              </a:moveTo>
              <a:arcTo wR="1251675" hR="1251675" stAng="13019963" swAng="6360073"/>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7D67311-8680-5A42-83A0-DD415E59357D}">
      <dsp:nvSpPr>
        <dsp:cNvPr id="0" name=""/>
        <dsp:cNvSpPr/>
      </dsp:nvSpPr>
      <dsp:spPr>
        <a:xfrm>
          <a:off x="2504399" y="2019906"/>
          <a:ext cx="2267720" cy="1474018"/>
        </a:xfrm>
        <a:prstGeom prst="roundRect">
          <a:avLst/>
        </a:prstGeom>
        <a:solidFill>
          <a:schemeClr val="accent6"/>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solidFill>
                <a:schemeClr val="tx1"/>
              </a:solidFill>
            </a:rPr>
            <a:t>Suspicious</a:t>
          </a:r>
        </a:p>
      </dsp:txBody>
      <dsp:txXfrm>
        <a:off x="2576355" y="2091862"/>
        <a:ext cx="2123808" cy="1330106"/>
      </dsp:txXfrm>
    </dsp:sp>
    <dsp:sp modelId="{836AFEC9-103E-9043-8029-49E8CB169895}">
      <dsp:nvSpPr>
        <dsp:cNvPr id="0" name=""/>
        <dsp:cNvSpPr/>
      </dsp:nvSpPr>
      <dsp:spPr>
        <a:xfrm>
          <a:off x="1134908" y="1505240"/>
          <a:ext cx="2503351" cy="2503351"/>
        </a:xfrm>
        <a:custGeom>
          <a:avLst/>
          <a:gdLst/>
          <a:ahLst/>
          <a:cxnLst/>
          <a:rect l="0" t="0" r="0" b="0"/>
          <a:pathLst>
            <a:path>
              <a:moveTo>
                <a:pt x="2251316" y="2004942"/>
              </a:moveTo>
              <a:arcTo wR="1251675" hR="1251675" stAng="2219963" swAng="6360073"/>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921688-E7BD-4841-905C-4CFE362636E0}">
      <dsp:nvSpPr>
        <dsp:cNvPr id="0" name=""/>
        <dsp:cNvSpPr/>
      </dsp:nvSpPr>
      <dsp:spPr>
        <a:xfrm>
          <a:off x="0" y="403478"/>
          <a:ext cx="4697730" cy="4697730"/>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756B98-10BB-9143-B4A7-7BA0B5E5F82B}">
      <dsp:nvSpPr>
        <dsp:cNvPr id="0" name=""/>
        <dsp:cNvSpPr/>
      </dsp:nvSpPr>
      <dsp:spPr>
        <a:xfrm>
          <a:off x="446284" y="849763"/>
          <a:ext cx="1832114" cy="183211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Leave of Absence</a:t>
          </a:r>
        </a:p>
      </dsp:txBody>
      <dsp:txXfrm>
        <a:off x="535720" y="939199"/>
        <a:ext cx="1653242" cy="1653242"/>
      </dsp:txXfrm>
    </dsp:sp>
    <dsp:sp modelId="{3F8687F5-FB3D-C447-A703-8E1E1281C20E}">
      <dsp:nvSpPr>
        <dsp:cNvPr id="0" name=""/>
        <dsp:cNvSpPr/>
      </dsp:nvSpPr>
      <dsp:spPr>
        <a:xfrm>
          <a:off x="2419330" y="849763"/>
          <a:ext cx="1832114" cy="1832114"/>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Day Program</a:t>
          </a:r>
        </a:p>
      </dsp:txBody>
      <dsp:txXfrm>
        <a:off x="2508766" y="939199"/>
        <a:ext cx="1653242" cy="1653242"/>
      </dsp:txXfrm>
    </dsp:sp>
    <dsp:sp modelId="{6541775E-F428-ED43-9BA2-DA48919D37AD}">
      <dsp:nvSpPr>
        <dsp:cNvPr id="0" name=""/>
        <dsp:cNvSpPr/>
      </dsp:nvSpPr>
      <dsp:spPr>
        <a:xfrm>
          <a:off x="446284" y="2822809"/>
          <a:ext cx="1832114" cy="183211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Off-Site Administration</a:t>
          </a:r>
        </a:p>
      </dsp:txBody>
      <dsp:txXfrm>
        <a:off x="535720" y="2912245"/>
        <a:ext cx="1653242" cy="1653242"/>
      </dsp:txXfrm>
    </dsp:sp>
    <dsp:sp modelId="{B582A414-26FA-7C42-8D9B-604C1B22BA02}">
      <dsp:nvSpPr>
        <dsp:cNvPr id="0" name=""/>
        <dsp:cNvSpPr/>
      </dsp:nvSpPr>
      <dsp:spPr>
        <a:xfrm>
          <a:off x="2419330" y="2822809"/>
          <a:ext cx="1832114" cy="183211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Certified/Licensed Staffed Vacations</a:t>
          </a:r>
        </a:p>
      </dsp:txBody>
      <dsp:txXfrm>
        <a:off x="2508766" y="2912245"/>
        <a:ext cx="1653242" cy="16532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AA4963-16D8-F448-B361-32642E895498}">
      <dsp:nvSpPr>
        <dsp:cNvPr id="0" name=""/>
        <dsp:cNvSpPr/>
      </dsp:nvSpPr>
      <dsp:spPr>
        <a:xfrm>
          <a:off x="0" y="1031228"/>
          <a:ext cx="4697730" cy="807975"/>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4596" tIns="395732" rIns="364596"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hours between doses</a:t>
          </a:r>
        </a:p>
      </dsp:txBody>
      <dsp:txXfrm>
        <a:off x="0" y="1031228"/>
        <a:ext cx="4697730" cy="807975"/>
      </dsp:txXfrm>
    </dsp:sp>
    <dsp:sp modelId="{4FE6517D-380B-3048-89DA-8FC983FF1413}">
      <dsp:nvSpPr>
        <dsp:cNvPr id="0" name=""/>
        <dsp:cNvSpPr/>
      </dsp:nvSpPr>
      <dsp:spPr>
        <a:xfrm>
          <a:off x="234886" y="750788"/>
          <a:ext cx="3288411" cy="560880"/>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294" tIns="0" rIns="124294" bIns="0"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tx1"/>
              </a:solidFill>
            </a:rPr>
            <a:t>Frequency</a:t>
          </a:r>
        </a:p>
      </dsp:txBody>
      <dsp:txXfrm>
        <a:off x="262266" y="778168"/>
        <a:ext cx="3233651" cy="506120"/>
      </dsp:txXfrm>
    </dsp:sp>
    <dsp:sp modelId="{55C861DD-F43B-7342-B070-FAFEB20DD247}">
      <dsp:nvSpPr>
        <dsp:cNvPr id="0" name=""/>
        <dsp:cNvSpPr/>
      </dsp:nvSpPr>
      <dsp:spPr>
        <a:xfrm>
          <a:off x="0" y="2222244"/>
          <a:ext cx="4697730" cy="478800"/>
        </a:xfrm>
        <a:prstGeom prst="rect">
          <a:avLst/>
        </a:prstGeom>
        <a:solidFill>
          <a:schemeClr val="lt1">
            <a:alpha val="90000"/>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4596" tIns="395732" rIns="364596" bIns="135128" numCol="1" spcCol="1270" anchor="t" anchorCtr="0">
          <a:noAutofit/>
        </a:bodyPr>
        <a:lstStyle/>
        <a:p>
          <a:pPr marL="171450" lvl="1" indent="-171450" algn="l" defTabSz="844550">
            <a:lnSpc>
              <a:spcPct val="90000"/>
            </a:lnSpc>
            <a:spcBef>
              <a:spcPct val="0"/>
            </a:spcBef>
            <a:spcAft>
              <a:spcPct val="15000"/>
            </a:spcAft>
            <a:buChar char="•"/>
          </a:pPr>
          <a:endParaRPr lang="en-US" sz="1900" kern="1200" dirty="0"/>
        </a:p>
      </dsp:txBody>
      <dsp:txXfrm>
        <a:off x="0" y="2222244"/>
        <a:ext cx="4697730" cy="478800"/>
      </dsp:txXfrm>
    </dsp:sp>
    <dsp:sp modelId="{D9F1B3D2-177B-4B4E-9859-D2D5FDF4E8FF}">
      <dsp:nvSpPr>
        <dsp:cNvPr id="0" name=""/>
        <dsp:cNvSpPr/>
      </dsp:nvSpPr>
      <dsp:spPr>
        <a:xfrm>
          <a:off x="234886" y="1941803"/>
          <a:ext cx="3288411" cy="560880"/>
        </a:xfrm>
        <a:prstGeom prst="round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294" tIns="0" rIns="124294" bIns="0"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tx1"/>
              </a:solidFill>
            </a:rPr>
            <a:t>Target Signs and Symptoms</a:t>
          </a:r>
        </a:p>
      </dsp:txBody>
      <dsp:txXfrm>
        <a:off x="262266" y="1969183"/>
        <a:ext cx="3233651" cy="506120"/>
      </dsp:txXfrm>
    </dsp:sp>
    <dsp:sp modelId="{070E9C97-F9C0-534C-BF00-8EE31E496EAE}">
      <dsp:nvSpPr>
        <dsp:cNvPr id="0" name=""/>
        <dsp:cNvSpPr/>
      </dsp:nvSpPr>
      <dsp:spPr>
        <a:xfrm>
          <a:off x="0" y="3084084"/>
          <a:ext cx="4697730" cy="807975"/>
        </a:xfrm>
        <a:prstGeom prst="rect">
          <a:avLst/>
        </a:prstGeom>
        <a:solidFill>
          <a:schemeClr val="lt1">
            <a:alpha val="90000"/>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4596" tIns="395732" rIns="364596"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when needed</a:t>
          </a:r>
        </a:p>
      </dsp:txBody>
      <dsp:txXfrm>
        <a:off x="0" y="3084084"/>
        <a:ext cx="4697730" cy="807975"/>
      </dsp:txXfrm>
    </dsp:sp>
    <dsp:sp modelId="{0A12495F-109C-2B42-98FB-021B9A4B7BE8}">
      <dsp:nvSpPr>
        <dsp:cNvPr id="0" name=""/>
        <dsp:cNvSpPr/>
      </dsp:nvSpPr>
      <dsp:spPr>
        <a:xfrm>
          <a:off x="234886" y="2803644"/>
          <a:ext cx="3288411" cy="56088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294" tIns="0" rIns="124294" bIns="0"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tx1"/>
              </a:solidFill>
            </a:rPr>
            <a:t>Measurable Objective Criteria</a:t>
          </a:r>
        </a:p>
      </dsp:txBody>
      <dsp:txXfrm>
        <a:off x="262266" y="2831024"/>
        <a:ext cx="3233651" cy="506120"/>
      </dsp:txXfrm>
    </dsp:sp>
    <dsp:sp modelId="{B3C29750-3A7D-E04F-B798-D5F5C10C323A}">
      <dsp:nvSpPr>
        <dsp:cNvPr id="0" name=""/>
        <dsp:cNvSpPr/>
      </dsp:nvSpPr>
      <dsp:spPr>
        <a:xfrm>
          <a:off x="0" y="4275099"/>
          <a:ext cx="4697730" cy="4788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05587F-6543-5B42-BE99-820E2D7BE60D}">
      <dsp:nvSpPr>
        <dsp:cNvPr id="0" name=""/>
        <dsp:cNvSpPr/>
      </dsp:nvSpPr>
      <dsp:spPr>
        <a:xfrm>
          <a:off x="234886" y="3994659"/>
          <a:ext cx="3288411" cy="56088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294" tIns="0" rIns="124294" bIns="0"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tx1"/>
              </a:solidFill>
            </a:rPr>
            <a:t>Parameters for Use</a:t>
          </a:r>
        </a:p>
      </dsp:txBody>
      <dsp:txXfrm>
        <a:off x="262266" y="4022039"/>
        <a:ext cx="3233651" cy="50612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DCC4EB-FA4B-F749-8931-7FE9C94DEF99}">
      <dsp:nvSpPr>
        <dsp:cNvPr id="0" name=""/>
        <dsp:cNvSpPr/>
      </dsp:nvSpPr>
      <dsp:spPr>
        <a:xfrm>
          <a:off x="0" y="30429"/>
          <a:ext cx="7886700" cy="1699200"/>
        </a:xfrm>
        <a:prstGeom prst="rect">
          <a:avLst/>
        </a:prstGeom>
        <a:solidFill>
          <a:schemeClr val="accent6"/>
        </a:solidFill>
        <a:ln w="12700" cap="flat" cmpd="sng" algn="ctr">
          <a:solidFill>
            <a:schemeClr val="tx1"/>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Residential Site</a:t>
          </a:r>
        </a:p>
      </dsp:txBody>
      <dsp:txXfrm>
        <a:off x="0" y="30429"/>
        <a:ext cx="7886700" cy="1699200"/>
      </dsp:txXfrm>
    </dsp:sp>
    <dsp:sp modelId="{6D87EBE1-473A-794C-A328-783D1A81D270}">
      <dsp:nvSpPr>
        <dsp:cNvPr id="0" name=""/>
        <dsp:cNvSpPr/>
      </dsp:nvSpPr>
      <dsp:spPr>
        <a:xfrm>
          <a:off x="0" y="1729629"/>
          <a:ext cx="7886700" cy="2591280"/>
        </a:xfrm>
        <a:prstGeom prst="rect">
          <a:avLst/>
        </a:prstGeom>
        <a:solidFill>
          <a:schemeClr val="accent6">
            <a:lumMod val="40000"/>
            <a:lumOff val="60000"/>
            <a:alpha val="90000"/>
          </a:schemeClr>
        </a:solidFill>
        <a:ln w="1270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Current HCP Orders provided</a:t>
          </a:r>
        </a:p>
        <a:p>
          <a:pPr marL="285750" lvl="1" indent="-285750" algn="l" defTabSz="1244600">
            <a:lnSpc>
              <a:spcPct val="90000"/>
            </a:lnSpc>
            <a:spcBef>
              <a:spcPct val="0"/>
            </a:spcBef>
            <a:spcAft>
              <a:spcPct val="15000"/>
            </a:spcAft>
            <a:buChar char="•"/>
          </a:pPr>
          <a:r>
            <a:rPr lang="en-US" sz="2800" kern="1200" dirty="0"/>
            <a:t>Pharmacy labeled split-packaged medication provided </a:t>
          </a:r>
        </a:p>
        <a:p>
          <a:pPr marL="285750" lvl="1" indent="-285750" algn="l" defTabSz="1244600">
            <a:lnSpc>
              <a:spcPct val="90000"/>
            </a:lnSpc>
            <a:spcBef>
              <a:spcPct val="0"/>
            </a:spcBef>
            <a:spcAft>
              <a:spcPct val="15000"/>
            </a:spcAft>
            <a:buChar char="•"/>
          </a:pPr>
          <a:r>
            <a:rPr lang="en-US" sz="2800" kern="1200" dirty="0"/>
            <a:t>Transfer Form</a:t>
          </a:r>
        </a:p>
        <a:p>
          <a:pPr marL="285750" lvl="1" indent="-285750" algn="l" defTabSz="1244600">
            <a:lnSpc>
              <a:spcPct val="90000"/>
            </a:lnSpc>
            <a:spcBef>
              <a:spcPct val="0"/>
            </a:spcBef>
            <a:spcAft>
              <a:spcPct val="15000"/>
            </a:spcAft>
            <a:buChar char="•"/>
          </a:pPr>
          <a:r>
            <a:rPr lang="en-US" sz="2800" kern="1200" dirty="0"/>
            <a:t>Communication System</a:t>
          </a:r>
        </a:p>
      </dsp:txBody>
      <dsp:txXfrm>
        <a:off x="0" y="1729629"/>
        <a:ext cx="7886700" cy="259128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DCC4EB-FA4B-F749-8931-7FE9C94DEF99}">
      <dsp:nvSpPr>
        <dsp:cNvPr id="0" name=""/>
        <dsp:cNvSpPr/>
      </dsp:nvSpPr>
      <dsp:spPr>
        <a:xfrm>
          <a:off x="0" y="24140"/>
          <a:ext cx="7886700" cy="1411200"/>
        </a:xfrm>
        <a:prstGeom prst="rect">
          <a:avLst/>
        </a:prstGeom>
        <a:solidFill>
          <a:schemeClr val="accent1"/>
        </a:solidFill>
        <a:ln w="12700" cap="flat" cmpd="sng" algn="ctr">
          <a:solidFill>
            <a:schemeClr val="tx1"/>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Day Program</a:t>
          </a:r>
        </a:p>
      </dsp:txBody>
      <dsp:txXfrm>
        <a:off x="0" y="24140"/>
        <a:ext cx="7886700" cy="1411200"/>
      </dsp:txXfrm>
    </dsp:sp>
    <dsp:sp modelId="{6D87EBE1-473A-794C-A328-783D1A81D270}">
      <dsp:nvSpPr>
        <dsp:cNvPr id="0" name=""/>
        <dsp:cNvSpPr/>
      </dsp:nvSpPr>
      <dsp:spPr>
        <a:xfrm>
          <a:off x="0" y="1435340"/>
          <a:ext cx="7886700" cy="2891857"/>
        </a:xfrm>
        <a:prstGeom prst="rect">
          <a:avLst/>
        </a:prstGeom>
        <a:solidFill>
          <a:schemeClr val="accent1">
            <a:lumMod val="40000"/>
            <a:lumOff val="60000"/>
            <a:alpha val="90000"/>
          </a:schemeClr>
        </a:solidFill>
        <a:ln w="1270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HCP Order copies</a:t>
          </a:r>
        </a:p>
        <a:p>
          <a:pPr marL="457200" lvl="2" indent="-228600" algn="l" defTabSz="889000">
            <a:lnSpc>
              <a:spcPct val="90000"/>
            </a:lnSpc>
            <a:spcBef>
              <a:spcPct val="0"/>
            </a:spcBef>
            <a:spcAft>
              <a:spcPct val="15000"/>
            </a:spcAft>
            <a:buSzPct val="75000"/>
            <a:buFont typeface="Wingdings" pitchFamily="2" charset="2"/>
            <a:buChar char="§"/>
          </a:pPr>
          <a:r>
            <a:rPr lang="en-US" sz="2000" kern="1200" dirty="0"/>
            <a:t>Transcribe only meds administered during Day Program Hours</a:t>
          </a:r>
        </a:p>
        <a:p>
          <a:pPr marL="457200" lvl="2" indent="-228600" algn="l" defTabSz="889000">
            <a:lnSpc>
              <a:spcPct val="90000"/>
            </a:lnSpc>
            <a:spcBef>
              <a:spcPct val="0"/>
            </a:spcBef>
            <a:spcAft>
              <a:spcPct val="15000"/>
            </a:spcAft>
            <a:buSzPct val="75000"/>
            <a:buFont typeface="Wingdings" pitchFamily="2" charset="2"/>
            <a:buChar char="§"/>
          </a:pPr>
          <a:r>
            <a:rPr lang="en-US" sz="2000" kern="1200" dirty="0"/>
            <a:t>Post/Verify orders transcribed</a:t>
          </a:r>
        </a:p>
        <a:p>
          <a:pPr marL="228600" lvl="1" indent="-228600" algn="l" defTabSz="1066800">
            <a:lnSpc>
              <a:spcPct val="90000"/>
            </a:lnSpc>
            <a:spcBef>
              <a:spcPct val="0"/>
            </a:spcBef>
            <a:spcAft>
              <a:spcPct val="15000"/>
            </a:spcAft>
            <a:buChar char="•"/>
          </a:pPr>
          <a:r>
            <a:rPr lang="en-US" sz="2400" kern="1200" dirty="0"/>
            <a:t>Verify amount of medication received</a:t>
          </a:r>
        </a:p>
        <a:p>
          <a:pPr marL="228600" lvl="1" indent="-228600" algn="l" defTabSz="1066800">
            <a:lnSpc>
              <a:spcPct val="90000"/>
            </a:lnSpc>
            <a:spcBef>
              <a:spcPct val="0"/>
            </a:spcBef>
            <a:spcAft>
              <a:spcPct val="15000"/>
            </a:spcAft>
            <a:buChar char="•"/>
          </a:pPr>
          <a:r>
            <a:rPr lang="en-US" sz="2400" kern="1200" dirty="0"/>
            <a:t>Transfer Form copy or other system</a:t>
          </a:r>
        </a:p>
        <a:p>
          <a:pPr marL="228600" lvl="1" indent="-228600" algn="l" defTabSz="1066800">
            <a:lnSpc>
              <a:spcPct val="90000"/>
            </a:lnSpc>
            <a:spcBef>
              <a:spcPct val="0"/>
            </a:spcBef>
            <a:spcAft>
              <a:spcPct val="15000"/>
            </a:spcAft>
            <a:buChar char="•"/>
          </a:pPr>
          <a:r>
            <a:rPr lang="en-US" sz="2400" kern="1200" dirty="0"/>
            <a:t>Communication system </a:t>
          </a:r>
        </a:p>
        <a:p>
          <a:pPr marL="228600" lvl="1" indent="-228600" algn="l" defTabSz="1111250">
            <a:lnSpc>
              <a:spcPct val="90000"/>
            </a:lnSpc>
            <a:spcBef>
              <a:spcPct val="0"/>
            </a:spcBef>
            <a:spcAft>
              <a:spcPct val="15000"/>
            </a:spcAft>
            <a:buChar char="•"/>
          </a:pPr>
          <a:endParaRPr lang="en-US" sz="2500" kern="1200" dirty="0"/>
        </a:p>
      </dsp:txBody>
      <dsp:txXfrm>
        <a:off x="0" y="1435340"/>
        <a:ext cx="7886700" cy="2891857"/>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BBFCB7-F31C-440D-ABEF-84881DD5A46B}">
      <dsp:nvSpPr>
        <dsp:cNvPr id="0" name=""/>
        <dsp:cNvSpPr/>
      </dsp:nvSpPr>
      <dsp:spPr>
        <a:xfrm>
          <a:off x="0" y="707092"/>
          <a:ext cx="7886700" cy="1305401"/>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FB5AE227-B217-42D2-9D25-899FE788F4E9}">
      <dsp:nvSpPr>
        <dsp:cNvPr id="0" name=""/>
        <dsp:cNvSpPr/>
      </dsp:nvSpPr>
      <dsp:spPr>
        <a:xfrm>
          <a:off x="394883" y="1000807"/>
          <a:ext cx="717970" cy="717970"/>
        </a:xfrm>
        <a:prstGeom prst="rect">
          <a:avLst/>
        </a:prstGeom>
        <a:blipFill>
          <a:blip xmlns:r="http://schemas.openxmlformats.org/officeDocument/2006/relationships" r:embed="rId1">
            <a:biLevel thresh="50000"/>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924A02-6F59-442A-9EBA-6DC8E17A7A10}">
      <dsp:nvSpPr>
        <dsp:cNvPr id="0" name=""/>
        <dsp:cNvSpPr/>
      </dsp:nvSpPr>
      <dsp:spPr>
        <a:xfrm>
          <a:off x="1507738" y="707092"/>
          <a:ext cx="63789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100000"/>
            </a:lnSpc>
            <a:spcBef>
              <a:spcPct val="0"/>
            </a:spcBef>
            <a:spcAft>
              <a:spcPct val="35000"/>
            </a:spcAft>
            <a:buNone/>
          </a:pPr>
          <a:r>
            <a:rPr lang="en-US" sz="2500" b="0" kern="1200" dirty="0"/>
            <a:t>Discontinued or Expired medication</a:t>
          </a:r>
        </a:p>
      </dsp:txBody>
      <dsp:txXfrm>
        <a:off x="1507738" y="707092"/>
        <a:ext cx="6378961" cy="1305401"/>
      </dsp:txXfrm>
    </dsp:sp>
    <dsp:sp modelId="{D33D7059-1E37-BE4E-B6EF-B9FD716CD628}">
      <dsp:nvSpPr>
        <dsp:cNvPr id="0" name=""/>
        <dsp:cNvSpPr/>
      </dsp:nvSpPr>
      <dsp:spPr>
        <a:xfrm>
          <a:off x="0" y="2338844"/>
          <a:ext cx="7886700" cy="1305401"/>
        </a:xfrm>
        <a:prstGeom prst="roundRect">
          <a:avLst>
            <a:gd name="adj" fmla="val 10000"/>
          </a:avLst>
        </a:prstGeom>
        <a:solidFill>
          <a:schemeClr val="accent6">
            <a:lumMod val="75000"/>
          </a:schemeClr>
        </a:solidFill>
        <a:ln>
          <a:noFill/>
        </a:ln>
        <a:effectLst/>
      </dsp:spPr>
      <dsp:style>
        <a:lnRef idx="0">
          <a:scrgbClr r="0" g="0" b="0"/>
        </a:lnRef>
        <a:fillRef idx="1">
          <a:scrgbClr r="0" g="0" b="0"/>
        </a:fillRef>
        <a:effectRef idx="0">
          <a:scrgbClr r="0" g="0" b="0"/>
        </a:effectRef>
        <a:fontRef idx="minor"/>
      </dsp:style>
    </dsp:sp>
    <dsp:sp modelId="{63B49C9D-D43E-CF46-A035-48B84166CFD2}">
      <dsp:nvSpPr>
        <dsp:cNvPr id="0" name=""/>
        <dsp:cNvSpPr/>
      </dsp:nvSpPr>
      <dsp:spPr>
        <a:xfrm>
          <a:off x="394883" y="2632559"/>
          <a:ext cx="717970" cy="717970"/>
        </a:xfrm>
        <a:prstGeom prst="rect">
          <a:avLst/>
        </a:prstGeom>
        <a:blipFill>
          <a:blip xmlns:r="http://schemas.openxmlformats.org/officeDocument/2006/relationships" r:embed="rId3">
            <a:biLevel thresh="50000"/>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B94B4E-9AF4-9B4C-89B3-1292A1388515}">
      <dsp:nvSpPr>
        <dsp:cNvPr id="0" name=""/>
        <dsp:cNvSpPr/>
      </dsp:nvSpPr>
      <dsp:spPr>
        <a:xfrm>
          <a:off x="1507738" y="2338844"/>
          <a:ext cx="63789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100000"/>
            </a:lnSpc>
            <a:spcBef>
              <a:spcPct val="0"/>
            </a:spcBef>
            <a:spcAft>
              <a:spcPct val="35000"/>
            </a:spcAft>
            <a:buNone/>
          </a:pPr>
          <a:r>
            <a:rPr lang="en-US" sz="2500" b="0" kern="1200" dirty="0"/>
            <a:t>Dropped or Refused medication</a:t>
          </a:r>
        </a:p>
      </dsp:txBody>
      <dsp:txXfrm>
        <a:off x="1507738" y="2338844"/>
        <a:ext cx="6378961" cy="1305401"/>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15E48C-51A9-C648-A0E9-FE37BDDE05AE}">
      <dsp:nvSpPr>
        <dsp:cNvPr id="0" name=""/>
        <dsp:cNvSpPr/>
      </dsp:nvSpPr>
      <dsp:spPr>
        <a:xfrm>
          <a:off x="0" y="1081566"/>
          <a:ext cx="4773168" cy="8505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70451" tIns="312420" rIns="370451"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administration of OTC medication &amp; Dietary Supplements without a pharmacy label</a:t>
          </a:r>
        </a:p>
      </dsp:txBody>
      <dsp:txXfrm>
        <a:off x="0" y="1081566"/>
        <a:ext cx="4773168" cy="850500"/>
      </dsp:txXfrm>
    </dsp:sp>
    <dsp:sp modelId="{8708DEB7-BCAB-664B-8D3A-7DBB3C68D451}">
      <dsp:nvSpPr>
        <dsp:cNvPr id="0" name=""/>
        <dsp:cNvSpPr/>
      </dsp:nvSpPr>
      <dsp:spPr>
        <a:xfrm>
          <a:off x="238658" y="860166"/>
          <a:ext cx="3341217" cy="4428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6290" tIns="0" rIns="126290" bIns="0" numCol="1" spcCol="1270" anchor="ctr" anchorCtr="0">
          <a:noAutofit/>
        </a:bodyPr>
        <a:lstStyle/>
        <a:p>
          <a:pPr marL="0" lvl="0" indent="0" algn="l" defTabSz="666750">
            <a:lnSpc>
              <a:spcPct val="90000"/>
            </a:lnSpc>
            <a:spcBef>
              <a:spcPct val="0"/>
            </a:spcBef>
            <a:spcAft>
              <a:spcPct val="35000"/>
            </a:spcAft>
            <a:buNone/>
          </a:pPr>
          <a:r>
            <a:rPr lang="en-US" sz="1500" kern="1200" dirty="0">
              <a:solidFill>
                <a:schemeClr val="tx1"/>
              </a:solidFill>
            </a:rPr>
            <a:t>‘Method B’ </a:t>
          </a:r>
        </a:p>
      </dsp:txBody>
      <dsp:txXfrm>
        <a:off x="260274" y="881782"/>
        <a:ext cx="3297985" cy="399568"/>
      </dsp:txXfrm>
    </dsp:sp>
    <dsp:sp modelId="{AA97B2B7-DBC3-8647-BD90-CE546A41758F}">
      <dsp:nvSpPr>
        <dsp:cNvPr id="0" name=""/>
        <dsp:cNvSpPr/>
      </dsp:nvSpPr>
      <dsp:spPr>
        <a:xfrm>
          <a:off x="0" y="2234466"/>
          <a:ext cx="4773168" cy="378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5A7256-CB7C-0A4C-9C00-94F641E3905B}">
      <dsp:nvSpPr>
        <dsp:cNvPr id="0" name=""/>
        <dsp:cNvSpPr/>
      </dsp:nvSpPr>
      <dsp:spPr>
        <a:xfrm>
          <a:off x="238658" y="2013066"/>
          <a:ext cx="3341217" cy="4428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6290" tIns="0" rIns="126290" bIns="0" numCol="1" spcCol="1270" anchor="ctr" anchorCtr="0">
          <a:noAutofit/>
        </a:bodyPr>
        <a:lstStyle/>
        <a:p>
          <a:pPr marL="0" lvl="0" indent="0" algn="l" defTabSz="666750">
            <a:lnSpc>
              <a:spcPct val="90000"/>
            </a:lnSpc>
            <a:spcBef>
              <a:spcPct val="0"/>
            </a:spcBef>
            <a:spcAft>
              <a:spcPct val="35000"/>
            </a:spcAft>
            <a:buNone/>
          </a:pPr>
          <a:r>
            <a:rPr lang="en-US" sz="1500" kern="1200" dirty="0">
              <a:solidFill>
                <a:schemeClr val="tx1"/>
              </a:solidFill>
            </a:rPr>
            <a:t>Blood Glucose Monitoring</a:t>
          </a:r>
        </a:p>
      </dsp:txBody>
      <dsp:txXfrm>
        <a:off x="260274" y="2034682"/>
        <a:ext cx="3297985" cy="399568"/>
      </dsp:txXfrm>
    </dsp:sp>
    <dsp:sp modelId="{D8AAF8FF-386D-BF43-8839-8F63394CE6F2}">
      <dsp:nvSpPr>
        <dsp:cNvPr id="0" name=""/>
        <dsp:cNvSpPr/>
      </dsp:nvSpPr>
      <dsp:spPr>
        <a:xfrm>
          <a:off x="0" y="2914866"/>
          <a:ext cx="4773168" cy="3780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56EDA6-60DD-D744-82AF-DDCA9CA7EDD1}">
      <dsp:nvSpPr>
        <dsp:cNvPr id="0" name=""/>
        <dsp:cNvSpPr/>
      </dsp:nvSpPr>
      <dsp:spPr>
        <a:xfrm>
          <a:off x="238658" y="2693466"/>
          <a:ext cx="3341217" cy="4428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6290" tIns="0" rIns="126290" bIns="0" numCol="1" spcCol="1270" anchor="ctr" anchorCtr="0">
          <a:noAutofit/>
        </a:bodyPr>
        <a:lstStyle/>
        <a:p>
          <a:pPr marL="0" lvl="0" indent="0" algn="l" defTabSz="666750">
            <a:lnSpc>
              <a:spcPct val="90000"/>
            </a:lnSpc>
            <a:spcBef>
              <a:spcPct val="0"/>
            </a:spcBef>
            <a:spcAft>
              <a:spcPct val="35000"/>
            </a:spcAft>
            <a:buNone/>
          </a:pPr>
          <a:r>
            <a:rPr lang="en-US" sz="1500" kern="1200" dirty="0">
              <a:solidFill>
                <a:schemeClr val="tx1"/>
              </a:solidFill>
            </a:rPr>
            <a:t>High Alert Medication Clozapine</a:t>
          </a:r>
        </a:p>
      </dsp:txBody>
      <dsp:txXfrm>
        <a:off x="260274" y="2715082"/>
        <a:ext cx="3297985" cy="399568"/>
      </dsp:txXfrm>
    </dsp:sp>
    <dsp:sp modelId="{55C63F4E-7F52-4C44-AB34-7997F27E46F7}">
      <dsp:nvSpPr>
        <dsp:cNvPr id="0" name=""/>
        <dsp:cNvSpPr/>
      </dsp:nvSpPr>
      <dsp:spPr>
        <a:xfrm>
          <a:off x="0" y="3595266"/>
          <a:ext cx="4773168" cy="378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C69C22-E9FC-7043-9630-8DEC53D81DB5}">
      <dsp:nvSpPr>
        <dsp:cNvPr id="0" name=""/>
        <dsp:cNvSpPr/>
      </dsp:nvSpPr>
      <dsp:spPr>
        <a:xfrm>
          <a:off x="238658" y="3373866"/>
          <a:ext cx="3341217" cy="44280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6290" tIns="0" rIns="126290" bIns="0" numCol="1" spcCol="1270" anchor="ctr" anchorCtr="0">
          <a:noAutofit/>
        </a:bodyPr>
        <a:lstStyle/>
        <a:p>
          <a:pPr marL="0" lvl="0" indent="0" algn="l" defTabSz="666750">
            <a:lnSpc>
              <a:spcPct val="90000"/>
            </a:lnSpc>
            <a:spcBef>
              <a:spcPct val="0"/>
            </a:spcBef>
            <a:spcAft>
              <a:spcPct val="35000"/>
            </a:spcAft>
            <a:buNone/>
          </a:pPr>
          <a:r>
            <a:rPr lang="en-US" sz="1500" kern="1200" dirty="0">
              <a:solidFill>
                <a:schemeClr val="tx1"/>
              </a:solidFill>
            </a:rPr>
            <a:t>High Alert Medication Warfarin sodium</a:t>
          </a:r>
        </a:p>
      </dsp:txBody>
      <dsp:txXfrm>
        <a:off x="260274" y="3395482"/>
        <a:ext cx="3297985" cy="399568"/>
      </dsp:txXfrm>
    </dsp:sp>
    <dsp:sp modelId="{07438C21-C3B6-2E4D-A240-B7D6F23AB29B}">
      <dsp:nvSpPr>
        <dsp:cNvPr id="0" name=""/>
        <dsp:cNvSpPr/>
      </dsp:nvSpPr>
      <dsp:spPr>
        <a:xfrm>
          <a:off x="0" y="4275666"/>
          <a:ext cx="4773168" cy="3780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68F89C-5C19-7445-9D3C-32437AEC0F56}">
      <dsp:nvSpPr>
        <dsp:cNvPr id="0" name=""/>
        <dsp:cNvSpPr/>
      </dsp:nvSpPr>
      <dsp:spPr>
        <a:xfrm>
          <a:off x="238658" y="4054266"/>
          <a:ext cx="3341217" cy="4428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6290" tIns="0" rIns="126290" bIns="0" numCol="1" spcCol="1270" anchor="ctr" anchorCtr="0">
          <a:noAutofit/>
        </a:bodyPr>
        <a:lstStyle/>
        <a:p>
          <a:pPr marL="0" lvl="0" indent="0" algn="l" defTabSz="666750">
            <a:lnSpc>
              <a:spcPct val="90000"/>
            </a:lnSpc>
            <a:spcBef>
              <a:spcPct val="0"/>
            </a:spcBef>
            <a:spcAft>
              <a:spcPct val="35000"/>
            </a:spcAft>
            <a:buNone/>
          </a:pPr>
          <a:r>
            <a:rPr lang="en-US" sz="1500" kern="1200" dirty="0">
              <a:solidFill>
                <a:schemeClr val="tx1"/>
              </a:solidFill>
            </a:rPr>
            <a:t>Oxygen</a:t>
          </a:r>
        </a:p>
      </dsp:txBody>
      <dsp:txXfrm>
        <a:off x="260274" y="4075882"/>
        <a:ext cx="3297985" cy="399568"/>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B57CBE-4793-C342-838F-40B2F5AB4E54}">
      <dsp:nvSpPr>
        <dsp:cNvPr id="0" name=""/>
        <dsp:cNvSpPr/>
      </dsp:nvSpPr>
      <dsp:spPr>
        <a:xfrm>
          <a:off x="38" y="273755"/>
          <a:ext cx="3685337" cy="950400"/>
        </a:xfrm>
        <a:prstGeom prst="rect">
          <a:avLst/>
        </a:prstGeom>
        <a:solidFill>
          <a:schemeClr val="accent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134112" rIns="234696" bIns="134112" numCol="1" spcCol="1270" anchor="ctr" anchorCtr="0">
          <a:noAutofit/>
        </a:bodyPr>
        <a:lstStyle/>
        <a:p>
          <a:pPr marL="0" lvl="0" indent="0" algn="ctr" defTabSz="1466850">
            <a:lnSpc>
              <a:spcPct val="90000"/>
            </a:lnSpc>
            <a:spcBef>
              <a:spcPct val="0"/>
            </a:spcBef>
            <a:spcAft>
              <a:spcPct val="35000"/>
            </a:spcAft>
            <a:buNone/>
          </a:pPr>
          <a:r>
            <a:rPr lang="en-US" sz="3300" kern="1200" dirty="0">
              <a:solidFill>
                <a:schemeClr val="tx1"/>
              </a:solidFill>
            </a:rPr>
            <a:t>MOR form </a:t>
          </a:r>
        </a:p>
      </dsp:txBody>
      <dsp:txXfrm>
        <a:off x="38" y="273755"/>
        <a:ext cx="3685337" cy="950400"/>
      </dsp:txXfrm>
    </dsp:sp>
    <dsp:sp modelId="{D4D74614-C99E-6341-915C-BCA15F9FBA92}">
      <dsp:nvSpPr>
        <dsp:cNvPr id="0" name=""/>
        <dsp:cNvSpPr/>
      </dsp:nvSpPr>
      <dsp:spPr>
        <a:xfrm>
          <a:off x="38" y="1224155"/>
          <a:ext cx="3685337" cy="2853427"/>
        </a:xfrm>
        <a:prstGeom prst="rect">
          <a:avLst/>
        </a:prstGeom>
        <a:solidFill>
          <a:schemeClr val="accent1">
            <a:lumMod val="40000"/>
            <a:lumOff val="60000"/>
            <a:alpha val="90000"/>
          </a:schemeClr>
        </a:solidFill>
        <a:ln w="1270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6022" tIns="176022" rIns="234696" bIns="264033" numCol="1" spcCol="1270" anchor="t" anchorCtr="0">
          <a:noAutofit/>
        </a:bodyPr>
        <a:lstStyle/>
        <a:p>
          <a:pPr marL="285750" lvl="1" indent="-285750" algn="l" defTabSz="1466850">
            <a:lnSpc>
              <a:spcPct val="90000"/>
            </a:lnSpc>
            <a:spcBef>
              <a:spcPct val="0"/>
            </a:spcBef>
            <a:spcAft>
              <a:spcPct val="15000"/>
            </a:spcAft>
            <a:buChar char="•"/>
          </a:pPr>
          <a:r>
            <a:rPr lang="en-US" sz="3300" kern="1200" dirty="0"/>
            <a:t>submitted to applicable MAP Coordinator</a:t>
          </a:r>
        </a:p>
        <a:p>
          <a:pPr marL="571500" lvl="2" indent="-285750" algn="l" defTabSz="1466850">
            <a:lnSpc>
              <a:spcPct val="90000"/>
            </a:lnSpc>
            <a:spcBef>
              <a:spcPct val="0"/>
            </a:spcBef>
            <a:spcAft>
              <a:spcPct val="15000"/>
            </a:spcAft>
            <a:buSzPct val="75000"/>
            <a:buFont typeface="Wingdings" pitchFamily="2" charset="2"/>
            <a:buChar char="§"/>
          </a:pPr>
          <a:r>
            <a:rPr lang="en-US" sz="3300" kern="1200" dirty="0"/>
            <a:t>within 7 days of discovery</a:t>
          </a:r>
        </a:p>
      </dsp:txBody>
      <dsp:txXfrm>
        <a:off x="38" y="1224155"/>
        <a:ext cx="3685337" cy="2853427"/>
      </dsp:txXfrm>
    </dsp:sp>
    <dsp:sp modelId="{ED798387-6898-4242-BB08-B0CE6669DB50}">
      <dsp:nvSpPr>
        <dsp:cNvPr id="0" name=""/>
        <dsp:cNvSpPr/>
      </dsp:nvSpPr>
      <dsp:spPr>
        <a:xfrm>
          <a:off x="4201323" y="273755"/>
          <a:ext cx="3685337" cy="950400"/>
        </a:xfrm>
        <a:prstGeom prst="rect">
          <a:avLst/>
        </a:prstGeom>
        <a:solidFill>
          <a:schemeClr val="accent6"/>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134112" rIns="234696" bIns="134112" numCol="1" spcCol="1270" anchor="ctr" anchorCtr="0">
          <a:noAutofit/>
        </a:bodyPr>
        <a:lstStyle/>
        <a:p>
          <a:pPr marL="0" lvl="0" indent="0" algn="ctr" defTabSz="1466850">
            <a:lnSpc>
              <a:spcPct val="90000"/>
            </a:lnSpc>
            <a:spcBef>
              <a:spcPct val="0"/>
            </a:spcBef>
            <a:spcAft>
              <a:spcPct val="35000"/>
            </a:spcAft>
            <a:buNone/>
          </a:pPr>
          <a:r>
            <a:rPr lang="en-US" sz="3300" kern="1200" dirty="0">
              <a:solidFill>
                <a:schemeClr val="tx1"/>
              </a:solidFill>
            </a:rPr>
            <a:t>Hotline MOR form</a:t>
          </a:r>
        </a:p>
      </dsp:txBody>
      <dsp:txXfrm>
        <a:off x="4201323" y="273755"/>
        <a:ext cx="3685337" cy="950400"/>
      </dsp:txXfrm>
    </dsp:sp>
    <dsp:sp modelId="{B1B2A8CB-FC78-CE4E-8C8A-0864B7908876}">
      <dsp:nvSpPr>
        <dsp:cNvPr id="0" name=""/>
        <dsp:cNvSpPr/>
      </dsp:nvSpPr>
      <dsp:spPr>
        <a:xfrm>
          <a:off x="4201323" y="1224155"/>
          <a:ext cx="3685337" cy="2853427"/>
        </a:xfrm>
        <a:prstGeom prst="rect">
          <a:avLst/>
        </a:prstGeom>
        <a:solidFill>
          <a:schemeClr val="accent6">
            <a:lumMod val="40000"/>
            <a:lumOff val="60000"/>
            <a:alpha val="90000"/>
          </a:schemeClr>
        </a:solidFill>
        <a:ln w="1270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6022" tIns="176022" rIns="234696" bIns="264033" numCol="1" spcCol="1270" anchor="t" anchorCtr="0">
          <a:noAutofit/>
        </a:bodyPr>
        <a:lstStyle/>
        <a:p>
          <a:pPr marL="285750" lvl="1" indent="-285750" algn="l" defTabSz="1466850">
            <a:lnSpc>
              <a:spcPct val="90000"/>
            </a:lnSpc>
            <a:spcBef>
              <a:spcPct val="0"/>
            </a:spcBef>
            <a:spcAft>
              <a:spcPct val="15000"/>
            </a:spcAft>
            <a:buChar char="•"/>
          </a:pPr>
          <a:r>
            <a:rPr lang="en-US" sz="3300" kern="1200" dirty="0"/>
            <a:t>submitted to DPH &amp; applicable MAP Coordinator</a:t>
          </a:r>
        </a:p>
        <a:p>
          <a:pPr marL="571500" lvl="2" indent="-285750" algn="l" defTabSz="1466850">
            <a:lnSpc>
              <a:spcPct val="90000"/>
            </a:lnSpc>
            <a:spcBef>
              <a:spcPct val="0"/>
            </a:spcBef>
            <a:spcAft>
              <a:spcPct val="15000"/>
            </a:spcAft>
            <a:buSzPct val="75000"/>
            <a:buFont typeface="Wingdings" pitchFamily="2" charset="2"/>
            <a:buChar char="§"/>
          </a:pPr>
          <a:r>
            <a:rPr lang="en-US" sz="3300" kern="1200" dirty="0"/>
            <a:t>within 24 hours of discovery</a:t>
          </a:r>
        </a:p>
      </dsp:txBody>
      <dsp:txXfrm>
        <a:off x="4201323" y="1224155"/>
        <a:ext cx="3685337" cy="2853427"/>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77B187-95F3-48CB-B9D8-CD0759B51308}">
      <dsp:nvSpPr>
        <dsp:cNvPr id="0" name=""/>
        <dsp:cNvSpPr/>
      </dsp:nvSpPr>
      <dsp:spPr>
        <a:xfrm>
          <a:off x="319277" y="962282"/>
          <a:ext cx="543375" cy="54337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039645-19D9-4C88-BB27-3EDB44CDEF72}">
      <dsp:nvSpPr>
        <dsp:cNvPr id="0" name=""/>
        <dsp:cNvSpPr/>
      </dsp:nvSpPr>
      <dsp:spPr>
        <a:xfrm>
          <a:off x="433386" y="1076391"/>
          <a:ext cx="315157" cy="3151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7FB818-024F-484A-A702-FA9196918744}">
      <dsp:nvSpPr>
        <dsp:cNvPr id="0" name=""/>
        <dsp:cNvSpPr/>
      </dsp:nvSpPr>
      <dsp:spPr>
        <a:xfrm>
          <a:off x="979090" y="962282"/>
          <a:ext cx="1280812" cy="543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‘Paper’ Version </a:t>
          </a:r>
        </a:p>
      </dsp:txBody>
      <dsp:txXfrm>
        <a:off x="979090" y="962282"/>
        <a:ext cx="1280812" cy="543375"/>
      </dsp:txXfrm>
    </dsp:sp>
    <dsp:sp modelId="{8D205075-D985-43AA-BBBB-09E2FC0FB6BA}">
      <dsp:nvSpPr>
        <dsp:cNvPr id="0" name=""/>
        <dsp:cNvSpPr/>
      </dsp:nvSpPr>
      <dsp:spPr>
        <a:xfrm>
          <a:off x="319277" y="1701600"/>
          <a:ext cx="543375" cy="54337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DDE5CB-9954-4369-8098-96EDF75CF878}">
      <dsp:nvSpPr>
        <dsp:cNvPr id="0" name=""/>
        <dsp:cNvSpPr/>
      </dsp:nvSpPr>
      <dsp:spPr>
        <a:xfrm>
          <a:off x="433386" y="1815709"/>
          <a:ext cx="315157" cy="31515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6087A0-744B-4B1E-9E87-0823D3A44EC6}">
      <dsp:nvSpPr>
        <dsp:cNvPr id="0" name=""/>
        <dsp:cNvSpPr/>
      </dsp:nvSpPr>
      <dsp:spPr>
        <a:xfrm>
          <a:off x="979090" y="1701600"/>
          <a:ext cx="1280812" cy="543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Electronic Version</a:t>
          </a:r>
        </a:p>
      </dsp:txBody>
      <dsp:txXfrm>
        <a:off x="979090" y="1701600"/>
        <a:ext cx="1280812" cy="543375"/>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B8E5F6-9E10-4B4A-AD91-D0DAB358EA99}">
      <dsp:nvSpPr>
        <dsp:cNvPr id="0" name=""/>
        <dsp:cNvSpPr/>
      </dsp:nvSpPr>
      <dsp:spPr>
        <a:xfrm>
          <a:off x="0" y="26558"/>
          <a:ext cx="3607880" cy="52767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https://</a:t>
          </a:r>
          <a:r>
            <a:rPr lang="en-US" sz="2200" kern="1200" dirty="0" err="1">
              <a:solidFill>
                <a:schemeClr val="tx1"/>
              </a:solidFill>
            </a:rPr>
            <a:t>mass.gov</a:t>
          </a:r>
          <a:endParaRPr lang="en-US" sz="2200" kern="1200" dirty="0">
            <a:solidFill>
              <a:schemeClr val="tx1"/>
            </a:solidFill>
          </a:endParaRPr>
        </a:p>
      </dsp:txBody>
      <dsp:txXfrm>
        <a:off x="25759" y="52317"/>
        <a:ext cx="3556362" cy="476152"/>
      </dsp:txXfrm>
    </dsp:sp>
    <dsp:sp modelId="{729B4CC5-FD08-AA4B-8A62-FD9DB35E1A2E}">
      <dsp:nvSpPr>
        <dsp:cNvPr id="0" name=""/>
        <dsp:cNvSpPr/>
      </dsp:nvSpPr>
      <dsp:spPr>
        <a:xfrm>
          <a:off x="0" y="554229"/>
          <a:ext cx="3607880" cy="592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55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solidFill>
                <a:schemeClr val="tx1"/>
              </a:solidFill>
            </a:rPr>
            <a:t>https://</a:t>
          </a:r>
          <a:r>
            <a:rPr lang="en-US" sz="1700" kern="1200" dirty="0" err="1">
              <a:solidFill>
                <a:schemeClr val="tx1"/>
              </a:solidFill>
            </a:rPr>
            <a:t>mass.gov</a:t>
          </a:r>
          <a:r>
            <a:rPr lang="en-US" sz="1700" kern="1200" dirty="0">
              <a:solidFill>
                <a:schemeClr val="tx1"/>
              </a:solidFill>
            </a:rPr>
            <a:t>/</a:t>
          </a:r>
          <a:r>
            <a:rPr lang="en-US" sz="1700" kern="1200" dirty="0" err="1">
              <a:solidFill>
                <a:schemeClr val="tx1"/>
              </a:solidFill>
            </a:rPr>
            <a:t>dph</a:t>
          </a:r>
          <a:r>
            <a:rPr lang="en-US" sz="1700" kern="1200" dirty="0">
              <a:solidFill>
                <a:schemeClr val="tx1"/>
              </a:solidFill>
            </a:rPr>
            <a:t>/map</a:t>
          </a:r>
        </a:p>
        <a:p>
          <a:pPr marL="342900" lvl="2" indent="-171450" algn="l" defTabSz="755650">
            <a:lnSpc>
              <a:spcPct val="90000"/>
            </a:lnSpc>
            <a:spcBef>
              <a:spcPct val="0"/>
            </a:spcBef>
            <a:spcAft>
              <a:spcPct val="20000"/>
            </a:spcAft>
            <a:buSzPct val="75000"/>
            <a:buFont typeface="Wingdings" pitchFamily="2" charset="2"/>
            <a:buChar char="§"/>
          </a:pPr>
          <a:r>
            <a:rPr lang="en-US" sz="1700" kern="1200" dirty="0">
              <a:solidFill>
                <a:schemeClr val="tx1"/>
              </a:solidFill>
            </a:rPr>
            <a:t>MAP Policy Manual</a:t>
          </a:r>
        </a:p>
      </dsp:txBody>
      <dsp:txXfrm>
        <a:off x="0" y="554229"/>
        <a:ext cx="3607880" cy="592020"/>
      </dsp:txXfrm>
    </dsp:sp>
    <dsp:sp modelId="{01C4647F-6D16-E74E-8686-6B5043B78B34}">
      <dsp:nvSpPr>
        <dsp:cNvPr id="0" name=""/>
        <dsp:cNvSpPr/>
      </dsp:nvSpPr>
      <dsp:spPr>
        <a:xfrm>
          <a:off x="0" y="1146249"/>
          <a:ext cx="3607880" cy="52767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i="0" kern="1200" dirty="0">
              <a:solidFill>
                <a:schemeClr val="tx1"/>
              </a:solidFill>
            </a:rPr>
            <a:t>https://mapmass.com/</a:t>
          </a:r>
          <a:endParaRPr lang="en-US" sz="2200" kern="1200" dirty="0">
            <a:solidFill>
              <a:schemeClr val="tx1"/>
            </a:solidFill>
          </a:endParaRPr>
        </a:p>
      </dsp:txBody>
      <dsp:txXfrm>
        <a:off x="25759" y="1172008"/>
        <a:ext cx="3556362" cy="476152"/>
      </dsp:txXfrm>
    </dsp:sp>
    <dsp:sp modelId="{70CB299C-1CD2-2149-90F4-0634342894A6}">
      <dsp:nvSpPr>
        <dsp:cNvPr id="0" name=""/>
        <dsp:cNvSpPr/>
      </dsp:nvSpPr>
      <dsp:spPr>
        <a:xfrm>
          <a:off x="0" y="1673919"/>
          <a:ext cx="3607880"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55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MAP Training Resources &amp; Support</a:t>
          </a:r>
        </a:p>
      </dsp:txBody>
      <dsp:txXfrm>
        <a:off x="0" y="1673919"/>
        <a:ext cx="3607880" cy="364320"/>
      </dsp:txXfrm>
    </dsp:sp>
    <dsp:sp modelId="{0F91CD85-E8E7-AA49-885C-4D9BAEF87B0C}">
      <dsp:nvSpPr>
        <dsp:cNvPr id="0" name=""/>
        <dsp:cNvSpPr/>
      </dsp:nvSpPr>
      <dsp:spPr>
        <a:xfrm>
          <a:off x="0" y="2038239"/>
          <a:ext cx="3607880" cy="52767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https://</a:t>
          </a:r>
          <a:r>
            <a:rPr lang="en-US" sz="2200" kern="1200" dirty="0" err="1">
              <a:solidFill>
                <a:schemeClr val="tx1"/>
              </a:solidFill>
            </a:rPr>
            <a:t>hdmaster.com</a:t>
          </a:r>
          <a:r>
            <a:rPr lang="en-US" sz="2200" kern="1200" dirty="0">
              <a:solidFill>
                <a:schemeClr val="tx1"/>
              </a:solidFill>
            </a:rPr>
            <a:t>/</a:t>
          </a:r>
        </a:p>
      </dsp:txBody>
      <dsp:txXfrm>
        <a:off x="25759" y="2063998"/>
        <a:ext cx="3556362" cy="476152"/>
      </dsp:txXfrm>
    </dsp:sp>
    <dsp:sp modelId="{335139C9-FFC2-944F-9F27-78557F1D36E4}">
      <dsp:nvSpPr>
        <dsp:cNvPr id="0" name=""/>
        <dsp:cNvSpPr/>
      </dsp:nvSpPr>
      <dsp:spPr>
        <a:xfrm>
          <a:off x="0" y="2565909"/>
          <a:ext cx="3607880" cy="614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55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Test Master Universe TMUⒸ</a:t>
          </a:r>
        </a:p>
        <a:p>
          <a:pPr marL="342900" lvl="2" indent="-171450" algn="l" defTabSz="755650">
            <a:lnSpc>
              <a:spcPct val="90000"/>
            </a:lnSpc>
            <a:spcBef>
              <a:spcPct val="0"/>
            </a:spcBef>
            <a:spcAft>
              <a:spcPct val="20000"/>
            </a:spcAft>
            <a:buSzPct val="75000"/>
            <a:buFont typeface="Wingdings" pitchFamily="2" charset="2"/>
            <a:buChar char="§"/>
          </a:pPr>
          <a:r>
            <a:rPr lang="en-US" sz="1700" u="none" kern="1200" dirty="0" err="1"/>
            <a:t>ma.tmuniverse.com</a:t>
          </a:r>
          <a:endParaRPr lang="en-US" sz="1700" u="none" kern="1200" dirty="0"/>
        </a:p>
      </dsp:txBody>
      <dsp:txXfrm>
        <a:off x="0" y="2565909"/>
        <a:ext cx="3607880" cy="6147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787BB1-0781-EE43-BF23-E7EDD8CF0C88}">
      <dsp:nvSpPr>
        <dsp:cNvPr id="0" name=""/>
        <dsp:cNvSpPr/>
      </dsp:nvSpPr>
      <dsp:spPr>
        <a:xfrm>
          <a:off x="38" y="644731"/>
          <a:ext cx="3685337" cy="1217234"/>
        </a:xfrm>
        <a:prstGeom prst="rect">
          <a:avLst/>
        </a:prstGeom>
        <a:solidFill>
          <a:schemeClr val="accent2"/>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Hours apart doses may be administered</a:t>
          </a:r>
        </a:p>
      </dsp:txBody>
      <dsp:txXfrm>
        <a:off x="38" y="644731"/>
        <a:ext cx="3685337" cy="1217234"/>
      </dsp:txXfrm>
    </dsp:sp>
    <dsp:sp modelId="{41F53092-4557-B447-B41F-CF9990811D12}">
      <dsp:nvSpPr>
        <dsp:cNvPr id="0" name=""/>
        <dsp:cNvSpPr/>
      </dsp:nvSpPr>
      <dsp:spPr>
        <a:xfrm>
          <a:off x="38" y="1861966"/>
          <a:ext cx="3685337" cy="1844640"/>
        </a:xfrm>
        <a:prstGeom prst="rect">
          <a:avLst/>
        </a:prstGeom>
        <a:solidFill>
          <a:schemeClr val="accent2">
            <a:lumMod val="20000"/>
            <a:lumOff val="80000"/>
            <a:alpha val="90000"/>
          </a:schemeClr>
        </a:solidFill>
        <a:ln w="1270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Font typeface="Arial" panose="020B0604020202020204" pitchFamily="34" charset="0"/>
            <a:buNone/>
          </a:pPr>
          <a:r>
            <a:rPr lang="en-US" altLang="en-US" sz="2200" kern="1200" dirty="0"/>
            <a:t>Examples</a:t>
          </a:r>
          <a:endParaRPr lang="en-US" sz="2200" kern="1200" dirty="0"/>
        </a:p>
        <a:p>
          <a:pPr marL="228600" lvl="1" indent="-228600" algn="l" defTabSz="889000">
            <a:lnSpc>
              <a:spcPct val="90000"/>
            </a:lnSpc>
            <a:spcBef>
              <a:spcPct val="0"/>
            </a:spcBef>
            <a:spcAft>
              <a:spcPct val="15000"/>
            </a:spcAft>
            <a:buSzPct val="75000"/>
            <a:buFont typeface="Arial" panose="020B0604020202020204" pitchFamily="34" charset="0"/>
            <a:buChar char="•"/>
          </a:pPr>
          <a:r>
            <a:rPr lang="en-US" altLang="en-US" sz="2000" kern="1200" dirty="0"/>
            <a:t>every 8 hours PRN</a:t>
          </a:r>
          <a:endParaRPr lang="en-US" sz="2000" kern="1200" dirty="0"/>
        </a:p>
        <a:p>
          <a:pPr marL="228600" lvl="1" indent="-228600" algn="l" defTabSz="889000">
            <a:lnSpc>
              <a:spcPct val="90000"/>
            </a:lnSpc>
            <a:spcBef>
              <a:spcPct val="0"/>
            </a:spcBef>
            <a:spcAft>
              <a:spcPct val="15000"/>
            </a:spcAft>
            <a:buSzPct val="75000"/>
            <a:buFont typeface="Arial" panose="020B0604020202020204" pitchFamily="34" charset="0"/>
            <a:buChar char="•"/>
          </a:pPr>
          <a:r>
            <a:rPr lang="en-US" altLang="en-US" sz="2000" kern="1200" dirty="0"/>
            <a:t>three times daily PRN, must separate doses by at least 6 hours</a:t>
          </a:r>
          <a:endParaRPr lang="en-US" sz="2000" kern="1200" dirty="0"/>
        </a:p>
      </dsp:txBody>
      <dsp:txXfrm>
        <a:off x="38" y="1861966"/>
        <a:ext cx="3685337" cy="1844640"/>
      </dsp:txXfrm>
    </dsp:sp>
    <dsp:sp modelId="{D7045516-31A8-6741-9A7E-80EBF2868F46}">
      <dsp:nvSpPr>
        <dsp:cNvPr id="0" name=""/>
        <dsp:cNvSpPr/>
      </dsp:nvSpPr>
      <dsp:spPr>
        <a:xfrm>
          <a:off x="4201323" y="644731"/>
          <a:ext cx="3685337" cy="1217234"/>
        </a:xfrm>
        <a:prstGeom prst="rect">
          <a:avLst/>
        </a:prstGeom>
        <a:solidFill>
          <a:schemeClr val="accent2"/>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SzPct val="75000"/>
            <a:buFont typeface="Wingdings" pitchFamily="2" charset="2"/>
            <a:buNone/>
          </a:pPr>
          <a:r>
            <a:rPr lang="en-US" altLang="en-US" sz="2400" kern="1200" dirty="0">
              <a:solidFill>
                <a:schemeClr val="tx1"/>
              </a:solidFill>
            </a:rPr>
            <a:t>Hours apart from regularly scheduled doses of same medication, if applicable</a:t>
          </a:r>
        </a:p>
      </dsp:txBody>
      <dsp:txXfrm>
        <a:off x="4201323" y="644731"/>
        <a:ext cx="3685337" cy="1217234"/>
      </dsp:txXfrm>
    </dsp:sp>
    <dsp:sp modelId="{1D6BD3E0-64A9-D644-BD11-C4ACCA375DD1}">
      <dsp:nvSpPr>
        <dsp:cNvPr id="0" name=""/>
        <dsp:cNvSpPr/>
      </dsp:nvSpPr>
      <dsp:spPr>
        <a:xfrm>
          <a:off x="4201323" y="1861966"/>
          <a:ext cx="3685337" cy="1844640"/>
        </a:xfrm>
        <a:prstGeom prst="rect">
          <a:avLst/>
        </a:prstGeom>
        <a:solidFill>
          <a:schemeClr val="accent2">
            <a:lumMod val="20000"/>
            <a:lumOff val="80000"/>
            <a:alpha val="90000"/>
          </a:schemeClr>
        </a:solidFill>
        <a:ln w="1270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SzPct val="75000"/>
            <a:buFont typeface="Wingdings" pitchFamily="2" charset="2"/>
            <a:buNone/>
          </a:pPr>
          <a:r>
            <a:rPr lang="en-US" altLang="en-US" sz="2200" kern="1200" dirty="0"/>
            <a:t>Example</a:t>
          </a:r>
        </a:p>
        <a:p>
          <a:pPr marL="457200" lvl="2" indent="-228600" algn="l" defTabSz="889000">
            <a:lnSpc>
              <a:spcPct val="90000"/>
            </a:lnSpc>
            <a:spcBef>
              <a:spcPct val="0"/>
            </a:spcBef>
            <a:spcAft>
              <a:spcPct val="15000"/>
            </a:spcAft>
            <a:buSzPct val="75000"/>
            <a:buFont typeface="Arial" panose="020B0604020202020204" pitchFamily="34" charset="0"/>
            <a:buChar char="•"/>
          </a:pPr>
          <a:r>
            <a:rPr lang="en-US" altLang="en-US" sz="2000" kern="1200" dirty="0"/>
            <a:t>‘Do not give within 4 hours of regularly scheduled dose’</a:t>
          </a:r>
        </a:p>
      </dsp:txBody>
      <dsp:txXfrm>
        <a:off x="4201323" y="1861966"/>
        <a:ext cx="3685337" cy="18446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15ED6-BE49-A34B-9624-0CCAD4467134}">
      <dsp:nvSpPr>
        <dsp:cNvPr id="0" name=""/>
        <dsp:cNvSpPr/>
      </dsp:nvSpPr>
      <dsp:spPr>
        <a:xfrm>
          <a:off x="2965" y="534567"/>
          <a:ext cx="1782979" cy="615370"/>
        </a:xfrm>
        <a:prstGeom prst="rect">
          <a:avLst/>
        </a:prstGeom>
        <a:solidFill>
          <a:schemeClr val="accent3"/>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rPr>
            <a:t>Reason Ordered </a:t>
          </a:r>
        </a:p>
      </dsp:txBody>
      <dsp:txXfrm>
        <a:off x="2965" y="534567"/>
        <a:ext cx="1782979" cy="615370"/>
      </dsp:txXfrm>
    </dsp:sp>
    <dsp:sp modelId="{78650716-90D8-8C42-BF34-0AB0DEE09570}">
      <dsp:nvSpPr>
        <dsp:cNvPr id="0" name=""/>
        <dsp:cNvSpPr/>
      </dsp:nvSpPr>
      <dsp:spPr>
        <a:xfrm>
          <a:off x="2965" y="1149938"/>
          <a:ext cx="1782979" cy="2666831"/>
        </a:xfrm>
        <a:prstGeom prst="rect">
          <a:avLst/>
        </a:prstGeom>
        <a:solidFill>
          <a:schemeClr val="bg2">
            <a:lumMod val="90000"/>
            <a:alpha val="90000"/>
          </a:schemeClr>
        </a:solidFill>
        <a:ln w="1270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Font typeface="Arial" panose="020B0604020202020204" pitchFamily="34" charset="0"/>
            <a:buChar char="•"/>
          </a:pPr>
          <a:r>
            <a:rPr lang="en-US" altLang="en-US" sz="1700" kern="1200" dirty="0"/>
            <a:t>Headache</a:t>
          </a:r>
          <a:endParaRPr lang="en-US" sz="1700" kern="1200" dirty="0"/>
        </a:p>
        <a:p>
          <a:pPr marL="171450" lvl="1" indent="-171450" algn="l" defTabSz="755650">
            <a:lnSpc>
              <a:spcPct val="90000"/>
            </a:lnSpc>
            <a:spcBef>
              <a:spcPct val="0"/>
            </a:spcBef>
            <a:spcAft>
              <a:spcPct val="15000"/>
            </a:spcAft>
            <a:buFont typeface="Arial" panose="020B0604020202020204" pitchFamily="34" charset="0"/>
            <a:buChar char="•"/>
          </a:pPr>
          <a:r>
            <a:rPr lang="en-US" sz="1700" kern="1200" dirty="0"/>
            <a:t>Constipation</a:t>
          </a:r>
        </a:p>
        <a:p>
          <a:pPr marL="171450" lvl="1" indent="-171450" algn="l" defTabSz="755650">
            <a:lnSpc>
              <a:spcPct val="90000"/>
            </a:lnSpc>
            <a:spcBef>
              <a:spcPct val="0"/>
            </a:spcBef>
            <a:spcAft>
              <a:spcPct val="15000"/>
            </a:spcAft>
            <a:buFont typeface="Arial" panose="020B0604020202020204" pitchFamily="34" charset="0"/>
            <a:buNone/>
          </a:pPr>
          <a:endParaRPr lang="en-US" sz="1700" kern="1200" dirty="0"/>
        </a:p>
      </dsp:txBody>
      <dsp:txXfrm>
        <a:off x="2965" y="1149938"/>
        <a:ext cx="1782979" cy="2666831"/>
      </dsp:txXfrm>
    </dsp:sp>
    <dsp:sp modelId="{32D1EDBD-F414-544A-99DC-3670A27306C8}">
      <dsp:nvSpPr>
        <dsp:cNvPr id="0" name=""/>
        <dsp:cNvSpPr/>
      </dsp:nvSpPr>
      <dsp:spPr>
        <a:xfrm>
          <a:off x="2035561" y="534567"/>
          <a:ext cx="1782979" cy="615370"/>
        </a:xfrm>
        <a:prstGeom prst="rect">
          <a:avLst/>
        </a:prstGeom>
        <a:solidFill>
          <a:schemeClr val="accent4"/>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rPr>
            <a:t>Target Signs &amp; Symptoms </a:t>
          </a:r>
        </a:p>
      </dsp:txBody>
      <dsp:txXfrm>
        <a:off x="2035561" y="534567"/>
        <a:ext cx="1782979" cy="615370"/>
      </dsp:txXfrm>
    </dsp:sp>
    <dsp:sp modelId="{6CE206E7-7F56-CA40-AD31-1A69A8DF78F9}">
      <dsp:nvSpPr>
        <dsp:cNvPr id="0" name=""/>
        <dsp:cNvSpPr/>
      </dsp:nvSpPr>
      <dsp:spPr>
        <a:xfrm>
          <a:off x="2035561" y="1149938"/>
          <a:ext cx="1782979" cy="2666831"/>
        </a:xfrm>
        <a:prstGeom prst="rect">
          <a:avLst/>
        </a:prstGeom>
        <a:solidFill>
          <a:schemeClr val="accent4">
            <a:lumMod val="20000"/>
            <a:lumOff val="80000"/>
            <a:alpha val="90000"/>
          </a:schemeClr>
        </a:solidFill>
        <a:ln w="1270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Font typeface="Arial" panose="020B0604020202020204" pitchFamily="34" charset="0"/>
            <a:buChar char="•"/>
          </a:pPr>
          <a:r>
            <a:rPr lang="en-US" altLang="en-US" sz="1700" kern="1200" dirty="0"/>
            <a:t>Self reports ‘headache’</a:t>
          </a:r>
          <a:endParaRPr lang="en-US" sz="1700" kern="1200" dirty="0"/>
        </a:p>
        <a:p>
          <a:pPr marL="171450" lvl="1" indent="-171450" algn="l" defTabSz="755650">
            <a:lnSpc>
              <a:spcPct val="90000"/>
            </a:lnSpc>
            <a:spcBef>
              <a:spcPct val="0"/>
            </a:spcBef>
            <a:spcAft>
              <a:spcPct val="15000"/>
            </a:spcAft>
            <a:buChar char="•"/>
          </a:pPr>
          <a:r>
            <a:rPr lang="en-US" sz="1700" kern="1200" dirty="0"/>
            <a:t>Self reports ‘constipation’</a:t>
          </a:r>
        </a:p>
      </dsp:txBody>
      <dsp:txXfrm>
        <a:off x="2035561" y="1149938"/>
        <a:ext cx="1782979" cy="2666831"/>
      </dsp:txXfrm>
    </dsp:sp>
    <dsp:sp modelId="{4140B39E-DE5C-9347-9CE0-9F1A9A647015}">
      <dsp:nvSpPr>
        <dsp:cNvPr id="0" name=""/>
        <dsp:cNvSpPr/>
      </dsp:nvSpPr>
      <dsp:spPr>
        <a:xfrm>
          <a:off x="4068158" y="534567"/>
          <a:ext cx="1782979" cy="615370"/>
        </a:xfrm>
        <a:prstGeom prst="rect">
          <a:avLst/>
        </a:prstGeom>
        <a:solidFill>
          <a:schemeClr val="accent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SzPct val="75000"/>
            <a:buFont typeface="Wingdings" pitchFamily="2" charset="2"/>
            <a:buNone/>
          </a:pPr>
          <a:r>
            <a:rPr lang="en-US" altLang="en-US" sz="1700" kern="1200" dirty="0">
              <a:solidFill>
                <a:schemeClr val="tx1"/>
              </a:solidFill>
            </a:rPr>
            <a:t>Measurable Objective Criteria</a:t>
          </a:r>
        </a:p>
      </dsp:txBody>
      <dsp:txXfrm>
        <a:off x="4068158" y="534567"/>
        <a:ext cx="1782979" cy="615370"/>
      </dsp:txXfrm>
    </dsp:sp>
    <dsp:sp modelId="{EFE045B8-038C-8040-A58A-339CD0B83CCF}">
      <dsp:nvSpPr>
        <dsp:cNvPr id="0" name=""/>
        <dsp:cNvSpPr/>
      </dsp:nvSpPr>
      <dsp:spPr>
        <a:xfrm>
          <a:off x="4068158" y="1149938"/>
          <a:ext cx="1782979" cy="2666831"/>
        </a:xfrm>
        <a:prstGeom prst="rect">
          <a:avLst/>
        </a:prstGeom>
        <a:solidFill>
          <a:schemeClr val="accent1">
            <a:lumMod val="20000"/>
            <a:lumOff val="80000"/>
            <a:alpha val="90000"/>
          </a:schemeClr>
        </a:solidFill>
        <a:ln w="1270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SzPct val="100000"/>
            <a:buFont typeface="Arial" panose="020B0604020202020204" pitchFamily="34" charset="0"/>
            <a:buChar char="•"/>
          </a:pPr>
          <a:r>
            <a:rPr lang="en-US" altLang="en-US" sz="1700" kern="1200" dirty="0"/>
            <a:t>Headache defined as  ‘head slapping for more than 5 minutes’</a:t>
          </a:r>
        </a:p>
        <a:p>
          <a:pPr marL="171450" lvl="1" indent="-171450" algn="l" defTabSz="755650">
            <a:lnSpc>
              <a:spcPct val="90000"/>
            </a:lnSpc>
            <a:spcBef>
              <a:spcPct val="0"/>
            </a:spcBef>
            <a:spcAft>
              <a:spcPct val="15000"/>
            </a:spcAft>
            <a:buSzPct val="100000"/>
            <a:buFont typeface="Arial" panose="020B0604020202020204" pitchFamily="34" charset="0"/>
            <a:buChar char="•"/>
          </a:pPr>
          <a:r>
            <a:rPr lang="en-US" altLang="en-US" sz="1700" kern="1200" dirty="0"/>
            <a:t>Constipation defined as no bowel movement (BM) in 3 days</a:t>
          </a:r>
        </a:p>
      </dsp:txBody>
      <dsp:txXfrm>
        <a:off x="4068158" y="1149938"/>
        <a:ext cx="1782979" cy="2666831"/>
      </dsp:txXfrm>
    </dsp:sp>
    <dsp:sp modelId="{E2E97E0B-95C6-354C-8977-8857C0312313}">
      <dsp:nvSpPr>
        <dsp:cNvPr id="0" name=""/>
        <dsp:cNvSpPr/>
      </dsp:nvSpPr>
      <dsp:spPr>
        <a:xfrm>
          <a:off x="6100755" y="534567"/>
          <a:ext cx="1782979" cy="615370"/>
        </a:xfrm>
        <a:prstGeom prst="rect">
          <a:avLst/>
        </a:prstGeom>
        <a:solidFill>
          <a:schemeClr val="accent6"/>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SzPct val="75000"/>
            <a:buFont typeface="Wingdings" pitchFamily="2" charset="2"/>
            <a:buNone/>
          </a:pPr>
          <a:r>
            <a:rPr lang="en-US" altLang="en-US" sz="1700" kern="1200" dirty="0">
              <a:solidFill>
                <a:schemeClr val="tx1"/>
              </a:solidFill>
            </a:rPr>
            <a:t>Parameters for Use</a:t>
          </a:r>
        </a:p>
      </dsp:txBody>
      <dsp:txXfrm>
        <a:off x="6100755" y="534567"/>
        <a:ext cx="1782979" cy="615370"/>
      </dsp:txXfrm>
    </dsp:sp>
    <dsp:sp modelId="{EAC51EC7-B351-584F-A997-02A4B3626728}">
      <dsp:nvSpPr>
        <dsp:cNvPr id="0" name=""/>
        <dsp:cNvSpPr/>
      </dsp:nvSpPr>
      <dsp:spPr>
        <a:xfrm>
          <a:off x="6100755" y="1149938"/>
          <a:ext cx="1782979" cy="2666831"/>
        </a:xfrm>
        <a:prstGeom prst="rect">
          <a:avLst/>
        </a:prstGeom>
        <a:solidFill>
          <a:schemeClr val="accent6">
            <a:alpha val="90000"/>
            <a:tint val="40000"/>
            <a:hueOff val="0"/>
            <a:satOff val="0"/>
            <a:lumOff val="0"/>
            <a:alphaOff val="0"/>
          </a:schemeClr>
        </a:solidFill>
        <a:ln w="1270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SzPct val="100000"/>
            <a:buFont typeface="Arial" panose="020B0604020202020204" pitchFamily="34" charset="0"/>
            <a:buChar char="•"/>
          </a:pPr>
          <a:r>
            <a:rPr lang="en-US" altLang="en-US" sz="1700" kern="1200" dirty="0"/>
            <a:t>If 3 doses are administered within 24 hours, notify  HCP</a:t>
          </a:r>
        </a:p>
        <a:p>
          <a:pPr marL="171450" lvl="1" indent="-171450" algn="l" defTabSz="755650">
            <a:lnSpc>
              <a:spcPct val="90000"/>
            </a:lnSpc>
            <a:spcBef>
              <a:spcPct val="0"/>
            </a:spcBef>
            <a:spcAft>
              <a:spcPct val="15000"/>
            </a:spcAft>
            <a:buSzPct val="100000"/>
            <a:buFont typeface="Arial" panose="020B0604020202020204" pitchFamily="34" charset="0"/>
            <a:buChar char="•"/>
          </a:pPr>
          <a:r>
            <a:rPr lang="en-US" altLang="en-US" sz="1700" kern="1200" dirty="0"/>
            <a:t>Contact HCP if no BM by next morning</a:t>
          </a:r>
        </a:p>
        <a:p>
          <a:pPr marL="171450" lvl="1" indent="-171450" algn="l" defTabSz="755650">
            <a:lnSpc>
              <a:spcPct val="90000"/>
            </a:lnSpc>
            <a:spcBef>
              <a:spcPct val="0"/>
            </a:spcBef>
            <a:spcAft>
              <a:spcPct val="15000"/>
            </a:spcAft>
            <a:buSzPct val="100000"/>
            <a:buFont typeface="Arial" panose="020B0604020202020204" pitchFamily="34" charset="0"/>
            <a:buNone/>
          </a:pPr>
          <a:endParaRPr lang="en-US" altLang="en-US" sz="1700" kern="1200" dirty="0"/>
        </a:p>
      </dsp:txBody>
      <dsp:txXfrm>
        <a:off x="6100755" y="1149938"/>
        <a:ext cx="1782979" cy="266683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15ED6-BE49-A34B-9624-0CCAD4467134}">
      <dsp:nvSpPr>
        <dsp:cNvPr id="0" name=""/>
        <dsp:cNvSpPr/>
      </dsp:nvSpPr>
      <dsp:spPr>
        <a:xfrm>
          <a:off x="2464" y="973486"/>
          <a:ext cx="2402978" cy="941279"/>
        </a:xfrm>
        <a:prstGeom prst="rect">
          <a:avLst/>
        </a:prstGeom>
        <a:solidFill>
          <a:schemeClr val="accent4"/>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altLang="en-US" sz="2600" kern="1200" dirty="0">
              <a:solidFill>
                <a:schemeClr val="tx1"/>
              </a:solidFill>
            </a:rPr>
            <a:t>HCP Order Change</a:t>
          </a:r>
          <a:endParaRPr lang="en-US" sz="2600" kern="1200" dirty="0">
            <a:solidFill>
              <a:schemeClr val="tx1"/>
            </a:solidFill>
          </a:endParaRPr>
        </a:p>
      </dsp:txBody>
      <dsp:txXfrm>
        <a:off x="2464" y="973486"/>
        <a:ext cx="2402978" cy="941279"/>
      </dsp:txXfrm>
    </dsp:sp>
    <dsp:sp modelId="{78650716-90D8-8C42-BF34-0AB0DEE09570}">
      <dsp:nvSpPr>
        <dsp:cNvPr id="0" name=""/>
        <dsp:cNvSpPr/>
      </dsp:nvSpPr>
      <dsp:spPr>
        <a:xfrm>
          <a:off x="2464" y="1914766"/>
          <a:ext cx="2402978" cy="1463084"/>
        </a:xfrm>
        <a:prstGeom prst="rect">
          <a:avLst/>
        </a:prstGeom>
        <a:solidFill>
          <a:schemeClr val="accent4">
            <a:lumMod val="20000"/>
            <a:lumOff val="80000"/>
            <a:alpha val="90000"/>
          </a:schemeClr>
        </a:solidFill>
        <a:ln w="1270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Font typeface="Arial" panose="020B0604020202020204" pitchFamily="34" charset="0"/>
            <a:buChar char="•"/>
          </a:pPr>
          <a:r>
            <a:rPr lang="en-US" altLang="en-US" sz="2600" kern="1200" dirty="0"/>
            <a:t>Handled as new Order</a:t>
          </a:r>
          <a:endParaRPr lang="en-US" sz="2600" kern="1200" dirty="0"/>
        </a:p>
      </dsp:txBody>
      <dsp:txXfrm>
        <a:off x="2464" y="1914766"/>
        <a:ext cx="2402978" cy="1463084"/>
      </dsp:txXfrm>
    </dsp:sp>
    <dsp:sp modelId="{4140B39E-DE5C-9347-9CE0-9F1A9A647015}">
      <dsp:nvSpPr>
        <dsp:cNvPr id="0" name=""/>
        <dsp:cNvSpPr/>
      </dsp:nvSpPr>
      <dsp:spPr>
        <a:xfrm>
          <a:off x="2741860" y="973486"/>
          <a:ext cx="2402978" cy="941279"/>
        </a:xfrm>
        <a:prstGeom prst="rect">
          <a:avLst/>
        </a:prstGeom>
        <a:solidFill>
          <a:schemeClr val="accent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SzPct val="75000"/>
            <a:buFont typeface="Wingdings" pitchFamily="2" charset="2"/>
            <a:buNone/>
          </a:pPr>
          <a:r>
            <a:rPr lang="en-US" altLang="en-US" sz="2600" kern="1200" dirty="0">
              <a:solidFill>
                <a:schemeClr val="tx1"/>
              </a:solidFill>
            </a:rPr>
            <a:t>Prescription</a:t>
          </a:r>
        </a:p>
      </dsp:txBody>
      <dsp:txXfrm>
        <a:off x="2741860" y="973486"/>
        <a:ext cx="2402978" cy="941279"/>
      </dsp:txXfrm>
    </dsp:sp>
    <dsp:sp modelId="{EFE045B8-038C-8040-A58A-339CD0B83CCF}">
      <dsp:nvSpPr>
        <dsp:cNvPr id="0" name=""/>
        <dsp:cNvSpPr/>
      </dsp:nvSpPr>
      <dsp:spPr>
        <a:xfrm>
          <a:off x="2741860" y="1914766"/>
          <a:ext cx="2402978" cy="1463084"/>
        </a:xfrm>
        <a:prstGeom prst="rect">
          <a:avLst/>
        </a:prstGeom>
        <a:solidFill>
          <a:schemeClr val="accent1">
            <a:lumMod val="20000"/>
            <a:lumOff val="80000"/>
            <a:alpha val="90000"/>
          </a:schemeClr>
        </a:solidFill>
        <a:ln w="1270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SzPct val="100000"/>
            <a:buFont typeface="Arial" panose="020B0604020202020204" pitchFamily="34" charset="0"/>
            <a:buChar char="•"/>
          </a:pPr>
          <a:r>
            <a:rPr lang="en-US" altLang="en-US" sz="2600" kern="1200" dirty="0"/>
            <a:t>Not used in place of an order</a:t>
          </a:r>
        </a:p>
      </dsp:txBody>
      <dsp:txXfrm>
        <a:off x="2741860" y="1914766"/>
        <a:ext cx="2402978" cy="1463084"/>
      </dsp:txXfrm>
    </dsp:sp>
    <dsp:sp modelId="{E2E97E0B-95C6-354C-8977-8857C0312313}">
      <dsp:nvSpPr>
        <dsp:cNvPr id="0" name=""/>
        <dsp:cNvSpPr/>
      </dsp:nvSpPr>
      <dsp:spPr>
        <a:xfrm>
          <a:off x="5481256" y="973486"/>
          <a:ext cx="2402978" cy="941279"/>
        </a:xfrm>
        <a:prstGeom prst="rect">
          <a:avLst/>
        </a:prstGeom>
        <a:solidFill>
          <a:schemeClr val="accent6"/>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SzPct val="75000"/>
            <a:buFont typeface="Wingdings" pitchFamily="2" charset="2"/>
            <a:buNone/>
          </a:pPr>
          <a:r>
            <a:rPr lang="en-US" altLang="en-US" sz="2600" kern="1200" dirty="0">
              <a:solidFill>
                <a:schemeClr val="tx1"/>
              </a:solidFill>
            </a:rPr>
            <a:t>Outdated HCP Order</a:t>
          </a:r>
        </a:p>
      </dsp:txBody>
      <dsp:txXfrm>
        <a:off x="5481256" y="973486"/>
        <a:ext cx="2402978" cy="941279"/>
      </dsp:txXfrm>
    </dsp:sp>
    <dsp:sp modelId="{EAC51EC7-B351-584F-A997-02A4B3626728}">
      <dsp:nvSpPr>
        <dsp:cNvPr id="0" name=""/>
        <dsp:cNvSpPr/>
      </dsp:nvSpPr>
      <dsp:spPr>
        <a:xfrm>
          <a:off x="5481256" y="1914766"/>
          <a:ext cx="2402978" cy="1463084"/>
        </a:xfrm>
        <a:prstGeom prst="rect">
          <a:avLst/>
        </a:prstGeom>
        <a:solidFill>
          <a:schemeClr val="accent6">
            <a:alpha val="90000"/>
            <a:tint val="40000"/>
            <a:hueOff val="0"/>
            <a:satOff val="0"/>
            <a:lumOff val="0"/>
            <a:alphaOff val="0"/>
          </a:schemeClr>
        </a:solidFill>
        <a:ln w="1270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SzPct val="100000"/>
            <a:buFont typeface="Arial" panose="020B0604020202020204" pitchFamily="34" charset="0"/>
            <a:buChar char="•"/>
          </a:pPr>
          <a:r>
            <a:rPr lang="en-US" altLang="en-US" sz="2600" kern="1200" dirty="0"/>
            <a:t>Removed from Med Book</a:t>
          </a:r>
        </a:p>
      </dsp:txBody>
      <dsp:txXfrm>
        <a:off x="5481256" y="1914766"/>
        <a:ext cx="2402978" cy="146308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29BCC8-1067-8340-9EBB-8E94F77CED3E}">
      <dsp:nvSpPr>
        <dsp:cNvPr id="0" name=""/>
        <dsp:cNvSpPr/>
      </dsp:nvSpPr>
      <dsp:spPr>
        <a:xfrm>
          <a:off x="315471" y="1698"/>
          <a:ext cx="2551747" cy="1531048"/>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New medication HCP Order</a:t>
          </a:r>
        </a:p>
      </dsp:txBody>
      <dsp:txXfrm>
        <a:off x="315471" y="1698"/>
        <a:ext cx="2551747" cy="1531048"/>
      </dsp:txXfrm>
    </dsp:sp>
    <dsp:sp modelId="{52A24A0F-B4C1-F04A-ACA9-216EF5AFCAFA}">
      <dsp:nvSpPr>
        <dsp:cNvPr id="0" name=""/>
        <dsp:cNvSpPr/>
      </dsp:nvSpPr>
      <dsp:spPr>
        <a:xfrm>
          <a:off x="315471" y="1787921"/>
          <a:ext cx="2551747" cy="1531048"/>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Verify with Pharmacist</a:t>
          </a:r>
        </a:p>
      </dsp:txBody>
      <dsp:txXfrm>
        <a:off x="315471" y="1787921"/>
        <a:ext cx="2551747" cy="153104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C62A2A-3311-424D-99F2-18E029F67480}">
      <dsp:nvSpPr>
        <dsp:cNvPr id="0" name=""/>
        <dsp:cNvSpPr/>
      </dsp:nvSpPr>
      <dsp:spPr>
        <a:xfrm>
          <a:off x="0" y="379145"/>
          <a:ext cx="5086350" cy="63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73A472-95DF-C146-B236-6C1943D8C8A0}">
      <dsp:nvSpPr>
        <dsp:cNvPr id="0" name=""/>
        <dsp:cNvSpPr/>
      </dsp:nvSpPr>
      <dsp:spPr>
        <a:xfrm>
          <a:off x="254317" y="10145"/>
          <a:ext cx="3560445" cy="73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4576" tIns="0" rIns="134576" bIns="0"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tx1"/>
              </a:solidFill>
            </a:rPr>
            <a:t>‘Reason’</a:t>
          </a:r>
        </a:p>
      </dsp:txBody>
      <dsp:txXfrm>
        <a:off x="290343" y="46171"/>
        <a:ext cx="3488393" cy="665948"/>
      </dsp:txXfrm>
    </dsp:sp>
    <dsp:sp modelId="{62BA7BEB-43C4-E44B-8526-9E3F23D83480}">
      <dsp:nvSpPr>
        <dsp:cNvPr id="0" name=""/>
        <dsp:cNvSpPr/>
      </dsp:nvSpPr>
      <dsp:spPr>
        <a:xfrm>
          <a:off x="0" y="1513145"/>
          <a:ext cx="5086350" cy="96468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4757" tIns="520700" rIns="394757"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Blue or Black </a:t>
          </a:r>
        </a:p>
      </dsp:txBody>
      <dsp:txXfrm>
        <a:off x="0" y="1513145"/>
        <a:ext cx="5086350" cy="964687"/>
      </dsp:txXfrm>
    </dsp:sp>
    <dsp:sp modelId="{C5D3D1B8-F539-DA41-99D1-84FE07966DFD}">
      <dsp:nvSpPr>
        <dsp:cNvPr id="0" name=""/>
        <dsp:cNvSpPr/>
      </dsp:nvSpPr>
      <dsp:spPr>
        <a:xfrm>
          <a:off x="254317" y="1144145"/>
          <a:ext cx="3560445" cy="73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4576" tIns="0" rIns="134576" bIns="0"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tx1"/>
              </a:solidFill>
            </a:rPr>
            <a:t>Ink color</a:t>
          </a:r>
        </a:p>
      </dsp:txBody>
      <dsp:txXfrm>
        <a:off x="290343" y="1180171"/>
        <a:ext cx="3488393" cy="66594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B57CBE-4793-C342-838F-40B2F5AB4E54}">
      <dsp:nvSpPr>
        <dsp:cNvPr id="0" name=""/>
        <dsp:cNvSpPr/>
      </dsp:nvSpPr>
      <dsp:spPr>
        <a:xfrm>
          <a:off x="38" y="398675"/>
          <a:ext cx="3685337" cy="1008000"/>
        </a:xfrm>
        <a:prstGeom prst="rect">
          <a:avLst/>
        </a:prstGeom>
        <a:solidFill>
          <a:schemeClr val="accent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142240" rIns="248920" bIns="142240" numCol="1" spcCol="1270" anchor="ctr" anchorCtr="0">
          <a:noAutofit/>
        </a:bodyPr>
        <a:lstStyle/>
        <a:p>
          <a:pPr marL="0" lvl="0" indent="0" algn="ctr" defTabSz="1555750">
            <a:lnSpc>
              <a:spcPct val="90000"/>
            </a:lnSpc>
            <a:spcBef>
              <a:spcPct val="0"/>
            </a:spcBef>
            <a:spcAft>
              <a:spcPct val="35000"/>
            </a:spcAft>
            <a:buNone/>
          </a:pPr>
          <a:r>
            <a:rPr lang="en-US" sz="3500" kern="1200" dirty="0">
              <a:solidFill>
                <a:schemeClr val="tx1"/>
              </a:solidFill>
            </a:rPr>
            <a:t>HCP Notification </a:t>
          </a:r>
        </a:p>
      </dsp:txBody>
      <dsp:txXfrm>
        <a:off x="38" y="398675"/>
        <a:ext cx="3685337" cy="1008000"/>
      </dsp:txXfrm>
    </dsp:sp>
    <dsp:sp modelId="{D4D74614-C99E-6341-915C-BCA15F9FBA92}">
      <dsp:nvSpPr>
        <dsp:cNvPr id="0" name=""/>
        <dsp:cNvSpPr/>
      </dsp:nvSpPr>
      <dsp:spPr>
        <a:xfrm>
          <a:off x="38" y="1406675"/>
          <a:ext cx="3685337" cy="2545987"/>
        </a:xfrm>
        <a:prstGeom prst="rect">
          <a:avLst/>
        </a:prstGeom>
        <a:solidFill>
          <a:schemeClr val="accent1">
            <a:lumMod val="40000"/>
            <a:lumOff val="60000"/>
            <a:alpha val="90000"/>
          </a:schemeClr>
        </a:solidFill>
        <a:ln w="1270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6690" tIns="186690" rIns="248920" bIns="280035" numCol="1" spcCol="1270" anchor="t" anchorCtr="0">
          <a:noAutofit/>
        </a:bodyPr>
        <a:lstStyle/>
        <a:p>
          <a:pPr marL="285750" lvl="1" indent="-285750" algn="l" defTabSz="1555750">
            <a:lnSpc>
              <a:spcPct val="90000"/>
            </a:lnSpc>
            <a:spcBef>
              <a:spcPct val="0"/>
            </a:spcBef>
            <a:spcAft>
              <a:spcPct val="15000"/>
            </a:spcAft>
            <a:buChar char="•"/>
          </a:pPr>
          <a:r>
            <a:rPr lang="en-US" sz="3500" kern="1200" dirty="0"/>
            <a:t>BGM not completed </a:t>
          </a:r>
        </a:p>
        <a:p>
          <a:pPr marL="285750" lvl="1" indent="-285750" algn="l" defTabSz="1555750">
            <a:lnSpc>
              <a:spcPct val="90000"/>
            </a:lnSpc>
            <a:spcBef>
              <a:spcPct val="0"/>
            </a:spcBef>
            <a:spcAft>
              <a:spcPct val="15000"/>
            </a:spcAft>
            <a:buChar char="•"/>
          </a:pPr>
          <a:r>
            <a:rPr lang="en-US" sz="3500" kern="1200" dirty="0"/>
            <a:t>Parameter steps not followed</a:t>
          </a:r>
        </a:p>
      </dsp:txBody>
      <dsp:txXfrm>
        <a:off x="38" y="1406675"/>
        <a:ext cx="3685337" cy="2545987"/>
      </dsp:txXfrm>
    </dsp:sp>
    <dsp:sp modelId="{ED798387-6898-4242-BB08-B0CE6669DB50}">
      <dsp:nvSpPr>
        <dsp:cNvPr id="0" name=""/>
        <dsp:cNvSpPr/>
      </dsp:nvSpPr>
      <dsp:spPr>
        <a:xfrm>
          <a:off x="4201323" y="398675"/>
          <a:ext cx="3685337" cy="1008000"/>
        </a:xfrm>
        <a:prstGeom prst="rect">
          <a:avLst/>
        </a:prstGeom>
        <a:solidFill>
          <a:schemeClr val="accent6"/>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142240" rIns="248920" bIns="142240" numCol="1" spcCol="1270" anchor="ctr" anchorCtr="0">
          <a:noAutofit/>
        </a:bodyPr>
        <a:lstStyle/>
        <a:p>
          <a:pPr marL="0" lvl="0" indent="0" algn="ctr" defTabSz="1555750">
            <a:lnSpc>
              <a:spcPct val="90000"/>
            </a:lnSpc>
            <a:spcBef>
              <a:spcPct val="0"/>
            </a:spcBef>
            <a:spcAft>
              <a:spcPct val="35000"/>
            </a:spcAft>
            <a:buNone/>
          </a:pPr>
          <a:r>
            <a:rPr lang="en-US" sz="3500" kern="1200" dirty="0">
              <a:solidFill>
                <a:schemeClr val="tx1"/>
              </a:solidFill>
            </a:rPr>
            <a:t>After Notification</a:t>
          </a:r>
        </a:p>
      </dsp:txBody>
      <dsp:txXfrm>
        <a:off x="4201323" y="398675"/>
        <a:ext cx="3685337" cy="1008000"/>
      </dsp:txXfrm>
    </dsp:sp>
    <dsp:sp modelId="{B1B2A8CB-FC78-CE4E-8C8A-0864B7908876}">
      <dsp:nvSpPr>
        <dsp:cNvPr id="0" name=""/>
        <dsp:cNvSpPr/>
      </dsp:nvSpPr>
      <dsp:spPr>
        <a:xfrm>
          <a:off x="4201323" y="1406675"/>
          <a:ext cx="3685337" cy="2545987"/>
        </a:xfrm>
        <a:prstGeom prst="rect">
          <a:avLst/>
        </a:prstGeom>
        <a:solidFill>
          <a:schemeClr val="accent6">
            <a:lumMod val="40000"/>
            <a:lumOff val="60000"/>
            <a:alpha val="90000"/>
          </a:schemeClr>
        </a:solidFill>
        <a:ln w="1270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6690" tIns="186690" rIns="248920" bIns="280035" numCol="1" spcCol="1270" anchor="t" anchorCtr="0">
          <a:noAutofit/>
        </a:bodyPr>
        <a:lstStyle/>
        <a:p>
          <a:pPr marL="285750" lvl="1" indent="-285750" algn="l" defTabSz="1555750">
            <a:lnSpc>
              <a:spcPct val="90000"/>
            </a:lnSpc>
            <a:spcBef>
              <a:spcPct val="0"/>
            </a:spcBef>
            <a:spcAft>
              <a:spcPct val="15000"/>
            </a:spcAft>
            <a:buChar char="•"/>
          </a:pPr>
          <a:r>
            <a:rPr lang="en-US" sz="3500" kern="1200" dirty="0"/>
            <a:t>Document HCP Orders and/or Instructions</a:t>
          </a:r>
        </a:p>
      </dsp:txBody>
      <dsp:txXfrm>
        <a:off x="4201323" y="1406675"/>
        <a:ext cx="3685337" cy="254598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5A9FFB-A2D1-474B-ABD4-27928342D028}">
      <dsp:nvSpPr>
        <dsp:cNvPr id="0" name=""/>
        <dsp:cNvSpPr/>
      </dsp:nvSpPr>
      <dsp:spPr>
        <a:xfrm>
          <a:off x="0" y="428182"/>
          <a:ext cx="3699510" cy="1216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HCP order and/or Protocol </a:t>
          </a:r>
        </a:p>
      </dsp:txBody>
      <dsp:txXfrm>
        <a:off x="59399" y="487581"/>
        <a:ext cx="3580712"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6.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8.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hdr" sz="quarter"/>
          </p:nvPr>
        </p:nvSpPr>
        <p:spPr bwMode="auto">
          <a:xfrm>
            <a:off x="0" y="0"/>
            <a:ext cx="3038649"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defRPr sz="1200">
                <a:latin typeface="Arial" charset="0"/>
              </a:defRPr>
            </a:lvl1pPr>
          </a:lstStyle>
          <a:p>
            <a:pPr>
              <a:defRPr/>
            </a:pPr>
            <a:endParaRPr lang="en-US" altLang="en-US"/>
          </a:p>
        </p:txBody>
      </p:sp>
      <p:sp>
        <p:nvSpPr>
          <p:cNvPr id="115715" name="Rectangle 3"/>
          <p:cNvSpPr>
            <a:spLocks noGrp="1" noChangeArrowheads="1"/>
          </p:cNvSpPr>
          <p:nvPr>
            <p:ph type="dt" sz="quarter" idx="1"/>
          </p:nvPr>
        </p:nvSpPr>
        <p:spPr bwMode="auto">
          <a:xfrm>
            <a:off x="3970134" y="0"/>
            <a:ext cx="303864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a:defRPr sz="1200">
                <a:latin typeface="Arial" charset="0"/>
              </a:defRPr>
            </a:lvl1pPr>
          </a:lstStyle>
          <a:p>
            <a:pPr>
              <a:defRPr/>
            </a:pPr>
            <a:endParaRPr lang="en-US" altLang="en-US"/>
          </a:p>
        </p:txBody>
      </p:sp>
      <p:sp>
        <p:nvSpPr>
          <p:cNvPr id="115716" name="Rectangle 4"/>
          <p:cNvSpPr>
            <a:spLocks noGrp="1" noChangeArrowheads="1"/>
          </p:cNvSpPr>
          <p:nvPr>
            <p:ph type="ftr" sz="quarter" idx="2"/>
          </p:nvPr>
        </p:nvSpPr>
        <p:spPr bwMode="auto">
          <a:xfrm>
            <a:off x="0" y="8829675"/>
            <a:ext cx="3038649"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defRPr sz="1200">
                <a:latin typeface="Arial" charset="0"/>
              </a:defRPr>
            </a:lvl1pPr>
          </a:lstStyle>
          <a:p>
            <a:pPr>
              <a:defRPr/>
            </a:pPr>
            <a:endParaRPr lang="en-US" altLang="en-US"/>
          </a:p>
        </p:txBody>
      </p:sp>
      <p:sp>
        <p:nvSpPr>
          <p:cNvPr id="115717" name="Rectangle 5"/>
          <p:cNvSpPr>
            <a:spLocks noGrp="1" noChangeArrowheads="1"/>
          </p:cNvSpPr>
          <p:nvPr>
            <p:ph type="sldNum" sz="quarter" idx="3"/>
          </p:nvPr>
        </p:nvSpPr>
        <p:spPr bwMode="auto">
          <a:xfrm>
            <a:off x="3970134" y="8829675"/>
            <a:ext cx="303864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a:defRPr sz="1200">
                <a:latin typeface="Arial" charset="0"/>
              </a:defRPr>
            </a:lvl1pPr>
          </a:lstStyle>
          <a:p>
            <a:pPr>
              <a:defRPr/>
            </a:pPr>
            <a:fld id="{57A413E0-9D1D-47E2-8A39-327062ECB0D8}" type="slidenum">
              <a:rPr lang="en-US" altLang="en-US"/>
              <a:pPr>
                <a:defRPr/>
              </a:pPr>
              <a:t>‹#›</a:t>
            </a:fld>
            <a:endParaRPr lang="en-US" altLang="en-US"/>
          </a:p>
        </p:txBody>
      </p:sp>
    </p:spTree>
    <p:extLst>
      <p:ext uri="{BB962C8B-B14F-4D97-AF65-F5344CB8AC3E}">
        <p14:creationId xmlns:p14="http://schemas.microsoft.com/office/powerpoint/2010/main" val="4304788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3038649"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defRPr sz="1200">
                <a:latin typeface="Arial" charset="0"/>
              </a:defRPr>
            </a:lvl1pPr>
          </a:lstStyle>
          <a:p>
            <a:pPr>
              <a:defRPr/>
            </a:pPr>
            <a:endParaRPr lang="en-US" altLang="en-US"/>
          </a:p>
        </p:txBody>
      </p:sp>
      <p:sp>
        <p:nvSpPr>
          <p:cNvPr id="38915" name="Rectangle 3"/>
          <p:cNvSpPr>
            <a:spLocks noGrp="1" noChangeArrowheads="1"/>
          </p:cNvSpPr>
          <p:nvPr>
            <p:ph type="dt" idx="1"/>
          </p:nvPr>
        </p:nvSpPr>
        <p:spPr bwMode="auto">
          <a:xfrm>
            <a:off x="3970134" y="0"/>
            <a:ext cx="303864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a:defRPr sz="1200">
                <a:latin typeface="Arial" charset="0"/>
              </a:defRPr>
            </a:lvl1pPr>
          </a:lstStyle>
          <a:p>
            <a:pPr>
              <a:defRPr/>
            </a:pPr>
            <a:endParaRPr lang="en-US" altLang="en-US"/>
          </a:p>
        </p:txBody>
      </p:sp>
      <p:sp>
        <p:nvSpPr>
          <p:cNvPr id="8499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8917" name="Rectangle 5"/>
          <p:cNvSpPr>
            <a:spLocks noGrp="1" noChangeArrowheads="1"/>
          </p:cNvSpPr>
          <p:nvPr>
            <p:ph type="body" sz="quarter" idx="3"/>
          </p:nvPr>
        </p:nvSpPr>
        <p:spPr bwMode="auto">
          <a:xfrm>
            <a:off x="701848" y="4416426"/>
            <a:ext cx="560832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38918" name="Rectangle 6"/>
          <p:cNvSpPr>
            <a:spLocks noGrp="1" noChangeArrowheads="1"/>
          </p:cNvSpPr>
          <p:nvPr>
            <p:ph type="ftr" sz="quarter" idx="4"/>
          </p:nvPr>
        </p:nvSpPr>
        <p:spPr bwMode="auto">
          <a:xfrm>
            <a:off x="0" y="8829675"/>
            <a:ext cx="3038649"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defRPr sz="1200">
                <a:latin typeface="Arial" charset="0"/>
              </a:defRPr>
            </a:lvl1pPr>
          </a:lstStyle>
          <a:p>
            <a:pPr>
              <a:defRPr/>
            </a:pPr>
            <a:endParaRPr lang="en-US" altLang="en-US"/>
          </a:p>
        </p:txBody>
      </p:sp>
      <p:sp>
        <p:nvSpPr>
          <p:cNvPr id="38919" name="Rectangle 7"/>
          <p:cNvSpPr>
            <a:spLocks noGrp="1" noChangeArrowheads="1"/>
          </p:cNvSpPr>
          <p:nvPr>
            <p:ph type="sldNum" sz="quarter" idx="5"/>
          </p:nvPr>
        </p:nvSpPr>
        <p:spPr bwMode="auto">
          <a:xfrm>
            <a:off x="3970134" y="8829675"/>
            <a:ext cx="303864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a:defRPr sz="1200">
                <a:latin typeface="Arial" charset="0"/>
              </a:defRPr>
            </a:lvl1pPr>
          </a:lstStyle>
          <a:p>
            <a:pPr>
              <a:defRPr/>
            </a:pPr>
            <a:fld id="{ECFF9ADB-64AA-4164-B8FA-510A49B5505E}" type="slidenum">
              <a:rPr lang="en-US" altLang="en-US"/>
              <a:pPr>
                <a:defRPr/>
              </a:pPr>
              <a:t>‹#›</a:t>
            </a:fld>
            <a:endParaRPr lang="en-US" altLang="en-US"/>
          </a:p>
        </p:txBody>
      </p:sp>
    </p:spTree>
    <p:extLst>
      <p:ext uri="{BB962C8B-B14F-4D97-AF65-F5344CB8AC3E}">
        <p14:creationId xmlns:p14="http://schemas.microsoft.com/office/powerpoint/2010/main" val="35410037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037F0E3-D034-41F6-84BB-F677611BD6C6}" type="slidenum">
              <a:rPr lang="en-US" altLang="en-US" smtClean="0"/>
              <a:pPr eaLnBrk="1" hangingPunct="1">
                <a:spcBef>
                  <a:spcPct val="0"/>
                </a:spcBef>
              </a:pPr>
              <a:t>1</a:t>
            </a:fld>
            <a:endParaRPr lang="en-US" alt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r>
              <a:rPr lang="en-US" altLang="en-US" sz="1200" b="1" dirty="0"/>
              <a:t>Welcome to</a:t>
            </a:r>
            <a:r>
              <a:rPr lang="en-US" altLang="en-US" sz="1200" b="1" baseline="0" dirty="0"/>
              <a:t> the MAP Technical Assistance Tool Overview. </a:t>
            </a:r>
          </a:p>
          <a:p>
            <a:r>
              <a:rPr lang="en-US" altLang="en-US" sz="1200" b="1" baseline="0" dirty="0"/>
              <a:t>The document itself, known as the Tech Assist Tool, is posted with this webinar for your convenience.</a:t>
            </a:r>
          </a:p>
          <a:p>
            <a:r>
              <a:rPr lang="en-US" altLang="en-US" sz="1200" b="1" dirty="0"/>
              <a:t>I’m Gina Hunt,</a:t>
            </a:r>
            <a:r>
              <a:rPr lang="en-US" altLang="en-US" sz="1200" b="1" baseline="0" dirty="0"/>
              <a:t> </a:t>
            </a:r>
            <a:r>
              <a:rPr lang="en-US" altLang="en-US" sz="1200" b="1" dirty="0"/>
              <a:t>a </a:t>
            </a:r>
            <a:r>
              <a:rPr lang="en-US" altLang="en-US" sz="1200" b="1" baseline="0" dirty="0"/>
              <a:t>Department of Developmental Services </a:t>
            </a:r>
            <a:r>
              <a:rPr lang="en-US" altLang="en-US" sz="1200" b="1" dirty="0"/>
              <a:t>MAP Coordinator</a:t>
            </a:r>
            <a:r>
              <a:rPr lang="en-US" altLang="en-US" sz="1200" b="1" baseline="0" dirty="0"/>
              <a:t> and I’m your webinar presenter.</a:t>
            </a:r>
          </a:p>
          <a:p>
            <a:endParaRPr lang="en-US" altLang="en-US" sz="1200" b="1" i="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0" baseline="0" dirty="0"/>
              <a:t>MAP Certified Site Supervisors are the target audience for this overview.</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0" baseline="0" dirty="0"/>
              <a:t>A Site Supervisor is defined as the managerial staff, for example, House Manager, Residential Supervisor, Program Supervisor, etc.; responsible for supervising other Certified staff.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0"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0" baseline="0" dirty="0"/>
              <a:t>The Site Supervisor has the responsibility for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200" b="1" i="0" baseline="0" dirty="0"/>
              <a:t>assigning the task of administering medications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200" b="1" i="0" baseline="0" dirty="0"/>
              <a:t>being present and signing as a witness for disposal of all expired and/or discontinued medication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200" b="1" i="0" baseline="0" dirty="0"/>
              <a:t>ensuring that the ‘Index’ of the </a:t>
            </a:r>
            <a:r>
              <a:rPr lang="en-US" altLang="en-US" sz="1200" b="1" i="1" baseline="0" dirty="0"/>
              <a:t>Countable Controlled Substance Book </a:t>
            </a:r>
            <a:r>
              <a:rPr lang="en-US" altLang="en-US" sz="1200" b="1" i="0" baseline="0" dirty="0"/>
              <a:t>is accurate and</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200" b="1" i="0" baseline="0" dirty="0"/>
              <a:t>completing the supervisory review of all medication occurrences.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0"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0" baseline="0" dirty="0"/>
              <a:t>If you’re a Registered Nurse, whose job duties include oversight of med systems or a licensed practical nurse who may assist an RN, and use the exact tool or a variation, you may find the overview useful as well.</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b="1" i="0" baseline="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400" b="1" i="0" baseline="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b="1" i="0" baseline="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b="1" i="0" baseline="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b="1" i="0" baseline="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400" b="1" i="0" baseline="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baseline="0" dirty="0"/>
              <a:t>A PRN medication may only be administered for the target signs and symptoms ordered by the HCP.</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baseline="0" dirty="0"/>
              <a:t>If the person doesn't self-report, for example, constipation, the order must include target signs and symptoms in the form of measurable objective criteria, requiring data collection to cross-reference to determine whether to administer the medication.</a:t>
            </a:r>
          </a:p>
          <a:p>
            <a:pPr eaLnBrk="1" hangingPunct="1"/>
            <a:endParaRPr lang="en-US" altLang="en-US" sz="1200" b="1" baseline="0" dirty="0"/>
          </a:p>
          <a:p>
            <a:pPr eaLnBrk="1" hangingPunct="1"/>
            <a:r>
              <a:rPr lang="en-US" altLang="en-US" sz="1200" b="1" baseline="0" dirty="0"/>
              <a:t>In addition, the HCP Order should include guidelines to follow so that staff know what to do if the medication is administered and not effective.</a:t>
            </a:r>
          </a:p>
          <a:p>
            <a:pPr eaLnBrk="1" hangingPunct="1"/>
            <a:endParaRPr lang="en-US" altLang="en-US" sz="1200" b="1" baseline="0" dirty="0"/>
          </a:p>
          <a:p>
            <a:endParaRPr lang="en-US" altLang="en-US" sz="1200" b="1" baseline="0" dirty="0"/>
          </a:p>
          <a:p>
            <a:endParaRPr lang="en-US" altLang="en-US" sz="1200" b="1" baseline="0" dirty="0"/>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10</a:t>
            </a:fld>
            <a:endParaRPr lang="en-US" altLang="en-US"/>
          </a:p>
        </p:txBody>
      </p:sp>
    </p:spTree>
    <p:extLst>
      <p:ext uri="{BB962C8B-B14F-4D97-AF65-F5344CB8AC3E}">
        <p14:creationId xmlns:p14="http://schemas.microsoft.com/office/powerpoint/2010/main" val="331242410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b="1" kern="1200" baseline="0" dirty="0">
                <a:solidFill>
                  <a:schemeClr val="tx1"/>
                </a:solidFill>
                <a:effectLst/>
                <a:latin typeface="Arial" charset="0"/>
                <a:ea typeface="+mn-ea"/>
                <a:cs typeface="+mn-cs"/>
              </a:rPr>
              <a:t>If your site uses the OPUS cassette packaging system, there shouldn't be any spare tablets included in the cassette if the med is a schedule II-V; if the med is a non-countable, spare tabs are allowed, with additional guidelines.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b="1" kern="1200" baseline="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b="1" dirty="0"/>
          </a:p>
          <a:p>
            <a:endParaRPr lang="en-US" altLang="en-US" sz="1200" b="1" baseline="0" dirty="0"/>
          </a:p>
          <a:p>
            <a:endParaRPr lang="en-US" sz="1200" b="1" kern="1200" baseline="0" dirty="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100</a:t>
            </a:fld>
            <a:endParaRPr lang="en-US" altLang="en-US"/>
          </a:p>
        </p:txBody>
      </p:sp>
    </p:spTree>
    <p:extLst>
      <p:ext uri="{BB962C8B-B14F-4D97-AF65-F5344CB8AC3E}">
        <p14:creationId xmlns:p14="http://schemas.microsoft.com/office/powerpoint/2010/main" val="381366365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baseline="0" dirty="0">
                <a:solidFill>
                  <a:schemeClr val="tx1"/>
                </a:solidFill>
                <a:effectLst/>
                <a:latin typeface="Arial" charset="0"/>
                <a:ea typeface="+mn-ea"/>
                <a:cs typeface="+mn-cs"/>
              </a:rPr>
              <a:t>You're viewing a non-countable medication in an OPUS cassette with spare tabs.</a:t>
            </a:r>
            <a:endParaRPr lang="en-US" altLang="en-US" sz="1200" b="1" baseline="0" dirty="0"/>
          </a:p>
          <a:p>
            <a:endParaRPr lang="en-US" altLang="en-US" sz="1200" b="1" baseline="0" dirty="0"/>
          </a:p>
          <a:p>
            <a:r>
              <a:rPr lang="en-US" altLang="en-US" sz="1200" b="1" baseline="0" dirty="0"/>
              <a:t>If the med is non-countable, there are 3 options to choose from for managing ‘spare’ tablets if they’re included in the cassette:</a:t>
            </a:r>
          </a:p>
          <a:p>
            <a:r>
              <a:rPr lang="en-US" altLang="en-US" sz="1200" b="1" baseline="0" dirty="0"/>
              <a:t>Option 1 is</a:t>
            </a:r>
          </a:p>
          <a:p>
            <a:pPr marL="228600" indent="-228600">
              <a:buFont typeface="+mj-lt"/>
              <a:buAutoNum type="arabicPeriod"/>
            </a:pPr>
            <a:r>
              <a:rPr lang="en-US" sz="1200" b="1" kern="1200" dirty="0">
                <a:solidFill>
                  <a:schemeClr val="tx1"/>
                </a:solidFill>
                <a:effectLst/>
                <a:latin typeface="Arial" charset="0"/>
                <a:ea typeface="+mn-ea"/>
                <a:cs typeface="+mn-cs"/>
              </a:rPr>
              <a:t>Ask the pharmacy not to include them going forward.</a:t>
            </a:r>
            <a:endParaRPr lang="en-US" sz="1200" b="1" kern="1200" baseline="0" dirty="0">
              <a:solidFill>
                <a:schemeClr val="tx1"/>
              </a:solidFill>
              <a:effectLst/>
              <a:latin typeface="Arial" charset="0"/>
              <a:ea typeface="+mn-ea"/>
              <a:cs typeface="+mn-cs"/>
            </a:endParaRPr>
          </a:p>
          <a:p>
            <a:pPr marL="0" indent="0">
              <a:buFont typeface="+mj-lt"/>
              <a:buNone/>
            </a:pPr>
            <a:r>
              <a:rPr lang="en-US" sz="1200" b="1" kern="1200" baseline="0" dirty="0">
                <a:solidFill>
                  <a:schemeClr val="tx1"/>
                </a:solidFill>
                <a:effectLst/>
                <a:latin typeface="Arial" charset="0"/>
                <a:ea typeface="+mn-ea"/>
                <a:cs typeface="+mn-cs"/>
              </a:rPr>
              <a:t>Option 2 is</a:t>
            </a:r>
            <a:endParaRPr lang="en-US" sz="1200" b="1" kern="1200" dirty="0">
              <a:solidFill>
                <a:schemeClr val="tx1"/>
              </a:solidFill>
              <a:effectLst/>
              <a:latin typeface="Arial" charset="0"/>
              <a:ea typeface="+mn-ea"/>
              <a:cs typeface="+mn-cs"/>
            </a:endParaRPr>
          </a:p>
          <a:p>
            <a:r>
              <a:rPr lang="en-US" sz="1200" b="1" kern="1200" dirty="0">
                <a:solidFill>
                  <a:schemeClr val="tx1"/>
                </a:solidFill>
                <a:effectLst/>
                <a:latin typeface="Arial" charset="0"/>
                <a:ea typeface="+mn-ea"/>
                <a:cs typeface="+mn-cs"/>
              </a:rPr>
              <a:t>2.  Prior to returning the cassette, dispose of</a:t>
            </a:r>
            <a:r>
              <a:rPr lang="en-US" sz="1200" b="1" kern="1200" baseline="0" dirty="0">
                <a:solidFill>
                  <a:schemeClr val="tx1"/>
                </a:solidFill>
                <a:effectLst/>
                <a:latin typeface="Arial" charset="0"/>
                <a:ea typeface="+mn-ea"/>
                <a:cs typeface="+mn-cs"/>
              </a:rPr>
              <a:t> the </a:t>
            </a:r>
            <a:r>
              <a:rPr lang="en-US" sz="1200" b="1" kern="1200" dirty="0">
                <a:solidFill>
                  <a:schemeClr val="tx1"/>
                </a:solidFill>
                <a:effectLst/>
                <a:latin typeface="Arial" charset="0"/>
                <a:ea typeface="+mn-ea"/>
                <a:cs typeface="+mn-cs"/>
              </a:rPr>
              <a:t>spare</a:t>
            </a:r>
            <a:r>
              <a:rPr lang="en-US" sz="1200" b="1" kern="1200" baseline="0" dirty="0">
                <a:solidFill>
                  <a:schemeClr val="tx1"/>
                </a:solidFill>
                <a:effectLst/>
                <a:latin typeface="Arial" charset="0"/>
                <a:ea typeface="+mn-ea"/>
                <a:cs typeface="+mn-cs"/>
              </a:rPr>
              <a:t> tabs following disposal guidelines</a:t>
            </a:r>
            <a:r>
              <a:rPr lang="en-US" sz="1200" b="1" kern="1200" dirty="0">
                <a:solidFill>
                  <a:schemeClr val="tx1"/>
                </a:solidFill>
                <a:effectLst/>
                <a:latin typeface="Arial" charset="0"/>
                <a:ea typeface="+mn-ea"/>
                <a:cs typeface="+mn-cs"/>
              </a:rPr>
              <a:t>, </a:t>
            </a:r>
            <a:r>
              <a:rPr lang="en-US" sz="1200" b="1" kern="1200" baseline="0" dirty="0">
                <a:solidFill>
                  <a:schemeClr val="tx1"/>
                </a:solidFill>
                <a:effectLst/>
                <a:latin typeface="Arial" charset="0"/>
                <a:ea typeface="+mn-ea"/>
                <a:cs typeface="+mn-cs"/>
              </a:rPr>
              <a:t>so that the cassettes are</a:t>
            </a:r>
            <a:r>
              <a:rPr lang="en-US" sz="1200" b="1" kern="1200" dirty="0">
                <a:solidFill>
                  <a:schemeClr val="tx1"/>
                </a:solidFill>
                <a:effectLst/>
                <a:latin typeface="Arial" charset="0"/>
                <a:ea typeface="+mn-ea"/>
                <a:cs typeface="+mn-cs"/>
              </a:rPr>
              <a:t> returned empty or</a:t>
            </a:r>
          </a:p>
          <a:p>
            <a:r>
              <a:rPr lang="en-US" sz="1200" b="1" kern="1200" dirty="0">
                <a:solidFill>
                  <a:schemeClr val="tx1"/>
                </a:solidFill>
                <a:effectLst/>
                <a:latin typeface="Arial" charset="0"/>
                <a:ea typeface="+mn-ea"/>
                <a:cs typeface="+mn-cs"/>
              </a:rPr>
              <a:t>Option 3 is</a:t>
            </a:r>
          </a:p>
          <a:p>
            <a:r>
              <a:rPr lang="en-US" sz="1200" b="1" kern="1200" dirty="0">
                <a:solidFill>
                  <a:schemeClr val="tx1"/>
                </a:solidFill>
                <a:effectLst/>
                <a:latin typeface="Arial" charset="0"/>
                <a:ea typeface="+mn-ea"/>
                <a:cs typeface="+mn-cs"/>
              </a:rPr>
              <a:t>3.  Develop an inventory system of the spare</a:t>
            </a:r>
            <a:r>
              <a:rPr lang="en-US" sz="1200" b="1" kern="1200" baseline="0" dirty="0">
                <a:solidFill>
                  <a:schemeClr val="tx1"/>
                </a:solidFill>
                <a:effectLst/>
                <a:latin typeface="Arial" charset="0"/>
                <a:ea typeface="+mn-ea"/>
                <a:cs typeface="+mn-cs"/>
              </a:rPr>
              <a:t> tablets</a:t>
            </a:r>
            <a:r>
              <a:rPr lang="en-US" sz="1200" b="1" kern="1200" dirty="0">
                <a:solidFill>
                  <a:schemeClr val="tx1"/>
                </a:solidFill>
                <a:effectLst/>
                <a:latin typeface="Arial" charset="0"/>
                <a:ea typeface="+mn-ea"/>
                <a:cs typeface="+mn-cs"/>
              </a:rPr>
              <a:t> returned.  This could be difficult if any of the plastic ‘tabs’ covering the ‘well’ of the cassette</a:t>
            </a:r>
            <a:r>
              <a:rPr lang="en-US" sz="1200" b="1" kern="1200" baseline="0" dirty="0">
                <a:solidFill>
                  <a:schemeClr val="tx1"/>
                </a:solidFill>
                <a:effectLst/>
                <a:latin typeface="Arial" charset="0"/>
                <a:ea typeface="+mn-ea"/>
                <a:cs typeface="+mn-cs"/>
              </a:rPr>
              <a:t> </a:t>
            </a:r>
            <a:r>
              <a:rPr lang="en-US" sz="1200" b="1" kern="1200" dirty="0">
                <a:solidFill>
                  <a:schemeClr val="tx1"/>
                </a:solidFill>
                <a:effectLst/>
                <a:latin typeface="Arial" charset="0"/>
                <a:ea typeface="+mn-ea"/>
                <a:cs typeface="+mn-cs"/>
              </a:rPr>
              <a:t>containing the spares are opaque so that you can’t see the tab.</a:t>
            </a:r>
            <a:r>
              <a:rPr lang="en-US" sz="1200" b="1" kern="1200" baseline="0" dirty="0">
                <a:solidFill>
                  <a:schemeClr val="tx1"/>
                </a:solidFill>
                <a:effectLst/>
                <a:latin typeface="Arial" charset="0"/>
                <a:ea typeface="+mn-ea"/>
                <a:cs typeface="+mn-cs"/>
              </a:rPr>
              <a:t>  </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kern="1200" baseline="0" dirty="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101</a:t>
            </a:fld>
            <a:endParaRPr lang="en-US" altLang="en-US"/>
          </a:p>
        </p:txBody>
      </p:sp>
    </p:spTree>
    <p:extLst>
      <p:ext uri="{BB962C8B-B14F-4D97-AF65-F5344CB8AC3E}">
        <p14:creationId xmlns:p14="http://schemas.microsoft.com/office/powerpoint/2010/main" val="381366365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Countable Controlled Substances require entry into a Countable Controlled Substance Book, known as the Count Book.</a:t>
            </a:r>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102</a:t>
            </a:fld>
            <a:endParaRPr lang="en-US" altLang="en-US"/>
          </a:p>
        </p:txBody>
      </p:sp>
    </p:spTree>
    <p:extLst>
      <p:ext uri="{BB962C8B-B14F-4D97-AF65-F5344CB8AC3E}">
        <p14:creationId xmlns:p14="http://schemas.microsoft.com/office/powerpoint/2010/main" val="227917307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sv-SE" altLang="en-US" sz="1200" b="1" dirty="0"/>
              <a:t>Ensure the book itself has a Count Book number documented and is intact, with no loose pages.</a:t>
            </a:r>
          </a:p>
          <a:p>
            <a:pPr eaLnBrk="1" hangingPunct="1"/>
            <a:endParaRPr lang="sv-SE" altLang="en-US" sz="1200" b="1" dirty="0"/>
          </a:p>
          <a:p>
            <a:pPr eaLnBrk="1" hangingPunct="1"/>
            <a:r>
              <a:rPr lang="sv-SE" altLang="en-US" sz="1200" b="1" baseline="0" dirty="0"/>
              <a:t>If you notice a Count Book section is full of entries or a new Count Book is required for a different reason, the count balance of all medication must be transferred from the old Count Book to the new Count Book.</a:t>
            </a:r>
          </a:p>
          <a:p>
            <a:pPr eaLnBrk="1" hangingPunct="1"/>
            <a:endParaRPr lang="sv-SE" altLang="en-US" sz="1200" b="1" baseline="0" dirty="0"/>
          </a:p>
          <a:p>
            <a:pPr eaLnBrk="1" hangingPunct="1"/>
            <a:r>
              <a:rPr lang="sv-SE" altLang="en-US" sz="1200" b="1" baseline="0" dirty="0"/>
              <a:t>This process requires you, the Site Supervisor and another Certified or licensed staff to transfer the balance.</a:t>
            </a:r>
          </a:p>
          <a:p>
            <a:pPr eaLnBrk="1" hangingPunct="1"/>
            <a:endParaRPr lang="sv-SE" altLang="en-US" sz="1200" b="1" baseline="0" dirty="0"/>
          </a:p>
          <a:p>
            <a:r>
              <a:rPr lang="en-US" b="1" dirty="0"/>
              <a:t>Only one Count Book may be in use at a time.</a:t>
            </a:r>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103</a:t>
            </a:fld>
            <a:endParaRPr lang="en-US" altLang="en-US"/>
          </a:p>
        </p:txBody>
      </p:sp>
    </p:spTree>
    <p:extLst>
      <p:ext uri="{BB962C8B-B14F-4D97-AF65-F5344CB8AC3E}">
        <p14:creationId xmlns:p14="http://schemas.microsoft.com/office/powerpoint/2010/main" val="381366365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v-SE" altLang="en-US" sz="1200" b="1" dirty="0"/>
              <a:t>When reviewing documentation, you should not see:</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1" dirty="0"/>
              <a:t>entries that are illegible, squeezed between lines or written in the page margins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1" dirty="0"/>
              <a:t>skipped lines or blank spaces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1" dirty="0"/>
              <a:t>scribbling, marking over or the use of White-Out or</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1" dirty="0"/>
              <a:t>skipped Count Sheet pages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sv-SE" altLang="en-US" sz="1200" b="1" dirty="0"/>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104</a:t>
            </a:fld>
            <a:endParaRPr lang="en-US" altLang="en-US"/>
          </a:p>
        </p:txBody>
      </p:sp>
    </p:spTree>
    <p:extLst>
      <p:ext uri="{BB962C8B-B14F-4D97-AF65-F5344CB8AC3E}">
        <p14:creationId xmlns:p14="http://schemas.microsoft.com/office/powerpoint/2010/main" val="381366365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On this Count Sheet page, both Lisa and Reggie made an error in their entries and corrected them the right way.</a:t>
            </a:r>
          </a:p>
          <a:p>
            <a:endParaRPr lang="en-US" b="1" baseline="0" dirty="0"/>
          </a:p>
          <a:p>
            <a:r>
              <a:rPr lang="en-US" b="1" baseline="0" dirty="0"/>
              <a:t>Either method is acceptable.</a:t>
            </a:r>
          </a:p>
          <a:p>
            <a:endParaRPr lang="en-US" b="1" baseline="0" dirty="0"/>
          </a:p>
          <a:p>
            <a:r>
              <a:rPr lang="en-US" b="1" baseline="0" dirty="0"/>
              <a:t>Only the staff who makes the error may correct  their documentation.</a:t>
            </a:r>
          </a:p>
          <a:p>
            <a:endParaRPr lang="en-US" dirty="0"/>
          </a:p>
        </p:txBody>
      </p:sp>
      <p:sp>
        <p:nvSpPr>
          <p:cNvPr id="4" name="Slide Number Placeholder 3"/>
          <p:cNvSpPr>
            <a:spLocks noGrp="1"/>
          </p:cNvSpPr>
          <p:nvPr>
            <p:ph type="sldNum" sz="quarter" idx="5"/>
          </p:nvPr>
        </p:nvSpPr>
        <p:spPr/>
        <p:txBody>
          <a:bodyPr/>
          <a:lstStyle/>
          <a:p>
            <a:pPr>
              <a:defRPr/>
            </a:pPr>
            <a:fld id="{ECFF9ADB-64AA-4164-B8FA-510A49B5505E}" type="slidenum">
              <a:rPr lang="en-US" altLang="en-US" smtClean="0"/>
              <a:pPr>
                <a:defRPr/>
              </a:pPr>
              <a:t>105</a:t>
            </a:fld>
            <a:endParaRPr lang="en-US" altLang="en-US"/>
          </a:p>
        </p:txBody>
      </p:sp>
    </p:spTree>
    <p:extLst>
      <p:ext uri="{BB962C8B-B14F-4D97-AF65-F5344CB8AC3E}">
        <p14:creationId xmlns:p14="http://schemas.microsoft.com/office/powerpoint/2010/main" val="308304361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baseline="0" dirty="0"/>
              <a:t>Late entries explain what happened earlier.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baseline="0" dirty="0"/>
              <a:t>This is an example of documentation you should see if staff discover someone did not document when a med was removed.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baseline="0" dirty="0"/>
              <a:t>Look for:</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1" baseline="0" dirty="0"/>
              <a:t>a progress note explaining the discovery and</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1" baseline="0" dirty="0"/>
              <a:t>a ‘late entry note’ by the staff who forgot to document, explaining what happened.</a:t>
            </a:r>
          </a:p>
          <a:p>
            <a:endParaRPr lang="en-US" dirty="0"/>
          </a:p>
        </p:txBody>
      </p:sp>
      <p:sp>
        <p:nvSpPr>
          <p:cNvPr id="4" name="Slide Number Placeholder 3"/>
          <p:cNvSpPr>
            <a:spLocks noGrp="1"/>
          </p:cNvSpPr>
          <p:nvPr>
            <p:ph type="sldNum" sz="quarter" idx="5"/>
          </p:nvPr>
        </p:nvSpPr>
        <p:spPr/>
        <p:txBody>
          <a:bodyPr/>
          <a:lstStyle/>
          <a:p>
            <a:pPr>
              <a:defRPr/>
            </a:pPr>
            <a:fld id="{ECFF9ADB-64AA-4164-B8FA-510A49B5505E}" type="slidenum">
              <a:rPr lang="en-US" altLang="en-US" smtClean="0"/>
              <a:pPr>
                <a:defRPr/>
              </a:pPr>
              <a:t>106</a:t>
            </a:fld>
            <a:endParaRPr lang="en-US" altLang="en-US"/>
          </a:p>
        </p:txBody>
      </p:sp>
    </p:spTree>
    <p:extLst>
      <p:ext uri="{BB962C8B-B14F-4D97-AF65-F5344CB8AC3E}">
        <p14:creationId xmlns:p14="http://schemas.microsoft.com/office/powerpoint/2010/main" val="350742117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If a med is DC’d, expired, or the order changes so that the medication on hand may</a:t>
            </a:r>
            <a:r>
              <a:rPr lang="en-US" b="1" baseline="0" dirty="0"/>
              <a:t> no longer be used and is awaiting disposal, e</a:t>
            </a:r>
            <a:r>
              <a:rPr lang="en-US" b="1" dirty="0"/>
              <a:t>ach site should have a designated locked storage ‘bin’ or ‘area’ to store the</a:t>
            </a:r>
            <a:r>
              <a:rPr lang="en-US" b="1" baseline="0" dirty="0"/>
              <a:t> med.  If countable, the med must remain double key-locked and on count, until the disposal process is completed. </a:t>
            </a:r>
          </a:p>
          <a:p>
            <a:endParaRPr lang="en-US" b="1" baseline="0" dirty="0"/>
          </a:p>
          <a:p>
            <a:r>
              <a:rPr lang="en-US" b="1" baseline="0" dirty="0"/>
              <a:t>Prescriptions for countable medication, if at the site, must be added to the count. When the prescription is brought to the pharmacy to be filled, it is subtracted from the count. When the medication is received from the pharmacy, the tablets are added into the count, on a new Count Sheet page.</a:t>
            </a:r>
          </a:p>
          <a:p>
            <a:endParaRPr lang="en-US" b="1" baseline="0" dirty="0"/>
          </a:p>
          <a:p>
            <a:r>
              <a:rPr lang="en-US" b="1" baseline="0" dirty="0"/>
              <a:t>Schedule VI medication, identified by DPH to have a high potential for abuse, must also be added to the count.</a:t>
            </a:r>
            <a:endParaRPr lang="en-US" b="1"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107</a:t>
            </a:fld>
            <a:endParaRPr lang="en-US" altLang="en-US"/>
          </a:p>
        </p:txBody>
      </p:sp>
    </p:spTree>
    <p:extLst>
      <p:ext uri="{BB962C8B-B14F-4D97-AF65-F5344CB8AC3E}">
        <p14:creationId xmlns:p14="http://schemas.microsoft.com/office/powerpoint/2010/main" val="381366365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b="1" dirty="0"/>
              <a:t>Ensuring the Index identifies the Count Sheet pages currently in use is determined by conducting a 2-person, shoulder-to-shoulder count using the Index as your guide, when you take possession of the keys before you begin your review. </a:t>
            </a:r>
          </a:p>
          <a:p>
            <a:pPr eaLnBrk="1" hangingPunct="1"/>
            <a:endParaRPr lang="en-US" altLang="en-US" sz="1200" b="1" dirty="0"/>
          </a:p>
          <a:p>
            <a:pPr eaLnBrk="1" hangingPunct="1"/>
            <a:r>
              <a:rPr lang="en-US" altLang="en-US" sz="1200" b="1" dirty="0"/>
              <a:t>At the same time, you’ll determine if the count is correct.</a:t>
            </a:r>
          </a:p>
          <a:p>
            <a:pPr eaLnBrk="1" hangingPunct="1"/>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Only you, the Site Supervisor may sign in the ‘Person removing Medication from Count’ column, indicating a medication is physically no longer present to count, when applicable.</a:t>
            </a:r>
          </a:p>
          <a:p>
            <a:pPr eaLnBrk="1" hangingPunct="1"/>
            <a:endParaRPr lang="en-US" altLang="en-US" sz="1200" b="1" dirty="0"/>
          </a:p>
          <a:p>
            <a:pPr eaLnBrk="1" hangingPunct="1"/>
            <a:r>
              <a:rPr lang="en-US" altLang="en-US" sz="1200" b="1" dirty="0"/>
              <a:t>Highlighting, if used, must be pale yellow and is only used in the Index to indicate a row is not active.</a:t>
            </a:r>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108</a:t>
            </a:fld>
            <a:endParaRPr lang="en-US" altLang="en-US"/>
          </a:p>
        </p:txBody>
      </p:sp>
    </p:spTree>
    <p:extLst>
      <p:ext uri="{BB962C8B-B14F-4D97-AF65-F5344CB8AC3E}">
        <p14:creationId xmlns:p14="http://schemas.microsoft.com/office/powerpoint/2010/main" val="381366365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b="1" dirty="0"/>
              <a:t>When reviewing a Count Sheet page, ensure the heading is complete and reflects the HCP Order and the pharmacy label.  If a refill was received during the time period reviewed, check to see that the prescription number on the current blister pack is the same as the heading.  If there was a change in the prescription number, the new number should have been documented when received.</a:t>
            </a:r>
          </a:p>
          <a:p>
            <a:pPr eaLnBrk="1" hangingPunct="1"/>
            <a:endParaRPr lang="en-US" altLang="en-US" sz="1200" b="1" dirty="0"/>
          </a:p>
          <a:p>
            <a:pPr eaLnBrk="1" hangingPunct="1"/>
            <a:r>
              <a:rPr lang="en-US" altLang="en-US" sz="1200" b="1" dirty="0"/>
              <a:t>In addition, you should review for two Certified or licensed staff signatures on a Count Sheet page in the event of a:</a:t>
            </a:r>
          </a:p>
          <a:p>
            <a:pPr marL="171450" indent="-171450" eaLnBrk="1" hangingPunct="1">
              <a:buFont typeface="Arial" panose="020B0604020202020204" pitchFamily="34" charset="0"/>
              <a:buChar char="•"/>
            </a:pPr>
            <a:r>
              <a:rPr lang="en-US" altLang="en-US" sz="1200" b="1" dirty="0"/>
              <a:t>newly prescribed medication</a:t>
            </a:r>
          </a:p>
          <a:p>
            <a:pPr marL="171450" indent="-171450" eaLnBrk="1" hangingPunct="1">
              <a:buFont typeface="Arial" panose="020B0604020202020204" pitchFamily="34" charset="0"/>
              <a:buChar char="•"/>
            </a:pPr>
            <a:r>
              <a:rPr lang="en-US" altLang="en-US" sz="1200" b="1" baseline="0" dirty="0"/>
              <a:t>medication refill</a:t>
            </a:r>
          </a:p>
          <a:p>
            <a:pPr marL="171450" indent="-171450" eaLnBrk="1" hangingPunct="1">
              <a:buFont typeface="Arial" panose="020B0604020202020204" pitchFamily="34" charset="0"/>
              <a:buChar char="•"/>
            </a:pPr>
            <a:r>
              <a:rPr lang="en-US" altLang="en-US" sz="1200" b="1" baseline="0" dirty="0"/>
              <a:t>page transfer or </a:t>
            </a:r>
          </a:p>
          <a:p>
            <a:pPr marL="171450" indent="-171450" eaLnBrk="1" hangingPunct="1">
              <a:buFont typeface="Arial" panose="020B0604020202020204" pitchFamily="34" charset="0"/>
              <a:buChar char="•"/>
            </a:pPr>
            <a:r>
              <a:rPr lang="en-US" altLang="en-US" sz="1200" b="1" baseline="0" dirty="0"/>
              <a:t>medication disposal </a:t>
            </a:r>
          </a:p>
          <a:p>
            <a:pPr marL="0" indent="0" eaLnBrk="1" hangingPunct="1">
              <a:buFont typeface="Arial" panose="020B0604020202020204" pitchFamily="34" charset="0"/>
              <a:buNone/>
            </a:pPr>
            <a:endParaRPr lang="en-US" altLang="en-US" sz="1200" b="1" baseline="0" dirty="0"/>
          </a:p>
          <a:p>
            <a:pPr marL="0" indent="0" eaLnBrk="1" hangingPunct="1">
              <a:buFont typeface="Arial" panose="020B0604020202020204" pitchFamily="34" charset="0"/>
              <a:buNone/>
            </a:pPr>
            <a:r>
              <a:rPr lang="en-US" altLang="en-US" sz="1200" b="1" baseline="0" dirty="0"/>
              <a:t>Specific to a med disposal, you should also see t</a:t>
            </a:r>
            <a:r>
              <a:rPr lang="en-US" altLang="en-US" sz="1200" b="1" dirty="0"/>
              <a:t>he entry explain the reason for disposal, such as refused, discontinued</a:t>
            </a:r>
            <a:r>
              <a:rPr lang="en-US" altLang="en-US" sz="1200" b="1" baseline="0" dirty="0"/>
              <a:t> or</a:t>
            </a:r>
            <a:r>
              <a:rPr lang="en-US" altLang="en-US" sz="1200" b="1" dirty="0"/>
              <a:t> dropped.</a:t>
            </a:r>
            <a:r>
              <a:rPr lang="en-US" altLang="en-US" sz="1200" b="1" baseline="0" dirty="0"/>
              <a:t>  At the same time, you can review the corresponding section of the Disposal Record form ensuring the reason is the same.</a:t>
            </a:r>
          </a:p>
          <a:p>
            <a:pPr marL="0" indent="0" eaLnBrk="1" hangingPunct="1">
              <a:buFont typeface="Arial" panose="020B0604020202020204" pitchFamily="34" charset="0"/>
              <a:buNone/>
            </a:pPr>
            <a:endParaRPr lang="en-US" altLang="en-US" sz="1200" b="1" baseline="0" dirty="0"/>
          </a:p>
          <a:p>
            <a:pPr marL="0" indent="0" eaLnBrk="1" hangingPunct="1">
              <a:buFont typeface="Arial" panose="020B0604020202020204" pitchFamily="34" charset="0"/>
              <a:buNone/>
            </a:pPr>
            <a:r>
              <a:rPr lang="en-US" altLang="en-US" sz="1200" b="1" baseline="0" dirty="0"/>
              <a:t>Specific to a page transfer, you should see the same two signatures on the top of the new page and the bottom of the old page.  </a:t>
            </a:r>
          </a:p>
          <a:p>
            <a:pPr marL="0" indent="0" eaLnBrk="1" hangingPunct="1">
              <a:buFont typeface="Arial" panose="020B0604020202020204" pitchFamily="34" charset="0"/>
              <a:buNone/>
            </a:pPr>
            <a:endParaRPr lang="en-US" altLang="en-US" sz="1200" b="1" baseline="0" dirty="0"/>
          </a:p>
          <a:p>
            <a:pPr marL="0" indent="0" eaLnBrk="1" hangingPunct="1">
              <a:buFont typeface="Arial" panose="020B0604020202020204" pitchFamily="34" charset="0"/>
              <a:buNone/>
            </a:pPr>
            <a:r>
              <a:rPr lang="en-US" altLang="en-US" sz="1200" b="1" baseline="0" dirty="0"/>
              <a:t>You should also check that the amount of medication left on the old page is the same as the amount transferred to the new page, that the ‘continuation page’ is referenced correctly at the bottom of the old page, and in the Index.</a:t>
            </a:r>
          </a:p>
          <a:p>
            <a:pPr marL="171450" indent="-171450" eaLnBrk="1" hangingPunct="1">
              <a:buFont typeface="Arial" panose="020B0604020202020204" pitchFamily="34" charset="0"/>
              <a:buChar char="•"/>
            </a:pPr>
            <a:endParaRPr lang="en-US" altLang="en-US" sz="1200" b="1" baseline="0" dirty="0"/>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b="1" dirty="0"/>
              <a:t>The last number entered in the ‘amount left’ column on each page must</a:t>
            </a:r>
            <a:r>
              <a:rPr lang="en-US" b="1" baseline="0" dirty="0"/>
              <a:t> indicate how many tabs are currently on hand. </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b="1" baseline="0" dirty="0"/>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b="1" baseline="0" dirty="0"/>
              <a:t>If the medication has been disposed and the remainder is zero, ensure the ‘amount left’ column is marked as ‘0’.</a:t>
            </a:r>
            <a:endParaRPr lang="en-US" altLang="en-US" sz="1200" b="1" baseline="0" dirty="0"/>
          </a:p>
          <a:p>
            <a:pPr marL="171450" indent="-171450" eaLnBrk="1" hangingPunct="1">
              <a:buFont typeface="Arial" panose="020B0604020202020204" pitchFamily="34" charset="0"/>
              <a:buChar char="•"/>
            </a:pPr>
            <a:endParaRPr lang="en-US" altLang="en-US" sz="1200" b="1" baseline="0" dirty="0"/>
          </a:p>
          <a:p>
            <a:pPr marL="0" indent="0" eaLnBrk="1" hangingPunct="1">
              <a:buFont typeface="Arial" panose="020B0604020202020204" pitchFamily="34" charset="0"/>
              <a:buNone/>
            </a:pPr>
            <a:r>
              <a:rPr lang="en-US" altLang="en-US" sz="1200" b="1" i="0" dirty="0"/>
              <a:t>The purpose of the two-signature requirement, verifying the amount of medication on count, whether it’s been added or subtracted, decreases the opportunity for theft.</a:t>
            </a:r>
          </a:p>
          <a:p>
            <a:pPr eaLnBrk="1" hangingPunct="1"/>
            <a:endParaRPr lang="en-US" altLang="en-US" sz="1200" b="1" i="0" dirty="0"/>
          </a:p>
          <a:p>
            <a:pPr eaLnBrk="1" hangingPunct="1"/>
            <a:r>
              <a:rPr lang="en-US" altLang="en-US" sz="1200" b="1" dirty="0"/>
              <a:t>You will also review the </a:t>
            </a:r>
            <a:r>
              <a:rPr lang="en-US" altLang="en-US" sz="1200" b="1" baseline="0" dirty="0"/>
              <a:t>entries when countable meds have been subtracted for medication administration, transferred to Day Program or to a parent for a leave of absence, etc.</a:t>
            </a:r>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109</a:t>
            </a:fld>
            <a:endParaRPr lang="en-US" altLang="en-US"/>
          </a:p>
        </p:txBody>
      </p:sp>
    </p:spTree>
    <p:extLst>
      <p:ext uri="{BB962C8B-B14F-4D97-AF65-F5344CB8AC3E}">
        <p14:creationId xmlns:p14="http://schemas.microsoft.com/office/powerpoint/2010/main" val="1900834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baseline="0" dirty="0"/>
              <a:t>All HCP Orders must be reviewed to ensure they were posted and verified. </a:t>
            </a:r>
          </a:p>
          <a:p>
            <a:endParaRPr lang="en-US" sz="1200" b="1"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baseline="0" dirty="0"/>
              <a:t>This includes orders for lab work, or when the HCP notes, “no new orders” or “no medication changes”.  </a:t>
            </a:r>
          </a:p>
          <a:p>
            <a:endParaRPr lang="en-US" sz="1200" b="1" baseline="0"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11</a:t>
            </a:fld>
            <a:endParaRPr lang="en-US" altLang="en-US"/>
          </a:p>
        </p:txBody>
      </p:sp>
    </p:spTree>
    <p:extLst>
      <p:ext uri="{BB962C8B-B14F-4D97-AF65-F5344CB8AC3E}">
        <p14:creationId xmlns:p14="http://schemas.microsoft.com/office/powerpoint/2010/main" val="365915325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sv-SE" altLang="en-US" sz="1200" b="1" dirty="0"/>
              <a:t>Review the Count </a:t>
            </a:r>
            <a:r>
              <a:rPr lang="sv-SE" altLang="en-US" sz="1200" b="1" dirty="0" err="1"/>
              <a:t>Signature</a:t>
            </a:r>
            <a:r>
              <a:rPr lang="sv-SE" altLang="en-US" sz="1200" b="1" dirty="0"/>
              <a:t> </a:t>
            </a:r>
            <a:r>
              <a:rPr lang="sv-SE" altLang="en-US" sz="1200" b="1" dirty="0" err="1"/>
              <a:t>Sheet</a:t>
            </a:r>
            <a:r>
              <a:rPr lang="sv-SE" altLang="en-US" sz="1200" b="1" dirty="0"/>
              <a:t> to </a:t>
            </a:r>
            <a:r>
              <a:rPr lang="sv-SE" altLang="en-US" sz="1200" b="1" dirty="0" err="1"/>
              <a:t>ensure</a:t>
            </a:r>
            <a:r>
              <a:rPr lang="sv-SE" altLang="en-US" sz="1200" b="1" dirty="0"/>
              <a:t> </a:t>
            </a:r>
            <a:r>
              <a:rPr lang="sv-SE" altLang="en-US" sz="1200" b="1" dirty="0" err="1"/>
              <a:t>counts</a:t>
            </a:r>
            <a:r>
              <a:rPr lang="sv-SE" altLang="en-US" sz="1200" b="1" dirty="0"/>
              <a:t> </a:t>
            </a:r>
            <a:r>
              <a:rPr lang="sv-SE" altLang="en-US" sz="1200" b="1" dirty="0" err="1"/>
              <a:t>occur</a:t>
            </a:r>
            <a:r>
              <a:rPr lang="sv-SE" altLang="en-US" sz="1200" b="1" dirty="0"/>
              <a:t> </a:t>
            </a:r>
            <a:r>
              <a:rPr lang="sv-SE" altLang="en-US" sz="1200" b="1" dirty="0" err="1"/>
              <a:t>every</a:t>
            </a:r>
            <a:r>
              <a:rPr lang="sv-SE" altLang="en-US" sz="1200" b="1" dirty="0"/>
              <a:t> </a:t>
            </a:r>
            <a:r>
              <a:rPr lang="sv-SE" altLang="en-US" sz="1200" b="1" dirty="0" err="1"/>
              <a:t>time</a:t>
            </a:r>
            <a:r>
              <a:rPr lang="sv-SE" altLang="en-US" sz="1200" b="1" dirty="0"/>
              <a:t> </a:t>
            </a:r>
            <a:r>
              <a:rPr lang="sv-SE" altLang="en-US" sz="1200" b="1" dirty="0" err="1"/>
              <a:t>control</a:t>
            </a:r>
            <a:r>
              <a:rPr lang="sv-SE" altLang="en-US" sz="1200" b="1" dirty="0"/>
              <a:t> of the med </a:t>
            </a:r>
            <a:r>
              <a:rPr lang="sv-SE" altLang="en-US" sz="1200" b="1" dirty="0" err="1"/>
              <a:t>keys</a:t>
            </a:r>
            <a:r>
              <a:rPr lang="sv-SE" altLang="en-US" sz="1200" b="1" dirty="0"/>
              <a:t> </a:t>
            </a:r>
            <a:r>
              <a:rPr lang="sv-SE" altLang="en-US" sz="1200" b="1" dirty="0" err="1"/>
              <a:t>were</a:t>
            </a:r>
            <a:r>
              <a:rPr lang="sv-SE" altLang="en-US" sz="1200" b="1" dirty="0"/>
              <a:t> </a:t>
            </a:r>
            <a:r>
              <a:rPr lang="sv-SE" altLang="en-US" sz="1200" b="1" dirty="0" err="1"/>
              <a:t>passed</a:t>
            </a:r>
            <a:r>
              <a:rPr lang="sv-SE" altLang="en-US" sz="1200" b="1" dirty="0"/>
              <a:t>. </a:t>
            </a:r>
          </a:p>
          <a:p>
            <a:pPr eaLnBrk="1" hangingPunct="1"/>
            <a:endParaRPr lang="sv-SE" altLang="en-US" sz="1200" b="1" dirty="0"/>
          </a:p>
          <a:p>
            <a:pPr eaLnBrk="1" hangingPunct="1"/>
            <a:r>
              <a:rPr lang="sv-SE" altLang="en-US" sz="1200" b="1" dirty="0" err="1"/>
              <a:t>Usually</a:t>
            </a:r>
            <a:r>
              <a:rPr lang="sv-SE" altLang="en-US" sz="1200" b="1" dirty="0"/>
              <a:t> </a:t>
            </a:r>
            <a:r>
              <a:rPr lang="sv-SE" altLang="en-US" sz="1200" b="1" dirty="0" err="1"/>
              <a:t>this</a:t>
            </a:r>
            <a:r>
              <a:rPr lang="sv-SE" altLang="en-US" sz="1200" b="1" dirty="0"/>
              <a:t> </a:t>
            </a:r>
            <a:r>
              <a:rPr lang="sv-SE" altLang="en-US" sz="1200" b="1" dirty="0" err="1"/>
              <a:t>happens</a:t>
            </a:r>
            <a:r>
              <a:rPr lang="sv-SE" altLang="en-US" sz="1200" b="1" dirty="0"/>
              <a:t> at the </a:t>
            </a:r>
            <a:r>
              <a:rPr lang="sv-SE" altLang="en-US" sz="1200" b="1" dirty="0" err="1"/>
              <a:t>change</a:t>
            </a:r>
            <a:r>
              <a:rPr lang="sv-SE" altLang="en-US" sz="1200" b="1" dirty="0"/>
              <a:t> of </a:t>
            </a:r>
            <a:r>
              <a:rPr lang="sv-SE" altLang="en-US" sz="1200" b="1" dirty="0" err="1"/>
              <a:t>shift</a:t>
            </a:r>
            <a:r>
              <a:rPr lang="sv-SE" altLang="en-US" sz="1200" b="1" dirty="0"/>
              <a:t>, </a:t>
            </a:r>
            <a:r>
              <a:rPr lang="sv-SE" altLang="en-US" sz="1200" b="1" dirty="0" err="1"/>
              <a:t>however</a:t>
            </a:r>
            <a:r>
              <a:rPr lang="sv-SE" altLang="en-US" sz="1200" b="1" dirty="0"/>
              <a:t>, </a:t>
            </a:r>
            <a:r>
              <a:rPr lang="sv-SE" altLang="en-US" sz="1200" b="1" dirty="0" err="1"/>
              <a:t>if</a:t>
            </a:r>
            <a:r>
              <a:rPr lang="sv-SE" altLang="en-US" sz="1200" b="1" dirty="0"/>
              <a:t> </a:t>
            </a:r>
            <a:r>
              <a:rPr lang="sv-SE" altLang="en-US" sz="1200" b="1" dirty="0" err="1"/>
              <a:t>control</a:t>
            </a:r>
            <a:r>
              <a:rPr lang="sv-SE" altLang="en-US" sz="1200" b="1" dirty="0"/>
              <a:t> of the </a:t>
            </a:r>
            <a:r>
              <a:rPr lang="sv-SE" altLang="en-US" sz="1200" b="1" dirty="0" err="1"/>
              <a:t>key</a:t>
            </a:r>
            <a:r>
              <a:rPr lang="sv-SE" altLang="en-US" sz="1200" b="1" dirty="0"/>
              <a:t> </a:t>
            </a:r>
            <a:r>
              <a:rPr lang="sv-SE" altLang="en-US" sz="1200" b="1" dirty="0" err="1"/>
              <a:t>changed</a:t>
            </a:r>
            <a:r>
              <a:rPr lang="sv-SE" altLang="en-US" sz="1200" b="1" dirty="0"/>
              <a:t> </a:t>
            </a:r>
            <a:r>
              <a:rPr lang="sv-SE" altLang="en-US" sz="1200" b="1" dirty="0" err="1"/>
              <a:t>several</a:t>
            </a:r>
            <a:r>
              <a:rPr lang="sv-SE" altLang="en-US" sz="1200" b="1" dirty="0"/>
              <a:t> </a:t>
            </a:r>
            <a:r>
              <a:rPr lang="sv-SE" altLang="en-US" sz="1200" b="1" dirty="0" err="1"/>
              <a:t>times</a:t>
            </a:r>
            <a:r>
              <a:rPr lang="sv-SE" altLang="en-US" sz="1200" b="1" dirty="0"/>
              <a:t> </a:t>
            </a:r>
            <a:r>
              <a:rPr lang="sv-SE" altLang="en-US" sz="1200" b="1" dirty="0" err="1"/>
              <a:t>within</a:t>
            </a:r>
            <a:r>
              <a:rPr lang="sv-SE" altLang="en-US" sz="1200" b="1" dirty="0"/>
              <a:t> a </a:t>
            </a:r>
            <a:r>
              <a:rPr lang="sv-SE" altLang="en-US" sz="1200" b="1" dirty="0" err="1"/>
              <a:t>shift</a:t>
            </a:r>
            <a:r>
              <a:rPr lang="sv-SE" altLang="en-US" sz="1200" b="1" dirty="0"/>
              <a:t> </a:t>
            </a:r>
            <a:r>
              <a:rPr lang="sv-SE" altLang="en-US" sz="1200" b="1" dirty="0" err="1"/>
              <a:t>due</a:t>
            </a:r>
            <a:r>
              <a:rPr lang="sv-SE" altLang="en-US" sz="1200" b="1" dirty="0"/>
              <a:t> to </a:t>
            </a:r>
            <a:r>
              <a:rPr lang="sv-SE" altLang="en-US" sz="1200" b="1" dirty="0" err="1"/>
              <a:t>appointments</a:t>
            </a:r>
            <a:r>
              <a:rPr lang="sv-SE" altLang="en-US" sz="1200" b="1" dirty="0"/>
              <a:t>, breaks or </a:t>
            </a:r>
            <a:r>
              <a:rPr lang="sv-SE" altLang="en-US" sz="1200" b="1" dirty="0" err="1"/>
              <a:t>other</a:t>
            </a:r>
            <a:r>
              <a:rPr lang="sv-SE" altLang="en-US" sz="1200" b="1" dirty="0"/>
              <a:t> </a:t>
            </a:r>
            <a:r>
              <a:rPr lang="sv-SE" altLang="en-US" sz="1200" b="1" dirty="0" err="1"/>
              <a:t>reasons</a:t>
            </a:r>
            <a:r>
              <a:rPr lang="sv-SE" altLang="en-US" sz="1200" b="1" dirty="0"/>
              <a:t>,</a:t>
            </a:r>
            <a:r>
              <a:rPr lang="sv-SE" altLang="en-US" sz="1200" b="1" baseline="0" dirty="0"/>
              <a:t> a</a:t>
            </a:r>
            <a:r>
              <a:rPr lang="sv-SE" altLang="en-US" sz="1200" b="1" dirty="0"/>
              <a:t> </a:t>
            </a:r>
            <a:r>
              <a:rPr lang="sv-SE" altLang="en-US" sz="1200" b="1" dirty="0" err="1"/>
              <a:t>count</a:t>
            </a:r>
            <a:r>
              <a:rPr lang="sv-SE" altLang="en-US" sz="1200" b="1" dirty="0"/>
              <a:t> should </a:t>
            </a:r>
            <a:r>
              <a:rPr lang="sv-SE" altLang="en-US" sz="1200" b="1" dirty="0" err="1"/>
              <a:t>have</a:t>
            </a:r>
            <a:r>
              <a:rPr lang="sv-SE" altLang="en-US" sz="1200" b="1" dirty="0"/>
              <a:t> </a:t>
            </a:r>
            <a:r>
              <a:rPr lang="sv-SE" altLang="en-US" sz="1200" b="1" dirty="0" err="1"/>
              <a:t>been</a:t>
            </a:r>
            <a:r>
              <a:rPr lang="sv-SE" altLang="en-US" sz="1200" b="1" dirty="0"/>
              <a:t> </a:t>
            </a:r>
            <a:r>
              <a:rPr lang="sv-SE" altLang="en-US" sz="1200" b="1" dirty="0" err="1"/>
              <a:t>conducted</a:t>
            </a:r>
            <a:r>
              <a:rPr lang="sv-SE" altLang="en-US" sz="1200" b="1" dirty="0"/>
              <a:t> and </a:t>
            </a:r>
            <a:r>
              <a:rPr lang="sv-SE" altLang="en-US" sz="1200" b="1" dirty="0" err="1"/>
              <a:t>documented</a:t>
            </a:r>
            <a:r>
              <a:rPr lang="sv-SE" altLang="en-US" sz="1200" b="1" dirty="0"/>
              <a:t> </a:t>
            </a:r>
            <a:r>
              <a:rPr lang="sv-SE" altLang="en-US" sz="1200" b="1" u="sng" dirty="0" err="1"/>
              <a:t>each</a:t>
            </a:r>
            <a:r>
              <a:rPr lang="sv-SE" altLang="en-US" sz="1200" b="1" dirty="0"/>
              <a:t> </a:t>
            </a:r>
            <a:r>
              <a:rPr lang="sv-SE" altLang="en-US" sz="1200" b="1" dirty="0" err="1"/>
              <a:t>time</a:t>
            </a:r>
            <a:r>
              <a:rPr lang="sv-SE" altLang="en-US" sz="1200" b="1" dirty="0"/>
              <a:t> the </a:t>
            </a:r>
            <a:r>
              <a:rPr lang="sv-SE" altLang="en-US" sz="1200" b="1" dirty="0" err="1"/>
              <a:t>keys</a:t>
            </a:r>
            <a:r>
              <a:rPr lang="sv-SE" altLang="en-US" sz="1200" b="1" dirty="0"/>
              <a:t> </a:t>
            </a:r>
            <a:r>
              <a:rPr lang="sv-SE" altLang="en-US" sz="1200" b="1" dirty="0" err="1"/>
              <a:t>changed</a:t>
            </a:r>
            <a:r>
              <a:rPr lang="sv-SE" altLang="en-US" sz="1200" b="1" dirty="0"/>
              <a:t> hands.</a:t>
            </a:r>
          </a:p>
          <a:p>
            <a:pPr eaLnBrk="1" hangingPunct="1"/>
            <a:endParaRPr lang="sv-SE" altLang="en-US" sz="1200" b="1" dirty="0"/>
          </a:p>
          <a:p>
            <a:pPr eaLnBrk="1" hangingPunct="1"/>
            <a:r>
              <a:rPr lang="sv-SE" altLang="en-US" sz="1200" b="1" dirty="0"/>
              <a:t>If a Certified </a:t>
            </a:r>
            <a:r>
              <a:rPr lang="sv-SE" altLang="en-US" sz="1200" b="1" dirty="0" err="1"/>
              <a:t>staff</a:t>
            </a:r>
            <a:r>
              <a:rPr lang="sv-SE" altLang="en-US" sz="1200" b="1" dirty="0"/>
              <a:t> </a:t>
            </a:r>
            <a:r>
              <a:rPr lang="sv-SE" altLang="en-US" sz="1200" b="1" dirty="0" err="1"/>
              <a:t>was</a:t>
            </a:r>
            <a:r>
              <a:rPr lang="sv-SE" altLang="en-US" sz="1200" b="1" dirty="0"/>
              <a:t> </a:t>
            </a:r>
            <a:r>
              <a:rPr lang="sv-SE" altLang="en-US" sz="1200" b="1" dirty="0" err="1"/>
              <a:t>alone</a:t>
            </a:r>
            <a:r>
              <a:rPr lang="sv-SE" altLang="en-US" sz="1200" b="1" dirty="0"/>
              <a:t> or another Certified </a:t>
            </a:r>
            <a:r>
              <a:rPr lang="sv-SE" altLang="en-US" sz="1200" b="1" dirty="0" err="1"/>
              <a:t>staff</a:t>
            </a:r>
            <a:r>
              <a:rPr lang="sv-SE" altLang="en-US" sz="1200" b="1" dirty="0"/>
              <a:t> </a:t>
            </a:r>
            <a:r>
              <a:rPr lang="sv-SE" altLang="en-US" sz="1200" b="1" dirty="0" err="1"/>
              <a:t>was</a:t>
            </a:r>
            <a:r>
              <a:rPr lang="sv-SE" altLang="en-US" sz="1200" b="1" dirty="0"/>
              <a:t> not present </a:t>
            </a:r>
            <a:r>
              <a:rPr lang="sv-SE" altLang="en-US" sz="1200" b="1" dirty="0" err="1"/>
              <a:t>when</a:t>
            </a:r>
            <a:r>
              <a:rPr lang="sv-SE" altLang="en-US" sz="1200" b="1" dirty="0"/>
              <a:t> coming </a:t>
            </a:r>
            <a:r>
              <a:rPr lang="sv-SE" altLang="en-US" sz="1200" b="1" dirty="0" err="1"/>
              <a:t>onto</a:t>
            </a:r>
            <a:r>
              <a:rPr lang="sv-SE" altLang="en-US" sz="1200" b="1" dirty="0"/>
              <a:t> or </a:t>
            </a:r>
            <a:r>
              <a:rPr lang="sv-SE" altLang="en-US" sz="1200" b="1" dirty="0" err="1"/>
              <a:t>leaving</a:t>
            </a:r>
            <a:r>
              <a:rPr lang="sv-SE" altLang="en-US" sz="1200" b="1" dirty="0"/>
              <a:t> a </a:t>
            </a:r>
            <a:r>
              <a:rPr lang="sv-SE" altLang="en-US" sz="1200" b="1" dirty="0" err="1"/>
              <a:t>shift</a:t>
            </a:r>
            <a:r>
              <a:rPr lang="sv-SE" altLang="en-US" sz="1200" b="1" dirty="0"/>
              <a:t>, </a:t>
            </a:r>
            <a:r>
              <a:rPr lang="sv-SE" altLang="en-US" sz="1200" b="1" dirty="0" err="1"/>
              <a:t>then</a:t>
            </a:r>
            <a:r>
              <a:rPr lang="sv-SE" altLang="en-US" sz="1200" b="1" dirty="0"/>
              <a:t> the staff must count the meds </a:t>
            </a:r>
            <a:r>
              <a:rPr lang="sv-SE" altLang="en-US" sz="1200" b="1" dirty="0" err="1"/>
              <a:t>alone</a:t>
            </a:r>
            <a:r>
              <a:rPr lang="sv-SE" altLang="en-US" sz="1200" b="1" dirty="0"/>
              <a:t>, and </a:t>
            </a:r>
            <a:r>
              <a:rPr lang="sv-SE" altLang="en-US" sz="1200" b="1" dirty="0" err="1"/>
              <a:t>document</a:t>
            </a:r>
            <a:r>
              <a:rPr lang="sv-SE" altLang="en-US" sz="1200" b="1" dirty="0"/>
              <a:t> ’</a:t>
            </a:r>
            <a:r>
              <a:rPr lang="sv-SE" altLang="en-US" sz="1200" b="1" dirty="0" err="1"/>
              <a:t>single</a:t>
            </a:r>
            <a:r>
              <a:rPr lang="sv-SE" altLang="en-US" sz="1200" b="1" dirty="0"/>
              <a:t> person count’ in the space </a:t>
            </a:r>
            <a:r>
              <a:rPr lang="sv-SE" altLang="en-US" sz="1200" b="1" dirty="0" err="1"/>
              <a:t>near</a:t>
            </a:r>
            <a:r>
              <a:rPr lang="sv-SE" altLang="en-US" sz="1200" b="1" dirty="0"/>
              <a:t> </a:t>
            </a:r>
            <a:r>
              <a:rPr lang="sv-SE" altLang="en-US" sz="1200" b="1" dirty="0" err="1"/>
              <a:t>their</a:t>
            </a:r>
            <a:r>
              <a:rPr lang="sv-SE" altLang="en-US" sz="1200" b="1" dirty="0"/>
              <a:t> </a:t>
            </a:r>
            <a:r>
              <a:rPr lang="sv-SE" altLang="en-US" sz="1200" b="1" dirty="0" err="1"/>
              <a:t>name</a:t>
            </a:r>
            <a:r>
              <a:rPr lang="sv-SE" altLang="en-US" sz="1200" b="1" dirty="0"/>
              <a:t> on the </a:t>
            </a:r>
            <a:r>
              <a:rPr lang="sv-SE" altLang="en-US" sz="1200" b="1" dirty="0" err="1"/>
              <a:t>shift</a:t>
            </a:r>
            <a:r>
              <a:rPr lang="sv-SE" altLang="en-US" sz="1200" b="1" dirty="0"/>
              <a:t> count </a:t>
            </a:r>
            <a:r>
              <a:rPr lang="sv-SE" altLang="en-US" sz="1200" b="1" dirty="0" err="1"/>
              <a:t>sheet</a:t>
            </a:r>
            <a:r>
              <a:rPr lang="sv-SE" altLang="en-US" sz="1200" b="1" dirty="0"/>
              <a:t>. </a:t>
            </a:r>
          </a:p>
          <a:p>
            <a:pPr eaLnBrk="1" hangingPunct="1"/>
            <a:endParaRPr lang="sv-SE" altLang="en-US" sz="1200" b="1" dirty="0"/>
          </a:p>
          <a:p>
            <a:pPr eaLnBrk="1" hangingPunct="1"/>
            <a:r>
              <a:rPr lang="sv-SE" altLang="en-US" sz="1200" b="1" dirty="0" err="1"/>
              <a:t>This</a:t>
            </a:r>
            <a:r>
              <a:rPr lang="sv-SE" altLang="en-US" sz="1200" b="1" dirty="0"/>
              <a:t> is </a:t>
            </a:r>
            <a:r>
              <a:rPr lang="sv-SE" altLang="en-US" sz="1200" b="1" dirty="0" err="1"/>
              <a:t>allowed</a:t>
            </a:r>
            <a:r>
              <a:rPr lang="sv-SE" altLang="en-US" sz="1200" b="1" dirty="0"/>
              <a:t> as long as the </a:t>
            </a:r>
            <a:r>
              <a:rPr lang="sv-SE" altLang="en-US" sz="1200" b="1" dirty="0" err="1"/>
              <a:t>count</a:t>
            </a:r>
            <a:r>
              <a:rPr lang="sv-SE" altLang="en-US" sz="1200" b="1" dirty="0"/>
              <a:t> has </a:t>
            </a:r>
            <a:r>
              <a:rPr lang="sv-SE" altLang="en-US" sz="1200" b="1" dirty="0" err="1"/>
              <a:t>been</a:t>
            </a:r>
            <a:r>
              <a:rPr lang="sv-SE" altLang="en-US" sz="1200" b="1" dirty="0"/>
              <a:t> </a:t>
            </a:r>
            <a:r>
              <a:rPr lang="sv-SE" altLang="en-US" sz="1200" b="1" dirty="0" err="1"/>
              <a:t>conducted</a:t>
            </a:r>
            <a:r>
              <a:rPr lang="sv-SE" altLang="en-US" sz="1200" b="1" dirty="0"/>
              <a:t> by 2 </a:t>
            </a:r>
            <a:r>
              <a:rPr lang="sv-SE" altLang="en-US" sz="1200" b="1" dirty="0" err="1"/>
              <a:t>staff</a:t>
            </a:r>
            <a:r>
              <a:rPr lang="sv-SE" altLang="en-US" sz="1200" b="1" dirty="0"/>
              <a:t> in the </a:t>
            </a:r>
            <a:r>
              <a:rPr lang="sv-SE" altLang="en-US" sz="1200" b="1" dirty="0" err="1"/>
              <a:t>previous</a:t>
            </a:r>
            <a:r>
              <a:rPr lang="sv-SE" altLang="en-US" sz="1200" b="1" dirty="0"/>
              <a:t> 24 </a:t>
            </a:r>
            <a:r>
              <a:rPr lang="sv-SE" altLang="en-US" sz="1200" b="1" dirty="0" err="1"/>
              <a:t>hours</a:t>
            </a:r>
            <a:r>
              <a:rPr lang="sv-SE" altLang="en-US" sz="1200" b="1" dirty="0"/>
              <a:t>.</a:t>
            </a:r>
          </a:p>
          <a:p>
            <a:pPr eaLnBrk="1" hangingPunct="1"/>
            <a:endParaRPr lang="sv-SE" altLang="en-US" sz="1200" b="1" dirty="0"/>
          </a:p>
          <a:p>
            <a:pPr eaLnBrk="1" hangingPunct="1"/>
            <a:r>
              <a:rPr lang="sv-SE" altLang="en-US" sz="1200" b="1" dirty="0"/>
              <a:t>If </a:t>
            </a:r>
            <a:r>
              <a:rPr lang="sv-SE" altLang="en-US" sz="1200" b="1" dirty="0" err="1"/>
              <a:t>there</a:t>
            </a:r>
            <a:r>
              <a:rPr lang="sv-SE" altLang="en-US" sz="1200" b="1" dirty="0"/>
              <a:t> </a:t>
            </a:r>
            <a:r>
              <a:rPr lang="sv-SE" altLang="en-US" sz="1200" b="1" dirty="0" err="1"/>
              <a:t>are</a:t>
            </a:r>
            <a:r>
              <a:rPr lang="sv-SE" altLang="en-US" sz="1200" b="1" dirty="0"/>
              <a:t> no </a:t>
            </a:r>
            <a:r>
              <a:rPr lang="sv-SE" altLang="en-US" sz="1200" b="1" dirty="0" err="1"/>
              <a:t>staff</a:t>
            </a:r>
            <a:r>
              <a:rPr lang="sv-SE" altLang="en-US" sz="1200" b="1" dirty="0"/>
              <a:t> going off </a:t>
            </a:r>
            <a:r>
              <a:rPr lang="sv-SE" altLang="en-US" sz="1200" b="1" dirty="0" err="1"/>
              <a:t>duty</a:t>
            </a:r>
            <a:r>
              <a:rPr lang="sv-SE" altLang="en-US" sz="1200" b="1" dirty="0"/>
              <a:t> and 2 </a:t>
            </a:r>
            <a:r>
              <a:rPr lang="sv-SE" altLang="en-US" sz="1200" b="1" dirty="0" err="1"/>
              <a:t>Certified</a:t>
            </a:r>
            <a:r>
              <a:rPr lang="sv-SE" altLang="en-US" sz="1200" b="1" dirty="0"/>
              <a:t> </a:t>
            </a:r>
            <a:r>
              <a:rPr lang="sv-SE" altLang="en-US" sz="1200" b="1" dirty="0" err="1"/>
              <a:t>staff</a:t>
            </a:r>
            <a:r>
              <a:rPr lang="sv-SE" altLang="en-US" sz="1200" b="1" dirty="0"/>
              <a:t> </a:t>
            </a:r>
            <a:r>
              <a:rPr lang="sv-SE" altLang="en-US" sz="1200" b="1" dirty="0" err="1"/>
              <a:t>were</a:t>
            </a:r>
            <a:r>
              <a:rPr lang="sv-SE" altLang="en-US" sz="1200" b="1" dirty="0"/>
              <a:t> coming on </a:t>
            </a:r>
            <a:r>
              <a:rPr lang="sv-SE" altLang="en-US" sz="1200" b="1" dirty="0" err="1"/>
              <a:t>duty</a:t>
            </a:r>
            <a:r>
              <a:rPr lang="sv-SE" altLang="en-US" sz="1200" b="1" dirty="0"/>
              <a:t>, </a:t>
            </a:r>
            <a:r>
              <a:rPr lang="sv-SE" altLang="en-US" sz="1200" b="1" dirty="0" err="1"/>
              <a:t>review</a:t>
            </a:r>
            <a:r>
              <a:rPr lang="sv-SE" altLang="en-US" sz="1200" b="1" dirty="0"/>
              <a:t> </a:t>
            </a:r>
            <a:r>
              <a:rPr lang="sv-SE" altLang="en-US" sz="1200" b="1" dirty="0" err="1"/>
              <a:t>that</a:t>
            </a:r>
            <a:r>
              <a:rPr lang="sv-SE" altLang="en-US" sz="1200" b="1" dirty="0"/>
              <a:t> a 2-person </a:t>
            </a:r>
            <a:r>
              <a:rPr lang="sv-SE" altLang="en-US" sz="1200" b="1" dirty="0" err="1"/>
              <a:t>count</a:t>
            </a:r>
            <a:r>
              <a:rPr lang="sv-SE" altLang="en-US" sz="1200" b="1" dirty="0"/>
              <a:t> </a:t>
            </a:r>
            <a:r>
              <a:rPr lang="sv-SE" altLang="en-US" sz="1200" b="1" dirty="0" err="1"/>
              <a:t>was</a:t>
            </a:r>
            <a:r>
              <a:rPr lang="sv-SE" altLang="en-US" sz="1200" b="1" dirty="0"/>
              <a:t> </a:t>
            </a:r>
            <a:r>
              <a:rPr lang="sv-SE" altLang="en-US" sz="1200" b="1" dirty="0" err="1"/>
              <a:t>conducted</a:t>
            </a:r>
            <a:r>
              <a:rPr lang="sv-SE" altLang="en-US" sz="1200" b="1" dirty="0"/>
              <a:t> and </a:t>
            </a:r>
            <a:r>
              <a:rPr lang="sv-SE" altLang="en-US" sz="1200" b="1" dirty="0" err="1"/>
              <a:t>that</a:t>
            </a:r>
            <a:r>
              <a:rPr lang="sv-SE" altLang="en-US" sz="1200" b="1" dirty="0"/>
              <a:t> the second </a:t>
            </a:r>
            <a:r>
              <a:rPr lang="sv-SE" altLang="en-US" sz="1200" b="1" dirty="0" err="1"/>
              <a:t>staff</a:t>
            </a:r>
            <a:r>
              <a:rPr lang="sv-SE" altLang="en-US" sz="1200" b="1" dirty="0"/>
              <a:t> </a:t>
            </a:r>
            <a:r>
              <a:rPr lang="sv-SE" altLang="en-US" sz="1200" b="1" dirty="0" err="1"/>
              <a:t>documented</a:t>
            </a:r>
            <a:r>
              <a:rPr lang="sv-SE" altLang="en-US" sz="1200" b="1" dirty="0"/>
              <a:t> ’</a:t>
            </a:r>
            <a:r>
              <a:rPr lang="sv-SE" altLang="en-US" sz="1200" b="1" dirty="0" err="1"/>
              <a:t>witness</a:t>
            </a:r>
            <a:r>
              <a:rPr lang="sv-SE" altLang="en-US" sz="1200" b="1" dirty="0"/>
              <a:t>’ </a:t>
            </a:r>
            <a:r>
              <a:rPr lang="sv-SE" altLang="en-US" sz="1200" b="1" dirty="0" err="1"/>
              <a:t>next</a:t>
            </a:r>
            <a:r>
              <a:rPr lang="sv-SE" altLang="en-US" sz="1200" b="1" dirty="0"/>
              <a:t> to </a:t>
            </a:r>
            <a:r>
              <a:rPr lang="sv-SE" altLang="en-US" sz="1200" b="1" dirty="0" err="1"/>
              <a:t>their</a:t>
            </a:r>
            <a:r>
              <a:rPr lang="sv-SE" altLang="en-US" sz="1200" b="1" dirty="0"/>
              <a:t> </a:t>
            </a:r>
            <a:r>
              <a:rPr lang="sv-SE" altLang="en-US" sz="1200" b="1" dirty="0" err="1"/>
              <a:t>name</a:t>
            </a:r>
            <a:r>
              <a:rPr lang="sv-SE" altLang="en-US" sz="1200" b="1" dirty="0"/>
              <a:t>.</a:t>
            </a:r>
          </a:p>
          <a:p>
            <a:pPr eaLnBrk="1" hangingPunct="1"/>
            <a:endParaRPr lang="sv-SE" altLang="en-US" sz="1200" b="1" dirty="0"/>
          </a:p>
          <a:p>
            <a:pPr eaLnBrk="1" hangingPunct="1"/>
            <a:r>
              <a:rPr lang="sv-SE" altLang="en-US" sz="1200" b="1" dirty="0"/>
              <a:t>The count should</a:t>
            </a:r>
            <a:r>
              <a:rPr lang="sv-SE" altLang="en-US" sz="1200" b="1" baseline="0" dirty="0"/>
              <a:t> be </a:t>
            </a:r>
            <a:r>
              <a:rPr lang="sv-SE" altLang="en-US" sz="1200" b="1" baseline="0" dirty="0" err="1"/>
              <a:t>documented</a:t>
            </a:r>
            <a:r>
              <a:rPr lang="sv-SE" altLang="en-US" sz="1200" b="1" baseline="0" dirty="0"/>
              <a:t> in ’real’ </a:t>
            </a:r>
            <a:r>
              <a:rPr lang="sv-SE" altLang="en-US" sz="1200" b="1" baseline="0" dirty="0" err="1"/>
              <a:t>time</a:t>
            </a:r>
            <a:r>
              <a:rPr lang="sv-SE" altLang="en-US" sz="1200" b="1" baseline="0" dirty="0"/>
              <a:t>.</a:t>
            </a:r>
            <a:endParaRPr lang="sv-SE" altLang="en-US" sz="1200" b="1" dirty="0"/>
          </a:p>
          <a:p>
            <a:endParaRPr lang="en-US" dirty="0"/>
          </a:p>
        </p:txBody>
      </p:sp>
      <p:sp>
        <p:nvSpPr>
          <p:cNvPr id="4" name="Slide Number Placeholder 3"/>
          <p:cNvSpPr>
            <a:spLocks noGrp="1"/>
          </p:cNvSpPr>
          <p:nvPr>
            <p:ph type="sldNum" sz="quarter" idx="5"/>
          </p:nvPr>
        </p:nvSpPr>
        <p:spPr/>
        <p:txBody>
          <a:bodyPr/>
          <a:lstStyle/>
          <a:p>
            <a:pPr>
              <a:defRPr/>
            </a:pPr>
            <a:fld id="{ECFF9ADB-64AA-4164-B8FA-510A49B5505E}" type="slidenum">
              <a:rPr lang="en-US" altLang="en-US" smtClean="0"/>
              <a:pPr>
                <a:defRPr/>
              </a:pPr>
              <a:t>110</a:t>
            </a:fld>
            <a:endParaRPr lang="en-US" altLang="en-US"/>
          </a:p>
        </p:txBody>
      </p:sp>
    </p:spTree>
    <p:extLst>
      <p:ext uri="{BB962C8B-B14F-4D97-AF65-F5344CB8AC3E}">
        <p14:creationId xmlns:p14="http://schemas.microsoft.com/office/powerpoint/2010/main" val="354894060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If medication supply discrepancies have occurred in your site, you’ve most likely seen documentation reflecting what happened and the actions that followed the discoveries.</a:t>
            </a:r>
          </a:p>
          <a:p>
            <a:endParaRPr lang="en-US" b="1" dirty="0"/>
          </a:p>
          <a:p>
            <a:pPr eaLnBrk="1" hangingPunct="1">
              <a:defRPr/>
            </a:pPr>
            <a:r>
              <a:rPr lang="en-US" altLang="en-US" sz="1200" b="1" dirty="0">
                <a:solidFill>
                  <a:srgbClr val="000000"/>
                </a:solidFill>
              </a:rPr>
              <a:t>All prescription (countable and non-countable) med losses must be reported to the Drug Control Program using a Drug Incident Report form.  </a:t>
            </a:r>
            <a:endParaRPr lang="en-US" sz="1200" b="1" i="0" u="none" strike="noStrike" kern="1200" dirty="0">
              <a:solidFill>
                <a:schemeClr val="tx1"/>
              </a:solidFill>
              <a:effectLst/>
              <a:latin typeface="Arial" charset="0"/>
              <a:ea typeface="+mn-ea"/>
              <a:cs typeface="+mn-cs"/>
            </a:endParaRPr>
          </a:p>
          <a:p>
            <a:pPr eaLnBrk="1" hangingPunct="1">
              <a:defRPr/>
            </a:pPr>
            <a:endParaRPr lang="en-US" sz="1200" b="1" i="0" u="none" strike="noStrike" kern="1200" dirty="0">
              <a:solidFill>
                <a:schemeClr val="tx1"/>
              </a:solidFill>
              <a:effectLst/>
              <a:latin typeface="Arial" charset="0"/>
              <a:ea typeface="+mn-ea"/>
              <a:cs typeface="+mn-cs"/>
            </a:endParaRPr>
          </a:p>
          <a:p>
            <a:pPr eaLnBrk="1" hangingPunct="1">
              <a:defRPr/>
            </a:pPr>
            <a:r>
              <a:rPr lang="en-US" sz="1200" b="1" i="0" u="none" strike="noStrike" kern="1200" dirty="0">
                <a:solidFill>
                  <a:schemeClr val="tx1"/>
                </a:solidFill>
                <a:effectLst/>
                <a:latin typeface="Arial" charset="0"/>
                <a:ea typeface="+mn-ea"/>
                <a:cs typeface="+mn-cs"/>
              </a:rPr>
              <a:t>The submission of the Drug Incident Report form satisfies DCP's requirements for both a telephonic and written report.</a:t>
            </a:r>
            <a:endParaRPr lang="en-US" altLang="en-US" sz="1200" b="1" dirty="0">
              <a:solidFill>
                <a:srgbClr val="000000"/>
              </a:solidFill>
            </a:endParaRPr>
          </a:p>
          <a:p>
            <a:pPr eaLnBrk="1" hangingPunct="1">
              <a:defRPr/>
            </a:pPr>
            <a:endParaRPr lang="en-US" altLang="en-US" sz="1200" b="1" dirty="0">
              <a:solidFill>
                <a:srgbClr val="000000"/>
              </a:solidFill>
            </a:endParaRPr>
          </a:p>
          <a:p>
            <a:pPr eaLnBrk="1" hangingPunct="1">
              <a:defRPr/>
            </a:pPr>
            <a:r>
              <a:rPr lang="en-US" altLang="en-US" sz="1200" b="1" dirty="0">
                <a:solidFill>
                  <a:srgbClr val="000000"/>
                </a:solidFill>
              </a:rPr>
              <a:t>The loss of a written prescription is also considered a drug loss and must be reported.</a:t>
            </a:r>
          </a:p>
          <a:p>
            <a:pPr eaLnBrk="1" hangingPunct="1">
              <a:defRPr/>
            </a:pPr>
            <a:endParaRPr lang="en-US" altLang="en-US" sz="1200" b="1" i="1" dirty="0">
              <a:solidFill>
                <a:srgbClr val="000000"/>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t>Ideally, there should be no evidence of tampering or diversion upon review.</a:t>
            </a:r>
          </a:p>
          <a:p>
            <a:endParaRPr lang="en-US" b="1" dirty="0"/>
          </a:p>
          <a:p>
            <a:endParaRPr lang="en-US" dirty="0"/>
          </a:p>
        </p:txBody>
      </p:sp>
      <p:sp>
        <p:nvSpPr>
          <p:cNvPr id="4" name="Slide Number Placeholder 3"/>
          <p:cNvSpPr>
            <a:spLocks noGrp="1"/>
          </p:cNvSpPr>
          <p:nvPr>
            <p:ph type="sldNum" sz="quarter" idx="5"/>
          </p:nvPr>
        </p:nvSpPr>
        <p:spPr/>
        <p:txBody>
          <a:bodyPr/>
          <a:lstStyle/>
          <a:p>
            <a:pPr>
              <a:defRPr/>
            </a:pPr>
            <a:fld id="{ECFF9ADB-64AA-4164-B8FA-510A49B5505E}" type="slidenum">
              <a:rPr lang="en-US" altLang="en-US" smtClean="0"/>
              <a:pPr>
                <a:defRPr/>
              </a:pPr>
              <a:t>111</a:t>
            </a:fld>
            <a:endParaRPr lang="en-US" altLang="en-US"/>
          </a:p>
        </p:txBody>
      </p:sp>
    </p:spTree>
    <p:extLst>
      <p:ext uri="{BB962C8B-B14F-4D97-AF65-F5344CB8AC3E}">
        <p14:creationId xmlns:p14="http://schemas.microsoft.com/office/powerpoint/2010/main" val="176087782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a documentation example of a non-suspicious count discrepancy discovered in which the math was incorrect, but the count was correct.</a:t>
            </a:r>
          </a:p>
        </p:txBody>
      </p:sp>
      <p:sp>
        <p:nvSpPr>
          <p:cNvPr id="4" name="Slide Number Placeholder 3"/>
          <p:cNvSpPr>
            <a:spLocks noGrp="1"/>
          </p:cNvSpPr>
          <p:nvPr>
            <p:ph type="sldNum" sz="quarter" idx="5"/>
          </p:nvPr>
        </p:nvSpPr>
        <p:spPr/>
        <p:txBody>
          <a:bodyPr/>
          <a:lstStyle/>
          <a:p>
            <a:pPr>
              <a:defRPr/>
            </a:pPr>
            <a:fld id="{ECFF9ADB-64AA-4164-B8FA-510A49B5505E}" type="slidenum">
              <a:rPr lang="en-US" altLang="en-US" smtClean="0"/>
              <a:pPr>
                <a:defRPr/>
              </a:pPr>
              <a:t>112</a:t>
            </a:fld>
            <a:endParaRPr lang="en-US" altLang="en-US"/>
          </a:p>
        </p:txBody>
      </p:sp>
    </p:spTree>
    <p:extLst>
      <p:ext uri="{BB962C8B-B14F-4D97-AF65-F5344CB8AC3E}">
        <p14:creationId xmlns:p14="http://schemas.microsoft.com/office/powerpoint/2010/main" val="287567381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If there was a medication supply discrepancy,</a:t>
            </a:r>
            <a:r>
              <a:rPr lang="en-US" b="1" baseline="0" dirty="0"/>
              <a:t> and the med </a:t>
            </a:r>
            <a:r>
              <a:rPr lang="en-US" b="1" baseline="0"/>
              <a:t>was not </a:t>
            </a:r>
            <a:r>
              <a:rPr lang="en-US" b="1" baseline="0" dirty="0"/>
              <a:t>accounted for, this should have been explained on the Count Sheet page.</a:t>
            </a:r>
            <a:endParaRPr lang="en-US" b="1"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113</a:t>
            </a:fld>
            <a:endParaRPr lang="en-US" altLang="en-US"/>
          </a:p>
        </p:txBody>
      </p:sp>
    </p:spTree>
    <p:extLst>
      <p:ext uri="{BB962C8B-B14F-4D97-AF65-F5344CB8AC3E}">
        <p14:creationId xmlns:p14="http://schemas.microsoft.com/office/powerpoint/2010/main" val="381366365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altLang="en-US" sz="1200" b="1" dirty="0">
                <a:solidFill>
                  <a:srgbClr val="000000"/>
                </a:solidFill>
              </a:rPr>
              <a:t>In addition, the Count Signature sheet documentation should have reflected that the count was ‘incorrect’, reference the corresponding Count Sheet page number and the notification of the DCP.</a:t>
            </a:r>
            <a:endParaRPr lang="en-US" b="1" baseline="0" dirty="0"/>
          </a:p>
          <a:p>
            <a:endParaRPr lang="en-US" b="1"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114</a:t>
            </a:fld>
            <a:endParaRPr lang="en-US" altLang="en-US"/>
          </a:p>
        </p:txBody>
      </p:sp>
    </p:spTree>
    <p:extLst>
      <p:ext uri="{BB962C8B-B14F-4D97-AF65-F5344CB8AC3E}">
        <p14:creationId xmlns:p14="http://schemas.microsoft.com/office/powerpoint/2010/main" val="378481455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0" dirty="0">
                <a:solidFill>
                  <a:srgbClr val="000000"/>
                </a:solidFill>
              </a:rPr>
              <a:t>If your site has any history of drug loss, you should ensure the Drug Incident Report form used to report the loss is maintained on site.  </a:t>
            </a:r>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115</a:t>
            </a:fld>
            <a:endParaRPr lang="en-US" altLang="en-US"/>
          </a:p>
        </p:txBody>
      </p:sp>
    </p:spTree>
    <p:extLst>
      <p:ext uri="{BB962C8B-B14F-4D97-AF65-F5344CB8AC3E}">
        <p14:creationId xmlns:p14="http://schemas.microsoft.com/office/powerpoint/2010/main" val="381366365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To access detailed information regarding Controlled Substance Loss Reporting, use the URL listed on the slide.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From this page, click the ‘Drug Control Program Services’ link.</a:t>
            </a:r>
          </a:p>
          <a:p>
            <a:endParaRPr lang="en-US" b="1"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116</a:t>
            </a:fld>
            <a:endParaRPr lang="en-US" altLang="en-US"/>
          </a:p>
        </p:txBody>
      </p:sp>
    </p:spTree>
    <p:extLst>
      <p:ext uri="{BB962C8B-B14F-4D97-AF65-F5344CB8AC3E}">
        <p14:creationId xmlns:p14="http://schemas.microsoft.com/office/powerpoint/2010/main" val="163082211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Clicking on the Controlled Substance Loss Reporting ‘bucket’ will guide you to the reporting process and the DIR form. </a:t>
            </a:r>
          </a:p>
          <a:p>
            <a:endParaRPr lang="en-US" b="1"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117</a:t>
            </a:fld>
            <a:endParaRPr lang="en-US" altLang="en-US"/>
          </a:p>
        </p:txBody>
      </p:sp>
    </p:spTree>
    <p:extLst>
      <p:ext uri="{BB962C8B-B14F-4D97-AF65-F5344CB8AC3E}">
        <p14:creationId xmlns:p14="http://schemas.microsoft.com/office/powerpoint/2010/main" val="38563964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t>If you support a person who is in the process of learning to self-administer their medication, all MAP policies apply. </a:t>
            </a:r>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118</a:t>
            </a:fld>
            <a:endParaRPr lang="en-US" altLang="en-US"/>
          </a:p>
        </p:txBody>
      </p:sp>
    </p:spTree>
    <p:extLst>
      <p:ext uri="{BB962C8B-B14F-4D97-AF65-F5344CB8AC3E}">
        <p14:creationId xmlns:p14="http://schemas.microsoft.com/office/powerpoint/2010/main" val="68673630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You will ensure there is supporting documentation of the transition to self-administration of medication process.</a:t>
            </a:r>
          </a:p>
          <a:p>
            <a:endParaRPr lang="en-US" b="1" dirty="0"/>
          </a:p>
          <a:p>
            <a:r>
              <a:rPr lang="en-US" b="1" dirty="0"/>
              <a:t>The documentation includes:</a:t>
            </a:r>
          </a:p>
          <a:p>
            <a:pPr marL="171450" indent="-171450">
              <a:buFont typeface="Arial" panose="020B0604020202020204" pitchFamily="34" charset="0"/>
              <a:buChar char="•"/>
            </a:pPr>
            <a:r>
              <a:rPr lang="en-US" b="1" dirty="0"/>
              <a:t>a </a:t>
            </a:r>
            <a:r>
              <a:rPr lang="en-US" sz="1200" b="1" dirty="0"/>
              <a:t>Self-Administration assessment, dated within 1 year</a:t>
            </a:r>
          </a:p>
          <a:p>
            <a:pPr marL="171450" indent="-171450">
              <a:buFont typeface="Arial" panose="020B0604020202020204" pitchFamily="34" charset="0"/>
              <a:buChar char="•"/>
            </a:pPr>
            <a:r>
              <a:rPr lang="en-US" sz="1200" b="1" dirty="0"/>
              <a:t>HCP documentation indicating approval of the transition</a:t>
            </a:r>
          </a:p>
          <a:p>
            <a:pPr marL="171450" indent="-171450">
              <a:buFont typeface="Arial" panose="020B0604020202020204" pitchFamily="34" charset="0"/>
              <a:buChar char="•"/>
            </a:pPr>
            <a:r>
              <a:rPr lang="en-US" sz="1200" b="1" dirty="0"/>
              <a:t>an HCP Order indicating the number of days a person may hold their meds</a:t>
            </a:r>
          </a:p>
          <a:p>
            <a:pPr marL="171450" indent="-171450">
              <a:buFont typeface="Arial" panose="020B0604020202020204" pitchFamily="34" charset="0"/>
              <a:buChar char="•"/>
            </a:pPr>
            <a:r>
              <a:rPr lang="en-US" sz="1200" b="1" dirty="0"/>
              <a:t>the transition is reflected in the applicable plan</a:t>
            </a:r>
          </a:p>
          <a:p>
            <a:pPr marL="171450" indent="-171450">
              <a:buFont typeface="Arial" panose="020B0604020202020204" pitchFamily="34" charset="0"/>
              <a:buChar char="•"/>
            </a:pPr>
            <a:r>
              <a:rPr lang="en-US" sz="1200" b="1" dirty="0"/>
              <a:t>progress of the teaching plan is on a data collection sheet and in</a:t>
            </a:r>
          </a:p>
          <a:p>
            <a:pPr marL="171450" indent="-171450">
              <a:buFont typeface="Arial" panose="020B0604020202020204" pitchFamily="34" charset="0"/>
              <a:buChar char="•"/>
            </a:pPr>
            <a:r>
              <a:rPr lang="en-US" sz="1200" b="1" dirty="0"/>
              <a:t>quarterly review notes.</a:t>
            </a:r>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119</a:t>
            </a:fld>
            <a:endParaRPr lang="en-US" altLang="en-US"/>
          </a:p>
        </p:txBody>
      </p:sp>
    </p:spTree>
    <p:extLst>
      <p:ext uri="{BB962C8B-B14F-4D97-AF65-F5344CB8AC3E}">
        <p14:creationId xmlns:p14="http://schemas.microsoft.com/office/powerpoint/2010/main" val="3813663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charset="0"/>
                <a:ea typeface="+mn-ea"/>
                <a:cs typeface="+mn-cs"/>
              </a:rPr>
              <a:t>Telephone orders should be reviewed to ensure they were posted and verified twice, and that the HCP signed the order within 72 hours.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charset="0"/>
                <a:ea typeface="+mn-ea"/>
                <a:cs typeface="+mn-cs"/>
              </a:rPr>
              <a:t>You’ll also want to review supporting documents of efforts to obtain the HCP signature within the 72-hour time frame, if applicable.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12</a:t>
            </a:fld>
            <a:endParaRPr lang="en-US" altLang="en-US"/>
          </a:p>
        </p:txBody>
      </p:sp>
    </p:spTree>
    <p:extLst>
      <p:ext uri="{BB962C8B-B14F-4D97-AF65-F5344CB8AC3E}">
        <p14:creationId xmlns:p14="http://schemas.microsoft.com/office/powerpoint/2010/main" val="277339105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If a pill organizer is used, the medication may </a:t>
            </a:r>
            <a:r>
              <a:rPr lang="en-US" altLang="en-US" sz="1200" b="1" u="sng" dirty="0"/>
              <a:t>only</a:t>
            </a:r>
            <a:r>
              <a:rPr lang="en-US" altLang="en-US" sz="1200" b="1" dirty="0"/>
              <a:t> be transferred/packaged by</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sz="1200" b="1" dirty="0"/>
              <a:t>a pharmacist or </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sz="1200" b="1" dirty="0"/>
              <a:t>the person learning to self-administer, with Certified staff supervision.</a:t>
            </a:r>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120</a:t>
            </a:fld>
            <a:endParaRPr lang="en-US" altLang="en-US"/>
          </a:p>
        </p:txBody>
      </p:sp>
    </p:spTree>
    <p:extLst>
      <p:ext uri="{BB962C8B-B14F-4D97-AF65-F5344CB8AC3E}">
        <p14:creationId xmlns:p14="http://schemas.microsoft.com/office/powerpoint/2010/main" val="214247306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t>Documentation of the transfer/repackaging of medication for scheduled and/or PRN medication is completed using an observation or medication sheet.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t>Following the transfer/repackaging, Certified staff document on the sheet, using the acceptable code, ’P’  in the appropriate date and time med boxes to indicate the: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200" b="1" dirty="0"/>
              <a:t>medication was transferred/repackaged by the person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200" b="1" dirty="0"/>
              <a:t>date medication was transferred/repackaged by the person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200" b="1" dirty="0"/>
              <a:t>name, dosage, and quantity of medication transferred/repackaged with a medication progress note by the Certified staff supervising the person transferring/repackaging.</a:t>
            </a:r>
            <a:endParaRPr lang="en-US" altLang="en-US" sz="1200" b="1" i="0" strike="sngStrike"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t>When the pill organizer is returned, the Certified staff </a:t>
            </a:r>
            <a:r>
              <a:rPr lang="en-US" altLang="en-US" sz="1200" b="1" i="0" dirty="0"/>
              <a:t>will document their initials under the ‘P’  and </a:t>
            </a:r>
            <a:r>
              <a:rPr lang="en-US" altLang="en-US" sz="1200" b="1" dirty="0"/>
              <a:t>write a </a:t>
            </a:r>
            <a:r>
              <a:rPr lang="en-US" altLang="en-US" sz="1200" b="1" i="0" dirty="0"/>
              <a:t>corresponding</a:t>
            </a:r>
            <a:r>
              <a:rPr lang="en-US" altLang="en-US" sz="1200" b="1" dirty="0"/>
              <a:t> progress note, indicating if it is empty or if medication remains.</a:t>
            </a:r>
          </a:p>
          <a:p>
            <a:pPr marL="0" marR="0" lvl="0" indent="0" algn="l" defTabSz="914400" rtl="0" eaLnBrk="0" fontAlgn="base" latinLnBrk="0" hangingPunct="0">
              <a:lnSpc>
                <a:spcPct val="100000"/>
              </a:lnSpc>
              <a:spcBef>
                <a:spcPct val="30000"/>
              </a:spcBef>
              <a:spcAft>
                <a:spcPct val="0"/>
              </a:spcAft>
              <a:buClrTx/>
              <a:buSzTx/>
              <a:buFontTx/>
              <a:buNone/>
              <a:tabLst/>
              <a:defRPr/>
            </a:pPr>
            <a:br>
              <a:rPr lang="en-US" altLang="en-US" sz="1200" b="1" dirty="0"/>
            </a:br>
            <a:r>
              <a:rPr lang="en-US" altLang="en-US" sz="1200" b="1" i="0" dirty="0"/>
              <a:t>If medication remains, the documentation should include notification of the HCP with further instructions.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0" dirty="0"/>
              <a:t>Any returned medication is disposed per policy.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t>The process then repeats.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0" dirty="0"/>
          </a:p>
          <a:p>
            <a:endParaRPr lang="en-US" dirty="0"/>
          </a:p>
        </p:txBody>
      </p:sp>
      <p:sp>
        <p:nvSpPr>
          <p:cNvPr id="4" name="Slide Number Placeholder 3"/>
          <p:cNvSpPr>
            <a:spLocks noGrp="1"/>
          </p:cNvSpPr>
          <p:nvPr>
            <p:ph type="sldNum" sz="quarter" idx="5"/>
          </p:nvPr>
        </p:nvSpPr>
        <p:spPr/>
        <p:txBody>
          <a:bodyPr/>
          <a:lstStyle/>
          <a:p>
            <a:pPr>
              <a:defRPr/>
            </a:pPr>
            <a:fld id="{ECFF9ADB-64AA-4164-B8FA-510A49B5505E}" type="slidenum">
              <a:rPr lang="en-US" altLang="en-US" smtClean="0"/>
              <a:pPr>
                <a:defRPr/>
              </a:pPr>
              <a:t>121</a:t>
            </a:fld>
            <a:endParaRPr lang="en-US" altLang="en-US"/>
          </a:p>
        </p:txBody>
      </p:sp>
    </p:spTree>
    <p:extLst>
      <p:ext uri="{BB962C8B-B14F-4D97-AF65-F5344CB8AC3E}">
        <p14:creationId xmlns:p14="http://schemas.microsoft.com/office/powerpoint/2010/main" val="281954327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If a PRN med is packed, it must be packed separately from the scheduled meds, documentation must include the number of doses packed and if any of the doses were used. </a:t>
            </a:r>
          </a:p>
          <a:p>
            <a:endParaRPr lang="en-US" b="1" baseline="0" dirty="0"/>
          </a:p>
          <a:p>
            <a:r>
              <a:rPr lang="en-US" sz="1200" b="1" i="0" u="none" strike="noStrike" kern="1200" dirty="0">
                <a:solidFill>
                  <a:schemeClr val="tx1"/>
                </a:solidFill>
                <a:effectLst/>
                <a:latin typeface="Arial" charset="0"/>
                <a:ea typeface="+mn-ea"/>
                <a:cs typeface="+mn-cs"/>
              </a:rPr>
              <a:t>Remember, only 7 doses of a PRN medication may be packed, regardless of the number of days that the person packs their scheduled medications.</a:t>
            </a:r>
            <a:endParaRPr lang="en-US" b="1" baseline="0" dirty="0"/>
          </a:p>
          <a:p>
            <a:endParaRPr lang="en-US" b="1" baseline="0" dirty="0"/>
          </a:p>
          <a:p>
            <a:r>
              <a:rPr lang="en-US" b="1" baseline="0" dirty="0"/>
              <a:t>A tracking system must be in place to follow up on the effectiveness of any PRN meds taken.</a:t>
            </a:r>
            <a:endParaRPr lang="en-US" b="1"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122</a:t>
            </a:fld>
            <a:endParaRPr lang="en-US" altLang="en-US"/>
          </a:p>
        </p:txBody>
      </p:sp>
    </p:spTree>
    <p:extLst>
      <p:ext uri="{BB962C8B-B14F-4D97-AF65-F5344CB8AC3E}">
        <p14:creationId xmlns:p14="http://schemas.microsoft.com/office/powerpoint/2010/main" val="16033765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t>Detailed information on this topic is in the policy manual.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t>Although</a:t>
            </a:r>
            <a:r>
              <a:rPr lang="en-US" altLang="en-US" sz="1200" b="1" baseline="0" dirty="0"/>
              <a:t> t</a:t>
            </a:r>
            <a:r>
              <a:rPr lang="en-US" altLang="en-US" sz="1200" b="1" dirty="0"/>
              <a:t>here are no standardized DPH forms related to self administration,</a:t>
            </a:r>
            <a:r>
              <a:rPr lang="en-US" altLang="en-US" sz="1200" b="1" baseline="0" dirty="0"/>
              <a:t> p</a:t>
            </a:r>
            <a:r>
              <a:rPr lang="en-US" altLang="en-US" sz="1200" b="1" dirty="0"/>
              <a:t>olicy</a:t>
            </a:r>
            <a:r>
              <a:rPr lang="en-US" altLang="en-US" sz="1200" b="1" baseline="0" dirty="0"/>
              <a:t> </a:t>
            </a:r>
            <a:r>
              <a:rPr lang="en-US" altLang="en-US" sz="1200" b="1" dirty="0"/>
              <a:t>Section 07 does include sample </a:t>
            </a:r>
            <a:r>
              <a:rPr lang="en-US" altLang="en-US" sz="1200" b="1" baseline="0" dirty="0"/>
              <a:t>forms for your use. </a:t>
            </a:r>
            <a:endParaRPr lang="en-US" altLang="en-US" sz="1200" b="1" dirty="0"/>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123</a:t>
            </a:fld>
            <a:endParaRPr lang="en-US" altLang="en-US"/>
          </a:p>
        </p:txBody>
      </p:sp>
    </p:spTree>
    <p:extLst>
      <p:ext uri="{BB962C8B-B14F-4D97-AF65-F5344CB8AC3E}">
        <p14:creationId xmlns:p14="http://schemas.microsoft.com/office/powerpoint/2010/main" val="215991723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b="1" dirty="0"/>
              <a:t>To be considered self-administering,</a:t>
            </a:r>
            <a:r>
              <a:rPr lang="en-US" altLang="en-US" sz="1200" b="1" baseline="0" dirty="0"/>
              <a:t> </a:t>
            </a:r>
            <a:r>
              <a:rPr lang="en-US" altLang="en-US" sz="1200" b="1" dirty="0"/>
              <a:t>the person must:</a:t>
            </a:r>
          </a:p>
          <a:p>
            <a:pPr marL="171450" indent="-171450" eaLnBrk="1" hangingPunct="1">
              <a:buFont typeface="Arial" panose="020B0604020202020204" pitchFamily="34" charset="0"/>
              <a:buChar char="•"/>
            </a:pPr>
            <a:r>
              <a:rPr lang="en-US" altLang="en-US" sz="1200" b="1" dirty="0"/>
              <a:t>demonstrate an ability to take medication independently</a:t>
            </a:r>
            <a:r>
              <a:rPr lang="en-US" altLang="en-US" sz="1200" b="1" baseline="0" dirty="0"/>
              <a:t> as </a:t>
            </a:r>
            <a:r>
              <a:rPr lang="en-US" altLang="en-US" sz="1200" b="1" dirty="0"/>
              <a:t>evidenced by</a:t>
            </a:r>
            <a:r>
              <a:rPr lang="en-US" altLang="en-US" sz="1200" b="1" baseline="0" dirty="0"/>
              <a:t> </a:t>
            </a:r>
            <a:r>
              <a:rPr lang="en-US" altLang="en-US" sz="1200" b="1" dirty="0"/>
              <a:t>storing their meds so that</a:t>
            </a:r>
            <a:r>
              <a:rPr lang="en-US" altLang="en-US" sz="1200" b="1" baseline="0" dirty="0"/>
              <a:t> they’re </a:t>
            </a:r>
            <a:r>
              <a:rPr lang="en-US" altLang="en-US" sz="1200" b="1" dirty="0"/>
              <a:t>inaccessible to others</a:t>
            </a:r>
          </a:p>
          <a:p>
            <a:pPr marL="171450" indent="-171450" eaLnBrk="1" hangingPunct="1">
              <a:buFont typeface="Arial" panose="020B0604020202020204" pitchFamily="34" charset="0"/>
              <a:buChar char="•"/>
            </a:pPr>
            <a:r>
              <a:rPr lang="en-US" altLang="en-US" sz="1200" b="1" baseline="0" dirty="0"/>
              <a:t>understand</a:t>
            </a:r>
            <a:r>
              <a:rPr lang="en-US" altLang="en-US" sz="1200" b="1" dirty="0"/>
              <a:t> the type of medication they’re on, its purpose and for what symptoms or condition it’s prescribed</a:t>
            </a:r>
          </a:p>
          <a:p>
            <a:pPr marL="171450" indent="-171450" eaLnBrk="1" hangingPunct="1">
              <a:buFont typeface="Arial" panose="020B0604020202020204" pitchFamily="34" charset="0"/>
              <a:buChar char="•"/>
            </a:pPr>
            <a:r>
              <a:rPr lang="en-US" altLang="en-US" sz="1200" b="1" dirty="0"/>
              <a:t>know how often to</a:t>
            </a:r>
            <a:r>
              <a:rPr lang="en-US" altLang="en-US" sz="1200" b="1" baseline="0" dirty="0"/>
              <a:t> take the medication </a:t>
            </a:r>
            <a:r>
              <a:rPr lang="en-US" altLang="en-US" sz="1200" b="1" dirty="0"/>
              <a:t>(staff</a:t>
            </a:r>
            <a:r>
              <a:rPr lang="en-US" altLang="en-US" sz="1200" b="1" baseline="0" dirty="0"/>
              <a:t> may </a:t>
            </a:r>
            <a:r>
              <a:rPr lang="en-US" altLang="en-US" sz="1200" b="1" dirty="0"/>
              <a:t>verbally remind</a:t>
            </a:r>
            <a:r>
              <a:rPr lang="en-US" altLang="en-US" sz="1200" b="1" baseline="0" dirty="0"/>
              <a:t> them</a:t>
            </a:r>
            <a:r>
              <a:rPr lang="en-US" altLang="en-US" sz="1200" b="1" dirty="0"/>
              <a:t>) </a:t>
            </a:r>
          </a:p>
          <a:p>
            <a:pPr marL="171450" indent="-171450" eaLnBrk="1" hangingPunct="1">
              <a:buFont typeface="Arial" panose="020B0604020202020204" pitchFamily="34" charset="0"/>
              <a:buChar char="•"/>
            </a:pPr>
            <a:r>
              <a:rPr lang="en-US" altLang="en-US" sz="1200" b="1" dirty="0"/>
              <a:t>be familiar with the most common side effects, if any, and to</a:t>
            </a:r>
          </a:p>
          <a:p>
            <a:pPr marL="171450" indent="-171450" eaLnBrk="1" hangingPunct="1">
              <a:buFont typeface="Arial" panose="020B0604020202020204" pitchFamily="34" charset="0"/>
              <a:buChar char="•"/>
            </a:pPr>
            <a:r>
              <a:rPr lang="en-US" altLang="en-US" sz="1200" b="1" dirty="0"/>
              <a:t>know when and how to dispose of medication, when needed.</a:t>
            </a:r>
          </a:p>
          <a:p>
            <a:pPr eaLnBrk="1" hangingPunct="1"/>
            <a:endParaRPr lang="en-US" altLang="en-US" sz="1200" b="1" dirty="0"/>
          </a:p>
          <a:p>
            <a:pPr eaLnBrk="1" hangingPunct="1"/>
            <a:r>
              <a:rPr lang="en-US" altLang="en-US" sz="1200" b="1" dirty="0"/>
              <a:t>Ensure supporting documentation, as seen on your screen, is on site.</a:t>
            </a:r>
          </a:p>
          <a:p>
            <a:pPr eaLnBrk="1" hangingPunct="1"/>
            <a:endParaRPr lang="en-US" altLang="en-US" sz="1200" b="1"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If a person is transferring to your site and you’re told the person is self administering, it’s in your best interest to temporarily consider them non-self-administering until a self administration re-assessment has been completed, ensuring the definition is met per MAP requirements.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endParaRPr lang="en-US" b="1" dirty="0"/>
          </a:p>
          <a:p>
            <a:endParaRPr lang="en-US" b="1" baseline="0"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124</a:t>
            </a:fld>
            <a:endParaRPr lang="en-US" altLang="en-US"/>
          </a:p>
        </p:txBody>
      </p:sp>
    </p:spTree>
    <p:extLst>
      <p:ext uri="{BB962C8B-B14F-4D97-AF65-F5344CB8AC3E}">
        <p14:creationId xmlns:p14="http://schemas.microsoft.com/office/powerpoint/2010/main" val="171385899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When medication moves from one location to another location, a Medication Release document (either a Leave of Absence form or a Transfer form) is required to track the medication.</a:t>
            </a:r>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125</a:t>
            </a:fld>
            <a:endParaRPr lang="en-US" altLang="en-US"/>
          </a:p>
        </p:txBody>
      </p:sp>
    </p:spTree>
    <p:extLst>
      <p:ext uri="{BB962C8B-B14F-4D97-AF65-F5344CB8AC3E}">
        <p14:creationId xmlns:p14="http://schemas.microsoft.com/office/powerpoint/2010/main" val="144438063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If any of the medication administration scenarios listed apply to the people you support, you’ll review the requirements specific to each.</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sv-SE" altLang="en-US" sz="1200" b="1" dirty="0"/>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126</a:t>
            </a:fld>
            <a:endParaRPr lang="en-US" altLang="en-US"/>
          </a:p>
        </p:txBody>
      </p:sp>
    </p:spTree>
    <p:extLst>
      <p:ext uri="{BB962C8B-B14F-4D97-AF65-F5344CB8AC3E}">
        <p14:creationId xmlns:p14="http://schemas.microsoft.com/office/powerpoint/2010/main" val="361880231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b="1" dirty="0"/>
              <a:t>As you know, LOA medication must be prepared according to the requirements listed.</a:t>
            </a:r>
          </a:p>
          <a:p>
            <a:pPr eaLnBrk="1" hangingPunct="1"/>
            <a:endParaRPr lang="en-US" altLang="en-US" sz="1200" b="1" dirty="0"/>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 </a:t>
            </a:r>
          </a:p>
          <a:p>
            <a:pPr eaLnBrk="1" hangingPunct="1"/>
            <a:endParaRPr lang="en-US" altLang="en-US" sz="1200" b="1" dirty="0"/>
          </a:p>
          <a:p>
            <a:pPr eaLnBrk="1" hangingPunct="1"/>
            <a:endParaRPr lang="en-US" altLang="en-US" sz="1200" b="1"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127</a:t>
            </a:fld>
            <a:endParaRPr lang="en-US" altLang="en-US"/>
          </a:p>
        </p:txBody>
      </p:sp>
    </p:spTree>
    <p:extLst>
      <p:ext uri="{BB962C8B-B14F-4D97-AF65-F5344CB8AC3E}">
        <p14:creationId xmlns:p14="http://schemas.microsoft.com/office/powerpoint/2010/main" val="381366365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b="1" baseline="0" dirty="0"/>
              <a:t>Review the corresponding LOA form ensuring there are 2 signatures, the C</a:t>
            </a:r>
            <a:r>
              <a:rPr lang="en-US" altLang="en-US" sz="1200" b="1" dirty="0"/>
              <a:t>ertified</a:t>
            </a:r>
            <a:r>
              <a:rPr lang="en-US" altLang="en-US" sz="1200" b="1" baseline="0" dirty="0"/>
              <a:t> or </a:t>
            </a:r>
            <a:r>
              <a:rPr lang="en-US" altLang="en-US" sz="1200" b="1" dirty="0"/>
              <a:t>licensed staff who released the medication and the responsible party, (family member, guardian, etc.) who accepted them. </a:t>
            </a:r>
          </a:p>
          <a:p>
            <a:pPr eaLnBrk="1" hangingPunct="1"/>
            <a:endParaRPr lang="en-US" altLang="en-US" sz="1200" b="1" dirty="0"/>
          </a:p>
          <a:p>
            <a:pPr eaLnBrk="1" hangingPunct="1"/>
            <a:r>
              <a:rPr lang="en-US" altLang="en-US" sz="1200" b="1" dirty="0"/>
              <a:t>Ensure the original, signed LOA form is filed in the person’s health record.</a:t>
            </a:r>
          </a:p>
          <a:p>
            <a:pPr eaLnBrk="1" hangingPunct="1"/>
            <a:endParaRPr lang="en-US" altLang="en-US" sz="1200" b="1" dirty="0"/>
          </a:p>
          <a:p>
            <a:pPr eaLnBrk="1" hangingPunct="1"/>
            <a:endParaRPr lang="en-US" altLang="en-US" sz="1200" b="1" dirty="0"/>
          </a:p>
          <a:p>
            <a:pPr eaLnBrk="1" hangingPunct="1"/>
            <a:endParaRPr lang="en-US" altLang="en-US" sz="1200" b="1"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128</a:t>
            </a:fld>
            <a:endParaRPr lang="en-US" altLang="en-US"/>
          </a:p>
        </p:txBody>
      </p:sp>
    </p:spTree>
    <p:extLst>
      <p:ext uri="{BB962C8B-B14F-4D97-AF65-F5344CB8AC3E}">
        <p14:creationId xmlns:p14="http://schemas.microsoft.com/office/powerpoint/2010/main" val="135018239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altLang="en-US" sz="1200" b="1" dirty="0"/>
              <a:t>if any meds released were countable, review the Count Sheet page documentation.</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altLang="en-US" sz="1200" b="1" dirty="0"/>
              <a:t>In addition,</a:t>
            </a:r>
          </a:p>
          <a:p>
            <a:pPr marL="171450" indent="-171450" eaLnBrk="1" hangingPunct="1">
              <a:buFont typeface="Arial" panose="020B0604020202020204" pitchFamily="34" charset="0"/>
              <a:buChar char="•"/>
            </a:pPr>
            <a:r>
              <a:rPr lang="en-US" altLang="en-US" sz="1200" b="1" dirty="0"/>
              <a:t>review the med sheet to ensure the acceptable code, LOA was placed in the appropriate med boxes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sz="1200" b="1" baseline="0" dirty="0"/>
              <a:t>review your system to know what the family has on hand i</a:t>
            </a:r>
            <a:r>
              <a:rPr lang="en-US" altLang="en-US" sz="1200" b="1" dirty="0"/>
              <a:t>f the person returned early, and</a:t>
            </a:r>
            <a:r>
              <a:rPr lang="en-US" altLang="en-US" sz="1200" b="1" baseline="0" dirty="0"/>
              <a:t> the family kept unused oral meds for the next visit.</a:t>
            </a:r>
            <a:endParaRPr lang="en-US" altLang="en-US" sz="1200" b="1" dirty="0"/>
          </a:p>
          <a:p>
            <a:pPr marL="171450" indent="-171450" eaLnBrk="1" hangingPunct="1">
              <a:buFont typeface="Arial" panose="020B0604020202020204" pitchFamily="34" charset="0"/>
              <a:buChar char="•"/>
            </a:pPr>
            <a:r>
              <a:rPr lang="en-US" altLang="en-US" sz="1200" b="1" dirty="0"/>
              <a:t>ensure staff followed the procedure when a person returns to determine if meds were given as ordered during the LOA and if not</a:t>
            </a:r>
          </a:p>
          <a:p>
            <a:pPr marL="171450" indent="-171450" eaLnBrk="1" hangingPunct="1">
              <a:buFont typeface="Arial" panose="020B0604020202020204" pitchFamily="34" charset="0"/>
              <a:buChar char="•"/>
            </a:pPr>
            <a:r>
              <a:rPr lang="en-US" altLang="en-US" sz="1200" b="1" dirty="0"/>
              <a:t>ensure unused oral meds were disposed per policy and the appropriate notifications were made.</a:t>
            </a:r>
          </a:p>
          <a:p>
            <a:pPr eaLnBrk="1" hangingPunct="1"/>
            <a:endParaRPr lang="en-US" altLang="en-US" sz="1200" b="1" dirty="0"/>
          </a:p>
          <a:p>
            <a:pPr eaLnBrk="1" hangingPunct="1"/>
            <a:endParaRPr lang="en-US" altLang="en-US" sz="1200" b="1"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129</a:t>
            </a:fld>
            <a:endParaRPr lang="en-US" altLang="en-US"/>
          </a:p>
        </p:txBody>
      </p:sp>
    </p:spTree>
    <p:extLst>
      <p:ext uri="{BB962C8B-B14F-4D97-AF65-F5344CB8AC3E}">
        <p14:creationId xmlns:p14="http://schemas.microsoft.com/office/powerpoint/2010/main" val="4263609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baseline="0" dirty="0"/>
              <a:t>A protocol is considered an extension of an HCP order.</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baseline="0" dirty="0"/>
              <a:t>Any time there’s a protocol which provides details regarding med administration, the protocol must be signed and dated annually by the HCP; as well as posted and verified.</a:t>
            </a:r>
            <a:endParaRPr lang="en-US" altLang="en-US" b="1" dirty="0"/>
          </a:p>
          <a:p>
            <a:endParaRPr lang="en-US" altLang="en-US" b="1" dirty="0"/>
          </a:p>
        </p:txBody>
      </p:sp>
      <p:sp>
        <p:nvSpPr>
          <p:cNvPr id="93188"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5AC5327-FA29-4C60-B098-472D3BEC3B61}" type="slidenum">
              <a:rPr lang="en-US" altLang="en-US" smtClean="0"/>
              <a:pPr eaLnBrk="1" hangingPunct="1">
                <a:spcBef>
                  <a:spcPct val="0"/>
                </a:spcBef>
              </a:pPr>
              <a:t>13</a:t>
            </a:fld>
            <a:endParaRPr lang="en-US" alt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b="1" baseline="0" dirty="0"/>
              <a:t>If a medication was transferred from one location to another, such as between the residential site and the day program, ensure there was a corresponding transfer form with 2 signatures, the C</a:t>
            </a:r>
            <a:r>
              <a:rPr lang="en-US" altLang="en-US" sz="1200" b="1" dirty="0"/>
              <a:t>ertified</a:t>
            </a:r>
            <a:r>
              <a:rPr lang="en-US" altLang="en-US" sz="1200" b="1" baseline="0" dirty="0"/>
              <a:t> or </a:t>
            </a:r>
            <a:r>
              <a:rPr lang="en-US" altLang="en-US" sz="1200" b="1" dirty="0"/>
              <a:t>licensed staff who released the med and the Certified</a:t>
            </a:r>
            <a:r>
              <a:rPr lang="en-US" altLang="en-US" sz="1200" b="1" baseline="0" dirty="0"/>
              <a:t> or </a:t>
            </a:r>
            <a:r>
              <a:rPr lang="en-US" altLang="en-US" sz="1200" b="1" dirty="0"/>
              <a:t>licensed staff who accepted it. </a:t>
            </a:r>
          </a:p>
          <a:p>
            <a:pPr eaLnBrk="1" hangingPunct="1"/>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Whether you’re a Residential Site Supervisor or a Day Program Site Supervisor, ensure appropriate requirements are met.</a:t>
            </a:r>
          </a:p>
          <a:p>
            <a:pPr eaLnBrk="1" hangingPunct="1"/>
            <a:endParaRPr lang="en-US" altLang="en-US" sz="1200" b="1" dirty="0"/>
          </a:p>
          <a:p>
            <a:pPr eaLnBrk="1" hangingPunct="1"/>
            <a:endParaRPr lang="en-US" altLang="en-US" sz="1200" b="1" dirty="0"/>
          </a:p>
          <a:p>
            <a:pPr eaLnBrk="1" hangingPunct="1"/>
            <a:endParaRPr lang="en-US" altLang="en-US" sz="1200" b="1"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130</a:t>
            </a:fld>
            <a:endParaRPr lang="en-US" altLang="en-US"/>
          </a:p>
        </p:txBody>
      </p:sp>
    </p:spTree>
    <p:extLst>
      <p:ext uri="{BB962C8B-B14F-4D97-AF65-F5344CB8AC3E}">
        <p14:creationId xmlns:p14="http://schemas.microsoft.com/office/powerpoint/2010/main" val="426087071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Specific to the Residential Site Supervisor, review documentation ensuring the Day Program has</a:t>
            </a:r>
          </a:p>
          <a:p>
            <a:pPr marL="171450" indent="-171450">
              <a:buFont typeface="Arial" panose="020B0604020202020204" pitchFamily="34" charset="0"/>
              <a:buChar char="•"/>
            </a:pPr>
            <a:r>
              <a:rPr lang="en-US" b="1" dirty="0"/>
              <a:t>current copies of all HCP orders and  </a:t>
            </a:r>
          </a:p>
          <a:p>
            <a:pPr marL="171450" indent="-171450">
              <a:buFont typeface="Arial" panose="020B0604020202020204" pitchFamily="34" charset="0"/>
              <a:buChar char="•"/>
            </a:pPr>
            <a:r>
              <a:rPr lang="en-US" b="1" dirty="0"/>
              <a:t>medication provided was pharmacy labeled, split-packaged and subtracted from the count, if applicable.</a:t>
            </a:r>
          </a:p>
          <a:p>
            <a:endParaRPr lang="en-US" b="1"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131</a:t>
            </a:fld>
            <a:endParaRPr lang="en-US" altLang="en-US"/>
          </a:p>
        </p:txBody>
      </p:sp>
    </p:spTree>
    <p:extLst>
      <p:ext uri="{BB962C8B-B14F-4D97-AF65-F5344CB8AC3E}">
        <p14:creationId xmlns:p14="http://schemas.microsoft.com/office/powerpoint/2010/main" val="330191469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If you are a Day Program Site Supervisor, ensure there’s a system in place so that staff verify the amount of medication received to ensure the supply is not too much or too little.</a:t>
            </a:r>
          </a:p>
          <a:p>
            <a:endParaRPr lang="en-US" b="1" dirty="0"/>
          </a:p>
          <a:p>
            <a:pPr marL="0" indent="0">
              <a:buFont typeface="Arial" panose="020B0604020202020204" pitchFamily="34" charset="0"/>
              <a:buNone/>
            </a:pPr>
            <a:r>
              <a:rPr lang="en-US" b="1" dirty="0"/>
              <a:t>Review med sheets to ensure only meds scheduled during day program hours and PRN meds that may be needed during day program hours were transcribed.</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Review that transcribed HCP Orders were posted and verified under the post/verify section completed by residential staff.</a:t>
            </a:r>
          </a:p>
          <a:p>
            <a:pPr marL="171450" indent="-171450">
              <a:buFont typeface="Arial" panose="020B0604020202020204" pitchFamily="34" charset="0"/>
              <a:buChar char="•"/>
            </a:pPr>
            <a:endParaRPr lang="en-US" b="1" dirty="0"/>
          </a:p>
          <a:p>
            <a:endParaRPr lang="en-US" b="1"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132</a:t>
            </a:fld>
            <a:endParaRPr lang="en-US" altLang="en-US"/>
          </a:p>
        </p:txBody>
      </p:sp>
    </p:spTree>
    <p:extLst>
      <p:ext uri="{BB962C8B-B14F-4D97-AF65-F5344CB8AC3E}">
        <p14:creationId xmlns:p14="http://schemas.microsoft.com/office/powerpoint/2010/main" val="348776699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For both Residential and Day Program Site Supervisors, ensure your communication systems include notification of when medication is administered according to data collection, such as bowel meds or seizure meds, and when PRN medication is administered that would impact when administered at the Day Program and vice versa.</a:t>
            </a:r>
          </a:p>
          <a:p>
            <a:endParaRPr lang="en-US" b="1"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133</a:t>
            </a:fld>
            <a:endParaRPr lang="en-US" altLang="en-US"/>
          </a:p>
        </p:txBody>
      </p:sp>
    </p:spTree>
    <p:extLst>
      <p:ext uri="{BB962C8B-B14F-4D97-AF65-F5344CB8AC3E}">
        <p14:creationId xmlns:p14="http://schemas.microsoft.com/office/powerpoint/2010/main" val="422364012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Transfer forms would also be maintained on site in any of the situations listed.</a:t>
            </a:r>
          </a:p>
          <a:p>
            <a:endParaRPr lang="en-US" b="1" dirty="0"/>
          </a:p>
          <a:p>
            <a:r>
              <a:rPr lang="en-US" b="1" dirty="0"/>
              <a:t>In the event of medication administered off-site, at a Day Habilitation, school or hospital, review that acceptable codes are used on the med sheet.</a:t>
            </a:r>
          </a:p>
        </p:txBody>
      </p:sp>
      <p:sp>
        <p:nvSpPr>
          <p:cNvPr id="4" name="Slide Number Placeholder 3"/>
          <p:cNvSpPr>
            <a:spLocks noGrp="1"/>
          </p:cNvSpPr>
          <p:nvPr>
            <p:ph type="sldNum" sz="quarter" idx="5"/>
          </p:nvPr>
        </p:nvSpPr>
        <p:spPr/>
        <p:txBody>
          <a:bodyPr/>
          <a:lstStyle/>
          <a:p>
            <a:pPr>
              <a:defRPr/>
            </a:pPr>
            <a:fld id="{ECFF9ADB-64AA-4164-B8FA-510A49B5505E}" type="slidenum">
              <a:rPr lang="en-US" altLang="en-US" smtClean="0"/>
              <a:pPr>
                <a:defRPr/>
              </a:pPr>
              <a:t>134</a:t>
            </a:fld>
            <a:endParaRPr lang="en-US" altLang="en-US"/>
          </a:p>
        </p:txBody>
      </p:sp>
    </p:spTree>
    <p:extLst>
      <p:ext uri="{BB962C8B-B14F-4D97-AF65-F5344CB8AC3E}">
        <p14:creationId xmlns:p14="http://schemas.microsoft.com/office/powerpoint/2010/main" val="223898562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Off-site administration of medication is defined as medication administration administered by a Certified or licensed staff, at an off-site location during the hours a person would typically receive medication in the home or day program.  </a:t>
            </a:r>
          </a:p>
          <a:p>
            <a:endParaRPr lang="en-US" b="1" dirty="0"/>
          </a:p>
          <a:p>
            <a:r>
              <a:rPr lang="en-US" b="1" dirty="0"/>
              <a:t>If applicable to the people you support, you can find detailed information and examples of documentation expectations located in the </a:t>
            </a:r>
            <a:r>
              <a:rPr lang="en-US" b="1" i="1" dirty="0"/>
              <a:t>Responsibilities in Action </a:t>
            </a:r>
            <a:r>
              <a:rPr lang="en-US" b="1" i="0" dirty="0"/>
              <a:t>(RI</a:t>
            </a:r>
            <a:r>
              <a:rPr lang="en-US" b="1" dirty="0"/>
              <a:t>A) training curriculum.</a:t>
            </a:r>
          </a:p>
          <a:p>
            <a:endParaRPr lang="en-US" b="1" dirty="0"/>
          </a:p>
          <a:p>
            <a:r>
              <a:rPr lang="en-US" b="1" dirty="0"/>
              <a:t>In addition, detailed information regarding staffed vacation requirements are in the policy manual. </a:t>
            </a:r>
          </a:p>
          <a:p>
            <a:endParaRPr lang="en-US" b="1" dirty="0"/>
          </a:p>
          <a:p>
            <a:endParaRPr lang="en-US" b="1" dirty="0"/>
          </a:p>
        </p:txBody>
      </p:sp>
      <p:sp>
        <p:nvSpPr>
          <p:cNvPr id="4" name="Slide Number Placeholder 3"/>
          <p:cNvSpPr>
            <a:spLocks noGrp="1"/>
          </p:cNvSpPr>
          <p:nvPr>
            <p:ph type="sldNum" sz="quarter" idx="5"/>
          </p:nvPr>
        </p:nvSpPr>
        <p:spPr/>
        <p:txBody>
          <a:bodyPr/>
          <a:lstStyle/>
          <a:p>
            <a:pPr>
              <a:defRPr/>
            </a:pPr>
            <a:fld id="{ECFF9ADB-64AA-4164-B8FA-510A49B5505E}" type="slidenum">
              <a:rPr lang="en-US" altLang="en-US" smtClean="0"/>
              <a:pPr>
                <a:defRPr/>
              </a:pPr>
              <a:t>135</a:t>
            </a:fld>
            <a:endParaRPr lang="en-US" altLang="en-US"/>
          </a:p>
        </p:txBody>
      </p:sp>
    </p:spTree>
    <p:extLst>
      <p:ext uri="{BB962C8B-B14F-4D97-AF65-F5344CB8AC3E}">
        <p14:creationId xmlns:p14="http://schemas.microsoft.com/office/powerpoint/2010/main" val="202805858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Documentation of medication ordered and received must be on site.</a:t>
            </a:r>
          </a:p>
          <a:p>
            <a:endParaRPr lang="en-US" b="1" dirty="0"/>
          </a:p>
          <a:p>
            <a:pPr marL="0" indent="0" eaLnBrk="1" hangingPunct="1">
              <a:buFontTx/>
              <a:buNone/>
            </a:pPr>
            <a:r>
              <a:rPr lang="en-US" altLang="en-US" sz="1200" b="1" baseline="0" dirty="0"/>
              <a:t>This includes medication on ‘automatic refill’. </a:t>
            </a:r>
          </a:p>
          <a:p>
            <a:pPr eaLnBrk="1" hangingPunct="1"/>
            <a:endParaRPr lang="en-US" altLang="en-US" sz="1200" b="1" dirty="0"/>
          </a:p>
          <a:p>
            <a:endParaRPr lang="en-US" b="1"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136</a:t>
            </a:fld>
            <a:endParaRPr lang="en-US" altLang="en-US"/>
          </a:p>
        </p:txBody>
      </p:sp>
    </p:spTree>
    <p:extLst>
      <p:ext uri="{BB962C8B-B14F-4D97-AF65-F5344CB8AC3E}">
        <p14:creationId xmlns:p14="http://schemas.microsoft.com/office/powerpoint/2010/main" val="224482425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b="1" dirty="0"/>
              <a:t>Review your system.</a:t>
            </a:r>
          </a:p>
          <a:p>
            <a:pPr eaLnBrk="1" hangingPunct="1"/>
            <a:endParaRPr lang="en-US" altLang="en-US" sz="1200" b="1" baseline="0" dirty="0"/>
          </a:p>
          <a:p>
            <a:pPr eaLnBrk="1" hangingPunct="1"/>
            <a:r>
              <a:rPr lang="en-US" altLang="en-US" sz="1200" b="1" baseline="0" dirty="0"/>
              <a:t>The system should have supporting documentation of </a:t>
            </a:r>
          </a:p>
          <a:p>
            <a:pPr marL="171450" indent="-171450" eaLnBrk="1" hangingPunct="1">
              <a:buFont typeface="Arial" panose="020B0604020202020204" pitchFamily="34" charset="0"/>
              <a:buChar char="•"/>
            </a:pPr>
            <a:r>
              <a:rPr lang="en-US" altLang="en-US" sz="1200" b="1" baseline="0" dirty="0"/>
              <a:t>how </a:t>
            </a:r>
            <a:r>
              <a:rPr lang="en-US" altLang="en-US" sz="1200" b="1" u="sng" baseline="0" dirty="0"/>
              <a:t>you</a:t>
            </a:r>
            <a:r>
              <a:rPr lang="en-US" altLang="en-US" sz="1200" b="1" baseline="0" dirty="0"/>
              <a:t> know medication has been ordered </a:t>
            </a:r>
            <a:r>
              <a:rPr lang="en-US" altLang="en-US" sz="1200" b="1" u="sng" baseline="0" dirty="0"/>
              <a:t>and</a:t>
            </a:r>
            <a:r>
              <a:rPr lang="en-US" altLang="en-US" sz="1200" b="1" baseline="0" dirty="0"/>
              <a:t> </a:t>
            </a:r>
          </a:p>
          <a:p>
            <a:pPr marL="171450" indent="-171450" eaLnBrk="1" hangingPunct="1">
              <a:buFont typeface="Arial" panose="020B0604020202020204" pitchFamily="34" charset="0"/>
              <a:buChar char="•"/>
            </a:pPr>
            <a:r>
              <a:rPr lang="en-US" altLang="en-US" sz="1200" b="1" baseline="0" dirty="0"/>
              <a:t>how you know it’s been received.</a:t>
            </a:r>
          </a:p>
          <a:p>
            <a:pPr marL="0" indent="0" eaLnBrk="1" hangingPunct="1">
              <a:buFontTx/>
              <a:buNone/>
            </a:pPr>
            <a:endParaRPr lang="en-US" altLang="en-US" sz="1200" b="1" baseline="0" dirty="0"/>
          </a:p>
          <a:p>
            <a:pPr eaLnBrk="1" hangingPunct="1"/>
            <a:r>
              <a:rPr lang="en-US" altLang="en-US" sz="1200" b="1" dirty="0"/>
              <a:t>Pharmacy receipts must be kept on site for 90 days.  </a:t>
            </a:r>
          </a:p>
          <a:p>
            <a:pPr eaLnBrk="1" hangingPunct="1"/>
            <a:endParaRPr lang="en-US" altLang="en-US" sz="1200" b="1" dirty="0"/>
          </a:p>
          <a:p>
            <a:pPr eaLnBrk="1" hangingPunct="1"/>
            <a:r>
              <a:rPr lang="en-US" altLang="en-US" sz="1200" b="1" dirty="0"/>
              <a:t>If pharmacy receipts or manifests are used as the medication ordering and receiving system, they are kept indefinitely and one year of documentation should be readily available on site.</a:t>
            </a:r>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137</a:t>
            </a:fld>
            <a:endParaRPr lang="en-US" altLang="en-US"/>
          </a:p>
        </p:txBody>
      </p:sp>
    </p:spTree>
    <p:extLst>
      <p:ext uri="{BB962C8B-B14F-4D97-AF65-F5344CB8AC3E}">
        <p14:creationId xmlns:p14="http://schemas.microsoft.com/office/powerpoint/2010/main" val="381366365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Inspect the medication storage area for cleanliness, that only supplies needed for med administration are present and that unauthorized personnel cannot gain access. </a:t>
            </a:r>
          </a:p>
          <a:p>
            <a:endParaRPr lang="en-US" b="1"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138</a:t>
            </a:fld>
            <a:endParaRPr lang="en-US" altLang="en-US"/>
          </a:p>
        </p:txBody>
      </p:sp>
    </p:spTree>
    <p:extLst>
      <p:ext uri="{BB962C8B-B14F-4D97-AF65-F5344CB8AC3E}">
        <p14:creationId xmlns:p14="http://schemas.microsoft.com/office/powerpoint/2010/main" val="100275797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t>Each person must have their own med</a:t>
            </a:r>
            <a:r>
              <a:rPr lang="en-US" altLang="en-US" sz="1200" b="1" baseline="0" dirty="0"/>
              <a:t> </a:t>
            </a:r>
            <a:r>
              <a:rPr lang="en-US" altLang="en-US" sz="1200" b="1" dirty="0"/>
              <a:t>storage container; including a refrigerated container when needed</a:t>
            </a:r>
            <a:r>
              <a:rPr lang="en-US" altLang="en-US" sz="1200" b="1" baseline="0" dirty="0"/>
              <a:t>.</a:t>
            </a:r>
          </a:p>
          <a:p>
            <a:endParaRPr lang="en-US" sz="1200" b="1"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t>Ensure internal meds are stored separate from external</a:t>
            </a:r>
            <a:r>
              <a:rPr lang="en-US" altLang="en-US" sz="1200" b="1" baseline="0" dirty="0"/>
              <a:t> meds.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t>Tabs</a:t>
            </a:r>
            <a:r>
              <a:rPr lang="en-US" altLang="en-US" sz="1200" b="1" baseline="0" dirty="0"/>
              <a:t> of varying strengths must be packaged separately; w</a:t>
            </a:r>
            <a:r>
              <a:rPr lang="en-US" altLang="en-US" sz="1200" b="1" dirty="0"/>
              <a:t>hole tabs may not be packaged with ½ tabs.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t>If a person’s prescription plan requires that meds be filled in excess of a 37-day supply, ensure supporting documentation is in the med book; either a copy of the prescription plan requirement or a copy of the insurance card.</a:t>
            </a:r>
            <a:r>
              <a:rPr lang="en-US" altLang="en-US" sz="1200" b="1" baseline="0" dirty="0"/>
              <a:t> </a:t>
            </a:r>
            <a:endParaRPr lang="en-US" altLang="en-US" sz="1200" b="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dirty="0"/>
          </a:p>
          <a:p>
            <a:endParaRPr lang="en-US" dirty="0"/>
          </a:p>
        </p:txBody>
      </p:sp>
      <p:sp>
        <p:nvSpPr>
          <p:cNvPr id="4" name="Slide Number Placeholder 3"/>
          <p:cNvSpPr>
            <a:spLocks noGrp="1"/>
          </p:cNvSpPr>
          <p:nvPr>
            <p:ph type="sldNum" sz="quarter" idx="5"/>
          </p:nvPr>
        </p:nvSpPr>
        <p:spPr/>
        <p:txBody>
          <a:bodyPr/>
          <a:lstStyle/>
          <a:p>
            <a:pPr>
              <a:defRPr/>
            </a:pPr>
            <a:fld id="{ECFF9ADB-64AA-4164-B8FA-510A49B5505E}" type="slidenum">
              <a:rPr lang="en-US" altLang="en-US" smtClean="0"/>
              <a:pPr>
                <a:defRPr/>
              </a:pPr>
              <a:t>139</a:t>
            </a:fld>
            <a:endParaRPr lang="en-US" altLang="en-US"/>
          </a:p>
        </p:txBody>
      </p:sp>
    </p:spTree>
    <p:extLst>
      <p:ext uri="{BB962C8B-B14F-4D97-AF65-F5344CB8AC3E}">
        <p14:creationId xmlns:p14="http://schemas.microsoft.com/office/powerpoint/2010/main" val="1988397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baseline="0" dirty="0"/>
              <a:t>When there’s any change in an HCP Order, the old order is marked as discontinued, and the new order is transcribed onto the med sheet.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b="1"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baseline="0" dirty="0"/>
              <a:t>A prescription may not be substituted for an HCP Order.</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b="1" i="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i="0" baseline="0" dirty="0"/>
              <a:t>You want to review that:</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b="1" i="0" baseline="0" dirty="0"/>
              <a:t>outdated HCP Orders are not being used which have been superseded by newer orders and that</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b="1" i="0" baseline="0" dirty="0"/>
              <a:t>outdated HCP Orders are removed from the Medication Book.</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b="1" i="0" baseline="0" dirty="0"/>
          </a:p>
          <a:p>
            <a:pPr eaLnBrk="1" hangingPunct="1"/>
            <a:endParaRPr lang="en-US" altLang="en-US" sz="1200" b="1" baseline="0" dirty="0"/>
          </a:p>
          <a:p>
            <a:endParaRPr lang="en-US" altLang="en-US" sz="1200" b="1" baseline="0" dirty="0"/>
          </a:p>
          <a:p>
            <a:endParaRPr lang="en-US" altLang="en-US" sz="1200" b="1" baseline="0" dirty="0"/>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14</a:t>
            </a:fld>
            <a:endParaRPr lang="en-US" altLang="en-US"/>
          </a:p>
        </p:txBody>
      </p:sp>
    </p:spTree>
    <p:extLst>
      <p:ext uri="{BB962C8B-B14F-4D97-AF65-F5344CB8AC3E}">
        <p14:creationId xmlns:p14="http://schemas.microsoft.com/office/powerpoint/2010/main" val="183765532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Ensure medication is in date.</a:t>
            </a:r>
          </a:p>
          <a:p>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t>If medications expire; the</a:t>
            </a:r>
            <a:r>
              <a:rPr lang="en-US" altLang="en-US" sz="1200" b="1" baseline="0" dirty="0"/>
              <a:t> meds</a:t>
            </a:r>
            <a:r>
              <a:rPr lang="en-US" altLang="en-US" sz="1200" b="1" dirty="0"/>
              <a:t> should be removed from the</a:t>
            </a:r>
            <a:r>
              <a:rPr lang="en-US" altLang="en-US" sz="1200" b="1" baseline="0" dirty="0"/>
              <a:t> person’s med storage</a:t>
            </a:r>
            <a:r>
              <a:rPr lang="en-US" altLang="en-US" sz="1200" b="1" dirty="0"/>
              <a:t> container and placed elsewhere in the locked med area to</a:t>
            </a:r>
            <a:r>
              <a:rPr lang="en-US" altLang="en-US" sz="1200" b="1" baseline="0" dirty="0"/>
              <a:t> await </a:t>
            </a:r>
            <a:r>
              <a:rPr lang="en-US" altLang="en-US" sz="1200" b="1" dirty="0"/>
              <a:t>disposal.  If the med is countable, it continues to be double locked and counted until disposed</a:t>
            </a:r>
            <a:r>
              <a:rPr lang="en-US" altLang="en-US" sz="1200" b="1" baseline="0" dirty="0"/>
              <a:t>, as mentioned earlier</a:t>
            </a:r>
            <a:r>
              <a:rPr lang="en-US" altLang="en-US" sz="1200" b="1" dirty="0"/>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t>Needles awaiting disposal must also be in a secure container or area.</a:t>
            </a:r>
          </a:p>
          <a:p>
            <a:endParaRPr lang="en-US" b="1" dirty="0"/>
          </a:p>
        </p:txBody>
      </p:sp>
      <p:sp>
        <p:nvSpPr>
          <p:cNvPr id="4" name="Slide Number Placeholder 3"/>
          <p:cNvSpPr>
            <a:spLocks noGrp="1"/>
          </p:cNvSpPr>
          <p:nvPr>
            <p:ph type="sldNum" sz="quarter" idx="5"/>
          </p:nvPr>
        </p:nvSpPr>
        <p:spPr/>
        <p:txBody>
          <a:bodyPr/>
          <a:lstStyle/>
          <a:p>
            <a:pPr>
              <a:defRPr/>
            </a:pPr>
            <a:fld id="{ECFF9ADB-64AA-4164-B8FA-510A49B5505E}" type="slidenum">
              <a:rPr lang="en-US" altLang="en-US" smtClean="0"/>
              <a:pPr>
                <a:defRPr/>
              </a:pPr>
              <a:t>140</a:t>
            </a:fld>
            <a:endParaRPr lang="en-US" altLang="en-US"/>
          </a:p>
        </p:txBody>
      </p:sp>
    </p:spTree>
    <p:extLst>
      <p:ext uri="{BB962C8B-B14F-4D97-AF65-F5344CB8AC3E}">
        <p14:creationId xmlns:p14="http://schemas.microsoft.com/office/powerpoint/2010/main" val="425877123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The medication storage area should be locked when not in use.</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Meds</a:t>
            </a:r>
            <a:r>
              <a:rPr lang="en-US" altLang="en-US" sz="1200" b="1" baseline="0" dirty="0"/>
              <a:t> are accessed using a key in addition to a combination code; countable, schedule II-V meds are double key locked.</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en-US" sz="1200" b="1"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sz="1200" b="1" baseline="0" dirty="0"/>
              <a:t>‘Other’ keys are not stored with medication keys.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en-US" sz="1200" b="1"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The combination to access the med</a:t>
            </a:r>
            <a:r>
              <a:rPr lang="en-US" altLang="en-US" sz="1200" b="1" baseline="0" dirty="0"/>
              <a:t> keys</a:t>
            </a:r>
            <a:r>
              <a:rPr lang="en-US" altLang="en-US" sz="1200" b="1" dirty="0"/>
              <a:t> is known only to Certified staff.  </a:t>
            </a:r>
            <a:endParaRPr lang="en-US" altLang="en-US" sz="1200" b="1" baseline="0" dirty="0"/>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Keys stay with the Certified staff assigned med duties for the shift.</a:t>
            </a:r>
            <a:r>
              <a:rPr lang="en-US" altLang="en-US" sz="1200" b="1" baseline="0" dirty="0"/>
              <a:t>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en-US" sz="1200" b="1"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sz="1200" b="1" baseline="0" dirty="0"/>
              <a:t>Medication storage keys are locked when Certified staff are not on site.</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en-US" sz="1200" b="1"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For emergency purposes, there should be a back up set of keys accessible only to administrative staff and a procedure in place regarding back up key usage.</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i="0" u="none" strike="noStrike" kern="1200" dirty="0">
                <a:solidFill>
                  <a:schemeClr val="tx1"/>
                </a:solidFill>
                <a:effectLst/>
                <a:latin typeface="Arial" charset="0"/>
                <a:ea typeface="+mn-ea"/>
                <a:cs typeface="+mn-cs"/>
              </a:rPr>
              <a:t>As the Site Supervisor, you would not have access to back-up keys.</a:t>
            </a:r>
            <a:endParaRPr lang="en-US" altLang="en-US" sz="1200" b="1" dirty="0"/>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eaLnBrk="1" hangingPunct="1"/>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dirty="0"/>
          </a:p>
          <a:p>
            <a:pPr eaLnBrk="1" hangingPunct="1"/>
            <a:endParaRPr lang="en-US" altLang="en-US" sz="1200" b="1" dirty="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141</a:t>
            </a:fld>
            <a:endParaRPr lang="en-US" altLang="en-US"/>
          </a:p>
        </p:txBody>
      </p:sp>
    </p:spTree>
    <p:extLst>
      <p:ext uri="{BB962C8B-B14F-4D97-AF65-F5344CB8AC3E}">
        <p14:creationId xmlns:p14="http://schemas.microsoft.com/office/powerpoint/2010/main" val="381366365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Massachusetts Controlled Substances Registration allows medication to be stored on site and permits Certified staff to administer medication</a:t>
            </a:r>
            <a:r>
              <a:rPr lang="en-US" dirty="0"/>
              <a:t>.</a:t>
            </a:r>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142</a:t>
            </a:fld>
            <a:endParaRPr lang="en-US" altLang="en-US"/>
          </a:p>
        </p:txBody>
      </p:sp>
    </p:spTree>
    <p:extLst>
      <p:ext uri="{BB962C8B-B14F-4D97-AF65-F5344CB8AC3E}">
        <p14:creationId xmlns:p14="http://schemas.microsoft.com/office/powerpoint/2010/main" val="294955000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b="1" dirty="0"/>
              <a:t>Check the MCSR to ensure it’s in date and readily accessible where meds are stored at the site.</a:t>
            </a:r>
          </a:p>
          <a:p>
            <a:pPr eaLnBrk="1" hangingPunct="1"/>
            <a:endParaRPr lang="en-US" altLang="en-US" sz="1200" b="1" dirty="0"/>
          </a:p>
          <a:p>
            <a:pPr eaLnBrk="1" hangingPunct="1"/>
            <a:r>
              <a:rPr lang="en-US" altLang="en-US" sz="1200" b="1" dirty="0"/>
              <a:t>The registration is renewed yearly.</a:t>
            </a:r>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143</a:t>
            </a:fld>
            <a:endParaRPr lang="en-US" altLang="en-US"/>
          </a:p>
        </p:txBody>
      </p:sp>
    </p:spTree>
    <p:extLst>
      <p:ext uri="{BB962C8B-B14F-4D97-AF65-F5344CB8AC3E}">
        <p14:creationId xmlns:p14="http://schemas.microsoft.com/office/powerpoint/2010/main" val="381366365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dirty="0">
                <a:solidFill>
                  <a:srgbClr val="000000"/>
                </a:solidFill>
                <a:effectLst>
                  <a:outerShdw blurRad="38100" dist="38100" dir="2700000" algn="tl">
                    <a:srgbClr val="C0C0C0"/>
                  </a:outerShdw>
                </a:effectLst>
              </a:rPr>
              <a:t>In general, dispose of medication in a timely fashion.</a:t>
            </a:r>
          </a:p>
          <a:p>
            <a:pPr eaLnBrk="1" hangingPunct="1"/>
            <a:endParaRPr lang="en-US" altLang="en-US" sz="1200" b="1" dirty="0"/>
          </a:p>
          <a:p>
            <a:pPr eaLnBrk="1" hangingPunct="1"/>
            <a:r>
              <a:rPr lang="en-US" altLang="en-US" sz="1200" b="1" dirty="0"/>
              <a:t>You want to be sure you’re using the current disposal process and the current DPH disposal form. </a:t>
            </a:r>
          </a:p>
          <a:p>
            <a:pPr eaLnBrk="1" hangingPunct="1"/>
            <a:endParaRPr lang="en-US" altLang="en-US" sz="1200" b="1" dirty="0"/>
          </a:p>
          <a:p>
            <a:pPr eaLnBrk="1" hangingPunct="1"/>
            <a:r>
              <a:rPr lang="en-US" altLang="en-US" sz="1200" b="1" dirty="0"/>
              <a:t>The process is detailed in the policy manual.</a:t>
            </a:r>
          </a:p>
          <a:p>
            <a:pPr eaLnBrk="1" hangingPunct="1"/>
            <a:endParaRPr lang="en-US" altLang="en-US" sz="1200" b="1" dirty="0"/>
          </a:p>
          <a:p>
            <a:pPr eaLnBrk="1" hangingPunct="1"/>
            <a:r>
              <a:rPr lang="en-US" altLang="en-US" sz="1200" b="1" dirty="0"/>
              <a:t>The form must be used to document the disposal of all prescription meds, Schedule II-VI.</a:t>
            </a:r>
          </a:p>
          <a:p>
            <a:pPr eaLnBrk="1" hangingPunct="1"/>
            <a:endParaRPr lang="en-US" altLang="en-US" sz="1200" b="1" dirty="0"/>
          </a:p>
          <a:p>
            <a:r>
              <a:rPr lang="en-US" altLang="en-US" sz="1200" b="1" dirty="0"/>
              <a:t>Although not required, over-the-counter meds and Dietary Supplement disposals may be tracked on the DPH disposal form.  </a:t>
            </a:r>
          </a:p>
          <a:p>
            <a:endParaRPr lang="en-US" sz="1200" b="1" dirty="0"/>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144</a:t>
            </a:fld>
            <a:endParaRPr lang="en-US" altLang="en-US"/>
          </a:p>
        </p:txBody>
      </p:sp>
    </p:spTree>
    <p:extLst>
      <p:ext uri="{BB962C8B-B14F-4D97-AF65-F5344CB8AC3E}">
        <p14:creationId xmlns:p14="http://schemas.microsoft.com/office/powerpoint/2010/main" val="111577277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To access </a:t>
            </a:r>
            <a:r>
              <a:rPr lang="en-US" sz="1200" b="1" dirty="0"/>
              <a:t>the</a:t>
            </a:r>
            <a:r>
              <a:rPr lang="en-US" altLang="en-US" sz="1200" b="1" dirty="0"/>
              <a:t> current form, use the MAP friendly URL.</a:t>
            </a:r>
            <a:r>
              <a:rPr lang="en-US" b="1" dirty="0"/>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Scroll down…</a:t>
            </a:r>
          </a:p>
          <a:p>
            <a:endParaRPr lang="en-US" b="1"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145</a:t>
            </a:fld>
            <a:endParaRPr lang="en-US" altLang="en-US"/>
          </a:p>
        </p:txBody>
      </p:sp>
    </p:spTree>
    <p:extLst>
      <p:ext uri="{BB962C8B-B14F-4D97-AF65-F5344CB8AC3E}">
        <p14:creationId xmlns:p14="http://schemas.microsoft.com/office/powerpoint/2010/main" val="36743365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‘MAP Policy Manual’</a:t>
            </a:r>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146</a:t>
            </a:fld>
            <a:endParaRPr lang="en-US" altLang="en-US"/>
          </a:p>
        </p:txBody>
      </p:sp>
    </p:spTree>
    <p:extLst>
      <p:ext uri="{BB962C8B-B14F-4D97-AF65-F5344CB8AC3E}">
        <p14:creationId xmlns:p14="http://schemas.microsoft.com/office/powerpoint/2010/main" val="54770649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‘forms’</a:t>
            </a:r>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147</a:t>
            </a:fld>
            <a:endParaRPr lang="en-US" altLang="en-US"/>
          </a:p>
        </p:txBody>
      </p:sp>
    </p:spTree>
    <p:extLst>
      <p:ext uri="{BB962C8B-B14F-4D97-AF65-F5344CB8AC3E}">
        <p14:creationId xmlns:p14="http://schemas.microsoft.com/office/powerpoint/2010/main" val="297230308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brings you to a lengthy list of all forms within the policy manual that you may print and use.</a:t>
            </a:r>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148</a:t>
            </a:fld>
            <a:endParaRPr lang="en-US" altLang="en-US"/>
          </a:p>
        </p:txBody>
      </p:sp>
    </p:spTree>
    <p:extLst>
      <p:ext uri="{BB962C8B-B14F-4D97-AF65-F5344CB8AC3E}">
        <p14:creationId xmlns:p14="http://schemas.microsoft.com/office/powerpoint/2010/main" val="272634557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t>As you review the form, be sure that the heading is complete with the agency name, site</a:t>
            </a:r>
            <a:r>
              <a:rPr lang="en-US" altLang="en-US" sz="1200" b="1" baseline="0" dirty="0"/>
              <a:t> address and MCSR #, labeled as the DPH Registration # on the form.</a:t>
            </a:r>
          </a:p>
          <a:p>
            <a:endParaRPr lang="en-US" altLang="en-US" sz="1200" b="1" baseline="0" dirty="0"/>
          </a:p>
          <a:p>
            <a:r>
              <a:rPr lang="en-US" altLang="en-US" sz="1200" b="1" baseline="0" dirty="0"/>
              <a:t>In addition, ensure all spaces are complete within a medication block.</a:t>
            </a:r>
          </a:p>
          <a:p>
            <a:endParaRPr lang="en-US" altLang="en-US" sz="1200" b="1" baseline="0" dirty="0"/>
          </a:p>
          <a:p>
            <a:r>
              <a:rPr lang="en-US" altLang="en-US" sz="1200" b="1" dirty="0"/>
              <a:t>The item number is a chronological listing of meds disposed.</a:t>
            </a:r>
            <a:r>
              <a:rPr lang="en-US" altLang="en-US" sz="1200" b="1" baseline="0" dirty="0"/>
              <a:t> Each</a:t>
            </a:r>
            <a:r>
              <a:rPr lang="en-US" altLang="en-US" sz="1200" b="1" dirty="0"/>
              <a:t> disposal form has room to document the disposal of 6 different meds, the next page would start with item number 7 and so on. You can categorize the disposal records year by year, starting each year with item number 1 followed by the current year.</a:t>
            </a:r>
          </a:p>
          <a:p>
            <a:endParaRPr lang="en-US" altLang="en-US" sz="1200" b="1" dirty="0"/>
          </a:p>
          <a:p>
            <a:r>
              <a:rPr lang="en-US" altLang="en-US" sz="1200" b="1" dirty="0"/>
              <a:t>Ensure disposal blocks are not skipped and the forms are not separated by person.</a:t>
            </a:r>
          </a:p>
          <a:p>
            <a:endParaRPr lang="en-US" altLang="en-US" sz="1200" b="1" dirty="0"/>
          </a:p>
          <a:p>
            <a:r>
              <a:rPr lang="en-US" altLang="en-US" sz="1200" b="1" dirty="0"/>
              <a:t>If the med is countable be sure to check that the Count Book # and count book page # were completed for cross referencing.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1" dirty="0">
              <a:solidFill>
                <a:srgbClr val="000000"/>
              </a:solidFill>
              <a:effectLst>
                <a:outerShdw blurRad="38100" dist="38100" dir="2700000" algn="tl">
                  <a:srgbClr val="C0C0C0"/>
                </a:outerShdw>
              </a:effectLst>
            </a:endParaRPr>
          </a:p>
          <a:p>
            <a:pPr eaLnBrk="1" hangingPunct="1">
              <a:defRPr/>
            </a:pPr>
            <a:r>
              <a:rPr lang="en-US" sz="1200" b="1" i="0" u="none" strike="noStrike" kern="1200" dirty="0">
                <a:solidFill>
                  <a:schemeClr val="tx1"/>
                </a:solidFill>
                <a:effectLst/>
                <a:latin typeface="Arial" charset="0"/>
                <a:ea typeface="+mn-ea"/>
                <a:cs typeface="+mn-cs"/>
              </a:rPr>
              <a:t>Ensure the bottom right corner of each disposal page is numbered.</a:t>
            </a:r>
            <a:endParaRPr lang="en-US" altLang="en-US" sz="1200" b="1" dirty="0"/>
          </a:p>
          <a:p>
            <a:pPr eaLnBrk="1" hangingPunct="1">
              <a:defRPr/>
            </a:pPr>
            <a:endParaRPr lang="en-US" sz="1400" b="1" dirty="0">
              <a:solidFill>
                <a:srgbClr val="000000"/>
              </a:solidFill>
              <a:effectLst>
                <a:outerShdw blurRad="38100" dist="38100" dir="2700000" algn="tl">
                  <a:srgbClr val="C0C0C0"/>
                </a:outerShdw>
              </a:effectLst>
            </a:endParaRPr>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149</a:t>
            </a:fld>
            <a:endParaRPr lang="en-US" altLang="en-US"/>
          </a:p>
        </p:txBody>
      </p:sp>
    </p:spTree>
    <p:extLst>
      <p:ext uri="{BB962C8B-B14F-4D97-AF65-F5344CB8AC3E}">
        <p14:creationId xmlns:p14="http://schemas.microsoft.com/office/powerpoint/2010/main" val="3813663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p:spPr>
        <p:txBody>
          <a:bodyPr/>
          <a:lstStyle/>
          <a:p>
            <a:r>
              <a:rPr lang="en-US" altLang="en-US" b="1" baseline="0" dirty="0"/>
              <a:t>After a hospital admission, before a person is discharged, medication reconciliation is required.  </a:t>
            </a:r>
          </a:p>
          <a:p>
            <a:endParaRPr lang="en-US" altLang="en-US" b="1" baseline="0" dirty="0"/>
          </a:p>
          <a:p>
            <a:r>
              <a:rPr lang="en-US" altLang="en-US" b="1" baseline="0" dirty="0"/>
              <a:t>Medication reconciliation is comparing the hospital discharge HCP Orders to the HCP Orders in the person’s home, prior to admission.</a:t>
            </a:r>
          </a:p>
          <a:p>
            <a:r>
              <a:rPr lang="en-US" altLang="en-US" b="1" baseline="0" dirty="0"/>
              <a:t>Any discrepancies must be clarified with the HCP.  </a:t>
            </a:r>
          </a:p>
          <a:p>
            <a:endParaRPr lang="en-US" altLang="en-US" b="1" baseline="0" dirty="0"/>
          </a:p>
          <a:p>
            <a:r>
              <a:rPr lang="en-US" altLang="en-US" b="1" baseline="0" dirty="0"/>
              <a:t>Medication reconciliation ensures that new medication ordered during a hospital stay is not omitted when the person returns home.  </a:t>
            </a:r>
          </a:p>
          <a:p>
            <a:r>
              <a:rPr lang="en-US" altLang="en-US" b="1" baseline="0" dirty="0"/>
              <a:t>It also ensures medication discontinued during a hospital stay is not administered when the person returns home.  </a:t>
            </a:r>
          </a:p>
          <a:p>
            <a:endParaRPr lang="en-US" altLang="en-US" b="1" baseline="0" dirty="0"/>
          </a:p>
          <a:p>
            <a:r>
              <a:rPr lang="en-US" altLang="en-US" b="1" baseline="0" dirty="0"/>
              <a:t>Because the HCP Orders prior to the hospital admission are no longer valid, review to ensure hospital discharge HCP Orders were transcribed.</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b="1" baseline="0" dirty="0"/>
          </a:p>
          <a:p>
            <a:r>
              <a:rPr kumimoji="0" lang="en-US" sz="1200" b="1" i="0" u="none" strike="noStrike" kern="1200" cap="none" spc="0" normalizeH="0" baseline="0" noProof="0" dirty="0">
                <a:ln>
                  <a:noFill/>
                </a:ln>
                <a:solidFill>
                  <a:srgbClr val="000000"/>
                </a:solidFill>
                <a:effectLst/>
                <a:uLnTx/>
                <a:uFillTx/>
                <a:latin typeface="Arial" charset="0"/>
                <a:ea typeface="+mn-ea"/>
                <a:cs typeface="+mn-cs"/>
              </a:rPr>
              <a:t>Review to check if </a:t>
            </a:r>
            <a:r>
              <a:rPr lang="en-US" sz="1200" b="1" i="0" u="none" strike="noStrike" kern="1200" baseline="0" dirty="0">
                <a:solidFill>
                  <a:schemeClr val="tx1"/>
                </a:solidFill>
                <a:latin typeface="Arial" charset="0"/>
                <a:ea typeface="+mn-ea"/>
                <a:cs typeface="+mn-cs"/>
              </a:rPr>
              <a:t>the PCP and any other prescribing HCPs were contacted to ask if they wanted any previously ordered medications reordered.  </a:t>
            </a:r>
          </a:p>
          <a:p>
            <a:r>
              <a:rPr lang="en-US" sz="1200" b="1" i="0" u="none" strike="noStrike" kern="1200" baseline="0" dirty="0">
                <a:solidFill>
                  <a:schemeClr val="tx1"/>
                </a:solidFill>
                <a:latin typeface="Arial" charset="0"/>
                <a:ea typeface="+mn-ea"/>
                <a:cs typeface="+mn-cs"/>
              </a:rPr>
              <a:t>If the answer was yes, those orders will have been re-written.  </a:t>
            </a:r>
          </a:p>
          <a:p>
            <a:endParaRPr kumimoji="0" lang="en-US" altLang="en-US" sz="12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dirty="0">
                <a:solidFill>
                  <a:schemeClr val="tx1"/>
                </a:solidFill>
                <a:effectLst/>
                <a:latin typeface="Arial" charset="0"/>
                <a:ea typeface="+mn-ea"/>
                <a:cs typeface="+mn-cs"/>
              </a:rPr>
              <a:t>If a person was learning to self administer prior to the hospitalization, they may not resume packing the medications under the old HCP Orders.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dirty="0">
                <a:solidFill>
                  <a:schemeClr val="tx1"/>
                </a:solidFill>
                <a:effectLst/>
                <a:latin typeface="Arial" charset="0"/>
                <a:ea typeface="+mn-ea"/>
                <a:cs typeface="+mn-cs"/>
              </a:rPr>
              <a:t>HCP Orders from all providers who prescribe medications must be received before the person may prepare their meds for self administration.</a:t>
            </a:r>
            <a:endParaRPr lang="en-US" altLang="en-US" b="1" baseline="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1"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baseline="0" dirty="0"/>
              <a:t>An emergency room visit is not considered a hospital admission.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b="1" dirty="0"/>
          </a:p>
        </p:txBody>
      </p:sp>
      <p:sp>
        <p:nvSpPr>
          <p:cNvPr id="93188"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5AC5327-FA29-4C60-B098-472D3BEC3B61}" type="slidenum">
              <a:rPr lang="en-US" altLang="en-US" smtClean="0"/>
              <a:pPr eaLnBrk="1" hangingPunct="1">
                <a:spcBef>
                  <a:spcPct val="0"/>
                </a:spcBef>
              </a:pPr>
              <a:t>15</a:t>
            </a:fld>
            <a:endParaRPr lang="en-US" altLang="en-US"/>
          </a:p>
        </p:txBody>
      </p:sp>
    </p:spTree>
    <p:extLst>
      <p:ext uri="{BB962C8B-B14F-4D97-AF65-F5344CB8AC3E}">
        <p14:creationId xmlns:p14="http://schemas.microsoft.com/office/powerpoint/2010/main" val="281305618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sz="1200" b="1" dirty="0">
                <a:solidFill>
                  <a:srgbClr val="000000"/>
                </a:solidFill>
                <a:effectLst>
                  <a:outerShdw blurRad="38100" dist="38100" dir="2700000" algn="tl">
                    <a:srgbClr val="C0C0C0"/>
                  </a:outerShdw>
                </a:effectLst>
              </a:rPr>
              <a:t>For expired or discontinued meds, disposal always requires you, the Site Supervisor and a second  MAP Certified or licensed staff to complete the disposal process.</a:t>
            </a:r>
          </a:p>
          <a:p>
            <a:pPr eaLnBrk="1" hangingPunct="1">
              <a:defRPr/>
            </a:pPr>
            <a:endParaRPr lang="en-US" sz="1200" b="1" dirty="0">
              <a:solidFill>
                <a:srgbClr val="000000"/>
              </a:solidFill>
              <a:effectLst>
                <a:outerShdw blurRad="38100" dist="38100" dir="2700000" algn="tl">
                  <a:srgbClr val="C0C0C0"/>
                </a:outerShdw>
              </a:effectLst>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Dropped or refused meds may be disposed with 2 Certified staff, if you’re unavailable, unless your Service Provider policy specifies that you must be involved in all disposals.</a:t>
            </a:r>
          </a:p>
          <a:p>
            <a:pPr fontAlgn="base"/>
            <a:r>
              <a:rPr lang="en-US" sz="1200" b="1" i="0" u="none" strike="noStrike" kern="1200" dirty="0">
                <a:solidFill>
                  <a:schemeClr val="tx1"/>
                </a:solidFill>
                <a:effectLst/>
                <a:latin typeface="Arial" charset="0"/>
                <a:ea typeface="+mn-ea"/>
                <a:cs typeface="+mn-cs"/>
              </a:rPr>
              <a:t> </a:t>
            </a:r>
            <a:endParaRPr lang="en-US" sz="1200" b="1" dirty="0">
              <a:solidFill>
                <a:srgbClr val="000000"/>
              </a:solidFill>
              <a:effectLst>
                <a:outerShdw blurRad="38100" dist="38100" dir="2700000" algn="tl">
                  <a:srgbClr val="C0C0C0"/>
                </a:outerShdw>
              </a:effectLst>
            </a:endParaRPr>
          </a:p>
          <a:p>
            <a:pPr eaLnBrk="1" hangingPunct="1">
              <a:defRPr/>
            </a:pPr>
            <a:r>
              <a:rPr lang="en-US" sz="1200" b="1" dirty="0">
                <a:solidFill>
                  <a:srgbClr val="000000"/>
                </a:solidFill>
                <a:effectLst>
                  <a:outerShdw blurRad="38100" dist="38100" dir="2700000" algn="tl">
                    <a:srgbClr val="C0C0C0"/>
                  </a:outerShdw>
                </a:effectLst>
              </a:rPr>
              <a:t>If</a:t>
            </a:r>
            <a:r>
              <a:rPr lang="en-US" sz="1200" b="1" baseline="0" dirty="0">
                <a:solidFill>
                  <a:srgbClr val="000000"/>
                </a:solidFill>
                <a:effectLst>
                  <a:outerShdw blurRad="38100" dist="38100" dir="2700000" algn="tl">
                    <a:srgbClr val="C0C0C0"/>
                  </a:outerShdw>
                </a:effectLst>
              </a:rPr>
              <a:t> a licensed nurse participates in the process, the</a:t>
            </a:r>
            <a:r>
              <a:rPr lang="en-US" sz="1200" b="1" dirty="0">
                <a:solidFill>
                  <a:srgbClr val="000000"/>
                </a:solidFill>
                <a:effectLst>
                  <a:outerShdw blurRad="38100" dist="38100" dir="2700000" algn="tl">
                    <a:srgbClr val="C0C0C0"/>
                  </a:outerShdw>
                </a:effectLst>
              </a:rPr>
              <a:t> nurse</a:t>
            </a:r>
            <a:r>
              <a:rPr lang="en-US" sz="1200" b="1" baseline="0" dirty="0">
                <a:solidFill>
                  <a:srgbClr val="000000"/>
                </a:solidFill>
                <a:effectLst>
                  <a:outerShdw blurRad="38100" dist="38100" dir="2700000" algn="tl">
                    <a:srgbClr val="C0C0C0"/>
                  </a:outerShdw>
                </a:effectLst>
              </a:rPr>
              <a:t> must always dispose of meds with you, the Site Supervisor and sign in the space labeled as ‘staff’ on a Disposal Record.</a:t>
            </a:r>
          </a:p>
          <a:p>
            <a:pPr eaLnBrk="1" hangingPunct="1">
              <a:defRPr/>
            </a:pPr>
            <a:endParaRPr lang="en-US" sz="1200" b="1" baseline="0" dirty="0">
              <a:solidFill>
                <a:srgbClr val="000000"/>
              </a:solidFill>
              <a:effectLst>
                <a:outerShdw blurRad="38100" dist="38100" dir="2700000" algn="tl">
                  <a:srgbClr val="C0C0C0"/>
                </a:outerShdw>
              </a:effectLst>
            </a:endParaRPr>
          </a:p>
          <a:p>
            <a:pPr eaLnBrk="1" hangingPunct="1">
              <a:defRPr/>
            </a:pPr>
            <a:endParaRPr lang="en-US" sz="1200" b="1" baseline="0" dirty="0">
              <a:solidFill>
                <a:srgbClr val="000000"/>
              </a:solidFill>
              <a:effectLst>
                <a:outerShdw blurRad="38100" dist="38100" dir="2700000" algn="tl">
                  <a:srgbClr val="C0C0C0"/>
                </a:outerShdw>
              </a:effectLst>
            </a:endParaRPr>
          </a:p>
          <a:p>
            <a:pPr eaLnBrk="1" hangingPunct="1">
              <a:defRPr/>
            </a:pPr>
            <a:endParaRPr lang="en-US" sz="1200" b="1" dirty="0">
              <a:solidFill>
                <a:srgbClr val="000000"/>
              </a:solidFill>
              <a:effectLst>
                <a:outerShdw blurRad="38100" dist="38100" dir="2700000" algn="tl">
                  <a:srgbClr val="C0C0C0"/>
                </a:outerShdw>
              </a:effectLst>
            </a:endParaRPr>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150</a:t>
            </a:fld>
            <a:endParaRPr lang="en-US" altLang="en-US"/>
          </a:p>
        </p:txBody>
      </p:sp>
    </p:spTree>
    <p:extLst>
      <p:ext uri="{BB962C8B-B14F-4D97-AF65-F5344CB8AC3E}">
        <p14:creationId xmlns:p14="http://schemas.microsoft.com/office/powerpoint/2010/main" val="381366365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Review that the disposal record documentation of Schedule II-V countable medication matches the Count Book documentation.</a:t>
            </a:r>
          </a:p>
          <a:p>
            <a:endParaRPr lang="en-US"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Of note, during your documentation review, if you see prescription medication documented as disposed by one Certified or one licensed staff, this must be reported to the Drug Control Program (DCP) as a controlled substance loss.  </a:t>
            </a:r>
            <a:endParaRPr lang="en-US" b="1" dirty="0"/>
          </a:p>
        </p:txBody>
      </p:sp>
      <p:sp>
        <p:nvSpPr>
          <p:cNvPr id="4" name="Slide Number Placeholder 3"/>
          <p:cNvSpPr>
            <a:spLocks noGrp="1"/>
          </p:cNvSpPr>
          <p:nvPr>
            <p:ph type="sldNum" sz="quarter" idx="5"/>
          </p:nvPr>
        </p:nvSpPr>
        <p:spPr/>
        <p:txBody>
          <a:bodyPr/>
          <a:lstStyle/>
          <a:p>
            <a:pPr>
              <a:defRPr/>
            </a:pPr>
            <a:fld id="{ECFF9ADB-64AA-4164-B8FA-510A49B5505E}" type="slidenum">
              <a:rPr lang="en-US" altLang="en-US" smtClean="0"/>
              <a:pPr>
                <a:defRPr/>
              </a:pPr>
              <a:t>151</a:t>
            </a:fld>
            <a:endParaRPr lang="en-US" altLang="en-US"/>
          </a:p>
        </p:txBody>
      </p:sp>
    </p:spTree>
    <p:extLst>
      <p:ext uri="{BB962C8B-B14F-4D97-AF65-F5344CB8AC3E}">
        <p14:creationId xmlns:p14="http://schemas.microsoft.com/office/powerpoint/2010/main" val="142805136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Each MAP Registered site must have required reference materials available to Certified and licensed staff.</a:t>
            </a:r>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152</a:t>
            </a:fld>
            <a:endParaRPr lang="en-US" altLang="en-US"/>
          </a:p>
        </p:txBody>
      </p:sp>
    </p:spTree>
    <p:extLst>
      <p:ext uri="{BB962C8B-B14F-4D97-AF65-F5344CB8AC3E}">
        <p14:creationId xmlns:p14="http://schemas.microsoft.com/office/powerpoint/2010/main" val="303549274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b="1" dirty="0"/>
              <a:t>Check to see that there’s either a Drug Reference Book or printed</a:t>
            </a:r>
            <a:r>
              <a:rPr lang="en-US" altLang="en-US" sz="1200" b="1" baseline="0" dirty="0"/>
              <a:t> Medication Information Sheets for all ordered medications and dietary supplements on site and current, within 2 years.</a:t>
            </a:r>
            <a:endParaRPr lang="en-US" altLang="en-US" sz="1200" b="1" dirty="0"/>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153</a:t>
            </a:fld>
            <a:endParaRPr lang="en-US" altLang="en-US"/>
          </a:p>
        </p:txBody>
      </p:sp>
    </p:spTree>
    <p:extLst>
      <p:ext uri="{BB962C8B-B14F-4D97-AF65-F5344CB8AC3E}">
        <p14:creationId xmlns:p14="http://schemas.microsoft.com/office/powerpoint/2010/main" val="381366365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b="1" dirty="0"/>
              <a:t>Check to see that a</a:t>
            </a:r>
            <a:r>
              <a:rPr lang="en-US" altLang="en-US" sz="1200" b="1" baseline="0" dirty="0"/>
              <a:t> copy of the MAP Policy Manual is on site; either as a hard copy or an electronic version. </a:t>
            </a:r>
          </a:p>
          <a:p>
            <a:pPr eaLnBrk="1" hangingPunct="1"/>
            <a:endParaRPr lang="en-US" altLang="en-US" sz="1200" b="1"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As of today,</a:t>
            </a:r>
            <a:r>
              <a:rPr lang="en-US" altLang="en-US" sz="1200" b="1" baseline="0" dirty="0"/>
              <a:t> </a:t>
            </a:r>
            <a:r>
              <a:rPr lang="en-US" altLang="en-US" sz="1200" b="1" dirty="0"/>
              <a:t>the most current MAP Policy Manual</a:t>
            </a:r>
            <a:r>
              <a:rPr lang="en-US" altLang="en-US" sz="1200" b="1" baseline="0" dirty="0"/>
              <a:t> is dated, 0</a:t>
            </a:r>
            <a:r>
              <a:rPr lang="en-US" altLang="en-US" sz="1200" b="1" dirty="0"/>
              <a:t>1-01-2015.</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In addition, DPH Advisories issued after the policy manual date must be on site.</a:t>
            </a:r>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154</a:t>
            </a:fld>
            <a:endParaRPr lang="en-US" altLang="en-US"/>
          </a:p>
        </p:txBody>
      </p:sp>
    </p:spTree>
    <p:extLst>
      <p:ext uri="{BB962C8B-B14F-4D97-AF65-F5344CB8AC3E}">
        <p14:creationId xmlns:p14="http://schemas.microsoft.com/office/powerpoint/2010/main" val="241006202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b="1" dirty="0"/>
              <a:t>Check to see that a</a:t>
            </a:r>
            <a:r>
              <a:rPr lang="en-US" altLang="en-US" sz="1200" b="1" baseline="0" dirty="0"/>
              <a:t> copy of the </a:t>
            </a:r>
            <a:r>
              <a:rPr lang="en-US" altLang="en-US" sz="1200" b="1" dirty="0"/>
              <a:t>Responsibilities</a:t>
            </a:r>
            <a:r>
              <a:rPr lang="en-US" altLang="en-US" sz="1200" b="1" baseline="0" dirty="0"/>
              <a:t> in Action</a:t>
            </a:r>
            <a:r>
              <a:rPr lang="en-US" altLang="en-US" sz="1200" b="1" dirty="0"/>
              <a:t> training curriculum </a:t>
            </a:r>
            <a:r>
              <a:rPr lang="en-US" altLang="en-US" sz="1200" b="1" baseline="0" dirty="0"/>
              <a:t>is on site; either as a hard copy or an electronic version. </a:t>
            </a:r>
          </a:p>
          <a:p>
            <a:pPr eaLnBrk="1" hangingPunct="1"/>
            <a:endParaRPr lang="en-US" altLang="en-US" sz="1200" b="1" baseline="0" dirty="0"/>
          </a:p>
          <a:p>
            <a:pPr eaLnBrk="1" hangingPunct="1"/>
            <a:r>
              <a:rPr lang="en-US" altLang="en-US" sz="1200" b="1" i="0" baseline="0" dirty="0"/>
              <a:t>The curriculum may be downloaded from the </a:t>
            </a:r>
            <a:r>
              <a:rPr lang="en-US" altLang="en-US" sz="1200" b="1" i="0" baseline="0" dirty="0" err="1"/>
              <a:t>www.massmap</a:t>
            </a:r>
            <a:r>
              <a:rPr lang="en-US" altLang="en-US" sz="1200" b="1" i="0" baseline="0" dirty="0"/>
              <a:t> site or purchased from Amazon.</a:t>
            </a:r>
          </a:p>
          <a:p>
            <a:pPr eaLnBrk="1" hangingPunct="1"/>
            <a:endParaRPr lang="en-US" altLang="en-US" sz="1200" b="1"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As of today,</a:t>
            </a:r>
            <a:r>
              <a:rPr lang="en-US" altLang="en-US" sz="1200" b="1" baseline="0" dirty="0"/>
              <a:t> </a:t>
            </a:r>
            <a:r>
              <a:rPr lang="en-US" altLang="en-US" sz="1200" b="1" dirty="0"/>
              <a:t>the most current training curriculum </a:t>
            </a:r>
            <a:r>
              <a:rPr lang="en-US" altLang="en-US" sz="1200" b="1" baseline="0" dirty="0"/>
              <a:t>is dated, September 2020.</a:t>
            </a:r>
            <a:endParaRPr lang="en-US" sz="1200" b="1" dirty="0"/>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155</a:t>
            </a:fld>
            <a:endParaRPr lang="en-US" altLang="en-US"/>
          </a:p>
        </p:txBody>
      </p:sp>
    </p:spTree>
    <p:extLst>
      <p:ext uri="{BB962C8B-B14F-4D97-AF65-F5344CB8AC3E}">
        <p14:creationId xmlns:p14="http://schemas.microsoft.com/office/powerpoint/2010/main" val="61861723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If</a:t>
            </a:r>
            <a:r>
              <a:rPr lang="en-US" b="1" baseline="0" dirty="0"/>
              <a:t> the required reference materials are stored on site electronically, ensure all additional requirements are met:</a:t>
            </a:r>
          </a:p>
          <a:p>
            <a:endParaRPr lang="en-US" b="1" baseline="0" dirty="0"/>
          </a:p>
          <a:p>
            <a:pPr marL="171450" indent="-171450">
              <a:buFont typeface="Arial" panose="020B0604020202020204" pitchFamily="34" charset="0"/>
              <a:buChar char="•"/>
            </a:pPr>
            <a:r>
              <a:rPr lang="en-US" b="1" baseline="0" dirty="0"/>
              <a:t>all staff must be trained on how to access the information and the training documentation is on site</a:t>
            </a:r>
          </a:p>
          <a:p>
            <a:pPr marL="171450" indent="-171450">
              <a:buFont typeface="Arial" panose="020B0604020202020204" pitchFamily="34" charset="0"/>
              <a:buChar char="•"/>
            </a:pPr>
            <a:r>
              <a:rPr lang="en-US" b="1" baseline="0" dirty="0"/>
              <a:t>the electronic versions must be available to staff 24/7</a:t>
            </a:r>
          </a:p>
          <a:p>
            <a:pPr marL="171450" indent="-171450">
              <a:buFont typeface="Arial" panose="020B0604020202020204" pitchFamily="34" charset="0"/>
              <a:buChar char="•"/>
            </a:pPr>
            <a:r>
              <a:rPr lang="en-US" b="1" baseline="0" dirty="0"/>
              <a:t>If the reference material is a website, it must be reputable and</a:t>
            </a:r>
          </a:p>
          <a:p>
            <a:pPr marL="171450" indent="-171450">
              <a:buFont typeface="Arial" panose="020B0604020202020204" pitchFamily="34" charset="0"/>
              <a:buChar char="•"/>
            </a:pPr>
            <a:r>
              <a:rPr lang="en-US" b="1" baseline="0" dirty="0"/>
              <a:t>there is a contingency plan in the event the computer is not functioning.  </a:t>
            </a:r>
            <a:endParaRPr lang="en-US" b="1"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156</a:t>
            </a:fld>
            <a:endParaRPr lang="en-US" altLang="en-US"/>
          </a:p>
        </p:txBody>
      </p:sp>
    </p:spTree>
    <p:extLst>
      <p:ext uri="{BB962C8B-B14F-4D97-AF65-F5344CB8AC3E}">
        <p14:creationId xmlns:p14="http://schemas.microsoft.com/office/powerpoint/2010/main" val="381366365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t>Provider policies are based on the corresponding MAP policies but are customized to reflect the uniqueness of your provider. They’re meant to be a resource for your staff.  They should be easy to understand and readily accessible.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t>For example,</a:t>
            </a:r>
            <a:r>
              <a:rPr lang="en-US" altLang="en-US" sz="1200" b="1" baseline="0" dirty="0"/>
              <a:t> </a:t>
            </a:r>
            <a:r>
              <a:rPr lang="en-US" altLang="en-US" sz="1200" b="1" dirty="0"/>
              <a:t>a person is going on an unplanned LOA for a weekend visit and the pharmacy can’t package the meds on short notice. Your staff should be able to quickly locate the agency policy for LOA meds and prepare them using the policy as their guide.</a:t>
            </a:r>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157</a:t>
            </a:fld>
            <a:endParaRPr lang="en-US" altLang="en-US"/>
          </a:p>
        </p:txBody>
      </p:sp>
    </p:spTree>
    <p:extLst>
      <p:ext uri="{BB962C8B-B14F-4D97-AF65-F5344CB8AC3E}">
        <p14:creationId xmlns:p14="http://schemas.microsoft.com/office/powerpoint/2010/main" val="262966129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Provider polices listed are required to be on site.  </a:t>
            </a:r>
          </a:p>
          <a:p>
            <a:endParaRPr lang="en-US" b="1" dirty="0"/>
          </a:p>
          <a:p>
            <a:r>
              <a:rPr lang="en-US" b="1" dirty="0"/>
              <a:t>Consider flagging the provider policies for easy future reference.</a:t>
            </a:r>
          </a:p>
          <a:p>
            <a:endParaRPr lang="en-US" b="1" dirty="0"/>
          </a:p>
        </p:txBody>
      </p:sp>
      <p:sp>
        <p:nvSpPr>
          <p:cNvPr id="4" name="Slide Number Placeholder 3"/>
          <p:cNvSpPr>
            <a:spLocks noGrp="1"/>
          </p:cNvSpPr>
          <p:nvPr>
            <p:ph type="sldNum" sz="quarter" idx="5"/>
          </p:nvPr>
        </p:nvSpPr>
        <p:spPr/>
        <p:txBody>
          <a:bodyPr/>
          <a:lstStyle/>
          <a:p>
            <a:pPr>
              <a:defRPr/>
            </a:pPr>
            <a:fld id="{ECFF9ADB-64AA-4164-B8FA-510A49B5505E}" type="slidenum">
              <a:rPr lang="en-US" altLang="en-US" smtClean="0"/>
              <a:pPr>
                <a:defRPr/>
              </a:pPr>
              <a:t>158</a:t>
            </a:fld>
            <a:endParaRPr lang="en-US" altLang="en-US"/>
          </a:p>
        </p:txBody>
      </p:sp>
    </p:spTree>
    <p:extLst>
      <p:ext uri="{BB962C8B-B14F-4D97-AF65-F5344CB8AC3E}">
        <p14:creationId xmlns:p14="http://schemas.microsoft.com/office/powerpoint/2010/main" val="333672815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These Provider policies are required to be on site, only if applicable to the people you support.</a:t>
            </a:r>
          </a:p>
        </p:txBody>
      </p:sp>
      <p:sp>
        <p:nvSpPr>
          <p:cNvPr id="4" name="Slide Number Placeholder 3"/>
          <p:cNvSpPr>
            <a:spLocks noGrp="1"/>
          </p:cNvSpPr>
          <p:nvPr>
            <p:ph type="sldNum" sz="quarter" idx="5"/>
          </p:nvPr>
        </p:nvSpPr>
        <p:spPr/>
        <p:txBody>
          <a:bodyPr/>
          <a:lstStyle/>
          <a:p>
            <a:pPr>
              <a:defRPr/>
            </a:pPr>
            <a:fld id="{ECFF9ADB-64AA-4164-B8FA-510A49B5505E}" type="slidenum">
              <a:rPr lang="en-US" altLang="en-US" smtClean="0"/>
              <a:pPr>
                <a:defRPr/>
              </a:pPr>
              <a:t>159</a:t>
            </a:fld>
            <a:endParaRPr lang="en-US" altLang="en-US"/>
          </a:p>
        </p:txBody>
      </p:sp>
    </p:spTree>
    <p:extLst>
      <p:ext uri="{BB962C8B-B14F-4D97-AF65-F5344CB8AC3E}">
        <p14:creationId xmlns:p14="http://schemas.microsoft.com/office/powerpoint/2010/main" val="3549307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There’s a Medication Reconciliation Discharge</a:t>
            </a:r>
            <a:r>
              <a:rPr lang="en-US" sz="1200" b="1" baseline="0" dirty="0"/>
              <a:t> Checklist available, located in Section 13 of the Policy manual. </a:t>
            </a:r>
          </a:p>
          <a:p>
            <a:endParaRPr lang="en-US" sz="1200" b="1" baseline="0" dirty="0"/>
          </a:p>
          <a:p>
            <a:r>
              <a:rPr lang="en-US" sz="1200" b="1" baseline="0" dirty="0"/>
              <a:t>It was created as a tool to help you in the event of a hospital discharge.</a:t>
            </a:r>
            <a:endParaRPr lang="en-US" sz="1200" b="1" dirty="0"/>
          </a:p>
        </p:txBody>
      </p:sp>
      <p:sp>
        <p:nvSpPr>
          <p:cNvPr id="4" name="Slide Number Placeholder 3"/>
          <p:cNvSpPr>
            <a:spLocks noGrp="1"/>
          </p:cNvSpPr>
          <p:nvPr>
            <p:ph type="sldNum" sz="quarter" idx="5"/>
          </p:nvPr>
        </p:nvSpPr>
        <p:spPr/>
        <p:txBody>
          <a:bodyPr/>
          <a:lstStyle/>
          <a:p>
            <a:pPr>
              <a:defRPr/>
            </a:pPr>
            <a:fld id="{ECFF9ADB-64AA-4164-B8FA-510A49B5505E}" type="slidenum">
              <a:rPr lang="en-US" altLang="en-US" smtClean="0"/>
              <a:pPr>
                <a:defRPr/>
              </a:pPr>
              <a:t>16</a:t>
            </a:fld>
            <a:endParaRPr lang="en-US" altLang="en-US"/>
          </a:p>
        </p:txBody>
      </p:sp>
    </p:spTree>
    <p:extLst>
      <p:ext uri="{BB962C8B-B14F-4D97-AF65-F5344CB8AC3E}">
        <p14:creationId xmlns:p14="http://schemas.microsoft.com/office/powerpoint/2010/main" val="54650546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There should also be an internal procedure for your staff to report medication refusals and other medication issues.</a:t>
            </a:r>
          </a:p>
        </p:txBody>
      </p:sp>
      <p:sp>
        <p:nvSpPr>
          <p:cNvPr id="4" name="Slide Number Placeholder 3"/>
          <p:cNvSpPr>
            <a:spLocks noGrp="1"/>
          </p:cNvSpPr>
          <p:nvPr>
            <p:ph type="sldNum" sz="quarter" idx="5"/>
          </p:nvPr>
        </p:nvSpPr>
        <p:spPr/>
        <p:txBody>
          <a:bodyPr/>
          <a:lstStyle/>
          <a:p>
            <a:pPr>
              <a:defRPr/>
            </a:pPr>
            <a:fld id="{ECFF9ADB-64AA-4164-B8FA-510A49B5505E}" type="slidenum">
              <a:rPr lang="en-US" altLang="en-US" smtClean="0"/>
              <a:pPr>
                <a:defRPr/>
              </a:pPr>
              <a:t>160</a:t>
            </a:fld>
            <a:endParaRPr lang="en-US" altLang="en-US"/>
          </a:p>
        </p:txBody>
      </p:sp>
    </p:spTree>
    <p:extLst>
      <p:ext uri="{BB962C8B-B14F-4D97-AF65-F5344CB8AC3E}">
        <p14:creationId xmlns:p14="http://schemas.microsoft.com/office/powerpoint/2010/main" val="420668025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t>Medication Occurrence</a:t>
            </a:r>
            <a:r>
              <a:rPr lang="en-US" altLang="en-US" sz="1200" b="1" baseline="0" dirty="0"/>
              <a:t> Report forms, </a:t>
            </a:r>
            <a:r>
              <a:rPr lang="en-US" altLang="en-US" sz="1200" b="1" dirty="0"/>
              <a:t>known as MORs, are tracked to monitor the MAP medication system.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t>The MOR data collected statewide is used in part to improve the medication</a:t>
            </a:r>
            <a:r>
              <a:rPr lang="en-US" altLang="en-US" sz="1200" b="1" baseline="0" dirty="0"/>
              <a:t> administration program through</a:t>
            </a:r>
            <a:r>
              <a:rPr lang="en-US" altLang="en-US" sz="1200" b="1" dirty="0"/>
              <a:t> policy and curriculum revision.</a:t>
            </a:r>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161</a:t>
            </a:fld>
            <a:endParaRPr lang="en-US" altLang="en-US"/>
          </a:p>
        </p:txBody>
      </p:sp>
    </p:spTree>
    <p:extLst>
      <p:ext uri="{BB962C8B-B14F-4D97-AF65-F5344CB8AC3E}">
        <p14:creationId xmlns:p14="http://schemas.microsoft.com/office/powerpoint/2010/main" val="327111573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In the event of a medication occurrence, ensure that a single page of Emergency Contact numbers, such as 911, poison control, the pharmacy, MAP Consultants, etc., is near the phone.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400" b="1" dirty="0"/>
          </a:p>
          <a:p>
            <a:endParaRPr lang="en-US" altLang="en-US" sz="1400" b="1" dirty="0"/>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en-US" sz="1400" b="1"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400" dirty="0"/>
          </a:p>
          <a:p>
            <a:pPr eaLnBrk="1" hangingPunct="1">
              <a:defRPr/>
            </a:pPr>
            <a:endParaRPr lang="en-US" altLang="en-US" sz="1400" b="1" dirty="0"/>
          </a:p>
          <a:p>
            <a:pPr eaLnBrk="1" hangingPunct="1">
              <a:defRPr/>
            </a:pPr>
            <a:endParaRPr lang="en-US" sz="1400" b="1" dirty="0">
              <a:solidFill>
                <a:srgbClr val="000000"/>
              </a:solidFill>
              <a:effectLst>
                <a:outerShdw blurRad="38100" dist="38100" dir="2700000" algn="tl">
                  <a:srgbClr val="C0C0C0"/>
                </a:outerShdw>
              </a:effectLst>
            </a:endParaRPr>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162</a:t>
            </a:fld>
            <a:endParaRPr lang="en-US" altLang="en-US"/>
          </a:p>
        </p:txBody>
      </p:sp>
    </p:spTree>
    <p:extLst>
      <p:ext uri="{BB962C8B-B14F-4D97-AF65-F5344CB8AC3E}">
        <p14:creationId xmlns:p14="http://schemas.microsoft.com/office/powerpoint/2010/main" val="53520279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t>DPH requires all agencies</a:t>
            </a:r>
            <a:r>
              <a:rPr lang="en-US" altLang="en-US" sz="1200" b="1" baseline="0" dirty="0"/>
              <a:t> to submit this specific form </a:t>
            </a:r>
            <a:r>
              <a:rPr lang="en-US" altLang="en-US" sz="1200" b="1" dirty="0"/>
              <a:t>for hotline MORs, regardless of the agency reporting.</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400" b="1" dirty="0"/>
              <a:t> </a:t>
            </a:r>
          </a:p>
          <a:p>
            <a:endParaRPr lang="en-US" altLang="en-US" sz="1400" b="1"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400" b="1"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400" b="1" dirty="0"/>
          </a:p>
          <a:p>
            <a:endParaRPr lang="en-US" altLang="en-US" sz="1400" b="1" dirty="0"/>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en-US" sz="1400" b="1"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400" dirty="0"/>
          </a:p>
          <a:p>
            <a:pPr eaLnBrk="1" hangingPunct="1">
              <a:defRPr/>
            </a:pPr>
            <a:endParaRPr lang="en-US" altLang="en-US" sz="1400" b="1" dirty="0"/>
          </a:p>
          <a:p>
            <a:pPr eaLnBrk="1" hangingPunct="1">
              <a:defRPr/>
            </a:pPr>
            <a:endParaRPr lang="en-US" sz="1400" b="1" dirty="0">
              <a:solidFill>
                <a:srgbClr val="000000"/>
              </a:solidFill>
              <a:effectLst>
                <a:outerShdw blurRad="38100" dist="38100" dir="2700000" algn="tl">
                  <a:srgbClr val="C0C0C0"/>
                </a:outerShdw>
              </a:effectLst>
            </a:endParaRPr>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163</a:t>
            </a:fld>
            <a:endParaRPr lang="en-US" altLang="en-US"/>
          </a:p>
        </p:txBody>
      </p:sp>
    </p:spTree>
    <p:extLst>
      <p:ext uri="{BB962C8B-B14F-4D97-AF65-F5344CB8AC3E}">
        <p14:creationId xmlns:p14="http://schemas.microsoft.com/office/powerpoint/2010/main" val="334195701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To access </a:t>
            </a:r>
            <a:r>
              <a:rPr lang="en-US" sz="1200" b="1" dirty="0"/>
              <a:t>the</a:t>
            </a:r>
            <a:r>
              <a:rPr lang="en-US" altLang="en-US" sz="1200" b="1" dirty="0"/>
              <a:t> current MOR form, use the MAP friendly URL.</a:t>
            </a:r>
            <a:r>
              <a:rPr lang="en-US" b="1" dirty="0"/>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Scroll down…</a:t>
            </a:r>
          </a:p>
          <a:p>
            <a:endParaRPr lang="en-US" b="1"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164</a:t>
            </a:fld>
            <a:endParaRPr lang="en-US" altLang="en-US"/>
          </a:p>
        </p:txBody>
      </p:sp>
    </p:spTree>
    <p:extLst>
      <p:ext uri="{BB962C8B-B14F-4D97-AF65-F5344CB8AC3E}">
        <p14:creationId xmlns:p14="http://schemas.microsoft.com/office/powerpoint/2010/main" val="2195313278"/>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‘MAP Policy Manual’</a:t>
            </a:r>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165</a:t>
            </a:fld>
            <a:endParaRPr lang="en-US" altLang="en-US"/>
          </a:p>
        </p:txBody>
      </p:sp>
    </p:spTree>
    <p:extLst>
      <p:ext uri="{BB962C8B-B14F-4D97-AF65-F5344CB8AC3E}">
        <p14:creationId xmlns:p14="http://schemas.microsoft.com/office/powerpoint/2010/main" val="90084419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‘forms’</a:t>
            </a:r>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166</a:t>
            </a:fld>
            <a:endParaRPr lang="en-US" altLang="en-US"/>
          </a:p>
        </p:txBody>
      </p:sp>
    </p:spTree>
    <p:extLst>
      <p:ext uri="{BB962C8B-B14F-4D97-AF65-F5344CB8AC3E}">
        <p14:creationId xmlns:p14="http://schemas.microsoft.com/office/powerpoint/2010/main" val="388056844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brings you to the MOR form.</a:t>
            </a:r>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167</a:t>
            </a:fld>
            <a:endParaRPr lang="en-US" altLang="en-US"/>
          </a:p>
        </p:txBody>
      </p:sp>
    </p:spTree>
    <p:extLst>
      <p:ext uri="{BB962C8B-B14F-4D97-AF65-F5344CB8AC3E}">
        <p14:creationId xmlns:p14="http://schemas.microsoft.com/office/powerpoint/2010/main" val="299116251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Depending on the state agency, the method (the paper form, HCSIS, Qualtrics) used to submit an MOR form varies, however, all methods capture the same basic information, and the reporting timeline is the same for all sister agencies (DDS, DMH, DCF, and MRC.)</a:t>
            </a:r>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168</a:t>
            </a:fld>
            <a:endParaRPr lang="en-US" altLang="en-US"/>
          </a:p>
        </p:txBody>
      </p:sp>
    </p:spTree>
    <p:extLst>
      <p:ext uri="{BB962C8B-B14F-4D97-AF65-F5344CB8AC3E}">
        <p14:creationId xmlns:p14="http://schemas.microsoft.com/office/powerpoint/2010/main" val="309470632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Every MOR requires documented follow up to minimize an occurrence from happening again. </a:t>
            </a:r>
          </a:p>
          <a:p>
            <a:pPr eaLnBrk="1" hangingPunct="1"/>
            <a:endParaRPr lang="en-US" altLang="en-US" sz="1200" b="1" dirty="0"/>
          </a:p>
          <a:p>
            <a:pPr eaLnBrk="1" hangingPunct="1"/>
            <a:r>
              <a:rPr lang="en-US" altLang="en-US" sz="1200" b="1" dirty="0"/>
              <a:t>Ensure documentation of your follow up </a:t>
            </a:r>
            <a:r>
              <a:rPr lang="en-US" altLang="en-US" sz="1200" b="1" baseline="0" dirty="0"/>
              <a:t>response </a:t>
            </a:r>
            <a:r>
              <a:rPr lang="en-US" altLang="en-US" sz="1200" b="1" dirty="0"/>
              <a:t>as submitted on the MOR form is filed on site.</a:t>
            </a:r>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169</a:t>
            </a:fld>
            <a:endParaRPr lang="en-US" altLang="en-US"/>
          </a:p>
        </p:txBody>
      </p:sp>
    </p:spTree>
    <p:extLst>
      <p:ext uri="{BB962C8B-B14F-4D97-AF65-F5344CB8AC3E}">
        <p14:creationId xmlns:p14="http://schemas.microsoft.com/office/powerpoint/2010/main" val="38136636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baseline="0" dirty="0"/>
              <a:t>If an HCP Order form contains multiple medication orders, and one of the orders is DC’d or is superseded by a newer order, staff may indicate the change by marking in the margin of the HCP Order, near the specific medication, by writing ‘DC, the date and their initials’. </a:t>
            </a:r>
          </a:p>
          <a:p>
            <a:endParaRPr lang="en-US" altLang="en-US" b="1" dirty="0"/>
          </a:p>
          <a:p>
            <a:endParaRPr lang="en-US" altLang="en-US" b="1" dirty="0"/>
          </a:p>
        </p:txBody>
      </p:sp>
      <p:sp>
        <p:nvSpPr>
          <p:cNvPr id="93188"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5AC5327-FA29-4C60-B098-472D3BEC3B61}" type="slidenum">
              <a:rPr lang="en-US" altLang="en-US" smtClean="0"/>
              <a:pPr eaLnBrk="1" hangingPunct="1">
                <a:spcBef>
                  <a:spcPct val="0"/>
                </a:spcBef>
              </a:pPr>
              <a:t>17</a:t>
            </a:fld>
            <a:endParaRPr lang="en-US" altLang="en-US"/>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b="1" dirty="0"/>
              <a:t>Ensure all original MORs with corresponding training documentation are filed on site. </a:t>
            </a:r>
          </a:p>
          <a:p>
            <a:pPr eaLnBrk="1" hangingPunct="1"/>
            <a:endParaRPr lang="en-US" altLang="en-US" sz="1200" b="1" dirty="0"/>
          </a:p>
          <a:p>
            <a:pPr eaLnBrk="1" hangingPunct="1"/>
            <a:r>
              <a:rPr lang="en-US" altLang="en-US" sz="1200" b="1" dirty="0"/>
              <a:t>Electronic originals (when data is entered directly into the system used and no paper form is used) should be retrievable electronically on site.</a:t>
            </a:r>
          </a:p>
          <a:p>
            <a:pPr eaLnBrk="1" hangingPunct="1"/>
            <a:endParaRPr lang="en-US" altLang="en-US" sz="1200" b="1" dirty="0"/>
          </a:p>
          <a:p>
            <a:pPr eaLnBrk="1" hangingPunct="1"/>
            <a:r>
              <a:rPr lang="en-US" altLang="en-US" sz="1200" b="1" dirty="0"/>
              <a:t>For paper originals, most Site Supervisors use</a:t>
            </a:r>
            <a:r>
              <a:rPr lang="en-US" altLang="en-US" sz="1200" b="1" baseline="0" dirty="0"/>
              <a:t> </a:t>
            </a:r>
            <a:r>
              <a:rPr lang="en-US" altLang="en-US" sz="1200" b="1" dirty="0"/>
              <a:t>a 3-ring binder. </a:t>
            </a:r>
          </a:p>
          <a:p>
            <a:endParaRPr lang="en-US" b="1"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170</a:t>
            </a:fld>
            <a:endParaRPr lang="en-US" altLang="en-US"/>
          </a:p>
        </p:txBody>
      </p:sp>
    </p:spTree>
    <p:extLst>
      <p:ext uri="{BB962C8B-B14F-4D97-AF65-F5344CB8AC3E}">
        <p14:creationId xmlns:p14="http://schemas.microsoft.com/office/powerpoint/2010/main" val="313680417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There are 3 major online resources.   </a:t>
            </a:r>
          </a:p>
          <a:p>
            <a:pPr marL="0" indent="0">
              <a:buFontTx/>
              <a:buNone/>
            </a:pPr>
            <a:endParaRPr lang="en-US" sz="1200" b="1" dirty="0"/>
          </a:p>
          <a:p>
            <a:pPr marL="171450" indent="-171450">
              <a:buFont typeface="Arial" panose="020B0604020202020204" pitchFamily="34" charset="0"/>
              <a:buChar char="•"/>
            </a:pPr>
            <a:r>
              <a:rPr lang="en-US" sz="1200" b="1" dirty="0"/>
              <a:t>The </a:t>
            </a:r>
            <a:r>
              <a:rPr lang="en-US" sz="1200" b="1" dirty="0" err="1"/>
              <a:t>mass.gov</a:t>
            </a:r>
            <a:r>
              <a:rPr lang="en-US" sz="1200" b="1" dirty="0"/>
              <a:t> site is the location of the Policy Manual, current DPH forms and ‘Recent News’ in MAP.</a:t>
            </a:r>
          </a:p>
          <a:p>
            <a:pPr marL="171450" indent="-171450">
              <a:buFont typeface="Arial" panose="020B0604020202020204" pitchFamily="34" charset="0"/>
              <a:buChar char="•"/>
            </a:pPr>
            <a:r>
              <a:rPr lang="en-US" sz="1200" b="1" dirty="0"/>
              <a:t>The mapmass site is the location of the online MAP courses and all MAP Training Resources and Support. </a:t>
            </a:r>
            <a:endParaRPr lang="en-US" sz="1200" b="1" i="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t>The </a:t>
            </a:r>
            <a:r>
              <a:rPr lang="en-US" sz="1200" b="1" dirty="0" err="1"/>
              <a:t>hdmaster</a:t>
            </a:r>
            <a:r>
              <a:rPr lang="en-US" sz="1200" b="1" dirty="0"/>
              <a:t> site is the location of Test Master Universe, known as TMU</a:t>
            </a:r>
            <a:r>
              <a:rPr lang="en-US" sz="1200" dirty="0"/>
              <a:t>Ⓒ</a:t>
            </a:r>
            <a:r>
              <a:rPr lang="en-US" sz="1200" b="1" dirty="0"/>
              <a:t>, the secure section of the D&amp;S DT test vendor site,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t>TMU</a:t>
            </a:r>
            <a:r>
              <a:rPr lang="en-US" sz="1200" dirty="0"/>
              <a:t>Ⓒ</a:t>
            </a:r>
            <a:r>
              <a:rPr lang="en-US" sz="1200" b="1" dirty="0"/>
              <a:t> is also accessible via the direct link seen on your screen.</a:t>
            </a:r>
          </a:p>
          <a:p>
            <a:pPr marL="0" indent="0">
              <a:buFontTx/>
              <a:buNone/>
            </a:pPr>
            <a:endParaRPr lang="en-US" sz="1400" b="1" dirty="0"/>
          </a:p>
          <a:p>
            <a:pPr marL="0" indent="0">
              <a:buFontTx/>
              <a:buNone/>
            </a:pPr>
            <a:endParaRPr lang="en-US" sz="1400" b="1" dirty="0"/>
          </a:p>
        </p:txBody>
      </p:sp>
      <p:sp>
        <p:nvSpPr>
          <p:cNvPr id="4" name="Slide Number Placeholder 3"/>
          <p:cNvSpPr>
            <a:spLocks noGrp="1"/>
          </p:cNvSpPr>
          <p:nvPr>
            <p:ph type="sldNum" sz="quarter" idx="5"/>
          </p:nvPr>
        </p:nvSpPr>
        <p:spPr/>
        <p:txBody>
          <a:bodyPr/>
          <a:lstStyle/>
          <a:p>
            <a:fld id="{48901798-7575-654C-B2DE-611618EDFF48}" type="slidenum">
              <a:rPr lang="en-US" smtClean="0"/>
              <a:t>171</a:t>
            </a:fld>
            <a:endParaRPr lang="en-US"/>
          </a:p>
        </p:txBody>
      </p:sp>
    </p:spTree>
    <p:extLst>
      <p:ext uri="{BB962C8B-B14F-4D97-AF65-F5344CB8AC3E}">
        <p14:creationId xmlns:p14="http://schemas.microsoft.com/office/powerpoint/2010/main" val="320089437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Please direct any questions regarding the content of this webinar to the applicable MAP Coordinator.</a:t>
            </a:r>
          </a:p>
          <a:p>
            <a:endParaRPr lang="en-US" b="1" dirty="0"/>
          </a:p>
          <a:p>
            <a:r>
              <a:rPr lang="en-US" b="1" dirty="0"/>
              <a:t>This concludes the presentation.</a:t>
            </a:r>
          </a:p>
          <a:p>
            <a:endParaRPr lang="en-US" b="1" dirty="0"/>
          </a:p>
          <a:p>
            <a:r>
              <a:rPr lang="en-US" b="1" dirty="0"/>
              <a:t>Thank you for listening!</a:t>
            </a:r>
          </a:p>
        </p:txBody>
      </p:sp>
      <p:sp>
        <p:nvSpPr>
          <p:cNvPr id="4" name="Slide Number Placeholder 3"/>
          <p:cNvSpPr>
            <a:spLocks noGrp="1"/>
          </p:cNvSpPr>
          <p:nvPr>
            <p:ph type="sldNum" sz="quarter" idx="5"/>
          </p:nvPr>
        </p:nvSpPr>
        <p:spPr/>
        <p:txBody>
          <a:bodyPr/>
          <a:lstStyle/>
          <a:p>
            <a:pPr>
              <a:defRPr/>
            </a:pPr>
            <a:fld id="{ECFF9ADB-64AA-4164-B8FA-510A49B5505E}" type="slidenum">
              <a:rPr lang="en-US" altLang="en-US" smtClean="0"/>
              <a:pPr>
                <a:defRPr/>
              </a:pPr>
              <a:t>172</a:t>
            </a:fld>
            <a:endParaRPr lang="en-US" altLang="en-US"/>
          </a:p>
        </p:txBody>
      </p:sp>
    </p:spTree>
    <p:extLst>
      <p:ext uri="{BB962C8B-B14F-4D97-AF65-F5344CB8AC3E}">
        <p14:creationId xmlns:p14="http://schemas.microsoft.com/office/powerpoint/2010/main" val="4061270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Other than what was mentioned on the previous slide, your review should ensure that there is no other marking or writing on HCP Orders.</a:t>
            </a:r>
          </a:p>
          <a:p>
            <a:endParaRPr lang="en-US" b="1" dirty="0"/>
          </a:p>
          <a:p>
            <a:r>
              <a:rPr lang="en-US" b="1" dirty="0"/>
              <a:t>Highlighting, if preferred, may be used as a visual prompt for an HCP signature.</a:t>
            </a:r>
          </a:p>
        </p:txBody>
      </p:sp>
      <p:sp>
        <p:nvSpPr>
          <p:cNvPr id="4" name="Slide Number Placeholder 3"/>
          <p:cNvSpPr>
            <a:spLocks noGrp="1"/>
          </p:cNvSpPr>
          <p:nvPr>
            <p:ph type="sldNum" sz="quarter" idx="5"/>
          </p:nvPr>
        </p:nvSpPr>
        <p:spPr/>
        <p:txBody>
          <a:bodyPr/>
          <a:lstStyle/>
          <a:p>
            <a:pPr>
              <a:defRPr/>
            </a:pPr>
            <a:fld id="{ECFF9ADB-64AA-4164-B8FA-510A49B5505E}" type="slidenum">
              <a:rPr lang="en-US" altLang="en-US" smtClean="0"/>
              <a:pPr>
                <a:defRPr/>
              </a:pPr>
              <a:t>18</a:t>
            </a:fld>
            <a:endParaRPr lang="en-US" altLang="en-US"/>
          </a:p>
        </p:txBody>
      </p:sp>
    </p:spTree>
    <p:extLst>
      <p:ext uri="{BB962C8B-B14F-4D97-AF65-F5344CB8AC3E}">
        <p14:creationId xmlns:p14="http://schemas.microsoft.com/office/powerpoint/2010/main" val="7975687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p:spPr>
        <p:txBody>
          <a:bodyPr/>
          <a:lstStyle/>
          <a:p>
            <a:r>
              <a:rPr lang="en-US" altLang="en-US" b="1" dirty="0"/>
              <a:t>If there is a new HCP order to change the dose or frequency of a medication a person is currently on, it is acceptable to exhaust the current supply of medication until the new prescription is filled.</a:t>
            </a:r>
          </a:p>
          <a:p>
            <a:endParaRPr lang="en-US" altLang="en-US" b="1" dirty="0"/>
          </a:p>
          <a:p>
            <a:r>
              <a:rPr lang="en-US" altLang="en-US" b="1" dirty="0"/>
              <a:t>Staff must verify with the pharmacist that the medication strength on hand may be used according to the new prescription directions. </a:t>
            </a:r>
          </a:p>
          <a:p>
            <a:endParaRPr lang="en-US" altLang="en-US" b="1" baseline="0" dirty="0"/>
          </a:p>
          <a:p>
            <a:r>
              <a:rPr lang="en-US" altLang="en-US" b="1" baseline="0" dirty="0"/>
              <a:t> </a:t>
            </a:r>
            <a:endParaRPr lang="en-US" altLang="en-US" b="1" dirty="0"/>
          </a:p>
        </p:txBody>
      </p:sp>
      <p:sp>
        <p:nvSpPr>
          <p:cNvPr id="93188"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5AC5327-FA29-4C60-B098-472D3BEC3B61}" type="slidenum">
              <a:rPr lang="en-US" altLang="en-US" smtClean="0"/>
              <a:pPr eaLnBrk="1" hangingPunct="1">
                <a:spcBef>
                  <a:spcPct val="0"/>
                </a:spcBef>
              </a:pPr>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t>On your screen is a quick reference guide to locate the various topics and corresponding sections of the Tech Assist Tool.</a:t>
            </a:r>
            <a:endParaRPr lang="en-US" altLang="en-US" sz="1200" b="1" i="0" baseline="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b="1" i="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b="1" i="0" baseline="0" dirty="0"/>
              <a:t>Ultimately, you, the Site Supervisor are responsible for managing the medication system.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b="1" i="0" baseline="0" dirty="0">
              <a:cs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cs typeface="Arial" charset="0"/>
              </a:rPr>
              <a:t>The purpose of a medication system is 2-fold; to protect the people you support and staff, by ensuring safe medication administration.  </a:t>
            </a:r>
            <a:endParaRPr lang="en-US" altLang="en-US" sz="1200" b="1" i="0" baseline="0" dirty="0"/>
          </a:p>
          <a:p>
            <a:endParaRPr lang="en-US" dirty="0"/>
          </a:p>
        </p:txBody>
      </p:sp>
      <p:sp>
        <p:nvSpPr>
          <p:cNvPr id="4" name="Slide Number Placeholder 3"/>
          <p:cNvSpPr>
            <a:spLocks noGrp="1"/>
          </p:cNvSpPr>
          <p:nvPr>
            <p:ph type="sldNum" sz="quarter" idx="5"/>
          </p:nvPr>
        </p:nvSpPr>
        <p:spPr/>
        <p:txBody>
          <a:bodyPr/>
          <a:lstStyle/>
          <a:p>
            <a:pPr>
              <a:defRPr/>
            </a:pPr>
            <a:fld id="{ECFF9ADB-64AA-4164-B8FA-510A49B5505E}" type="slidenum">
              <a:rPr lang="en-US" altLang="en-US" smtClean="0"/>
              <a:pPr>
                <a:defRPr/>
              </a:pPr>
              <a:t>2</a:t>
            </a:fld>
            <a:endParaRPr lang="en-US" altLang="en-US"/>
          </a:p>
        </p:txBody>
      </p:sp>
    </p:spTree>
    <p:extLst>
      <p:ext uri="{BB962C8B-B14F-4D97-AF65-F5344CB8AC3E}">
        <p14:creationId xmlns:p14="http://schemas.microsoft.com/office/powerpoint/2010/main" val="2269727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p:spPr>
        <p:txBody>
          <a:bodyPr/>
          <a:lstStyle/>
          <a:p>
            <a:r>
              <a:rPr lang="en-US" sz="1200" b="1" baseline="0" dirty="0"/>
              <a:t>The old order must be marked as DC’d, and the new order transcribed.</a:t>
            </a:r>
          </a:p>
          <a:p>
            <a:endParaRPr lang="en-US" sz="1200" b="1" baseline="0" dirty="0"/>
          </a:p>
          <a:p>
            <a:endParaRPr lang="en-US" altLang="en-US" b="1" dirty="0"/>
          </a:p>
        </p:txBody>
      </p:sp>
      <p:sp>
        <p:nvSpPr>
          <p:cNvPr id="93188"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5AC5327-FA29-4C60-B098-472D3BEC3B61}" type="slidenum">
              <a:rPr lang="en-US" altLang="en-US" smtClean="0"/>
              <a:pPr eaLnBrk="1" hangingPunct="1">
                <a:spcBef>
                  <a:spcPct val="0"/>
                </a:spcBef>
              </a:pPr>
              <a:t>20</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In addition, the medication </a:t>
            </a:r>
            <a:r>
              <a:rPr lang="en-US" b="1" dirty="0"/>
              <a:t>container should have a ‘directions change’ or brightly colored sticker that does not cover the label directions.</a:t>
            </a:r>
          </a:p>
          <a:p>
            <a:endParaRPr lang="en-US" b="1" dirty="0"/>
          </a:p>
          <a:p>
            <a:r>
              <a:rPr lang="en-US" b="1" dirty="0"/>
              <a:t>Within 30 days of receiving the new HCP Order, the  pharmacy label must reflect the new order. </a:t>
            </a:r>
          </a:p>
          <a:p>
            <a:endParaRPr lang="en-US" b="1" dirty="0"/>
          </a:p>
          <a:p>
            <a:endParaRPr lang="en-US" b="1"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21</a:t>
            </a:fld>
            <a:endParaRPr lang="en-US" altLang="en-US"/>
          </a:p>
        </p:txBody>
      </p:sp>
    </p:spTree>
    <p:extLst>
      <p:ext uri="{BB962C8B-B14F-4D97-AF65-F5344CB8AC3E}">
        <p14:creationId xmlns:p14="http://schemas.microsoft.com/office/powerpoint/2010/main" val="40847870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b="1" baseline="0" dirty="0"/>
              <a:t>During your review, when compared, HCP Orders, pharmacy labels and medication sheets must agree.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b="1"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b="1" baseline="0" dirty="0"/>
              <a:t>The medication name, as it appears on the HCP Order, must be printed on the pharmacy label and the medication sheet; letter for letter.</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b="1" baseline="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b="1" baseline="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b="1" baseline="0" dirty="0"/>
          </a:p>
          <a:p>
            <a:endParaRPr lang="en-US" altLang="en-US" b="1" dirty="0"/>
          </a:p>
        </p:txBody>
      </p:sp>
      <p:sp>
        <p:nvSpPr>
          <p:cNvPr id="93188"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5AC5327-FA29-4C60-B098-472D3BEC3B61}" type="slidenum">
              <a:rPr lang="en-US" altLang="en-US" smtClean="0"/>
              <a:pPr eaLnBrk="1" hangingPunct="1">
                <a:spcBef>
                  <a:spcPct val="0"/>
                </a:spcBef>
              </a:pPr>
              <a:t>22</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baseline="0" dirty="0"/>
              <a:t>When conducted routinely, your internal MAP monitoring system will help to ensure that the site you manage meets all regulatory requirements.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baseline="0" dirty="0"/>
              <a:t>There are no specifics of what your system should consist of, or how often you should monitor,  however, the most common systems include a simple checklist (with a monitoring timeline built in), in conjunction with Blister Pack Monitoring to ensure medications are administered as prescribed.</a:t>
            </a:r>
          </a:p>
          <a:p>
            <a:endParaRPr lang="en-US" dirty="0"/>
          </a:p>
        </p:txBody>
      </p:sp>
      <p:sp>
        <p:nvSpPr>
          <p:cNvPr id="4" name="Slide Number Placeholder 3"/>
          <p:cNvSpPr>
            <a:spLocks noGrp="1"/>
          </p:cNvSpPr>
          <p:nvPr>
            <p:ph type="sldNum" sz="quarter" idx="5"/>
          </p:nvPr>
        </p:nvSpPr>
        <p:spPr/>
        <p:txBody>
          <a:bodyPr/>
          <a:lstStyle/>
          <a:p>
            <a:pPr>
              <a:defRPr/>
            </a:pPr>
            <a:fld id="{ECFF9ADB-64AA-4164-B8FA-510A49B5505E}" type="slidenum">
              <a:rPr lang="en-US" altLang="en-US" smtClean="0"/>
              <a:pPr>
                <a:defRPr/>
              </a:pPr>
              <a:t>23</a:t>
            </a:fld>
            <a:endParaRPr lang="en-US" altLang="en-US"/>
          </a:p>
        </p:txBody>
      </p:sp>
    </p:spTree>
    <p:extLst>
      <p:ext uri="{BB962C8B-B14F-4D97-AF65-F5344CB8AC3E}">
        <p14:creationId xmlns:p14="http://schemas.microsoft.com/office/powerpoint/2010/main" val="20613031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Although not as detailed as the Tech Assist Tool, there are multiple sample checklists available from your MAP Coordinator that can be modified as needed.  </a:t>
            </a:r>
          </a:p>
          <a:p>
            <a:endParaRPr lang="en-US" b="1" dirty="0"/>
          </a:p>
          <a:p>
            <a:r>
              <a:rPr lang="en-US" b="1" dirty="0"/>
              <a:t>When you identify an area as requiring corrective action, your checklist should have a section to indicate who’s responsible, the corrective action planned, and the target date of completion.</a:t>
            </a:r>
          </a:p>
        </p:txBody>
      </p:sp>
      <p:sp>
        <p:nvSpPr>
          <p:cNvPr id="4" name="Slide Number Placeholder 3"/>
          <p:cNvSpPr>
            <a:spLocks noGrp="1"/>
          </p:cNvSpPr>
          <p:nvPr>
            <p:ph type="sldNum" sz="quarter" idx="5"/>
          </p:nvPr>
        </p:nvSpPr>
        <p:spPr/>
        <p:txBody>
          <a:bodyPr/>
          <a:lstStyle/>
          <a:p>
            <a:pPr>
              <a:defRPr/>
            </a:pPr>
            <a:fld id="{ECFF9ADB-64AA-4164-B8FA-510A49B5505E}" type="slidenum">
              <a:rPr lang="en-US" altLang="en-US" smtClean="0"/>
              <a:pPr>
                <a:defRPr/>
              </a:pPr>
              <a:t>24</a:t>
            </a:fld>
            <a:endParaRPr lang="en-US" altLang="en-US"/>
          </a:p>
        </p:txBody>
      </p:sp>
    </p:spTree>
    <p:extLst>
      <p:ext uri="{BB962C8B-B14F-4D97-AF65-F5344CB8AC3E}">
        <p14:creationId xmlns:p14="http://schemas.microsoft.com/office/powerpoint/2010/main" val="4741840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baseline="0" dirty="0"/>
              <a:t>Although not required, many Service Providers include ‘Blister Pack Monitoring’ as part of their internal monitoring system.  </a:t>
            </a:r>
          </a:p>
          <a:p>
            <a:endParaRPr lang="en-US" altLang="en-US" sz="1200" b="1" baseline="0" dirty="0"/>
          </a:p>
          <a:p>
            <a:r>
              <a:rPr lang="en-US" altLang="en-US" sz="1200" b="1" baseline="0" dirty="0"/>
              <a:t>It’s a </a:t>
            </a:r>
            <a:r>
              <a:rPr lang="en-US" altLang="en-US" sz="1200" b="1" u="sng" baseline="0" dirty="0"/>
              <a:t>very</a:t>
            </a:r>
            <a:r>
              <a:rPr lang="en-US" altLang="en-US" sz="1200" b="1" baseline="0" dirty="0"/>
              <a:t> effective method used to determine whether meds were administered as prescribed.</a:t>
            </a:r>
          </a:p>
          <a:p>
            <a:endParaRPr lang="en-US" altLang="en-US" sz="1200" b="1"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baseline="0" dirty="0"/>
              <a:t>If used, staff initial, date and time </a:t>
            </a:r>
            <a:r>
              <a:rPr lang="en-US" altLang="en-US" sz="1200" b="1" i="0" u="sng" baseline="0" dirty="0"/>
              <a:t>only</a:t>
            </a:r>
            <a:r>
              <a:rPr lang="en-US" altLang="en-US" sz="1200" b="1" i="0" u="none" baseline="0" dirty="0"/>
              <a:t> </a:t>
            </a:r>
            <a:r>
              <a:rPr lang="en-US" altLang="en-US" sz="1200" b="1" baseline="0" dirty="0"/>
              <a:t>on the back of the blister package each time a tablet was removed.</a:t>
            </a:r>
            <a:r>
              <a:rPr lang="en-US" altLang="en-US" sz="1200" b="1" dirty="0">
                <a:solidFill>
                  <a:srgbClr val="000000"/>
                </a:solidFill>
              </a:rPr>
              <a:t> </a:t>
            </a:r>
          </a:p>
          <a:p>
            <a:endParaRPr lang="en-US" altLang="en-US" sz="1200" b="1" baseline="0" dirty="0"/>
          </a:p>
          <a:p>
            <a:r>
              <a:rPr lang="en-US" altLang="en-US" sz="1200" b="1" baseline="0" dirty="0"/>
              <a:t>The packages are then routinely reviewed by you, the Site Supervisor and/or the oversight nurse. </a:t>
            </a:r>
          </a:p>
          <a:p>
            <a:endParaRPr lang="en-US" altLang="en-US" sz="1200" b="1" baseline="0" dirty="0"/>
          </a:p>
          <a:p>
            <a:r>
              <a:rPr lang="en-US" altLang="en-US" sz="1200" b="1" baseline="0" dirty="0"/>
              <a:t>Some Site Supervisors choose to monitor daily, especially when there have been issues; many review the packages at least weekly.  </a:t>
            </a:r>
          </a:p>
          <a:p>
            <a:pPr eaLnBrk="1" hangingPunct="1"/>
            <a:endParaRPr lang="en-US" altLang="en-US" sz="1200" b="1" dirty="0">
              <a:solidFill>
                <a:srgbClr val="000000"/>
              </a:solidFil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dirty="0"/>
              <a:t>Ensure Count Book page numbers are not written on blister packs.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1" dirty="0"/>
          </a:p>
          <a:p>
            <a:r>
              <a:rPr lang="en-US" sz="1200" b="1" kern="1200" dirty="0">
                <a:solidFill>
                  <a:schemeClr val="tx1"/>
                </a:solidFill>
                <a:effectLst/>
                <a:latin typeface="Arial" charset="0"/>
                <a:ea typeface="+mn-ea"/>
                <a:cs typeface="+mn-cs"/>
              </a:rPr>
              <a:t>When blister pack monitoring is used, you should remind staff to look at the set of documentation before theirs. </a:t>
            </a:r>
          </a:p>
          <a:p>
            <a:endParaRPr lang="en-US" sz="1200" b="1" kern="1200" dirty="0">
              <a:solidFill>
                <a:schemeClr val="tx1"/>
              </a:solidFill>
              <a:effectLst/>
              <a:latin typeface="Arial" charset="0"/>
              <a:ea typeface="+mn-ea"/>
              <a:cs typeface="+mn-cs"/>
            </a:endParaRPr>
          </a:p>
          <a:p>
            <a:r>
              <a:rPr lang="en-US" sz="1200" b="1" kern="1200" dirty="0">
                <a:solidFill>
                  <a:schemeClr val="tx1"/>
                </a:solidFill>
                <a:effectLst/>
                <a:latin typeface="Arial" charset="0"/>
                <a:ea typeface="+mn-ea"/>
                <a:cs typeface="+mn-cs"/>
              </a:rPr>
              <a:t>If they notice there’s no documentation for an earlier dose of medication that should have been administered by a previous staff, a MAP Consultant must be contacted immediately.</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1" dirty="0"/>
          </a:p>
          <a:p>
            <a:endParaRPr lang="en-US" sz="1200" b="1" kern="1200" dirty="0">
              <a:solidFill>
                <a:schemeClr val="tx1"/>
              </a:solidFill>
              <a:effectLst/>
              <a:latin typeface="Arial" charset="0"/>
              <a:ea typeface="+mn-ea"/>
              <a:cs typeface="+mn-cs"/>
            </a:endParaRPr>
          </a:p>
          <a:p>
            <a:endParaRPr lang="en-US" sz="1200" b="1" kern="1200" dirty="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ECFF9ADB-64AA-4164-B8FA-510A49B5505E}" type="slidenum">
              <a:rPr lang="en-US" altLang="en-US" smtClean="0"/>
              <a:pPr>
                <a:defRPr/>
              </a:pPr>
              <a:t>25</a:t>
            </a:fld>
            <a:endParaRPr lang="en-US" altLang="en-US"/>
          </a:p>
        </p:txBody>
      </p:sp>
    </p:spTree>
    <p:extLst>
      <p:ext uri="{BB962C8B-B14F-4D97-AF65-F5344CB8AC3E}">
        <p14:creationId xmlns:p14="http://schemas.microsoft.com/office/powerpoint/2010/main" val="23784092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t>For a pharmacy to label an over-the-counter product, staff must ask the HCP for a prescription.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t>If the pharmacy does not label an OTC medication or a Dietary Supplement, staff may use what is known as OTC Method B.</a:t>
            </a:r>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26</a:t>
            </a:fld>
            <a:endParaRPr lang="en-US" altLang="en-US"/>
          </a:p>
        </p:txBody>
      </p:sp>
    </p:spTree>
    <p:extLst>
      <p:ext uri="{BB962C8B-B14F-4D97-AF65-F5344CB8AC3E}">
        <p14:creationId xmlns:p14="http://schemas.microsoft.com/office/powerpoint/2010/main" val="29675074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baseline="0" dirty="0"/>
              <a:t>R</a:t>
            </a:r>
            <a:r>
              <a:rPr lang="en-US" b="1" dirty="0"/>
              <a:t>equirements for use of OTC Method B include: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1" dirty="0"/>
              <a:t>a Service Provider Policy</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1" dirty="0"/>
              <a:t>a Verification Process and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1" dirty="0"/>
              <a:t>Staff Training.</a:t>
            </a:r>
          </a:p>
          <a:p>
            <a:endParaRPr lang="en-US" b="1"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27</a:t>
            </a:fld>
            <a:endParaRPr lang="en-US" altLang="en-US"/>
          </a:p>
        </p:txBody>
      </p:sp>
    </p:spTree>
    <p:extLst>
      <p:ext uri="{BB962C8B-B14F-4D97-AF65-F5344CB8AC3E}">
        <p14:creationId xmlns:p14="http://schemas.microsoft.com/office/powerpoint/2010/main" val="589288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Service Provider policy is required only if OTC Method B is used.</a:t>
            </a:r>
          </a:p>
        </p:txBody>
      </p:sp>
      <p:sp>
        <p:nvSpPr>
          <p:cNvPr id="4" name="Slide Number Placeholder 3"/>
          <p:cNvSpPr>
            <a:spLocks noGrp="1"/>
          </p:cNvSpPr>
          <p:nvPr>
            <p:ph type="sldNum" sz="quarter" idx="5"/>
          </p:nvPr>
        </p:nvSpPr>
        <p:spPr/>
        <p:txBody>
          <a:bodyPr/>
          <a:lstStyle/>
          <a:p>
            <a:pPr>
              <a:defRPr/>
            </a:pPr>
            <a:fld id="{ECFF9ADB-64AA-4164-B8FA-510A49B5505E}" type="slidenum">
              <a:rPr lang="en-US" altLang="en-US" smtClean="0"/>
              <a:pPr>
                <a:defRPr/>
              </a:pPr>
              <a:t>28</a:t>
            </a:fld>
            <a:endParaRPr lang="en-US" altLang="en-US"/>
          </a:p>
        </p:txBody>
      </p:sp>
    </p:spTree>
    <p:extLst>
      <p:ext uri="{BB962C8B-B14F-4D97-AF65-F5344CB8AC3E}">
        <p14:creationId xmlns:p14="http://schemas.microsoft.com/office/powerpoint/2010/main" val="1870441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verification process must</a:t>
            </a:r>
            <a:r>
              <a:rPr lang="en-US" b="1" baseline="0" dirty="0"/>
              <a:t> be completed each time the HCP Order is renewed or re-written and/or each time a new container of the product is purchased.</a:t>
            </a:r>
            <a:endParaRPr lang="en-US" b="1"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29</a:t>
            </a:fld>
            <a:endParaRPr lang="en-US" altLang="en-US"/>
          </a:p>
        </p:txBody>
      </p:sp>
    </p:spTree>
    <p:extLst>
      <p:ext uri="{BB962C8B-B14F-4D97-AF65-F5344CB8AC3E}">
        <p14:creationId xmlns:p14="http://schemas.microsoft.com/office/powerpoint/2010/main" val="58928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865B967-D9EF-4A4B-A18B-DC29056D46BD}" type="slidenum">
              <a:rPr lang="en-US" altLang="en-US" smtClean="0">
                <a:latin typeface="Times New Roman" pitchFamily="18" charset="0"/>
              </a:rPr>
              <a:pPr eaLnBrk="1" hangingPunct="1">
                <a:spcBef>
                  <a:spcPct val="0"/>
                </a:spcBef>
              </a:pPr>
              <a:t>3</a:t>
            </a:fld>
            <a:endParaRPr lang="en-US" altLang="en-US">
              <a:latin typeface="Times New Roman" pitchFamily="18"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b="1" baseline="0" dirty="0"/>
              <a:t>The </a:t>
            </a:r>
            <a:r>
              <a:rPr lang="en-US" altLang="en-US" sz="1200" b="1" dirty="0"/>
              <a:t>goals for today’s webinar are: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b="1" dirty="0"/>
          </a:p>
          <a:p>
            <a:pPr marL="228600" marR="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altLang="en-US" sz="1200" b="1" dirty="0"/>
              <a:t>to provide you with a</a:t>
            </a:r>
            <a:r>
              <a:rPr lang="en-US" altLang="en-US" sz="1200" b="1" baseline="0" dirty="0"/>
              <a:t> general</a:t>
            </a:r>
            <a:r>
              <a:rPr lang="en-US" altLang="en-US" sz="1200" b="1" dirty="0"/>
              <a:t> overview of requirements in a DPH MAP Registered site using the Tech Assist Tool as your guide</a:t>
            </a:r>
            <a:r>
              <a:rPr lang="en-US" altLang="en-US" sz="1200" b="1" baseline="0" dirty="0"/>
              <a:t> and </a:t>
            </a:r>
          </a:p>
          <a:p>
            <a:pPr marL="228600" marR="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altLang="en-US" sz="1200" b="1" baseline="0" dirty="0"/>
              <a:t>to know where to access online MAP resources.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b="1" baseline="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b="1" baseline="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b="1" baseline="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b="1" u="sng" dirty="0">
              <a:solidFill>
                <a:srgbClr val="C00000"/>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400" b="1" dirty="0"/>
          </a:p>
          <a:p>
            <a:endParaRPr lang="en-US" altLang="en-US" sz="1400" b="1" dirty="0">
              <a:cs typeface="Arial" charset="0"/>
            </a:endParaRPr>
          </a:p>
        </p:txBody>
      </p:sp>
      <p:sp>
        <p:nvSpPr>
          <p:cNvPr id="87045" name="Date Placeholder 1"/>
          <p:cNvSpPr>
            <a:spLocks noGrp="1"/>
          </p:cNvSpPr>
          <p:nvPr>
            <p:ph type="dt" sz="quarter" idx="1"/>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r>
              <a:rPr lang="en-US" altLang="en-US">
                <a:latin typeface="Times New Roman" pitchFamily="18" charset="0"/>
              </a:rPr>
              <a:t>11/25/2013</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OTC med or Dietary Supplement with only the manufacturer’s label, must be verified by a licensed professional (typically the nurse) ensuring that the product purchased is what the HCP ordered. </a:t>
            </a:r>
          </a:p>
          <a:p>
            <a:endParaRPr lang="en-US" b="1" dirty="0"/>
          </a:p>
          <a:p>
            <a:r>
              <a:rPr lang="en-US" b="1" dirty="0"/>
              <a:t>Documentation of the verification is completed by the nurse</a:t>
            </a:r>
            <a:r>
              <a:rPr lang="en-US" b="1" baseline="0" dirty="0"/>
              <a:t> writing the person’s name, date and their initials, directly on the unopened container of medication. </a:t>
            </a:r>
            <a:endParaRPr lang="en-US" b="1"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30</a:t>
            </a:fld>
            <a:endParaRPr lang="en-US" altLang="en-US"/>
          </a:p>
        </p:txBody>
      </p:sp>
    </p:spTree>
    <p:extLst>
      <p:ext uri="{BB962C8B-B14F-4D97-AF65-F5344CB8AC3E}">
        <p14:creationId xmlns:p14="http://schemas.microsoft.com/office/powerpoint/2010/main" val="589288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The nurse will also ‘note’ the HCP Order with their initials and the date, indicating the verification process was completed.</a:t>
            </a:r>
          </a:p>
          <a:p>
            <a:endParaRPr lang="en-US" b="1" dirty="0"/>
          </a:p>
        </p:txBody>
      </p:sp>
      <p:sp>
        <p:nvSpPr>
          <p:cNvPr id="4" name="Slide Number Placeholder 3"/>
          <p:cNvSpPr>
            <a:spLocks noGrp="1"/>
          </p:cNvSpPr>
          <p:nvPr>
            <p:ph type="sldNum" sz="quarter" idx="5"/>
          </p:nvPr>
        </p:nvSpPr>
        <p:spPr/>
        <p:txBody>
          <a:bodyPr/>
          <a:lstStyle/>
          <a:p>
            <a:pPr>
              <a:defRPr/>
            </a:pPr>
            <a:fld id="{ECFF9ADB-64AA-4164-B8FA-510A49B5505E}" type="slidenum">
              <a:rPr lang="en-US" altLang="en-US" smtClean="0"/>
              <a:pPr>
                <a:defRPr/>
              </a:pPr>
              <a:t>31</a:t>
            </a:fld>
            <a:endParaRPr lang="en-US" altLang="en-US"/>
          </a:p>
        </p:txBody>
      </p:sp>
    </p:spTree>
    <p:extLst>
      <p:ext uri="{BB962C8B-B14F-4D97-AF65-F5344CB8AC3E}">
        <p14:creationId xmlns:p14="http://schemas.microsoft.com/office/powerpoint/2010/main" val="23266529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Staff</a:t>
            </a:r>
            <a:r>
              <a:rPr lang="en-US" sz="1200" b="1" baseline="0" dirty="0"/>
              <a:t> must be trained in OTC Method B as they will be using a manufacturers label instead of a pharmacy label to complete the 3 Checks of the 5 Rights. </a:t>
            </a:r>
          </a:p>
          <a:p>
            <a:endParaRPr lang="en-US" sz="1200" b="1" baseline="0" dirty="0"/>
          </a:p>
          <a:p>
            <a:r>
              <a:rPr lang="en-US" sz="1200" b="1" baseline="0" dirty="0"/>
              <a:t>The training is product specific, meaning if the person you support has an order for both Vitamin D3 and Shark’s Cartilage, you will review to see that a training was completed for each product. </a:t>
            </a:r>
          </a:p>
          <a:p>
            <a:endParaRPr lang="en-US" sz="1200" b="1" baseline="0" dirty="0"/>
          </a:p>
          <a:p>
            <a:r>
              <a:rPr lang="en-US" sz="1200" b="1" baseline="0" dirty="0"/>
              <a:t>Training documentation must be maintained on site.</a:t>
            </a:r>
          </a:p>
          <a:p>
            <a:endParaRPr lang="en-US" sz="1200" b="1"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t>Most Supervisors use a 3-ring binder to keep all training material organized.</a:t>
            </a:r>
          </a:p>
          <a:p>
            <a:endParaRPr lang="en-US" sz="1200" b="1"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32</a:t>
            </a:fld>
            <a:endParaRPr lang="en-US" altLang="en-US"/>
          </a:p>
        </p:txBody>
      </p:sp>
    </p:spTree>
    <p:extLst>
      <p:ext uri="{BB962C8B-B14F-4D97-AF65-F5344CB8AC3E}">
        <p14:creationId xmlns:p14="http://schemas.microsoft.com/office/powerpoint/2010/main" val="589288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t>Each Health Care Provider must be consulted so that staff know if vital signs are required for medication administration.</a:t>
            </a:r>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33</a:t>
            </a:fld>
            <a:endParaRPr lang="en-US" altLang="en-US"/>
          </a:p>
        </p:txBody>
      </p:sp>
    </p:spTree>
    <p:extLst>
      <p:ext uri="{BB962C8B-B14F-4D97-AF65-F5344CB8AC3E}">
        <p14:creationId xmlns:p14="http://schemas.microsoft.com/office/powerpoint/2010/main" val="18047736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t>To meet this requirement, HCP Order forms typically include a statement such as ‘If vital signs are required, please include the parameters.'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b="1"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t>The HCP includes the parameters, if applicable, in the HCP Order so that staff know what to do if the vital signs they</a:t>
            </a:r>
            <a:r>
              <a:rPr lang="en-US" altLang="en-US" sz="1200" b="1" baseline="0" dirty="0"/>
              <a:t> </a:t>
            </a:r>
            <a:r>
              <a:rPr lang="en-US" altLang="en-US" sz="1200" b="1" dirty="0"/>
              <a:t>take are not within the parameter as ordered and what to do next.</a:t>
            </a:r>
            <a:endParaRPr lang="en-US" sz="1200" b="1" dirty="0"/>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34</a:t>
            </a:fld>
            <a:endParaRPr lang="en-US" altLang="en-US"/>
          </a:p>
        </p:txBody>
      </p:sp>
    </p:spTree>
    <p:extLst>
      <p:ext uri="{BB962C8B-B14F-4D97-AF65-F5344CB8AC3E}">
        <p14:creationId xmlns:p14="http://schemas.microsoft.com/office/powerpoint/2010/main" val="589288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b="1" dirty="0"/>
              <a:t>This is an example of the requirement to document the vital sign taken (in this case, a pulse) on the med sheet,</a:t>
            </a:r>
            <a:r>
              <a:rPr lang="en-US" altLang="en-US" sz="1200" b="1" baseline="0" dirty="0"/>
              <a:t> near the corresponding medication.</a:t>
            </a:r>
            <a:endParaRPr lang="en-US" altLang="en-US" sz="1200" b="1" dirty="0"/>
          </a:p>
          <a:p>
            <a:pPr eaLnBrk="1" hangingPunct="1"/>
            <a:endParaRPr lang="en-US" altLang="en-US" sz="1200" b="1" dirty="0"/>
          </a:p>
          <a:p>
            <a:pPr eaLnBrk="1" hangingPunct="1"/>
            <a:r>
              <a:rPr lang="en-US" altLang="en-US" sz="1200" b="1" dirty="0"/>
              <a:t>You can see in the special instructions section, the parameters ordered, what staff are to do if the pulse is outside of the parameters and when to notify the HCP.  </a:t>
            </a:r>
          </a:p>
          <a:p>
            <a:pPr eaLnBrk="1" hangingPunct="1"/>
            <a:endParaRPr lang="en-US" altLang="en-US" sz="1200" b="1" dirty="0"/>
          </a:p>
          <a:p>
            <a:pPr eaLnBrk="1" hangingPunct="1"/>
            <a:r>
              <a:rPr lang="en-US" altLang="en-US" sz="1200" b="1" dirty="0"/>
              <a:t>You can also see that the pulse was outside of the parameters ordered on the 4</a:t>
            </a:r>
            <a:r>
              <a:rPr lang="en-US" altLang="en-US" sz="1200" b="1" baseline="30000" dirty="0"/>
              <a:t>th</a:t>
            </a:r>
            <a:r>
              <a:rPr lang="en-US" altLang="en-US" sz="1200" b="1" dirty="0"/>
              <a:t> and the 5</a:t>
            </a:r>
            <a:r>
              <a:rPr lang="en-US" altLang="en-US" sz="1200" b="1" baseline="30000" dirty="0"/>
              <a:t>th</a:t>
            </a:r>
            <a:r>
              <a:rPr lang="en-US" altLang="en-US" sz="1200" b="1" dirty="0"/>
              <a:t>.</a:t>
            </a:r>
          </a:p>
          <a:p>
            <a:pPr eaLnBrk="1" hangingPunct="1"/>
            <a:endParaRPr lang="en-US" altLang="en-US" sz="1200" b="1"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35</a:t>
            </a:fld>
            <a:endParaRPr lang="en-US" altLang="en-US"/>
          </a:p>
        </p:txBody>
      </p:sp>
    </p:spTree>
    <p:extLst>
      <p:ext uri="{BB962C8B-B14F-4D97-AF65-F5344CB8AC3E}">
        <p14:creationId xmlns:p14="http://schemas.microsoft.com/office/powerpoint/2010/main" val="589288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When the vital sign is outside of the ordered parameters, your staff must document a corresponding med progress note explaining what happened, that the HCP was notified and what they’re expected to do next.  </a:t>
            </a:r>
          </a:p>
          <a:p>
            <a:pPr eaLnBrk="1" hangingPunct="1"/>
            <a:endParaRPr lang="en-US" altLang="en-US" sz="1200" b="1" dirty="0"/>
          </a:p>
          <a:p>
            <a:pPr eaLnBrk="1" hangingPunct="1"/>
            <a:r>
              <a:rPr lang="en-US" altLang="en-US" sz="1200" b="1" dirty="0"/>
              <a:t>If staff use medication progress notes with headings and columns such as this example, notice that staff documented ‘through the boxes</a:t>
            </a:r>
            <a:r>
              <a:rPr lang="en-US" altLang="en-US" sz="1200" b="1" baseline="0" dirty="0"/>
              <a:t> and columns’ using as many lines as needed to write a thorough note.</a:t>
            </a:r>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36</a:t>
            </a:fld>
            <a:endParaRPr lang="en-US" altLang="en-US"/>
          </a:p>
        </p:txBody>
      </p:sp>
    </p:spTree>
    <p:extLst>
      <p:ext uri="{BB962C8B-B14F-4D97-AF65-F5344CB8AC3E}">
        <p14:creationId xmlns:p14="http://schemas.microsoft.com/office/powerpoint/2010/main" val="589288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b="1" dirty="0"/>
              <a:t>A nurse, an HCP, pharmacist, paramedic or EMT can provide Vital Signs training.</a:t>
            </a:r>
          </a:p>
          <a:p>
            <a:pPr eaLnBrk="1" hangingPunct="1"/>
            <a:endParaRPr lang="en-US" altLang="en-US" sz="1200" b="1" dirty="0"/>
          </a:p>
          <a:p>
            <a:r>
              <a:rPr lang="en-US" sz="1200" b="1" baseline="0" dirty="0"/>
              <a:t>Documentation of the training must be maintained on site.</a:t>
            </a:r>
            <a:endParaRPr lang="en-US" sz="1200" b="1" dirty="0"/>
          </a:p>
          <a:p>
            <a:pPr eaLnBrk="1" hangingPunct="1"/>
            <a:endParaRPr lang="en-US" altLang="en-US" sz="1200" b="1" dirty="0"/>
          </a:p>
          <a:p>
            <a:pPr eaLnBrk="1" hangingPunct="1"/>
            <a:r>
              <a:rPr lang="en-US" altLang="en-US" sz="1200" b="1" dirty="0"/>
              <a:t>The instructions for use for each piece of equipment staff have been taught to use must also be on site. </a:t>
            </a:r>
          </a:p>
          <a:p>
            <a:pPr eaLnBrk="1" hangingPunct="1"/>
            <a:endParaRPr lang="en-US" altLang="en-US" sz="1200" b="1" dirty="0"/>
          </a:p>
          <a:p>
            <a:pPr eaLnBrk="1" hangingPunct="1"/>
            <a:r>
              <a:rPr lang="en-US" altLang="en-US" sz="1200" b="1" dirty="0"/>
              <a:t>If the </a:t>
            </a:r>
            <a:r>
              <a:rPr lang="en-US" altLang="en-US" sz="1200" b="1" baseline="0" dirty="0"/>
              <a:t>blood pressure cuff staff have been taught to use breaks and a new electronic model is purchased, a re-training must take place to teach the staff how to use the new piece of equipment.</a:t>
            </a:r>
            <a:endParaRPr lang="en-US" altLang="en-US" sz="1200" b="1" dirty="0"/>
          </a:p>
          <a:p>
            <a:pPr eaLnBrk="1" hangingPunct="1"/>
            <a:endParaRPr lang="en-US" altLang="en-US" sz="1200" b="1" dirty="0"/>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37</a:t>
            </a:fld>
            <a:endParaRPr lang="en-US" altLang="en-US"/>
          </a:p>
        </p:txBody>
      </p:sp>
    </p:spTree>
    <p:extLst>
      <p:ext uri="{BB962C8B-B14F-4D97-AF65-F5344CB8AC3E}">
        <p14:creationId xmlns:p14="http://schemas.microsoft.com/office/powerpoint/2010/main" val="589288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t>Your review of medication documentation, to ensure HCP Orders are correctly transcribed onto the medication sheets, is critical to safe medication administration.</a:t>
            </a:r>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38</a:t>
            </a:fld>
            <a:endParaRPr lang="en-US" altLang="en-US"/>
          </a:p>
        </p:txBody>
      </p:sp>
    </p:spTree>
    <p:extLst>
      <p:ext uri="{BB962C8B-B14F-4D97-AF65-F5344CB8AC3E}">
        <p14:creationId xmlns:p14="http://schemas.microsoft.com/office/powerpoint/2010/main" val="29231297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b="1" i="0" baseline="0" dirty="0"/>
              <a:t>If a change is needed to an existing transcription, due to a documentation error, a change in the strength of the tablet supplied by the pharmacy, or a change in the HCP Order itself, etc., edits are never made to an existing transcription.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b="1" i="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b="1" i="0" baseline="0" dirty="0"/>
              <a:t>If this is applicable during your review. ensure the transcription was marked through and re-written.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baseline="0"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39</a:t>
            </a:fld>
            <a:endParaRPr lang="en-US" altLang="en-US"/>
          </a:p>
        </p:txBody>
      </p:sp>
    </p:spTree>
    <p:extLst>
      <p:ext uri="{BB962C8B-B14F-4D97-AF65-F5344CB8AC3E}">
        <p14:creationId xmlns:p14="http://schemas.microsoft.com/office/powerpoint/2010/main" val="221862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548C4EB-218D-4680-AAAA-27038674BCAE}" type="slidenum">
              <a:rPr lang="en-US" altLang="en-US" smtClean="0"/>
              <a:pPr eaLnBrk="1" hangingPunct="1">
                <a:spcBef>
                  <a:spcPct val="0"/>
                </a:spcBef>
              </a:pPr>
              <a:t>4</a:t>
            </a:fld>
            <a:endParaRPr lang="en-US" alt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baseline="0" dirty="0"/>
              <a:t>The management of a medication system requires continuous monitoring to ensure regulatory compliance. </a:t>
            </a:r>
          </a:p>
          <a:p>
            <a:pPr eaLnBrk="1" hangingPunct="1"/>
            <a:endParaRPr lang="en-US" altLang="en-US" sz="1200" b="1" dirty="0"/>
          </a:p>
          <a:p>
            <a:pPr eaLnBrk="1" hangingPunct="1"/>
            <a:r>
              <a:rPr lang="en-US" altLang="en-US" sz="1200" b="1" dirty="0"/>
              <a:t>Monitoring will be completed routinely by you, the Site Supervisor and in the form of oversight by Service Provider licensed staff.</a:t>
            </a:r>
          </a:p>
          <a:p>
            <a:pPr marL="171450" indent="-171450" eaLnBrk="1" hangingPunct="1">
              <a:buFont typeface="Arial" panose="020B0604020202020204" pitchFamily="34" charset="0"/>
              <a:buChar char="•"/>
            </a:pPr>
            <a:endParaRPr lang="en-US" altLang="en-US" sz="1200" b="1" dirty="0"/>
          </a:p>
          <a:p>
            <a:pPr marL="0" indent="0" eaLnBrk="1" hangingPunct="1">
              <a:buFont typeface="Arial" panose="020B0604020202020204" pitchFamily="34" charset="0"/>
              <a:buNone/>
            </a:pPr>
            <a:r>
              <a:rPr lang="en-US" altLang="en-US" sz="1200" b="1" dirty="0"/>
              <a:t>You may experience monitoring by the Department of Public Health MAP Coordinator or Clinical Reviewer.</a:t>
            </a:r>
          </a:p>
          <a:p>
            <a:pPr marL="0" indent="0" eaLnBrk="1" hangingPunct="1">
              <a:buFont typeface="Arial" panose="020B0604020202020204" pitchFamily="34" charset="0"/>
              <a:buNone/>
            </a:pPr>
            <a:endParaRPr lang="en-US" altLang="en-US" sz="1200" b="1" dirty="0"/>
          </a:p>
          <a:p>
            <a:pPr marL="0" indent="0" eaLnBrk="1" hangingPunct="1">
              <a:buFont typeface="Arial" panose="020B0604020202020204" pitchFamily="34" charset="0"/>
              <a:buNone/>
            </a:pPr>
            <a:r>
              <a:rPr lang="en-US" altLang="en-US" sz="1200" b="1" dirty="0"/>
              <a:t>In addition, monitoring of MAP Registered sites is completed at differing frequencies by the MAP Coordinator of the applicable sister agency, the Department of Developmental Services (DDS), Mental Health (DMH), Children and Families (DCF) and the Massachusetts Rehabilitation Commission (MRC).</a:t>
            </a:r>
          </a:p>
          <a:p>
            <a:pPr eaLnBrk="1" hangingPunct="1"/>
            <a:endParaRPr lang="en-US" altLang="en-US" sz="1200" b="1" dirty="0"/>
          </a:p>
          <a:p>
            <a:pPr eaLnBrk="1" hangingPunct="1"/>
            <a:r>
              <a:rPr lang="en-US" altLang="en-US" sz="1200" b="1" dirty="0"/>
              <a:t>All state agency MAP Coordinators use the Tech Assist Tool to evaluate a DPH MAP Registered site’s med system for safety.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charset="0"/>
                <a:ea typeface="+mn-ea"/>
                <a:cs typeface="+mn-cs"/>
              </a:rPr>
              <a:t>As I move through the slides, you’ll notice that the bottom right corner of each ‘section’ slide has the corresponding MAP policy reference.  </a:t>
            </a:r>
          </a:p>
          <a:p>
            <a:pPr eaLnBrk="1" hangingPunct="1"/>
            <a:endParaRPr lang="en-US" altLang="en-US" sz="1200" b="1" u="sng" dirty="0">
              <a:solidFill>
                <a:srgbClr val="C00000"/>
              </a:solidFill>
            </a:endParaRPr>
          </a:p>
          <a:p>
            <a:pPr eaLnBrk="1" hangingPunct="1"/>
            <a:endParaRPr lang="en-US" altLang="en-US" sz="1200" b="1" u="none" dirty="0">
              <a:solidFill>
                <a:srgbClr val="C00000"/>
              </a:solidFill>
            </a:endParaRPr>
          </a:p>
          <a:p>
            <a:pPr eaLnBrk="1" hangingPunct="1"/>
            <a:endParaRPr lang="en-US" altLang="en-US" sz="1400" b="1"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The reason a med is ordered must be obtained from and documented by the prescribing HCP and then documented on the med sheet.  </a:t>
            </a:r>
          </a:p>
          <a:p>
            <a:endParaRPr lang="en-US" b="1" baseline="0" dirty="0"/>
          </a:p>
          <a:p>
            <a:r>
              <a:rPr lang="en-US" b="1" baseline="0" dirty="0"/>
              <a:t>If the reason doesn’t change, historical HCP documentation stating the reason for the med is acceptable and may be filed in the person’s health record.</a:t>
            </a:r>
          </a:p>
          <a:p>
            <a:endParaRPr lang="en-US" b="1" baseline="0" dirty="0"/>
          </a:p>
          <a:p>
            <a:r>
              <a:rPr lang="en-US" b="1" baseline="0" dirty="0"/>
              <a:t>You should see documentation completed in only blue or black ink.</a:t>
            </a:r>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40</a:t>
            </a:fld>
            <a:endParaRPr lang="en-US" altLang="en-US"/>
          </a:p>
        </p:txBody>
      </p:sp>
    </p:spTree>
    <p:extLst>
      <p:ext uri="{BB962C8B-B14F-4D97-AF65-F5344CB8AC3E}">
        <p14:creationId xmlns:p14="http://schemas.microsoft.com/office/powerpoint/2010/main" val="2218621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t>When you’re reviewing medication documentation, you should see all boxes in the medication sheets initialed, indicating the medication was administered.</a:t>
            </a:r>
          </a:p>
          <a:p>
            <a:endParaRPr lang="en-US" altLang="en-US" sz="1200" b="1" dirty="0"/>
          </a:p>
          <a:p>
            <a:r>
              <a:rPr lang="en-US" altLang="en-US" sz="1200" b="1" dirty="0"/>
              <a:t>You should also review that staff administering medication have signed the signature list using their first and last name with corresponding initials.</a:t>
            </a:r>
          </a:p>
          <a:p>
            <a:endParaRPr lang="en-US" altLang="en-US" sz="1200" b="1" dirty="0"/>
          </a:p>
          <a:p>
            <a:endParaRPr lang="en-US" altLang="en-US" sz="1200" b="1" dirty="0"/>
          </a:p>
          <a:p>
            <a:endParaRPr lang="en-US" altLang="en-US" sz="1200" b="1" dirty="0"/>
          </a:p>
          <a:p>
            <a:endParaRPr lang="en-US" altLang="en-US" sz="1200" b="1" baseline="0"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41</a:t>
            </a:fld>
            <a:endParaRPr lang="en-US" altLang="en-US"/>
          </a:p>
        </p:txBody>
      </p:sp>
    </p:spTree>
    <p:extLst>
      <p:ext uri="{BB962C8B-B14F-4D97-AF65-F5344CB8AC3E}">
        <p14:creationId xmlns:p14="http://schemas.microsoft.com/office/powerpoint/2010/main" val="2218621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If you see a code, in place of initials, review to ensure only acceptable codes and any necessary corresponding documentation is completed and that the codes are listed on the med sheet.</a:t>
            </a:r>
          </a:p>
          <a:p>
            <a:endParaRPr lang="en-US" b="1" dirty="0"/>
          </a:p>
          <a:p>
            <a:r>
              <a:rPr lang="en-US" b="1" dirty="0"/>
              <a:t>Acceptable Codes must be documented in real time. </a:t>
            </a:r>
          </a:p>
        </p:txBody>
      </p:sp>
      <p:sp>
        <p:nvSpPr>
          <p:cNvPr id="4" name="Slide Number Placeholder 3"/>
          <p:cNvSpPr>
            <a:spLocks noGrp="1"/>
          </p:cNvSpPr>
          <p:nvPr>
            <p:ph type="sldNum" sz="quarter" idx="5"/>
          </p:nvPr>
        </p:nvSpPr>
        <p:spPr/>
        <p:txBody>
          <a:bodyPr/>
          <a:lstStyle/>
          <a:p>
            <a:pPr>
              <a:defRPr/>
            </a:pPr>
            <a:fld id="{ECFF9ADB-64AA-4164-B8FA-510A49B5505E}" type="slidenum">
              <a:rPr lang="en-US" altLang="en-US" smtClean="0"/>
              <a:pPr>
                <a:defRPr/>
              </a:pPr>
              <a:t>42</a:t>
            </a:fld>
            <a:endParaRPr lang="en-US" altLang="en-US"/>
          </a:p>
        </p:txBody>
      </p:sp>
    </p:spTree>
    <p:extLst>
      <p:ext uri="{BB962C8B-B14F-4D97-AF65-F5344CB8AC3E}">
        <p14:creationId xmlns:p14="http://schemas.microsoft.com/office/powerpoint/2010/main" val="17906737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If you notice a blank space on the med sheet and the corresponding count sheet, however, through blister pack monitoring, determine the med was administered, ensure the following takes place as illustrated on your screen:</a:t>
            </a:r>
          </a:p>
          <a:p>
            <a:endParaRPr lang="en-US" b="1" dirty="0"/>
          </a:p>
          <a:p>
            <a:pPr marL="171450" indent="-171450">
              <a:buFont typeface="Arial" panose="020B0604020202020204" pitchFamily="34" charset="0"/>
              <a:buChar char="•"/>
            </a:pPr>
            <a:r>
              <a:rPr lang="en-US" b="1" dirty="0"/>
              <a:t>the medication box stays empty</a:t>
            </a:r>
          </a:p>
          <a:p>
            <a:pPr marL="171450" indent="-171450">
              <a:buFont typeface="Arial" panose="020B0604020202020204" pitchFamily="34" charset="0"/>
              <a:buChar char="•"/>
            </a:pPr>
            <a:r>
              <a:rPr lang="en-US" b="1" dirty="0"/>
              <a:t>the staff who discovers the empty box writes a progress note telling a story of what they found, etc. and</a:t>
            </a:r>
          </a:p>
          <a:p>
            <a:pPr marL="171450" indent="-171450">
              <a:buFont typeface="Arial" panose="020B0604020202020204" pitchFamily="34" charset="0"/>
              <a:buChar char="•"/>
            </a:pPr>
            <a:r>
              <a:rPr lang="en-US" b="1" dirty="0"/>
              <a:t>the staff who forgot to document after med administration writes a late entry on the medication progress note </a:t>
            </a:r>
          </a:p>
          <a:p>
            <a:pPr marL="0" indent="0">
              <a:buFont typeface="Arial" panose="020B0604020202020204" pitchFamily="34" charset="0"/>
              <a:buNone/>
            </a:pPr>
            <a:endParaRPr lang="en-US" b="1" dirty="0"/>
          </a:p>
        </p:txBody>
      </p:sp>
      <p:sp>
        <p:nvSpPr>
          <p:cNvPr id="4" name="Slide Number Placeholder 3"/>
          <p:cNvSpPr>
            <a:spLocks noGrp="1"/>
          </p:cNvSpPr>
          <p:nvPr>
            <p:ph type="sldNum" sz="quarter" idx="5"/>
          </p:nvPr>
        </p:nvSpPr>
        <p:spPr/>
        <p:txBody>
          <a:bodyPr/>
          <a:lstStyle/>
          <a:p>
            <a:pPr>
              <a:defRPr/>
            </a:pPr>
            <a:fld id="{ECFF9ADB-64AA-4164-B8FA-510A49B5505E}" type="slidenum">
              <a:rPr lang="en-US" altLang="en-US" smtClean="0"/>
              <a:pPr>
                <a:defRPr/>
              </a:pPr>
              <a:t>43</a:t>
            </a:fld>
            <a:endParaRPr lang="en-US" altLang="en-US"/>
          </a:p>
        </p:txBody>
      </p:sp>
    </p:spTree>
    <p:extLst>
      <p:ext uri="{BB962C8B-B14F-4D97-AF65-F5344CB8AC3E}">
        <p14:creationId xmlns:p14="http://schemas.microsoft.com/office/powerpoint/2010/main" val="32163478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In addition, the staff who discovered the med issue will document what happened on the corresponding Count Sheet page.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The staff who initially forgot to document must write a ‘late entry’ the next time they’re working.</a:t>
            </a:r>
          </a:p>
          <a:p>
            <a:endParaRPr lang="en-US" b="1"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altLang="en-US" sz="1200" b="1" baseline="0" dirty="0"/>
              <a:t>Of note, if you see a blank space on a med sheet and it’s determined that the med was not given, this is a medication occurrence, a </a:t>
            </a:r>
            <a:r>
              <a:rPr lang="en-US" altLang="en-US" sz="1200" b="1" dirty="0"/>
              <a:t>MAP Consultant must be notified immediately, and a medication occurrence report submitted.</a:t>
            </a:r>
            <a:endParaRPr lang="en-US" b="1" dirty="0"/>
          </a:p>
          <a:p>
            <a:endParaRPr lang="en-US" b="1" dirty="0"/>
          </a:p>
        </p:txBody>
      </p:sp>
      <p:sp>
        <p:nvSpPr>
          <p:cNvPr id="4" name="Slide Number Placeholder 3"/>
          <p:cNvSpPr>
            <a:spLocks noGrp="1"/>
          </p:cNvSpPr>
          <p:nvPr>
            <p:ph type="sldNum" sz="quarter" idx="5"/>
          </p:nvPr>
        </p:nvSpPr>
        <p:spPr/>
        <p:txBody>
          <a:bodyPr/>
          <a:lstStyle/>
          <a:p>
            <a:pPr>
              <a:defRPr/>
            </a:pPr>
            <a:fld id="{ECFF9ADB-64AA-4164-B8FA-510A49B5505E}" type="slidenum">
              <a:rPr lang="en-US" altLang="en-US" smtClean="0"/>
              <a:pPr>
                <a:defRPr/>
              </a:pPr>
              <a:t>44</a:t>
            </a:fld>
            <a:endParaRPr lang="en-US" altLang="en-US"/>
          </a:p>
        </p:txBody>
      </p:sp>
    </p:spTree>
    <p:extLst>
      <p:ext uri="{BB962C8B-B14F-4D97-AF65-F5344CB8AC3E}">
        <p14:creationId xmlns:p14="http://schemas.microsoft.com/office/powerpoint/2010/main" val="6242949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t>If a med is refused you should </a:t>
            </a:r>
            <a:r>
              <a:rPr lang="en-US" altLang="en-US" sz="1200" b="1" baseline="0" dirty="0"/>
              <a:t>see circled initials on the front side of the med sheet, with a corresponding progress note that includes HCP and Site Supervisor notification.</a:t>
            </a:r>
            <a:endParaRPr lang="en-US" altLang="en-US" sz="1200" b="1" dirty="0"/>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45</a:t>
            </a:fld>
            <a:endParaRPr lang="en-US" altLang="en-US"/>
          </a:p>
        </p:txBody>
      </p:sp>
    </p:spTree>
    <p:extLst>
      <p:ext uri="{BB962C8B-B14F-4D97-AF65-F5344CB8AC3E}">
        <p14:creationId xmlns:p14="http://schemas.microsoft.com/office/powerpoint/2010/main" val="2218621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t>On your screen is a</a:t>
            </a:r>
            <a:r>
              <a:rPr lang="en-US" altLang="en-US" sz="1200" b="1" baseline="0" dirty="0"/>
              <a:t> documentation </a:t>
            </a:r>
            <a:r>
              <a:rPr lang="en-US" altLang="en-US" sz="1200" b="1" dirty="0"/>
              <a:t>example of a refused medication and the corresponding progress note.</a:t>
            </a:r>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46</a:t>
            </a:fld>
            <a:endParaRPr lang="en-US" altLang="en-US"/>
          </a:p>
        </p:txBody>
      </p:sp>
    </p:spTree>
    <p:extLst>
      <p:ext uri="{BB962C8B-B14F-4D97-AF65-F5344CB8AC3E}">
        <p14:creationId xmlns:p14="http://schemas.microsoft.com/office/powerpoint/2010/main" val="2218621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a documentation example of a medication that was omitted due to issues with the pharmacy delivery service, indicating who was notified, and what staff were to do next.</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ECFF9ADB-64AA-4164-B8FA-510A49B5505E}" type="slidenum">
              <a:rPr lang="en-US" altLang="en-US" smtClean="0"/>
              <a:pPr>
                <a:defRPr/>
              </a:pPr>
              <a:t>47</a:t>
            </a:fld>
            <a:endParaRPr lang="en-US" altLang="en-US"/>
          </a:p>
        </p:txBody>
      </p:sp>
    </p:spTree>
    <p:extLst>
      <p:ext uri="{BB962C8B-B14F-4D97-AF65-F5344CB8AC3E}">
        <p14:creationId xmlns:p14="http://schemas.microsoft.com/office/powerpoint/2010/main" val="7570660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t>Review documentation to ensure accuracy checks were completed prior to the first medication administration of the new month by 2 staff, preferably together.</a:t>
            </a:r>
            <a:r>
              <a:rPr lang="en-US" altLang="en-US" sz="1200" b="1" baseline="0" dirty="0"/>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b="1"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t>Documentation of a completed accuracy check includes a signature, the date, and the time completed</a:t>
            </a:r>
            <a:r>
              <a:rPr lang="en-US" altLang="en-US" sz="1200" b="1" baseline="0" dirty="0"/>
              <a:t>.</a:t>
            </a:r>
            <a:endParaRPr lang="en-US" b="1" dirty="0"/>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48</a:t>
            </a:fld>
            <a:endParaRPr lang="en-US" altLang="en-US"/>
          </a:p>
        </p:txBody>
      </p:sp>
    </p:spTree>
    <p:extLst>
      <p:ext uri="{BB962C8B-B14F-4D97-AF65-F5344CB8AC3E}">
        <p14:creationId xmlns:p14="http://schemas.microsoft.com/office/powerpoint/2010/main" val="2218621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b="1" baseline="0" dirty="0"/>
              <a:t>Review any form of data tracking needed to cross reference before med administration to ensure meds were administered per the HCP Order.</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b="1" baseline="0" dirty="0"/>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49</a:t>
            </a:fld>
            <a:endParaRPr lang="en-US" altLang="en-US"/>
          </a:p>
        </p:txBody>
      </p:sp>
    </p:spTree>
    <p:extLst>
      <p:ext uri="{BB962C8B-B14F-4D97-AF65-F5344CB8AC3E}">
        <p14:creationId xmlns:p14="http://schemas.microsoft.com/office/powerpoint/2010/main" val="221862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t>There must be an HCP Order present for all medication (prescription and Over-the-Counter) as well as Dietary Supplements.</a:t>
            </a:r>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5</a:t>
            </a:fld>
            <a:endParaRPr lang="en-US" altLang="en-US"/>
          </a:p>
        </p:txBody>
      </p:sp>
    </p:spTree>
    <p:extLst>
      <p:ext uri="{BB962C8B-B14F-4D97-AF65-F5344CB8AC3E}">
        <p14:creationId xmlns:p14="http://schemas.microsoft.com/office/powerpoint/2010/main" val="1678166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data required for medication administration must be documented on the med sheet above, below or consecutive to the medication.</a:t>
            </a:r>
          </a:p>
          <a:p>
            <a:endParaRPr lang="en-US" b="1" dirty="0"/>
          </a:p>
          <a:p>
            <a:r>
              <a:rPr lang="en-US" b="1" dirty="0"/>
              <a:t>This is one example.</a:t>
            </a:r>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50</a:t>
            </a:fld>
            <a:endParaRPr lang="en-US" altLang="en-US"/>
          </a:p>
        </p:txBody>
      </p:sp>
    </p:spTree>
    <p:extLst>
      <p:ext uri="{BB962C8B-B14F-4D97-AF65-F5344CB8AC3E}">
        <p14:creationId xmlns:p14="http://schemas.microsoft.com/office/powerpoint/2010/main" val="2218621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b="1" baseline="0" dirty="0"/>
              <a:t>If you support a person who has a seizure disorder, there must be documentation of their last known seizure.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b="1"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b="1" baseline="0" dirty="0"/>
              <a:t>If it’s unknown, the record would simply state, ‘date of last seizure unknown’.</a:t>
            </a:r>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51</a:t>
            </a:fld>
            <a:endParaRPr lang="en-US" altLang="en-US"/>
          </a:p>
        </p:txBody>
      </p:sp>
    </p:spTree>
    <p:extLst>
      <p:ext uri="{BB962C8B-B14F-4D97-AF65-F5344CB8AC3E}">
        <p14:creationId xmlns:p14="http://schemas.microsoft.com/office/powerpoint/2010/main" val="2218621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t>Ensure an Emergency Fact Sheet is present for each person.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b="1"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b="1" baseline="0" dirty="0"/>
              <a:t>The EFS should be updated any time a new medication is ordered, or a medication is DC’d to ensure it reflects current medications, including dosages and frequencies.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b="1"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b="1" baseline="0" dirty="0"/>
              <a:t>A medication list with the same information on a separate document near the EFS is acceptable.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b="1" baseline="0" dirty="0"/>
          </a:p>
          <a:p>
            <a:endParaRPr lang="en-US" dirty="0"/>
          </a:p>
        </p:txBody>
      </p:sp>
      <p:sp>
        <p:nvSpPr>
          <p:cNvPr id="4" name="Slide Number Placeholder 3"/>
          <p:cNvSpPr>
            <a:spLocks noGrp="1"/>
          </p:cNvSpPr>
          <p:nvPr>
            <p:ph type="sldNum" sz="quarter" idx="5"/>
          </p:nvPr>
        </p:nvSpPr>
        <p:spPr/>
        <p:txBody>
          <a:bodyPr/>
          <a:lstStyle/>
          <a:p>
            <a:pPr>
              <a:defRPr/>
            </a:pPr>
            <a:fld id="{ECFF9ADB-64AA-4164-B8FA-510A49B5505E}" type="slidenum">
              <a:rPr lang="en-US" altLang="en-US" smtClean="0"/>
              <a:pPr>
                <a:defRPr/>
              </a:pPr>
              <a:t>52</a:t>
            </a:fld>
            <a:endParaRPr lang="en-US" altLang="en-US"/>
          </a:p>
        </p:txBody>
      </p:sp>
    </p:spTree>
    <p:extLst>
      <p:ext uri="{BB962C8B-B14F-4D97-AF65-F5344CB8AC3E}">
        <p14:creationId xmlns:p14="http://schemas.microsoft.com/office/powerpoint/2010/main" val="8229207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t>Ensure allergies are documented </a:t>
            </a:r>
            <a:r>
              <a:rPr lang="en-US" altLang="en-US" sz="1200" b="1" baseline="0" dirty="0"/>
              <a:t>on all med sheets, HCP Orders, Emergency Fact Sheets, etc. </a:t>
            </a:r>
          </a:p>
          <a:p>
            <a:endParaRPr lang="en-US" b="1" dirty="0"/>
          </a:p>
          <a:p>
            <a:r>
              <a:rPr lang="en-US" b="1" dirty="0"/>
              <a:t>Remember, if there are none, you should see ‘no known allergies.’</a:t>
            </a:r>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53</a:t>
            </a:fld>
            <a:endParaRPr lang="en-US" altLang="en-US"/>
          </a:p>
        </p:txBody>
      </p:sp>
    </p:spTree>
    <p:extLst>
      <p:ext uri="{BB962C8B-B14F-4D97-AF65-F5344CB8AC3E}">
        <p14:creationId xmlns:p14="http://schemas.microsoft.com/office/powerpoint/2010/main" val="2218621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t>Staff, including relief staff, initialing the med sheets as administering meds must have documented proof of current MAP Certification</a:t>
            </a:r>
            <a:r>
              <a:rPr lang="en-US" altLang="en-US" sz="1200" b="1" baseline="0" dirty="0"/>
              <a:t> on site</a:t>
            </a:r>
            <a:r>
              <a:rPr lang="en-US" altLang="en-US" sz="1200" b="1" dirty="0"/>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dirty="0"/>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54</a:t>
            </a:fld>
            <a:endParaRPr lang="en-US" altLang="en-US"/>
          </a:p>
        </p:txBody>
      </p:sp>
    </p:spTree>
    <p:extLst>
      <p:ext uri="{BB962C8B-B14F-4D97-AF65-F5344CB8AC3E}">
        <p14:creationId xmlns:p14="http://schemas.microsoft.com/office/powerpoint/2010/main" val="8674129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b="1" dirty="0"/>
              <a:t>Acceptable proof of MAP Certification is the Massachusetts MAP Certification letter for each staff, a master list with the expiration date or a signed copy of a successfully completed MAP Recertification Competency Evaluation form.</a:t>
            </a:r>
          </a:p>
          <a:p>
            <a:pPr eaLnBrk="1" hangingPunct="1"/>
            <a:endParaRPr lang="en-US" altLang="en-US" sz="1200" b="1" dirty="0"/>
          </a:p>
          <a:p>
            <a:r>
              <a:rPr lang="en-US" altLang="en-US" sz="1200" b="1" dirty="0"/>
              <a:t>If you need to print a current Certification letter you can access the Massachusetts MAP Registry.</a:t>
            </a:r>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55</a:t>
            </a:fld>
            <a:endParaRPr lang="en-US" altLang="en-US"/>
          </a:p>
        </p:txBody>
      </p:sp>
    </p:spTree>
    <p:extLst>
      <p:ext uri="{BB962C8B-B14F-4D97-AF65-F5344CB8AC3E}">
        <p14:creationId xmlns:p14="http://schemas.microsoft.com/office/powerpoint/2010/main" val="2218621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t>To access the Registry, locate the state contracted </a:t>
            </a:r>
            <a:r>
              <a:rPr lang="en-US" altLang="en-US" sz="1200" b="1" baseline="0" dirty="0"/>
              <a:t>testing company website as seen on your screen.  </a:t>
            </a:r>
          </a:p>
          <a:p>
            <a:endParaRPr lang="en-US" altLang="en-US" sz="1200" b="1" baseline="0" dirty="0"/>
          </a:p>
          <a:p>
            <a:r>
              <a:rPr lang="en-US" altLang="en-US" sz="1200" b="1" baseline="0" dirty="0"/>
              <a:t>Click ‘Search Massachusetts Registry’ and follow the prompts. </a:t>
            </a:r>
            <a:r>
              <a:rPr lang="en-US" altLang="en-US" sz="1200" b="1" dirty="0"/>
              <a:t> </a:t>
            </a:r>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56</a:t>
            </a:fld>
            <a:endParaRPr lang="en-US" altLang="en-US"/>
          </a:p>
        </p:txBody>
      </p:sp>
    </p:spTree>
    <p:extLst>
      <p:ext uri="{BB962C8B-B14F-4D97-AF65-F5344CB8AC3E}">
        <p14:creationId xmlns:p14="http://schemas.microsoft.com/office/powerpoint/2010/main" val="21136794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section covers various ancillary practices that may or may not be applicable to the people you support.</a:t>
            </a:r>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57</a:t>
            </a:fld>
            <a:endParaRPr lang="en-US" altLang="en-US"/>
          </a:p>
        </p:txBody>
      </p:sp>
    </p:spTree>
    <p:extLst>
      <p:ext uri="{BB962C8B-B14F-4D97-AF65-F5344CB8AC3E}">
        <p14:creationId xmlns:p14="http://schemas.microsoft.com/office/powerpoint/2010/main" val="34953592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b="1" i="0" dirty="0"/>
              <a:t>CLIA is an abbreviation for ‘Clinical Laboratory Improvements Amendment’.  </a:t>
            </a:r>
          </a:p>
          <a:p>
            <a:pPr eaLnBrk="1" hangingPunct="1"/>
            <a:endParaRPr lang="en-US" altLang="en-US" sz="1200" b="1" i="0" dirty="0"/>
          </a:p>
          <a:p>
            <a:pPr eaLnBrk="1" hangingPunct="1"/>
            <a:r>
              <a:rPr lang="en-US" altLang="en-US" sz="1200" b="1" i="0" dirty="0"/>
              <a:t>A CLIA Waiver allows Certified or licensed staff to conduct lab testing, such as blood glucose monitoring or a urine dip, in a MAP Registered site.  </a:t>
            </a:r>
          </a:p>
          <a:p>
            <a:pPr eaLnBrk="1" hangingPunct="1"/>
            <a:endParaRPr lang="en-US" altLang="en-US" sz="1200" b="1" dirty="0"/>
          </a:p>
          <a:p>
            <a:pPr eaLnBrk="1" hangingPunct="1"/>
            <a:r>
              <a:rPr lang="en-US" altLang="en-US" sz="1200" b="1" dirty="0"/>
              <a:t>To obtain a waiver, there’s an application process.</a:t>
            </a:r>
          </a:p>
          <a:p>
            <a:pPr eaLnBrk="1" hangingPunct="1"/>
            <a:endParaRPr lang="en-US" altLang="en-US" sz="1200" b="1" dirty="0"/>
          </a:p>
          <a:p>
            <a:pPr eaLnBrk="1" hangingPunct="1"/>
            <a:endParaRPr lang="en-US" altLang="en-US" sz="1200" b="1" dirty="0"/>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58</a:t>
            </a:fld>
            <a:endParaRPr lang="en-US" altLang="en-US"/>
          </a:p>
        </p:txBody>
      </p:sp>
    </p:spTree>
    <p:extLst>
      <p:ext uri="{BB962C8B-B14F-4D97-AF65-F5344CB8AC3E}">
        <p14:creationId xmlns:p14="http://schemas.microsoft.com/office/powerpoint/2010/main" val="2218621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locate the process, go to the mass.gov website, type ‘CLIA’ into the search bar, click to search…</a:t>
            </a:r>
          </a:p>
          <a:p>
            <a:endParaRPr lang="en-US" b="1"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59</a:t>
            </a:fld>
            <a:endParaRPr lang="en-US" altLang="en-US"/>
          </a:p>
        </p:txBody>
      </p:sp>
    </p:spTree>
    <p:extLst>
      <p:ext uri="{BB962C8B-B14F-4D97-AF65-F5344CB8AC3E}">
        <p14:creationId xmlns:p14="http://schemas.microsoft.com/office/powerpoint/2010/main" val="1974264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There is no required HCP Order form, </a:t>
            </a:r>
            <a:r>
              <a:rPr lang="en-US" sz="1200" b="1" baseline="0" dirty="0"/>
              <a:t>however, there are HCP Order form requirements.</a:t>
            </a:r>
          </a:p>
          <a:p>
            <a:endParaRPr lang="en-US" altLang="en-US" sz="1200" b="1"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baseline="0" dirty="0"/>
              <a:t>Specific to the ‘5 Rights’, as you know, the HCP orders the ‘dose’ of the medication, typically in milligrams.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baseline="0" dirty="0"/>
              <a:t>This should include if the medication is in a liquid form.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baseline="0" dirty="0"/>
              <a:t>For example, the dose for an order for Milk of Magnesia would be expected to be written as 2400 milligrams and not 30 milliliters.</a:t>
            </a:r>
          </a:p>
          <a:p>
            <a:endParaRPr lang="en-US" altLang="en-US" sz="1200" b="1" baseline="0" dirty="0"/>
          </a:p>
          <a:p>
            <a:r>
              <a:rPr lang="en-US" altLang="en-US" sz="1200" b="1" baseline="0" dirty="0"/>
              <a:t>Each page of orders must be signed and dated within 1 year by the HCP.   </a:t>
            </a:r>
          </a:p>
          <a:p>
            <a:r>
              <a:rPr lang="en-US" altLang="en-US" sz="1200" b="1" baseline="0" dirty="0"/>
              <a:t> </a:t>
            </a:r>
          </a:p>
          <a:p>
            <a:endParaRPr lang="en-US" altLang="en-US" sz="1200" b="1" baseline="0" dirty="0"/>
          </a:p>
          <a:p>
            <a:endParaRPr lang="en-US" altLang="en-US" sz="1200" b="1" baseline="0" dirty="0"/>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6</a:t>
            </a:fld>
            <a:endParaRPr lang="en-US" altLang="en-US"/>
          </a:p>
        </p:txBody>
      </p:sp>
    </p:spTree>
    <p:extLst>
      <p:ext uri="{BB962C8B-B14F-4D97-AF65-F5344CB8AC3E}">
        <p14:creationId xmlns:p14="http://schemas.microsoft.com/office/powerpoint/2010/main" val="20816265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then click the ‘Apply for a CLIA Certificate’ link.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60</a:t>
            </a:fld>
            <a:endParaRPr lang="en-US" altLang="en-US"/>
          </a:p>
        </p:txBody>
      </p:sp>
    </p:spTree>
    <p:extLst>
      <p:ext uri="{BB962C8B-B14F-4D97-AF65-F5344CB8AC3E}">
        <p14:creationId xmlns:p14="http://schemas.microsoft.com/office/powerpoint/2010/main" val="32648353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That brings you to this page, providing you detailed instructions of the application process.</a:t>
            </a:r>
          </a:p>
          <a:p>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t>The associated fee is $200.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t>DPH issues one CLIA Certificate to</a:t>
            </a:r>
            <a:r>
              <a:rPr lang="en-US" altLang="en-US" sz="1200" b="1" baseline="0" dirty="0"/>
              <a:t> the Service</a:t>
            </a:r>
            <a:r>
              <a:rPr lang="en-US" altLang="en-US" sz="1200" b="1" dirty="0"/>
              <a:t> Provider, which covers all applicable site addresses, if identified on the application form.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t>The certificate is good for 2 years &amp; a copy should be kept on site, if applicable to your work location. </a:t>
            </a:r>
          </a:p>
          <a:p>
            <a:endParaRPr lang="en-US" b="1" dirty="0"/>
          </a:p>
          <a:p>
            <a:endParaRPr lang="en-US" b="1" dirty="0"/>
          </a:p>
          <a:p>
            <a:endParaRPr lang="en-US" dirty="0"/>
          </a:p>
        </p:txBody>
      </p:sp>
      <p:sp>
        <p:nvSpPr>
          <p:cNvPr id="4" name="Slide Number Placeholder 3"/>
          <p:cNvSpPr>
            <a:spLocks noGrp="1"/>
          </p:cNvSpPr>
          <p:nvPr>
            <p:ph type="sldNum" sz="quarter" idx="5"/>
          </p:nvPr>
        </p:nvSpPr>
        <p:spPr/>
        <p:txBody>
          <a:bodyPr/>
          <a:lstStyle/>
          <a:p>
            <a:pPr>
              <a:defRPr/>
            </a:pPr>
            <a:fld id="{ECFF9ADB-64AA-4164-B8FA-510A49B5505E}" type="slidenum">
              <a:rPr lang="en-US" altLang="en-US" smtClean="0"/>
              <a:pPr>
                <a:defRPr/>
              </a:pPr>
              <a:t>61</a:t>
            </a:fld>
            <a:endParaRPr lang="en-US" altLang="en-US"/>
          </a:p>
        </p:txBody>
      </p:sp>
    </p:spTree>
    <p:extLst>
      <p:ext uri="{BB962C8B-B14F-4D97-AF65-F5344CB8AC3E}">
        <p14:creationId xmlns:p14="http://schemas.microsoft.com/office/powerpoint/2010/main" val="31483742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b="1" dirty="0"/>
              <a:t>If a person has blood glucose monitoring conducted, </a:t>
            </a:r>
            <a:r>
              <a:rPr lang="en-US" altLang="en-US" sz="1200" b="1" baseline="0" dirty="0"/>
              <a:t>review the data to ensure monitoring was completed as ordered. </a:t>
            </a:r>
          </a:p>
          <a:p>
            <a:pPr eaLnBrk="1" hangingPunct="1"/>
            <a:endParaRPr lang="en-US" altLang="en-US" sz="1200" b="1" baseline="0" dirty="0"/>
          </a:p>
          <a:p>
            <a:pPr eaLnBrk="1" hangingPunct="1"/>
            <a:endParaRPr lang="en-US" altLang="en-US" sz="1200" b="1" dirty="0"/>
          </a:p>
          <a:p>
            <a:pPr eaLnBrk="1" hangingPunct="1"/>
            <a:endParaRPr lang="en-US" altLang="en-US" sz="1200" b="1" dirty="0"/>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62</a:t>
            </a:fld>
            <a:endParaRPr lang="en-US" altLang="en-US"/>
          </a:p>
        </p:txBody>
      </p:sp>
    </p:spTree>
    <p:extLst>
      <p:ext uri="{BB962C8B-B14F-4D97-AF65-F5344CB8AC3E}">
        <p14:creationId xmlns:p14="http://schemas.microsoft.com/office/powerpoint/2010/main" val="38136636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If BGM </a:t>
            </a:r>
            <a:r>
              <a:rPr lang="en-US" b="1" baseline="0" dirty="0"/>
              <a:t>was not completed or a parameter step was not followed, review documentation of HCP notification, instructions received, and subsequent actions taken. </a:t>
            </a:r>
            <a:endParaRPr lang="en-US" b="1"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63</a:t>
            </a:fld>
            <a:endParaRPr lang="en-US" altLang="en-US"/>
          </a:p>
        </p:txBody>
      </p:sp>
    </p:spTree>
    <p:extLst>
      <p:ext uri="{BB962C8B-B14F-4D97-AF65-F5344CB8AC3E}">
        <p14:creationId xmlns:p14="http://schemas.microsoft.com/office/powerpoint/2010/main" val="38136636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Staff </a:t>
            </a:r>
            <a:r>
              <a:rPr lang="en-US" altLang="en-US" sz="1200" b="1" u="none" dirty="0"/>
              <a:t>must</a:t>
            </a:r>
            <a:r>
              <a:rPr lang="en-US" altLang="en-US" sz="1200" b="1" dirty="0"/>
              <a:t> be MAP Certified to perform blood glucose monitoring.</a:t>
            </a:r>
          </a:p>
          <a:p>
            <a:pPr eaLnBrk="1" hangingPunct="1"/>
            <a:endParaRPr lang="en-US" altLang="en-US" sz="1200" b="1" dirty="0"/>
          </a:p>
          <a:p>
            <a:pPr eaLnBrk="1" hangingPunct="1"/>
            <a:r>
              <a:rPr lang="en-US" altLang="en-US" sz="1200" b="1" dirty="0"/>
              <a:t>The policy manual outlines blood glucose training requirements and specifies that the </a:t>
            </a:r>
            <a:r>
              <a:rPr lang="en-US" altLang="en-US" sz="1200" b="1" baseline="0" dirty="0"/>
              <a:t>training must be conducted by an RN, LPN, pharmacist, or an HCP.</a:t>
            </a:r>
            <a:r>
              <a:rPr lang="en-US" altLang="en-US" sz="1200" b="1" dirty="0"/>
              <a:t>  </a:t>
            </a:r>
          </a:p>
          <a:p>
            <a:pPr eaLnBrk="1" hangingPunct="1"/>
            <a:endParaRPr lang="en-US" altLang="en-US" sz="1200" b="1" dirty="0"/>
          </a:p>
          <a:p>
            <a:pPr eaLnBrk="1" hangingPunct="1"/>
            <a:r>
              <a:rPr lang="en-US" altLang="en-US" sz="1200" b="1" baseline="0" dirty="0"/>
              <a:t>Documentation of the BGM t</a:t>
            </a:r>
            <a:r>
              <a:rPr lang="en-US" altLang="en-US" sz="1200" b="1" dirty="0"/>
              <a:t>raining must be maintained on site.</a:t>
            </a:r>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64</a:t>
            </a:fld>
            <a:endParaRPr lang="en-US" altLang="en-US"/>
          </a:p>
        </p:txBody>
      </p:sp>
    </p:spTree>
    <p:extLst>
      <p:ext uri="{BB962C8B-B14F-4D97-AF65-F5344CB8AC3E}">
        <p14:creationId xmlns:p14="http://schemas.microsoft.com/office/powerpoint/2010/main" val="30566034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b="1" dirty="0"/>
              <a:t>When insulin is ordered for a person you support, it must be managed in one of two ways; either by a nursing service or a service provider nurse; or the person meets all criteria for self-administration and supporting documentation is on site.</a:t>
            </a:r>
          </a:p>
          <a:p>
            <a:pPr eaLnBrk="1" hangingPunct="1"/>
            <a:endParaRPr lang="en-US" altLang="en-US" sz="1200" b="1" baseline="0" dirty="0"/>
          </a:p>
          <a:p>
            <a:pPr eaLnBrk="1" hangingPunct="1"/>
            <a:r>
              <a:rPr lang="en-US" altLang="en-US" sz="1200" b="1" baseline="0" dirty="0"/>
              <a:t>If the person is ‘in process of learning to self-administer’, meaning the goal of self-administration has not been met; the process of learning to self-administer must be carried out by only licensed staff.</a:t>
            </a:r>
            <a:endParaRPr lang="en-US" altLang="en-US" sz="1200" b="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baseline="0" dirty="0"/>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65</a:t>
            </a:fld>
            <a:endParaRPr lang="en-US" altLang="en-US"/>
          </a:p>
        </p:txBody>
      </p:sp>
    </p:spTree>
    <p:extLst>
      <p:ext uri="{BB962C8B-B14F-4D97-AF65-F5344CB8AC3E}">
        <p14:creationId xmlns:p14="http://schemas.microsoft.com/office/powerpoint/2010/main" val="38136636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Arial" charset="0"/>
                <a:ea typeface="+mn-ea"/>
                <a:cs typeface="+mn-cs"/>
              </a:rPr>
              <a:t>Regarding insulin and medication security, a nursing service, such as the VNA, should NOT have a key or know the combination to access the MAP med storage area.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t>Access to supplies or insulin is through contact with Certified staff.</a:t>
            </a:r>
          </a:p>
          <a:p>
            <a:endParaRPr lang="en-US" sz="1200" b="1" i="0" u="none" strike="noStrike" kern="1200" dirty="0">
              <a:solidFill>
                <a:schemeClr val="tx1"/>
              </a:solidFill>
              <a:effectLst/>
              <a:latin typeface="Arial" charset="0"/>
              <a:ea typeface="+mn-ea"/>
              <a:cs typeface="+mn-cs"/>
            </a:endParaRPr>
          </a:p>
          <a:p>
            <a:r>
              <a:rPr lang="en-US" sz="1200" b="1" i="0" u="none" strike="noStrike" kern="1200" dirty="0">
                <a:solidFill>
                  <a:schemeClr val="tx1"/>
                </a:solidFill>
                <a:effectLst/>
                <a:latin typeface="Arial" charset="0"/>
                <a:ea typeface="+mn-ea"/>
                <a:cs typeface="+mn-cs"/>
              </a:rPr>
              <a:t>Ensure the insulin is kept in a separate locked box or bank bag and stored per manufacturer’s recommendation</a:t>
            </a:r>
            <a:r>
              <a:rPr lang="en-US" sz="1200" b="1" i="1" u="none" strike="noStrike" kern="1200" dirty="0">
                <a:solidFill>
                  <a:schemeClr val="tx1"/>
                </a:solidFill>
                <a:effectLst/>
                <a:latin typeface="Arial" charset="0"/>
                <a:ea typeface="+mn-ea"/>
                <a:cs typeface="+mn-cs"/>
              </a:rPr>
              <a:t>.</a:t>
            </a:r>
            <a:endParaRPr lang="en-US" sz="1200" b="1" i="0" u="none" strike="noStrike" kern="1200" dirty="0">
              <a:solidFill>
                <a:schemeClr val="tx1"/>
              </a:solidFill>
              <a:effectLst/>
              <a:latin typeface="Arial" charset="0"/>
              <a:ea typeface="+mn-ea"/>
              <a:cs typeface="+mn-cs"/>
            </a:endParaRPr>
          </a:p>
          <a:p>
            <a:r>
              <a:rPr lang="en-US" sz="1200" b="1" i="0" u="none" strike="noStrike" kern="1200" dirty="0">
                <a:solidFill>
                  <a:schemeClr val="tx1"/>
                </a:solidFill>
                <a:effectLst/>
                <a:latin typeface="Arial" charset="0"/>
                <a:ea typeface="+mn-ea"/>
                <a:cs typeface="+mn-cs"/>
              </a:rPr>
              <a:t> </a:t>
            </a:r>
          </a:p>
          <a:p>
            <a:r>
              <a:rPr lang="en-US" sz="1200" b="1" i="0" u="none" strike="noStrike" kern="1200" dirty="0">
                <a:solidFill>
                  <a:schemeClr val="tx1"/>
                </a:solidFill>
                <a:effectLst/>
                <a:latin typeface="Arial" charset="0"/>
                <a:ea typeface="+mn-ea"/>
                <a:cs typeface="+mn-cs"/>
              </a:rPr>
              <a:t>If kept in the refrigerator in the locked med room, Certified staff can retrieve the locked box or bank bag and hand to licensed staff.</a:t>
            </a:r>
          </a:p>
          <a:p>
            <a:br>
              <a:rPr lang="en-US" dirty="0"/>
            </a:br>
            <a:endParaRPr lang="en-US" altLang="en-US" sz="1200" b="1" dirty="0"/>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66</a:t>
            </a:fld>
            <a:endParaRPr lang="en-US" altLang="en-US"/>
          </a:p>
        </p:txBody>
      </p:sp>
    </p:spTree>
    <p:extLst>
      <p:ext uri="{BB962C8B-B14F-4D97-AF65-F5344CB8AC3E}">
        <p14:creationId xmlns:p14="http://schemas.microsoft.com/office/powerpoint/2010/main" val="381366365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b="1" dirty="0"/>
              <a:t>If</a:t>
            </a:r>
            <a:r>
              <a:rPr lang="en-US" altLang="en-US" sz="1200" b="1" baseline="0" dirty="0"/>
              <a:t> managed by a </a:t>
            </a:r>
            <a:r>
              <a:rPr lang="en-US" altLang="en-US" sz="1200" b="1" dirty="0"/>
              <a:t>nursing service, the nursing service typically</a:t>
            </a:r>
            <a:r>
              <a:rPr lang="en-US" altLang="en-US" sz="1200" b="1" baseline="0" dirty="0"/>
              <a:t> </a:t>
            </a:r>
            <a:r>
              <a:rPr lang="en-US" altLang="en-US" sz="1200" b="1" dirty="0"/>
              <a:t>has its own documentation requirements, consisting of a file maintained in the home. The nursing service may communicate directly with the HCP and obtain new insulin orders if needed.</a:t>
            </a:r>
            <a:r>
              <a:rPr lang="en-US" altLang="en-US" sz="1200" b="1" baseline="0" dirty="0"/>
              <a:t>  </a:t>
            </a:r>
            <a:r>
              <a:rPr lang="en-US" altLang="en-US" sz="1200" b="1" dirty="0"/>
              <a:t>Any time the nurse obtains a new insulin order ask for a copy so you can DC the old order, transcribe the new insulin order and place the HCP Order in the med book.</a:t>
            </a:r>
          </a:p>
          <a:p>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If staff are taking the person to medical appointments and receiving changes in insulin orders, staff are expected to communicate those changes with the nursing service or Service Provider nurse.  The nursing service will need you to copy the HCP Order for their file.  Licensed staff need an HCP Order to administer insulin.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Ensure there is a communication system (established with nursing service or Service Provider nurse</a:t>
            </a:r>
            <a:r>
              <a:rPr lang="en-US" b="1" baseline="0" dirty="0"/>
              <a:t> input) at the site.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eaLnBrk="1" hangingPunct="1"/>
            <a:endParaRPr lang="en-US" altLang="en-US" sz="1200" b="1" dirty="0"/>
          </a:p>
          <a:p>
            <a:pPr eaLnBrk="1" hangingPunct="1"/>
            <a:endParaRPr lang="en-US" altLang="en-US" sz="1200" b="1" dirty="0"/>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67</a:t>
            </a:fld>
            <a:endParaRPr lang="en-US" altLang="en-US"/>
          </a:p>
        </p:txBody>
      </p:sp>
    </p:spTree>
    <p:extLst>
      <p:ext uri="{BB962C8B-B14F-4D97-AF65-F5344CB8AC3E}">
        <p14:creationId xmlns:p14="http://schemas.microsoft.com/office/powerpoint/2010/main" val="51419634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b="1" dirty="0"/>
              <a:t>Review the insulin transcription on the med sheet, it should clearly indicate that the insulin is administered by licensed staff.</a:t>
            </a:r>
          </a:p>
          <a:p>
            <a:pPr eaLnBrk="1" hangingPunct="1"/>
            <a:endParaRPr lang="en-US" altLang="en-US" sz="1200" b="1" dirty="0"/>
          </a:p>
          <a:p>
            <a:pPr eaLnBrk="1" hangingPunct="1"/>
            <a:r>
              <a:rPr lang="en-US" altLang="en-US" sz="1200" b="1" dirty="0"/>
              <a:t>Certified staff do not initial the med sheet next to the insulin.</a:t>
            </a:r>
          </a:p>
          <a:p>
            <a:pPr eaLnBrk="1" hangingPunct="1"/>
            <a:endParaRPr lang="en-US" altLang="en-US" sz="1200" b="1" dirty="0"/>
          </a:p>
          <a:p>
            <a:pPr eaLnBrk="1" hangingPunct="1"/>
            <a:r>
              <a:rPr lang="en-US" altLang="en-US" sz="1200" b="1" dirty="0"/>
              <a:t>A special instruction should be included on the med sheet for staff, with a telephone number to call, regarding at what time the nursing service or Service Provider nurse are to be notified if they have not yet arrived to administer the insulin.  This will help to ensure the medication is administered as ordered. </a:t>
            </a:r>
          </a:p>
          <a:p>
            <a:pPr eaLnBrk="1" hangingPunct="1"/>
            <a:endParaRPr lang="en-US" altLang="en-US" sz="1200" b="1" dirty="0"/>
          </a:p>
          <a:p>
            <a:pPr eaLnBrk="1" hangingPunct="1"/>
            <a:endParaRPr lang="en-US" altLang="en-US" sz="1200" b="1" dirty="0"/>
          </a:p>
          <a:p>
            <a:pPr eaLnBrk="1" hangingPunct="1"/>
            <a:endParaRPr lang="en-US" altLang="en-US" sz="1200" b="1" dirty="0"/>
          </a:p>
          <a:p>
            <a:pPr eaLnBrk="1" hangingPunct="1"/>
            <a:endParaRPr lang="en-US" altLang="en-US" sz="1200" b="1" i="1" dirty="0"/>
          </a:p>
          <a:p>
            <a:pPr eaLnBrk="1" hangingPunct="1"/>
            <a:endParaRPr lang="en-US" altLang="en-US" sz="1200" b="1" i="1" dirty="0"/>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68</a:t>
            </a:fld>
            <a:endParaRPr lang="en-US" altLang="en-US"/>
          </a:p>
        </p:txBody>
      </p:sp>
    </p:spTree>
    <p:extLst>
      <p:ext uri="{BB962C8B-B14F-4D97-AF65-F5344CB8AC3E}">
        <p14:creationId xmlns:p14="http://schemas.microsoft.com/office/powerpoint/2010/main" val="36067073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b="1" dirty="0"/>
              <a:t>There must be an HCP Order and/or Protocol for </a:t>
            </a:r>
            <a:r>
              <a:rPr lang="en-US" altLang="en-US" sz="1200" b="1" baseline="0" dirty="0"/>
              <a:t>epinephrine via auto-injector administration, if applicable.</a:t>
            </a:r>
            <a:r>
              <a:rPr lang="en-US" altLang="en-US" sz="1200" b="1" dirty="0"/>
              <a:t>  </a:t>
            </a:r>
          </a:p>
          <a:p>
            <a:pPr eaLnBrk="1" hangingPunct="1"/>
            <a:endParaRPr lang="en-US" altLang="en-US" sz="1200" b="1" dirty="0"/>
          </a:p>
          <a:p>
            <a:pPr eaLnBrk="1" hangingPunct="1"/>
            <a:endParaRPr lang="en-US" altLang="en-US" sz="1200" b="1" dirty="0"/>
          </a:p>
          <a:p>
            <a:pPr eaLnBrk="1" hangingPunct="1"/>
            <a:endParaRPr lang="en-US" altLang="en-US" sz="1200" b="1" dirty="0"/>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69</a:t>
            </a:fld>
            <a:endParaRPr lang="en-US" altLang="en-US"/>
          </a:p>
        </p:txBody>
      </p:sp>
    </p:spTree>
    <p:extLst>
      <p:ext uri="{BB962C8B-B14F-4D97-AF65-F5344CB8AC3E}">
        <p14:creationId xmlns:p14="http://schemas.microsoft.com/office/powerpoint/2010/main" val="3813663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baseline="0" dirty="0"/>
              <a:t>If a medication is ordered by the HCP and there is a delay in obtaining the med from the pharmacy for any reason, such as when prior authorization is needed from an insurance company, if a parent or guardian consent is required, or if an antipsychotic med prescribed requires court approval under a Rogers Decision; you must contact the HCP immediately and obtain orders stating what should be done until the medication is obtained.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baseline="0" dirty="0"/>
              <a:t>If you don’t obtain an HCP Order, the omitted doses are considered med occurrences.</a:t>
            </a:r>
            <a:endParaRPr lang="en-US" altLang="en-US" sz="1200" b="1" dirty="0"/>
          </a:p>
          <a:p>
            <a:endParaRPr lang="en-US" dirty="0"/>
          </a:p>
        </p:txBody>
      </p:sp>
      <p:sp>
        <p:nvSpPr>
          <p:cNvPr id="4" name="Slide Number Placeholder 3"/>
          <p:cNvSpPr>
            <a:spLocks noGrp="1"/>
          </p:cNvSpPr>
          <p:nvPr>
            <p:ph type="sldNum" sz="quarter" idx="5"/>
          </p:nvPr>
        </p:nvSpPr>
        <p:spPr/>
        <p:txBody>
          <a:bodyPr/>
          <a:lstStyle/>
          <a:p>
            <a:pPr>
              <a:defRPr/>
            </a:pPr>
            <a:fld id="{ECFF9ADB-64AA-4164-B8FA-510A49B5505E}" type="slidenum">
              <a:rPr lang="en-US" altLang="en-US" smtClean="0"/>
              <a:pPr>
                <a:defRPr/>
              </a:pPr>
              <a:t>7</a:t>
            </a:fld>
            <a:endParaRPr lang="en-US" altLang="en-US"/>
          </a:p>
        </p:txBody>
      </p:sp>
    </p:spTree>
    <p:extLst>
      <p:ext uri="{BB962C8B-B14F-4D97-AF65-F5344CB8AC3E}">
        <p14:creationId xmlns:p14="http://schemas.microsoft.com/office/powerpoint/2010/main" val="41435909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The policy manual outlines auto-injectable epinephrine training requirements and specifies that the training must be conducted by an RN, HCP, pharmacist, paramedic, or EMT.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Subsequent annual reviews may be conducted by an LPN.</a:t>
            </a:r>
          </a:p>
          <a:p>
            <a:pPr eaLnBrk="1" hangingPunct="1"/>
            <a:endParaRPr lang="en-US" altLang="en-US" sz="1200" b="1" dirty="0"/>
          </a:p>
          <a:p>
            <a:pPr eaLnBrk="1" hangingPunct="1"/>
            <a:r>
              <a:rPr lang="en-US" altLang="en-US" sz="1200" b="1" dirty="0"/>
              <a:t>If you support a person who has an order for auto-injectable</a:t>
            </a:r>
            <a:r>
              <a:rPr lang="en-US" altLang="en-US" sz="1200" b="1" baseline="0" dirty="0"/>
              <a:t> epinephrine</a:t>
            </a:r>
            <a:r>
              <a:rPr lang="en-US" altLang="en-US" sz="1200" b="1" dirty="0"/>
              <a:t> you should check training records to ensure each staff has the required competency evaluation tool per staff, per person, and is current in First Aid, CPR and Vital Signs training.  </a:t>
            </a:r>
          </a:p>
          <a:p>
            <a:pPr eaLnBrk="1" hangingPunct="1"/>
            <a:endParaRPr lang="en-US" altLang="en-US" sz="1200" b="1" dirty="0"/>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70</a:t>
            </a:fld>
            <a:endParaRPr lang="en-US" altLang="en-US"/>
          </a:p>
        </p:txBody>
      </p:sp>
    </p:spTree>
    <p:extLst>
      <p:ext uri="{BB962C8B-B14F-4D97-AF65-F5344CB8AC3E}">
        <p14:creationId xmlns:p14="http://schemas.microsoft.com/office/powerpoint/2010/main" val="38136636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b="1" dirty="0"/>
              <a:t>Documentation of the training, must be maintained on site.</a:t>
            </a:r>
          </a:p>
          <a:p>
            <a:pPr eaLnBrk="1" hangingPunct="1"/>
            <a:endParaRPr lang="en-US" altLang="en-US" sz="1200" b="1" dirty="0"/>
          </a:p>
          <a:p>
            <a:pPr eaLnBrk="1" hangingPunct="1"/>
            <a:r>
              <a:rPr lang="en-US" altLang="en-US" sz="1200" b="1" dirty="0"/>
              <a:t>Auto-injectable</a:t>
            </a:r>
            <a:r>
              <a:rPr lang="en-US" altLang="en-US" sz="1200" b="1" baseline="0" dirty="0"/>
              <a:t> epinephrine t</a:t>
            </a:r>
            <a:r>
              <a:rPr lang="en-US" altLang="en-US" sz="1200" b="1" dirty="0"/>
              <a:t>raining is good for 1 year</a:t>
            </a:r>
            <a:r>
              <a:rPr lang="en-US" altLang="en-US" sz="1200" b="1" baseline="0" dirty="0"/>
              <a:t> unless there’s a change in the HCP Order; r</a:t>
            </a:r>
            <a:r>
              <a:rPr lang="en-US" altLang="en-US" sz="1200" b="1" dirty="0"/>
              <a:t>etraining is required anytime the HCP Order changes.</a:t>
            </a:r>
          </a:p>
          <a:p>
            <a:pPr eaLnBrk="1" hangingPunct="1"/>
            <a:endParaRPr lang="en-US" altLang="en-US" sz="1200" b="1" dirty="0"/>
          </a:p>
          <a:p>
            <a:pPr eaLnBrk="1" hangingPunct="1"/>
            <a:r>
              <a:rPr lang="en-US" altLang="en-US" sz="1200" b="1" dirty="0"/>
              <a:t>Except for auto-injectable</a:t>
            </a:r>
            <a:r>
              <a:rPr lang="en-US" altLang="en-US" sz="1200" b="1" baseline="0" dirty="0"/>
              <a:t> epinephrine</a:t>
            </a:r>
            <a:r>
              <a:rPr lang="en-US" altLang="en-US" sz="1200" b="1" dirty="0"/>
              <a:t>, there is no approved specialized training program for any other injectable medication.</a:t>
            </a:r>
          </a:p>
          <a:p>
            <a:pPr eaLnBrk="1" hangingPunct="1"/>
            <a:endParaRPr lang="en-US" altLang="en-US" sz="1200" b="1" dirty="0"/>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71</a:t>
            </a:fld>
            <a:endParaRPr lang="en-US" altLang="en-US"/>
          </a:p>
        </p:txBody>
      </p:sp>
    </p:spTree>
    <p:extLst>
      <p:ext uri="{BB962C8B-B14F-4D97-AF65-F5344CB8AC3E}">
        <p14:creationId xmlns:p14="http://schemas.microsoft.com/office/powerpoint/2010/main" val="380113826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b="1" dirty="0"/>
              <a:t>There must be an HCP Order indicating medication administration via a G or J tube route</a:t>
            </a:r>
            <a:r>
              <a:rPr lang="en-US" altLang="en-US" sz="1200" b="1" baseline="0" dirty="0"/>
              <a:t>, if applicable.</a:t>
            </a:r>
            <a:r>
              <a:rPr lang="en-US" altLang="en-US" sz="1200" b="1" dirty="0"/>
              <a:t>  </a:t>
            </a:r>
          </a:p>
          <a:p>
            <a:pPr eaLnBrk="1" hangingPunct="1"/>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Certified staff may administer meds through G and J tubes with additional specialized training. </a:t>
            </a:r>
          </a:p>
          <a:p>
            <a:pPr eaLnBrk="1" hangingPunct="1"/>
            <a:endParaRPr lang="en-US" altLang="en-US" sz="1200" b="1" dirty="0"/>
          </a:p>
          <a:p>
            <a:pPr eaLnBrk="1" hangingPunct="1"/>
            <a:endParaRPr lang="en-US" altLang="en-US" sz="1200" b="1" dirty="0"/>
          </a:p>
          <a:p>
            <a:pPr eaLnBrk="1" hangingPunct="1"/>
            <a:endParaRPr lang="en-US" altLang="en-US" sz="1200" b="1" dirty="0"/>
          </a:p>
          <a:p>
            <a:pPr eaLnBrk="1" hangingPunct="1"/>
            <a:endParaRPr lang="en-US" altLang="en-US" sz="1200" b="1" dirty="0"/>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72</a:t>
            </a:fld>
            <a:endParaRPr lang="en-US" altLang="en-US"/>
          </a:p>
        </p:txBody>
      </p:sp>
    </p:spTree>
    <p:extLst>
      <p:ext uri="{BB962C8B-B14F-4D97-AF65-F5344CB8AC3E}">
        <p14:creationId xmlns:p14="http://schemas.microsoft.com/office/powerpoint/2010/main" val="418901227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The policy manual outlines the training requirements and specifies that the training must be conducted by an HCP or an RN.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If you have a person with orders to administer medication via a G or J tube,  you should check training records to ensure that each staff has the required competency evaluation tools for medication administration and water flushes, per staff, per person, and is current in First Aid, CPR and Vital Signs training.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b="1" baseline="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i="0" u="none" strike="noStrike" kern="120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b="1"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73</a:t>
            </a:fld>
            <a:endParaRPr lang="en-US" altLang="en-US"/>
          </a:p>
        </p:txBody>
      </p:sp>
    </p:spTree>
    <p:extLst>
      <p:ext uri="{BB962C8B-B14F-4D97-AF65-F5344CB8AC3E}">
        <p14:creationId xmlns:p14="http://schemas.microsoft.com/office/powerpoint/2010/main" val="381366365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Documentation of the training must be maintained on site.</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t>G or J tube training is good for 2 years if staff routinely administer meds via these routes.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b="1" dirty="0"/>
          </a:p>
          <a:p>
            <a:r>
              <a:rPr lang="en-US" sz="1200" b="1" i="0" u="none" strike="noStrike" kern="1200" dirty="0">
                <a:solidFill>
                  <a:schemeClr val="tx1"/>
                </a:solidFill>
                <a:effectLst/>
                <a:latin typeface="Arial" charset="0"/>
                <a:ea typeface="+mn-ea"/>
                <a:cs typeface="+mn-cs"/>
              </a:rPr>
              <a:t>A review is required if:</a:t>
            </a:r>
          </a:p>
          <a:p>
            <a:pPr marL="171450" indent="-171450">
              <a:buFont typeface="Arial" panose="020B0604020202020204" pitchFamily="34" charset="0"/>
              <a:buChar char="•"/>
            </a:pPr>
            <a:r>
              <a:rPr lang="en-US" sz="1200" b="1" i="0" u="none" strike="noStrike" kern="1200" dirty="0">
                <a:solidFill>
                  <a:schemeClr val="tx1"/>
                </a:solidFill>
                <a:effectLst/>
                <a:latin typeface="Arial" charset="0"/>
                <a:ea typeface="+mn-ea"/>
                <a:cs typeface="+mn-cs"/>
              </a:rPr>
              <a:t>the HCP Order changes or</a:t>
            </a:r>
          </a:p>
          <a:p>
            <a:pPr marL="171450" indent="-171450">
              <a:buFont typeface="Arial" panose="020B0604020202020204" pitchFamily="34" charset="0"/>
              <a:buChar char="•"/>
            </a:pPr>
            <a:r>
              <a:rPr lang="en-US" sz="1200" b="1" i="0" u="none" strike="noStrike" kern="1200" dirty="0">
                <a:solidFill>
                  <a:schemeClr val="tx1"/>
                </a:solidFill>
                <a:effectLst/>
                <a:latin typeface="Arial" charset="0"/>
                <a:ea typeface="+mn-ea"/>
                <a:cs typeface="+mn-cs"/>
              </a:rPr>
              <a:t>six months has lapsed since staff administered medication via these routes.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eaLnBrk="1" hangingPunct="1"/>
            <a:r>
              <a:rPr lang="en-US" altLang="en-US" sz="1200" b="1" dirty="0"/>
              <a:t>Subsequent retraining is by an RN or HCP.</a:t>
            </a:r>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74</a:t>
            </a:fld>
            <a:endParaRPr lang="en-US" altLang="en-US"/>
          </a:p>
        </p:txBody>
      </p:sp>
    </p:spTree>
    <p:extLst>
      <p:ext uri="{BB962C8B-B14F-4D97-AF65-F5344CB8AC3E}">
        <p14:creationId xmlns:p14="http://schemas.microsoft.com/office/powerpoint/2010/main" val="381366365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latin typeface="Arial" pitchFamily="34" charset="0"/>
                <a:cs typeface="Arial" pitchFamily="34" charset="0"/>
              </a:rPr>
              <a:t>Oxygen is a schedule VI, controlled medication.</a:t>
            </a:r>
            <a:r>
              <a:rPr lang="en-US" altLang="en-US" sz="1200" b="1" baseline="0" dirty="0">
                <a:latin typeface="Arial" pitchFamily="34" charset="0"/>
                <a:cs typeface="Arial" pitchFamily="34" charset="0"/>
              </a:rPr>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b="1" baseline="0" dirty="0">
              <a:latin typeface="Arial" pitchFamily="34" charset="0"/>
              <a:cs typeface="Arial"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t>There must be an HCP Order and/or Protocol for </a:t>
            </a:r>
            <a:r>
              <a:rPr lang="en-US" altLang="en-US" sz="1200" b="1" baseline="0" dirty="0"/>
              <a:t>oxygen administration, if applicable.</a:t>
            </a:r>
            <a:r>
              <a:rPr lang="en-US" altLang="en-US" sz="1200" b="1" dirty="0"/>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b="1" baseline="0" dirty="0">
              <a:latin typeface="Arial" pitchFamily="34" charset="0"/>
              <a:cs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latin typeface="Arial" pitchFamily="34" charset="0"/>
                <a:cs typeface="Arial" pitchFamily="34" charset="0"/>
              </a:rPr>
              <a:t>The HCP order should include specific written parameters</a:t>
            </a:r>
            <a:r>
              <a:rPr lang="en-US" altLang="en-US" sz="1200" b="1" baseline="0" dirty="0">
                <a:latin typeface="Arial" pitchFamily="34" charset="0"/>
                <a:cs typeface="Arial" pitchFamily="34" charset="0"/>
              </a:rPr>
              <a:t> including what staff are to do when the reading is outside of the parameters.</a:t>
            </a:r>
            <a:endParaRPr lang="en-US" altLang="en-US" sz="1200" b="1" dirty="0">
              <a:latin typeface="Arial" pitchFamily="34" charset="0"/>
              <a:cs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b="1" dirty="0">
              <a:latin typeface="Arial" pitchFamily="34" charset="0"/>
              <a:cs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b="1" dirty="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75</a:t>
            </a:fld>
            <a:endParaRPr lang="en-US" altLang="en-US"/>
          </a:p>
        </p:txBody>
      </p:sp>
    </p:spTree>
    <p:extLst>
      <p:ext uri="{BB962C8B-B14F-4D97-AF65-F5344CB8AC3E}">
        <p14:creationId xmlns:p14="http://schemas.microsoft.com/office/powerpoint/2010/main" val="381366365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If oxygen was not administered as ordered or parameters are not followed</a:t>
            </a:r>
            <a:r>
              <a:rPr lang="en-US" b="1" baseline="0" dirty="0"/>
              <a:t>, review documentation of HCP notification, instructions received, and subsequent actions taken.</a:t>
            </a:r>
            <a:endParaRPr lang="en-US" b="1"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76</a:t>
            </a:fld>
            <a:endParaRPr lang="en-US" altLang="en-US"/>
          </a:p>
        </p:txBody>
      </p:sp>
    </p:spTree>
    <p:extLst>
      <p:ext uri="{BB962C8B-B14F-4D97-AF65-F5344CB8AC3E}">
        <p14:creationId xmlns:p14="http://schemas.microsoft.com/office/powerpoint/2010/main" val="381366365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The policy manual outlines the training requirements and specifies that the training must be conducted by an HCP, an RN, LPN, Respiratory Therapist or </a:t>
            </a:r>
            <a:r>
              <a:rPr lang="en-US" altLang="en-US" sz="1200" b="1" dirty="0">
                <a:latin typeface="Arial" pitchFamily="34" charset="0"/>
                <a:cs typeface="Arial" pitchFamily="34" charset="0"/>
              </a:rPr>
              <a:t>the vendor who supplies the equipment.  </a:t>
            </a:r>
            <a:endParaRPr lang="en-US" altLang="en-US" sz="1200" b="1" dirty="0"/>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If you support a person who has orders to receive Oxygen, you should check training records to ensure each staff has an optional competency evaluation tool, if applicable and is current in Vital Signs training.</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b="1" baseline="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i="0" u="none" strike="noStrike" kern="120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b="1"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77</a:t>
            </a:fld>
            <a:endParaRPr lang="en-US" altLang="en-US"/>
          </a:p>
        </p:txBody>
      </p:sp>
    </p:spTree>
    <p:extLst>
      <p:ext uri="{BB962C8B-B14F-4D97-AF65-F5344CB8AC3E}">
        <p14:creationId xmlns:p14="http://schemas.microsoft.com/office/powerpoint/2010/main" val="420191248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Documentation of the training must be maintained on site.</a:t>
            </a:r>
            <a:endParaRPr lang="en-US" altLang="en-US" sz="1200" b="1" dirty="0">
              <a:latin typeface="Arial" pitchFamily="34" charset="0"/>
              <a:cs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b="1"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78</a:t>
            </a:fld>
            <a:endParaRPr lang="en-US" altLang="en-US"/>
          </a:p>
        </p:txBody>
      </p:sp>
    </p:spTree>
    <p:extLst>
      <p:ext uri="{BB962C8B-B14F-4D97-AF65-F5344CB8AC3E}">
        <p14:creationId xmlns:p14="http://schemas.microsoft.com/office/powerpoint/2010/main" val="13310593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b="1" dirty="0"/>
              <a:t>If you support a person who receives a blood thinner, such as Coumadin you may be very familiar with the</a:t>
            </a:r>
            <a:r>
              <a:rPr lang="en-US" altLang="en-US" sz="1200" b="1" baseline="0" dirty="0"/>
              <a:t> PT/INR testing process</a:t>
            </a:r>
            <a:r>
              <a:rPr lang="en-US" altLang="en-US" sz="1200" b="1" dirty="0"/>
              <a:t>.  This type of test is usually completed at an anticoagulant management</a:t>
            </a:r>
            <a:r>
              <a:rPr lang="en-US" altLang="en-US" sz="1200" b="1" baseline="0" dirty="0"/>
              <a:t> service</a:t>
            </a:r>
            <a:r>
              <a:rPr lang="en-US" altLang="en-US" sz="1200" b="1" dirty="0"/>
              <a:t>.  Please note that if PT/INR self-testing is managed in your site, it may NOT be done by Certified staff.   </a:t>
            </a:r>
          </a:p>
          <a:p>
            <a:endParaRPr lang="en-US" sz="1200" b="1" kern="1200" dirty="0">
              <a:solidFill>
                <a:schemeClr val="tx1"/>
              </a:solidFill>
              <a:effectLst/>
              <a:latin typeface="Arial" charset="0"/>
              <a:ea typeface="+mn-ea"/>
              <a:cs typeface="+mn-cs"/>
            </a:endParaRPr>
          </a:p>
          <a:p>
            <a:r>
              <a:rPr lang="en-US" sz="1200" b="1" kern="1200" dirty="0">
                <a:solidFill>
                  <a:schemeClr val="tx1"/>
                </a:solidFill>
                <a:effectLst/>
                <a:latin typeface="Arial" charset="0"/>
                <a:ea typeface="+mn-ea"/>
                <a:cs typeface="+mn-cs"/>
              </a:rPr>
              <a:t>If a person is capable of self-testing</a:t>
            </a:r>
            <a:r>
              <a:rPr lang="en-US" sz="1200" b="1" kern="1200" baseline="0" dirty="0">
                <a:solidFill>
                  <a:schemeClr val="tx1"/>
                </a:solidFill>
                <a:effectLst/>
                <a:latin typeface="Arial" charset="0"/>
                <a:ea typeface="+mn-ea"/>
                <a:cs typeface="+mn-cs"/>
              </a:rPr>
              <a:t> </a:t>
            </a:r>
            <a:r>
              <a:rPr lang="en-US" sz="1200" b="1" kern="1200" dirty="0">
                <a:solidFill>
                  <a:schemeClr val="tx1"/>
                </a:solidFill>
                <a:effectLst/>
                <a:latin typeface="Arial" charset="0"/>
                <a:ea typeface="+mn-ea"/>
                <a:cs typeface="+mn-cs"/>
              </a:rPr>
              <a:t>which means; performing the test, keeping control of the equipment, reporting results, receiving the dosing instructions from the HCP, and</a:t>
            </a:r>
            <a:r>
              <a:rPr lang="en-US" sz="1200" b="1" kern="1200" baseline="0" dirty="0">
                <a:solidFill>
                  <a:schemeClr val="tx1"/>
                </a:solidFill>
                <a:effectLst/>
                <a:latin typeface="Arial" charset="0"/>
                <a:ea typeface="+mn-ea"/>
                <a:cs typeface="+mn-cs"/>
              </a:rPr>
              <a:t> so on, </a:t>
            </a:r>
            <a:r>
              <a:rPr lang="en-US" sz="1200" b="1" kern="1200" dirty="0">
                <a:solidFill>
                  <a:schemeClr val="tx1"/>
                </a:solidFill>
                <a:effectLst/>
                <a:latin typeface="Arial" charset="0"/>
                <a:ea typeface="+mn-ea"/>
                <a:cs typeface="+mn-cs"/>
              </a:rPr>
              <a:t>it can be done by the person. </a:t>
            </a:r>
          </a:p>
          <a:p>
            <a:endParaRPr lang="en-US" sz="1200" b="1" kern="1200" dirty="0">
              <a:solidFill>
                <a:schemeClr val="tx1"/>
              </a:solidFill>
              <a:effectLst/>
              <a:latin typeface="Arial" charset="0"/>
              <a:ea typeface="+mn-ea"/>
              <a:cs typeface="+mn-cs"/>
            </a:endParaRPr>
          </a:p>
          <a:p>
            <a:r>
              <a:rPr lang="en-US" sz="1200" b="1" kern="1200" dirty="0">
                <a:solidFill>
                  <a:schemeClr val="tx1"/>
                </a:solidFill>
                <a:effectLst/>
                <a:latin typeface="Arial" charset="0"/>
                <a:ea typeface="+mn-ea"/>
                <a:cs typeface="+mn-cs"/>
              </a:rPr>
              <a:t>If a person requires any support in the process; it is not self-testing; Certified staff may</a:t>
            </a:r>
            <a:r>
              <a:rPr lang="en-US" sz="1200" b="1" kern="1200" baseline="0" dirty="0">
                <a:solidFill>
                  <a:schemeClr val="tx1"/>
                </a:solidFill>
                <a:effectLst/>
                <a:latin typeface="Arial" charset="0"/>
                <a:ea typeface="+mn-ea"/>
                <a:cs typeface="+mn-cs"/>
              </a:rPr>
              <a:t> </a:t>
            </a:r>
            <a:r>
              <a:rPr lang="en-US" sz="1200" b="1" kern="1200" dirty="0">
                <a:solidFill>
                  <a:schemeClr val="tx1"/>
                </a:solidFill>
                <a:effectLst/>
                <a:latin typeface="Arial" charset="0"/>
                <a:ea typeface="+mn-ea"/>
                <a:cs typeface="+mn-cs"/>
              </a:rPr>
              <a:t>not assist;</a:t>
            </a:r>
            <a:r>
              <a:rPr lang="en-US" sz="1200" b="1" kern="1200" baseline="0" dirty="0">
                <a:solidFill>
                  <a:schemeClr val="tx1"/>
                </a:solidFill>
                <a:effectLst/>
                <a:latin typeface="Arial" charset="0"/>
                <a:ea typeface="+mn-ea"/>
                <a:cs typeface="+mn-cs"/>
              </a:rPr>
              <a:t> however, </a:t>
            </a:r>
            <a:r>
              <a:rPr lang="en-US" sz="1200" b="1" kern="1200" dirty="0">
                <a:solidFill>
                  <a:schemeClr val="tx1"/>
                </a:solidFill>
                <a:effectLst/>
                <a:latin typeface="Arial" charset="0"/>
                <a:ea typeface="+mn-ea"/>
                <a:cs typeface="+mn-cs"/>
              </a:rPr>
              <a:t>licensed staff may.</a:t>
            </a:r>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79</a:t>
            </a:fld>
            <a:endParaRPr lang="en-US" altLang="en-US"/>
          </a:p>
        </p:txBody>
      </p:sp>
    </p:spTree>
    <p:extLst>
      <p:ext uri="{BB962C8B-B14F-4D97-AF65-F5344CB8AC3E}">
        <p14:creationId xmlns:p14="http://schemas.microsoft.com/office/powerpoint/2010/main" val="221862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baseline="0" dirty="0"/>
              <a:t>When monitoring the medication system, there are additional details required in a PRN medication HCP Order.</a:t>
            </a:r>
          </a:p>
          <a:p>
            <a:endParaRPr lang="en-US" altLang="en-US" sz="1200" b="1" baseline="0" dirty="0"/>
          </a:p>
          <a:p>
            <a:endParaRPr lang="en-US" altLang="en-US" sz="1200" b="1" baseline="0" dirty="0"/>
          </a:p>
          <a:p>
            <a:endParaRPr lang="en-US" altLang="en-US" sz="1200" b="1" baseline="0" dirty="0"/>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8</a:t>
            </a:fld>
            <a:endParaRPr lang="en-US" altLang="en-US"/>
          </a:p>
        </p:txBody>
      </p:sp>
    </p:spTree>
    <p:extLst>
      <p:ext uri="{BB962C8B-B14F-4D97-AF65-F5344CB8AC3E}">
        <p14:creationId xmlns:p14="http://schemas.microsoft.com/office/powerpoint/2010/main" val="368401753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Warfarin sodium is identified by DPH as a high-alert medication.</a:t>
            </a:r>
          </a:p>
          <a:p>
            <a:endParaRPr lang="en-US"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charset="0"/>
                <a:ea typeface="+mn-ea"/>
                <a:cs typeface="+mn-cs"/>
              </a:rPr>
              <a:t>Certified staff </a:t>
            </a:r>
            <a:r>
              <a:rPr lang="en-US" altLang="en-US" sz="1200" b="1" dirty="0"/>
              <a:t>may administer this medication after</a:t>
            </a:r>
            <a:r>
              <a:rPr lang="en-US" sz="1200" b="1" kern="1200" dirty="0">
                <a:solidFill>
                  <a:schemeClr val="tx1"/>
                </a:solidFill>
                <a:effectLst/>
                <a:latin typeface="Arial" charset="0"/>
                <a:ea typeface="+mn-ea"/>
                <a:cs typeface="+mn-cs"/>
              </a:rPr>
              <a:t> completing both the ‘General Knowledge’ Warfarin sodium Therapy Training and the ‘Individual-Specific’ Protocol Warfarin sodium Therapy Training.</a:t>
            </a:r>
            <a:endParaRPr lang="en-US" b="1" dirty="0"/>
          </a:p>
          <a:p>
            <a:endParaRPr lang="en-US" b="1" dirty="0"/>
          </a:p>
          <a:p>
            <a:r>
              <a:rPr lang="en-US" b="1" dirty="0"/>
              <a:t>Each person who has an HCP Order for this medication must have a supporting medical diagnosis and an INR target range included in the order.</a:t>
            </a:r>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80</a:t>
            </a:fld>
            <a:endParaRPr lang="en-US" altLang="en-US"/>
          </a:p>
        </p:txBody>
      </p:sp>
    </p:spTree>
    <p:extLst>
      <p:ext uri="{BB962C8B-B14F-4D97-AF65-F5344CB8AC3E}">
        <p14:creationId xmlns:p14="http://schemas.microsoft.com/office/powerpoint/2010/main" val="381366365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Each person must also have an individualized Warfarin sodium protocol. </a:t>
            </a:r>
          </a:p>
          <a:p>
            <a:endParaRPr lang="en-US" b="1" dirty="0"/>
          </a:p>
          <a:p>
            <a:r>
              <a:rPr lang="en-US" b="1" dirty="0"/>
              <a:t>Ensure the protocol is signed and dated by the HCP and posted and verified by Certified staff.</a:t>
            </a:r>
          </a:p>
          <a:p>
            <a:endParaRPr lang="en-US" b="1" dirty="0"/>
          </a:p>
        </p:txBody>
      </p:sp>
      <p:sp>
        <p:nvSpPr>
          <p:cNvPr id="4" name="Slide Number Placeholder 3"/>
          <p:cNvSpPr>
            <a:spLocks noGrp="1"/>
          </p:cNvSpPr>
          <p:nvPr>
            <p:ph type="sldNum" sz="quarter" idx="5"/>
          </p:nvPr>
        </p:nvSpPr>
        <p:spPr/>
        <p:txBody>
          <a:bodyPr/>
          <a:lstStyle/>
          <a:p>
            <a:pPr>
              <a:defRPr/>
            </a:pPr>
            <a:fld id="{ECFF9ADB-64AA-4164-B8FA-510A49B5505E}" type="slidenum">
              <a:rPr lang="en-US" altLang="en-US" smtClean="0"/>
              <a:pPr>
                <a:defRPr/>
              </a:pPr>
              <a:t>81</a:t>
            </a:fld>
            <a:endParaRPr lang="en-US" altLang="en-US"/>
          </a:p>
        </p:txBody>
      </p:sp>
    </p:spTree>
    <p:extLst>
      <p:ext uri="{BB962C8B-B14F-4D97-AF65-F5344CB8AC3E}">
        <p14:creationId xmlns:p14="http://schemas.microsoft.com/office/powerpoint/2010/main" val="402384997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If</a:t>
            </a:r>
            <a:r>
              <a:rPr lang="en-US" b="1" baseline="0" dirty="0"/>
              <a:t> an anticoagulant management service is used, review the HCP Orders to ensure dose changes were ordered, signed, and dated by the HCP.</a:t>
            </a:r>
            <a:endParaRPr lang="en-US" b="1"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82</a:t>
            </a:fld>
            <a:endParaRPr lang="en-US" altLang="en-US"/>
          </a:p>
        </p:txBody>
      </p:sp>
    </p:spTree>
    <p:extLst>
      <p:ext uri="{BB962C8B-B14F-4D97-AF65-F5344CB8AC3E}">
        <p14:creationId xmlns:p14="http://schemas.microsoft.com/office/powerpoint/2010/main" val="381366365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Additional requirements include:</a:t>
            </a:r>
          </a:p>
          <a:p>
            <a:endParaRPr lang="en-US" b="1" dirty="0"/>
          </a:p>
          <a:p>
            <a:pPr marL="171450" indent="-171450">
              <a:buFont typeface="Arial" panose="020B0604020202020204" pitchFamily="34" charset="0"/>
              <a:buChar char="•"/>
            </a:pPr>
            <a:r>
              <a:rPr lang="en-US" b="1" dirty="0"/>
              <a:t>your choice of a tracking system, to ensure the medication is administered as prescribed</a:t>
            </a:r>
            <a:r>
              <a:rPr lang="en-US" b="1" baseline="0" dirty="0"/>
              <a:t> and</a:t>
            </a:r>
          </a:p>
          <a:p>
            <a:pPr marL="171450" indent="-171450">
              <a:buFont typeface="Arial" panose="020B0604020202020204" pitchFamily="34" charset="0"/>
              <a:buChar char="•"/>
            </a:pPr>
            <a:r>
              <a:rPr lang="en-US" b="1" baseline="0" dirty="0"/>
              <a:t>a documentation system, to ensure dose changes are communicated to all staff.</a:t>
            </a:r>
            <a:endParaRPr lang="en-US" b="1"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83</a:t>
            </a:fld>
            <a:endParaRPr lang="en-US" altLang="en-US"/>
          </a:p>
        </p:txBody>
      </p:sp>
    </p:spTree>
    <p:extLst>
      <p:ext uri="{BB962C8B-B14F-4D97-AF65-F5344CB8AC3E}">
        <p14:creationId xmlns:p14="http://schemas.microsoft.com/office/powerpoint/2010/main" val="381366365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During your review of the required Warfarin sodium specific med sheet, check to see that the upcoming INR lab draw date was transcribed onto the med sheet in a med box and that staff initialed the appropriate box after the lab was drawn.</a:t>
            </a:r>
          </a:p>
          <a:p>
            <a:endParaRPr lang="en-US" b="1" dirty="0"/>
          </a:p>
          <a:p>
            <a:r>
              <a:rPr lang="en-US" b="1" dirty="0"/>
              <a:t>In addition, ensure that a </a:t>
            </a:r>
            <a:r>
              <a:rPr lang="en-US" b="1" baseline="0" dirty="0"/>
              <a:t>second Certified staff initials are present indicating verification that the correct dose was prepared prior to administration.</a:t>
            </a:r>
          </a:p>
          <a:p>
            <a:endParaRPr lang="en-US" b="1" baseline="0" dirty="0"/>
          </a:p>
          <a:p>
            <a:r>
              <a:rPr lang="en-US" b="1" baseline="0" dirty="0"/>
              <a:t>If a second staff  was unavailable, the dose still should have been administered, and you should see the acceptable code, ‘NSS’, representing ‘no second staff’, on the med sheet.</a:t>
            </a:r>
          </a:p>
          <a:p>
            <a:endParaRPr lang="en-US" b="1" baseline="0"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84</a:t>
            </a:fld>
            <a:endParaRPr lang="en-US" altLang="en-US"/>
          </a:p>
        </p:txBody>
      </p:sp>
    </p:spTree>
    <p:extLst>
      <p:ext uri="{BB962C8B-B14F-4D97-AF65-F5344CB8AC3E}">
        <p14:creationId xmlns:p14="http://schemas.microsoft.com/office/powerpoint/2010/main" val="381366365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The policy manual outlines the training requirements and specifies that the training must be conducted by an HCP, RN, NP, PA or Pharmacist.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Subsequent reviews may be conducted by an LPN.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b="1"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Each</a:t>
            </a:r>
            <a:r>
              <a:rPr lang="en-US" b="1" baseline="0" dirty="0"/>
              <a:t> Certified staff administering Warfarin sodium must have a completed individual specific evaluation tool per staff, per person, as part of the training materials.</a:t>
            </a:r>
            <a:endParaRPr lang="en-US" b="1"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i="0" u="none" strike="noStrike" kern="120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b="1"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85</a:t>
            </a:fld>
            <a:endParaRPr lang="en-US" altLang="en-US"/>
          </a:p>
        </p:txBody>
      </p:sp>
    </p:spTree>
    <p:extLst>
      <p:ext uri="{BB962C8B-B14F-4D97-AF65-F5344CB8AC3E}">
        <p14:creationId xmlns:p14="http://schemas.microsoft.com/office/powerpoint/2010/main" val="412643176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t>Documentation of the</a:t>
            </a:r>
            <a:r>
              <a:rPr lang="en-US" altLang="en-US" sz="1200" b="1" baseline="0" dirty="0"/>
              <a:t> </a:t>
            </a:r>
            <a:r>
              <a:rPr lang="en-US" altLang="en-US" sz="1200" b="1" dirty="0"/>
              <a:t>training must be maintained on site.</a:t>
            </a:r>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86</a:t>
            </a:fld>
            <a:endParaRPr lang="en-US" altLang="en-US"/>
          </a:p>
        </p:txBody>
      </p:sp>
    </p:spTree>
    <p:extLst>
      <p:ext uri="{BB962C8B-B14F-4D97-AF65-F5344CB8AC3E}">
        <p14:creationId xmlns:p14="http://schemas.microsoft.com/office/powerpoint/2010/main" val="381366365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If the Trainer chooses, there is a PowerPoint presentation that may be used to meet the ‘Warfarin Sodium Therapy General Knowledge Training’  Policy Requirement.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endParaRPr lang="en-US" dirty="0"/>
          </a:p>
        </p:txBody>
      </p:sp>
      <p:sp>
        <p:nvSpPr>
          <p:cNvPr id="4" name="Slide Number Placeholder 3"/>
          <p:cNvSpPr>
            <a:spLocks noGrp="1"/>
          </p:cNvSpPr>
          <p:nvPr>
            <p:ph type="sldNum" sz="quarter" idx="5"/>
          </p:nvPr>
        </p:nvSpPr>
        <p:spPr/>
        <p:txBody>
          <a:bodyPr/>
          <a:lstStyle/>
          <a:p>
            <a:pPr>
              <a:defRPr/>
            </a:pPr>
            <a:fld id="{ECFF9ADB-64AA-4164-B8FA-510A49B5505E}" type="slidenum">
              <a:rPr lang="en-US" altLang="en-US" smtClean="0"/>
              <a:pPr>
                <a:defRPr/>
              </a:pPr>
              <a:t>87</a:t>
            </a:fld>
            <a:endParaRPr lang="en-US" altLang="en-US"/>
          </a:p>
        </p:txBody>
      </p:sp>
    </p:spTree>
    <p:extLst>
      <p:ext uri="{BB962C8B-B14F-4D97-AF65-F5344CB8AC3E}">
        <p14:creationId xmlns:p14="http://schemas.microsoft.com/office/powerpoint/2010/main" val="128469594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t>The PowerPoint may be accessed from the homepage of the mapmass website, in the MAP Training Resources ‘bucket’.</a:t>
            </a:r>
          </a:p>
          <a:p>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88</a:t>
            </a:fld>
            <a:endParaRPr lang="en-US"/>
          </a:p>
        </p:txBody>
      </p:sp>
    </p:spTree>
    <p:extLst>
      <p:ext uri="{BB962C8B-B14F-4D97-AF65-F5344CB8AC3E}">
        <p14:creationId xmlns:p14="http://schemas.microsoft.com/office/powerpoint/2010/main" val="218219055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Clozapine is identified by DPH as a high-alert medication.</a:t>
            </a: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charset="0"/>
                <a:ea typeface="+mn-ea"/>
                <a:cs typeface="+mn-cs"/>
              </a:rPr>
              <a:t>Certified staff </a:t>
            </a:r>
            <a:r>
              <a:rPr lang="en-US" altLang="en-US" sz="1200" b="1" dirty="0"/>
              <a:t>may administer this medication after</a:t>
            </a:r>
            <a:r>
              <a:rPr lang="en-US" sz="1200" b="1" kern="1200" dirty="0">
                <a:solidFill>
                  <a:schemeClr val="tx1"/>
                </a:solidFill>
                <a:effectLst/>
                <a:latin typeface="Arial" charset="0"/>
                <a:ea typeface="+mn-ea"/>
                <a:cs typeface="+mn-cs"/>
              </a:rPr>
              <a:t> completing both the ‘General Knowledge’ Clozapine Therapy Training and the ‘Individual-Specific’ Protocol Clozapine Therapy Training.</a:t>
            </a:r>
            <a:endParaRPr lang="en-US" b="1" dirty="0"/>
          </a:p>
          <a:p>
            <a:endParaRPr lang="en-US" b="1" dirty="0"/>
          </a:p>
          <a:p>
            <a:r>
              <a:rPr lang="en-US" b="1" dirty="0"/>
              <a:t>A person who has an HCP Order for this medication must have a supporting medical diagnosis and instructions if a dose is omitted, including if doses are omitted for 2 days or more.</a:t>
            </a:r>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89</a:t>
            </a:fld>
            <a:endParaRPr lang="en-US" altLang="en-US"/>
          </a:p>
        </p:txBody>
      </p:sp>
    </p:spTree>
    <p:extLst>
      <p:ext uri="{BB962C8B-B14F-4D97-AF65-F5344CB8AC3E}">
        <p14:creationId xmlns:p14="http://schemas.microsoft.com/office/powerpoint/2010/main" val="3813663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b="1" baseline="0" dirty="0"/>
              <a:t>The frequency in a PRN medication order must specify how many hours apart the doses may be administered.</a:t>
            </a:r>
          </a:p>
          <a:p>
            <a:pPr eaLnBrk="1" hangingPunct="1"/>
            <a:endParaRPr lang="en-US" altLang="en-US" sz="1200" b="1" baseline="0" dirty="0"/>
          </a:p>
          <a:p>
            <a:pPr eaLnBrk="1" hangingPunct="1"/>
            <a:r>
              <a:rPr lang="en-US" altLang="en-US" sz="1200" b="1" baseline="0" dirty="0"/>
              <a:t>In addition, the frequency in a PRN medication order must specify how many hours apart the PRN med doses may be administered from regularly scheduled doses of the same med, if applicable.</a:t>
            </a:r>
          </a:p>
          <a:p>
            <a:endParaRPr lang="en-US" altLang="en-US" sz="1200" b="1" baseline="0" dirty="0"/>
          </a:p>
          <a:p>
            <a:endParaRPr lang="en-US" altLang="en-US" sz="1200" b="1" baseline="0" dirty="0"/>
          </a:p>
          <a:p>
            <a:endParaRPr lang="en-US" altLang="en-US" sz="1200" b="1" baseline="0" dirty="0"/>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9</a:t>
            </a:fld>
            <a:endParaRPr lang="en-US" altLang="en-US"/>
          </a:p>
        </p:txBody>
      </p:sp>
    </p:spTree>
    <p:extLst>
      <p:ext uri="{BB962C8B-B14F-4D97-AF65-F5344CB8AC3E}">
        <p14:creationId xmlns:p14="http://schemas.microsoft.com/office/powerpoint/2010/main" val="221182418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Each person must have an individualized clozapine protocol that includes:</a:t>
            </a:r>
          </a:p>
          <a:p>
            <a:pPr marL="171450" indent="-171450">
              <a:buFont typeface="Arial" panose="020B0604020202020204" pitchFamily="34" charset="0"/>
              <a:buChar char="•"/>
            </a:pPr>
            <a:r>
              <a:rPr lang="en-US" b="1" dirty="0"/>
              <a:t>when to contact the Clozapine Therapy prescriber and/or the MAP Consultant</a:t>
            </a:r>
          </a:p>
          <a:p>
            <a:pPr marL="171450" indent="-171450">
              <a:buFont typeface="Arial" panose="020B0604020202020204" pitchFamily="34" charset="0"/>
              <a:buChar char="•"/>
            </a:pPr>
            <a:r>
              <a:rPr lang="en-US" b="1" dirty="0"/>
              <a:t>adverse effects of Clozapine Therapy and the</a:t>
            </a:r>
          </a:p>
          <a:p>
            <a:pPr marL="171450" indent="-171450">
              <a:buFont typeface="Arial" panose="020B0604020202020204" pitchFamily="34" charset="0"/>
              <a:buChar char="•"/>
            </a:pPr>
            <a:r>
              <a:rPr lang="en-US" b="1" dirty="0"/>
              <a:t>emergency procedure to follow including calling 911, as well as prescriber notification.</a:t>
            </a:r>
          </a:p>
          <a:p>
            <a:endParaRPr lang="en-US" b="1" dirty="0"/>
          </a:p>
          <a:p>
            <a:r>
              <a:rPr lang="en-US" b="1" dirty="0"/>
              <a:t>Ensure the protocol is signed and dated by the HCP and posted and verified by Certified staff.</a:t>
            </a:r>
          </a:p>
          <a:p>
            <a:endParaRPr lang="en-US" b="1" dirty="0"/>
          </a:p>
        </p:txBody>
      </p:sp>
      <p:sp>
        <p:nvSpPr>
          <p:cNvPr id="4" name="Slide Number Placeholder 3"/>
          <p:cNvSpPr>
            <a:spLocks noGrp="1"/>
          </p:cNvSpPr>
          <p:nvPr>
            <p:ph type="sldNum" sz="quarter" idx="5"/>
          </p:nvPr>
        </p:nvSpPr>
        <p:spPr/>
        <p:txBody>
          <a:bodyPr/>
          <a:lstStyle/>
          <a:p>
            <a:pPr>
              <a:defRPr/>
            </a:pPr>
            <a:fld id="{ECFF9ADB-64AA-4164-B8FA-510A49B5505E}" type="slidenum">
              <a:rPr lang="en-US" altLang="en-US" smtClean="0"/>
              <a:pPr>
                <a:defRPr/>
              </a:pPr>
              <a:t>90</a:t>
            </a:fld>
            <a:endParaRPr lang="en-US" altLang="en-US"/>
          </a:p>
        </p:txBody>
      </p:sp>
    </p:spTree>
    <p:extLst>
      <p:ext uri="{BB962C8B-B14F-4D97-AF65-F5344CB8AC3E}">
        <p14:creationId xmlns:p14="http://schemas.microsoft.com/office/powerpoint/2010/main" val="111184779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During your review, check to see that the upcoming lab draw dates are transcribed onto the med sheet in a med box and that staff initialed the appropriate box after the lab was drawn.</a:t>
            </a:r>
          </a:p>
          <a:p>
            <a:endParaRPr lang="en-US" b="1" dirty="0"/>
          </a:p>
          <a:p>
            <a:endParaRPr lang="en-US" b="1" baseline="0"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91</a:t>
            </a:fld>
            <a:endParaRPr lang="en-US" altLang="en-US"/>
          </a:p>
        </p:txBody>
      </p:sp>
    </p:spTree>
    <p:extLst>
      <p:ext uri="{BB962C8B-B14F-4D97-AF65-F5344CB8AC3E}">
        <p14:creationId xmlns:p14="http://schemas.microsoft.com/office/powerpoint/2010/main" val="159740591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The policy manual outlines the training requirements and specifies that the training must be conducted </a:t>
            </a:r>
            <a:r>
              <a:rPr lang="en-US" altLang="en-US" sz="1200" b="1" i="0" dirty="0"/>
              <a:t>by an HCP, RN, NP, PA, or Pharmacist.</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en-US" sz="1200" b="1" i="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sz="1200" b="1" i="0" dirty="0"/>
              <a:t>Subsequent reviews may be conducted by an LPN.</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en-US" sz="1200" b="1" i="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If you support a person who has orders to administer clozapine, check the training records to ensure each staff has the required competency evaluation tool, per staff, per person, and is current in First Aid, CPR and Vital Signs Training.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b="1" baseline="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i="0" u="none" strike="noStrike" kern="120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b="1"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92</a:t>
            </a:fld>
            <a:endParaRPr lang="en-US" altLang="en-US"/>
          </a:p>
        </p:txBody>
      </p:sp>
    </p:spTree>
    <p:extLst>
      <p:ext uri="{BB962C8B-B14F-4D97-AF65-F5344CB8AC3E}">
        <p14:creationId xmlns:p14="http://schemas.microsoft.com/office/powerpoint/2010/main" val="258959468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If the Trainer chooses, there is a PowerPoint presentation that may be used to meet the ‘Clozapine Therapy General Knowledge Training’ Policy Requirement.</a:t>
            </a:r>
          </a:p>
          <a:p>
            <a:endParaRPr lang="en-US" dirty="0"/>
          </a:p>
        </p:txBody>
      </p:sp>
      <p:sp>
        <p:nvSpPr>
          <p:cNvPr id="4" name="Slide Number Placeholder 3"/>
          <p:cNvSpPr>
            <a:spLocks noGrp="1"/>
          </p:cNvSpPr>
          <p:nvPr>
            <p:ph type="sldNum" sz="quarter" idx="5"/>
          </p:nvPr>
        </p:nvSpPr>
        <p:spPr/>
        <p:txBody>
          <a:bodyPr/>
          <a:lstStyle/>
          <a:p>
            <a:pPr>
              <a:defRPr/>
            </a:pPr>
            <a:fld id="{ECFF9ADB-64AA-4164-B8FA-510A49B5505E}" type="slidenum">
              <a:rPr lang="en-US" altLang="en-US" smtClean="0"/>
              <a:pPr>
                <a:defRPr/>
              </a:pPr>
              <a:t>93</a:t>
            </a:fld>
            <a:endParaRPr lang="en-US" altLang="en-US"/>
          </a:p>
        </p:txBody>
      </p:sp>
    </p:spTree>
    <p:extLst>
      <p:ext uri="{BB962C8B-B14F-4D97-AF65-F5344CB8AC3E}">
        <p14:creationId xmlns:p14="http://schemas.microsoft.com/office/powerpoint/2010/main" val="301037260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The PowerPoint may be accessed from the homepage of the mapmass website, in the MAP Training Resources ‘bucket’.</a:t>
            </a:r>
          </a:p>
          <a:p>
            <a:endParaRPr lang="en-US" dirty="0"/>
          </a:p>
        </p:txBody>
      </p:sp>
      <p:sp>
        <p:nvSpPr>
          <p:cNvPr id="4" name="Slide Number Placeholder 3"/>
          <p:cNvSpPr>
            <a:spLocks noGrp="1"/>
          </p:cNvSpPr>
          <p:nvPr>
            <p:ph type="sldNum" sz="quarter" idx="5"/>
          </p:nvPr>
        </p:nvSpPr>
        <p:spPr/>
        <p:txBody>
          <a:bodyPr/>
          <a:lstStyle/>
          <a:p>
            <a:fld id="{48901798-7575-654C-B2DE-611618EDFF48}" type="slidenum">
              <a:rPr lang="en-US" smtClean="0"/>
              <a:t>94</a:t>
            </a:fld>
            <a:endParaRPr lang="en-US"/>
          </a:p>
        </p:txBody>
      </p:sp>
    </p:spTree>
    <p:extLst>
      <p:ext uri="{BB962C8B-B14F-4D97-AF65-F5344CB8AC3E}">
        <p14:creationId xmlns:p14="http://schemas.microsoft.com/office/powerpoint/2010/main" val="139756519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t>Documentation of the training must be maintained on site.</a:t>
            </a:r>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95</a:t>
            </a:fld>
            <a:endParaRPr lang="en-US" altLang="en-US"/>
          </a:p>
        </p:txBody>
      </p:sp>
    </p:spTree>
    <p:extLst>
      <p:ext uri="{BB962C8B-B14F-4D97-AF65-F5344CB8AC3E}">
        <p14:creationId xmlns:p14="http://schemas.microsoft.com/office/powerpoint/2010/main" val="276244268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All schedule II-V countable controlled medications must be received from the pharmacy in tamper resistant packaging.</a:t>
            </a:r>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96</a:t>
            </a:fld>
            <a:endParaRPr lang="en-US" altLang="en-US"/>
          </a:p>
        </p:txBody>
      </p:sp>
    </p:spTree>
    <p:extLst>
      <p:ext uri="{BB962C8B-B14F-4D97-AF65-F5344CB8AC3E}">
        <p14:creationId xmlns:p14="http://schemas.microsoft.com/office/powerpoint/2010/main" val="33446378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Ensure Schedule II-V countable meds have only one tablet packaged per ‘blister’ or ‘well’.</a:t>
            </a:r>
          </a:p>
          <a:p>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i="0" dirty="0"/>
              <a:t>If you see evidence (glue, tape, or staples) of possible tampering (which is altering or substituting a medication or the packaging of the medication), this is reportable to the Drug Control Program.</a:t>
            </a:r>
          </a:p>
          <a:p>
            <a:endParaRPr lang="en-US" b="1" i="0" dirty="0"/>
          </a:p>
          <a:p>
            <a:endParaRPr lang="en-US" b="1" dirty="0"/>
          </a:p>
          <a:p>
            <a:endParaRPr lang="en-US" b="1"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97</a:t>
            </a:fld>
            <a:endParaRPr lang="en-US" altLang="en-US"/>
          </a:p>
        </p:txBody>
      </p:sp>
    </p:spTree>
    <p:extLst>
      <p:ext uri="{BB962C8B-B14F-4D97-AF65-F5344CB8AC3E}">
        <p14:creationId xmlns:p14="http://schemas.microsoft.com/office/powerpoint/2010/main" val="381366365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b="1" dirty="0">
                <a:solidFill>
                  <a:srgbClr val="000000"/>
                </a:solidFill>
              </a:rPr>
              <a:t>Ensure that Count Book page numbers are not written on the packaging.</a:t>
            </a:r>
            <a:endParaRPr lang="en-US" sz="1200" b="1" dirty="0"/>
          </a:p>
          <a:p>
            <a:pPr eaLnBrk="1" hangingPunct="1"/>
            <a:endParaRPr lang="en-US" altLang="en-US" sz="1200" b="1" dirty="0">
              <a:solidFill>
                <a:srgbClr val="000000"/>
              </a:solidFill>
            </a:endParaRPr>
          </a:p>
          <a:p>
            <a:pPr eaLnBrk="1" hangingPunct="1"/>
            <a:endParaRPr lang="en-US" altLang="en-US" sz="1200" b="1" dirty="0">
              <a:solidFill>
                <a:srgbClr val="000000"/>
              </a:solidFill>
            </a:endParaRPr>
          </a:p>
          <a:p>
            <a:pPr eaLnBrk="1" hangingPunct="1"/>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98</a:t>
            </a:fld>
            <a:endParaRPr lang="en-US" altLang="en-US"/>
          </a:p>
        </p:txBody>
      </p:sp>
    </p:spTree>
    <p:extLst>
      <p:ext uri="{BB962C8B-B14F-4D97-AF65-F5344CB8AC3E}">
        <p14:creationId xmlns:p14="http://schemas.microsoft.com/office/powerpoint/2010/main" val="381366365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t>The</a:t>
            </a:r>
            <a:r>
              <a:rPr lang="en-US" altLang="en-US" sz="1200" b="1" baseline="0" dirty="0"/>
              <a:t> tamper resistant packaging requirement also applies to</a:t>
            </a:r>
            <a:r>
              <a:rPr lang="en-US" altLang="en-US" sz="1200" b="1" dirty="0"/>
              <a:t> liquid countable meds; which must be packaged by the pharmacy in unit dosed containers.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b="1"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t>This is an example of </a:t>
            </a:r>
            <a:r>
              <a:rPr lang="en-US" altLang="en-US" sz="1200" b="1" baseline="0" dirty="0"/>
              <a:t>tamper resistant syringes; </a:t>
            </a:r>
            <a:r>
              <a:rPr lang="en-US" altLang="en-US" sz="1200" b="1" kern="1200" baseline="0" dirty="0">
                <a:solidFill>
                  <a:schemeClr val="tx1"/>
                </a:solidFill>
                <a:effectLst/>
                <a:latin typeface="Arial" charset="0"/>
                <a:ea typeface="+mn-ea"/>
                <a:cs typeface="+mn-cs"/>
              </a:rPr>
              <a:t>w</a:t>
            </a:r>
            <a:r>
              <a:rPr lang="en-US" sz="1200" b="1" kern="1200" dirty="0">
                <a:solidFill>
                  <a:schemeClr val="tx1"/>
                </a:solidFill>
                <a:effectLst/>
                <a:latin typeface="Arial" charset="0"/>
                <a:ea typeface="+mn-ea"/>
                <a:cs typeface="+mn-cs"/>
              </a:rPr>
              <a:t>hen the red cap is unscrewed, the</a:t>
            </a:r>
            <a:r>
              <a:rPr lang="en-US" sz="1200" b="1" kern="1200" baseline="0" dirty="0">
                <a:solidFill>
                  <a:schemeClr val="tx1"/>
                </a:solidFill>
                <a:effectLst/>
                <a:latin typeface="Arial" charset="0"/>
                <a:ea typeface="+mn-ea"/>
                <a:cs typeface="+mn-cs"/>
              </a:rPr>
              <a:t> seal is broken, and the cap cannot be replaced.</a:t>
            </a:r>
            <a:endParaRPr lang="en-US" sz="1200" b="1" kern="120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b="1" dirty="0"/>
          </a:p>
          <a:p>
            <a:r>
              <a:rPr lang="en-US" sz="1200" b="1" kern="1200" dirty="0">
                <a:solidFill>
                  <a:schemeClr val="tx1"/>
                </a:solidFill>
                <a:effectLst/>
                <a:latin typeface="Arial" charset="0"/>
                <a:ea typeface="+mn-ea"/>
                <a:cs typeface="+mn-cs"/>
              </a:rPr>
              <a:t>If you have this type of syringe in your program, the total number</a:t>
            </a:r>
            <a:r>
              <a:rPr lang="en-US" sz="1200" b="1" kern="1200" baseline="0" dirty="0">
                <a:solidFill>
                  <a:schemeClr val="tx1"/>
                </a:solidFill>
                <a:effectLst/>
                <a:latin typeface="Arial" charset="0"/>
                <a:ea typeface="+mn-ea"/>
                <a:cs typeface="+mn-cs"/>
              </a:rPr>
              <a:t> of prefilled syringes received from the pharmacy are added into the count. </a:t>
            </a:r>
          </a:p>
          <a:p>
            <a:endParaRPr lang="en-US" sz="1200" b="1" kern="1200" baseline="0" dirty="0">
              <a:solidFill>
                <a:schemeClr val="tx1"/>
              </a:solidFill>
              <a:effectLst/>
              <a:latin typeface="Arial" charset="0"/>
              <a:ea typeface="+mn-ea"/>
              <a:cs typeface="+mn-cs"/>
            </a:endParaRPr>
          </a:p>
          <a:p>
            <a:r>
              <a:rPr lang="en-US" sz="1200" b="1" kern="1200" dirty="0">
                <a:solidFill>
                  <a:schemeClr val="tx1"/>
                </a:solidFill>
                <a:effectLst/>
                <a:latin typeface="Arial" charset="0"/>
                <a:ea typeface="+mn-ea"/>
                <a:cs typeface="+mn-cs"/>
              </a:rPr>
              <a:t>Each</a:t>
            </a:r>
            <a:r>
              <a:rPr lang="en-US" sz="1200" b="1" kern="1200" baseline="0" dirty="0">
                <a:solidFill>
                  <a:schemeClr val="tx1"/>
                </a:solidFill>
                <a:effectLst/>
                <a:latin typeface="Arial" charset="0"/>
                <a:ea typeface="+mn-ea"/>
                <a:cs typeface="+mn-cs"/>
              </a:rPr>
              <a:t> </a:t>
            </a:r>
            <a:r>
              <a:rPr lang="en-US" sz="1200" b="1" kern="1200" dirty="0">
                <a:solidFill>
                  <a:schemeClr val="tx1"/>
                </a:solidFill>
                <a:effectLst/>
                <a:latin typeface="Arial" charset="0"/>
                <a:ea typeface="+mn-ea"/>
                <a:cs typeface="+mn-cs"/>
              </a:rPr>
              <a:t>syringe</a:t>
            </a:r>
            <a:r>
              <a:rPr lang="en-US" sz="1200" b="1" kern="1200" baseline="0" dirty="0">
                <a:solidFill>
                  <a:schemeClr val="tx1"/>
                </a:solidFill>
                <a:effectLst/>
                <a:latin typeface="Arial" charset="0"/>
                <a:ea typeface="+mn-ea"/>
                <a:cs typeface="+mn-cs"/>
              </a:rPr>
              <a:t> is subtracted from count </a:t>
            </a:r>
            <a:r>
              <a:rPr lang="en-US" sz="1200" b="1" kern="1200" dirty="0">
                <a:solidFill>
                  <a:schemeClr val="tx1"/>
                </a:solidFill>
                <a:effectLst/>
                <a:latin typeface="Arial" charset="0"/>
                <a:ea typeface="+mn-ea"/>
                <a:cs typeface="+mn-cs"/>
              </a:rPr>
              <a:t>as ‘one’</a:t>
            </a:r>
            <a:r>
              <a:rPr lang="en-US" sz="1200" b="1" kern="1200" baseline="0" dirty="0">
                <a:solidFill>
                  <a:schemeClr val="tx1"/>
                </a:solidFill>
                <a:effectLst/>
                <a:latin typeface="Arial" charset="0"/>
                <a:ea typeface="+mn-ea"/>
                <a:cs typeface="+mn-cs"/>
              </a:rPr>
              <a:t> rather than subtracting t</a:t>
            </a:r>
            <a:r>
              <a:rPr lang="en-US" sz="1200" b="1" kern="1200" dirty="0">
                <a:solidFill>
                  <a:schemeClr val="tx1"/>
                </a:solidFill>
                <a:effectLst/>
                <a:latin typeface="Arial" charset="0"/>
                <a:ea typeface="+mn-ea"/>
                <a:cs typeface="+mn-cs"/>
              </a:rPr>
              <a:t>he total number of milliliters in each syringe.</a:t>
            </a:r>
          </a:p>
          <a:p>
            <a:endParaRPr lang="en-US" sz="1200" b="1" kern="1200" dirty="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ECFF9ADB-64AA-4164-B8FA-510A49B5505E}" type="slidenum">
              <a:rPr lang="en-US" altLang="en-US" smtClean="0"/>
              <a:pPr>
                <a:defRPr/>
              </a:pPr>
              <a:t>99</a:t>
            </a:fld>
            <a:endParaRPr lang="en-US" altLang="en-US"/>
          </a:p>
        </p:txBody>
      </p:sp>
    </p:spTree>
    <p:extLst>
      <p:ext uri="{BB962C8B-B14F-4D97-AF65-F5344CB8AC3E}">
        <p14:creationId xmlns:p14="http://schemas.microsoft.com/office/powerpoint/2010/main" val="3813663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A0AADFB8-4EDC-46E5-9A58-502BD98B9DDD}" type="slidenum">
              <a:rPr lang="en-US" altLang="en-US" smtClean="0"/>
              <a:pPr>
                <a:defRPr/>
              </a:pPr>
              <a:t>‹#›</a:t>
            </a:fld>
            <a:endParaRPr lang="en-US" altLang="en-US"/>
          </a:p>
        </p:txBody>
      </p:sp>
    </p:spTree>
    <p:extLst>
      <p:ext uri="{BB962C8B-B14F-4D97-AF65-F5344CB8AC3E}">
        <p14:creationId xmlns:p14="http://schemas.microsoft.com/office/powerpoint/2010/main" val="2286205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92C9B013-0CD8-4FFA-A9CB-BB166915AE04}" type="slidenum">
              <a:rPr lang="en-US" altLang="en-US" smtClean="0"/>
              <a:pPr>
                <a:defRPr/>
              </a:pPr>
              <a:t>‹#›</a:t>
            </a:fld>
            <a:endParaRPr lang="en-US" altLang="en-US"/>
          </a:p>
        </p:txBody>
      </p:sp>
    </p:spTree>
    <p:extLst>
      <p:ext uri="{BB962C8B-B14F-4D97-AF65-F5344CB8AC3E}">
        <p14:creationId xmlns:p14="http://schemas.microsoft.com/office/powerpoint/2010/main" val="1959808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92C9B013-0CD8-4FFA-A9CB-BB166915AE04}" type="slidenum">
              <a:rPr lang="en-US" altLang="en-US" smtClean="0"/>
              <a:pPr>
                <a:defRPr/>
              </a:pPr>
              <a:t>‹#›</a:t>
            </a:fld>
            <a:endParaRPr lang="en-US" altLang="en-US"/>
          </a:p>
        </p:txBody>
      </p:sp>
    </p:spTree>
    <p:extLst>
      <p:ext uri="{BB962C8B-B14F-4D97-AF65-F5344CB8AC3E}">
        <p14:creationId xmlns:p14="http://schemas.microsoft.com/office/powerpoint/2010/main" val="3360585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92C9B013-0CD8-4FFA-A9CB-BB166915AE04}" type="slidenum">
              <a:rPr lang="en-US" altLang="en-US" smtClean="0"/>
              <a:pPr>
                <a:defRPr/>
              </a:pPr>
              <a:t>‹#›</a:t>
            </a:fld>
            <a:endParaRPr lang="en-US" altLang="en-US"/>
          </a:p>
        </p:txBody>
      </p:sp>
    </p:spTree>
    <p:extLst>
      <p:ext uri="{BB962C8B-B14F-4D97-AF65-F5344CB8AC3E}">
        <p14:creationId xmlns:p14="http://schemas.microsoft.com/office/powerpoint/2010/main" val="3685142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6A219259-75B9-4B05-97FD-60C37B000D3A}" type="slidenum">
              <a:rPr lang="en-US" altLang="en-US" smtClean="0"/>
              <a:pPr>
                <a:defRPr/>
              </a:pPr>
              <a:t>‹#›</a:t>
            </a:fld>
            <a:endParaRPr lang="en-US" altLang="en-US"/>
          </a:p>
        </p:txBody>
      </p:sp>
    </p:spTree>
    <p:extLst>
      <p:ext uri="{BB962C8B-B14F-4D97-AF65-F5344CB8AC3E}">
        <p14:creationId xmlns:p14="http://schemas.microsoft.com/office/powerpoint/2010/main" val="4266522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92C9B013-0CD8-4FFA-A9CB-BB166915AE04}" type="slidenum">
              <a:rPr lang="en-US" altLang="en-US" smtClean="0"/>
              <a:pPr>
                <a:defRPr/>
              </a:pPr>
              <a:t>‹#›</a:t>
            </a:fld>
            <a:endParaRPr lang="en-US" altLang="en-US"/>
          </a:p>
        </p:txBody>
      </p:sp>
    </p:spTree>
    <p:extLst>
      <p:ext uri="{BB962C8B-B14F-4D97-AF65-F5344CB8AC3E}">
        <p14:creationId xmlns:p14="http://schemas.microsoft.com/office/powerpoint/2010/main" val="3727832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92C9B013-0CD8-4FFA-A9CB-BB166915AE04}" type="slidenum">
              <a:rPr lang="en-US" altLang="en-US" smtClean="0"/>
              <a:pPr>
                <a:defRPr/>
              </a:pPr>
              <a:t>‹#›</a:t>
            </a:fld>
            <a:endParaRPr lang="en-US" altLang="en-US"/>
          </a:p>
        </p:txBody>
      </p:sp>
    </p:spTree>
    <p:extLst>
      <p:ext uri="{BB962C8B-B14F-4D97-AF65-F5344CB8AC3E}">
        <p14:creationId xmlns:p14="http://schemas.microsoft.com/office/powerpoint/2010/main" val="3212501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9F9CAD80-7FE9-4371-A2F2-C41A77D436EA}" type="slidenum">
              <a:rPr lang="en-US" altLang="en-US" smtClean="0"/>
              <a:pPr>
                <a:defRPr/>
              </a:pPr>
              <a:t>‹#›</a:t>
            </a:fld>
            <a:endParaRPr lang="en-US" altLang="en-US"/>
          </a:p>
        </p:txBody>
      </p:sp>
    </p:spTree>
    <p:extLst>
      <p:ext uri="{BB962C8B-B14F-4D97-AF65-F5344CB8AC3E}">
        <p14:creationId xmlns:p14="http://schemas.microsoft.com/office/powerpoint/2010/main" val="1435764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50B18E23-0194-4EC8-A641-D574CDF094F4}" type="slidenum">
              <a:rPr lang="en-US" altLang="en-US" smtClean="0"/>
              <a:pPr>
                <a:defRPr/>
              </a:pPr>
              <a:t>‹#›</a:t>
            </a:fld>
            <a:endParaRPr lang="en-US" altLang="en-US"/>
          </a:p>
        </p:txBody>
      </p:sp>
    </p:spTree>
    <p:extLst>
      <p:ext uri="{BB962C8B-B14F-4D97-AF65-F5344CB8AC3E}">
        <p14:creationId xmlns:p14="http://schemas.microsoft.com/office/powerpoint/2010/main" val="2912286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92C9B013-0CD8-4FFA-A9CB-BB166915AE04}" type="slidenum">
              <a:rPr lang="en-US" altLang="en-US" smtClean="0"/>
              <a:pPr>
                <a:defRPr/>
              </a:pPr>
              <a:t>‹#›</a:t>
            </a:fld>
            <a:endParaRPr lang="en-US" altLang="en-US"/>
          </a:p>
        </p:txBody>
      </p:sp>
    </p:spTree>
    <p:extLst>
      <p:ext uri="{BB962C8B-B14F-4D97-AF65-F5344CB8AC3E}">
        <p14:creationId xmlns:p14="http://schemas.microsoft.com/office/powerpoint/2010/main" val="2687095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92C9B013-0CD8-4FFA-A9CB-BB166915AE04}" type="slidenum">
              <a:rPr lang="en-US" altLang="en-US" smtClean="0"/>
              <a:pPr>
                <a:defRPr/>
              </a:pPr>
              <a:t>‹#›</a:t>
            </a:fld>
            <a:endParaRPr lang="en-US" altLang="en-US"/>
          </a:p>
        </p:txBody>
      </p:sp>
    </p:spTree>
    <p:extLst>
      <p:ext uri="{BB962C8B-B14F-4D97-AF65-F5344CB8AC3E}">
        <p14:creationId xmlns:p14="http://schemas.microsoft.com/office/powerpoint/2010/main" val="842162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2C9B013-0CD8-4FFA-A9CB-BB166915AE04}" type="slidenum">
              <a:rPr lang="en-US" altLang="en-US" smtClean="0"/>
              <a:pPr>
                <a:defRPr/>
              </a:pPr>
              <a:t>‹#›</a:t>
            </a:fld>
            <a:endParaRPr lang="en-US" altLang="en-US"/>
          </a:p>
        </p:txBody>
      </p:sp>
    </p:spTree>
    <p:extLst>
      <p:ext uri="{BB962C8B-B14F-4D97-AF65-F5344CB8AC3E}">
        <p14:creationId xmlns:p14="http://schemas.microsoft.com/office/powerpoint/2010/main" val="163428281"/>
      </p:ext>
    </p:extLst>
  </p:cSld>
  <p:clrMap bg1="lt1" tx1="dk1" bg2="lt2" tx2="dk2" accent1="accent1" accent2="accent2" accent3="accent3" accent4="accent4" accent5="accent5" accent6="accent6" hlink="hlink" folHlink="folHlink"/>
  <p:sldLayoutIdLst>
    <p:sldLayoutId id="2147484463" r:id="rId1"/>
    <p:sldLayoutId id="2147484464" r:id="rId2"/>
    <p:sldLayoutId id="2147484465" r:id="rId3"/>
    <p:sldLayoutId id="2147484466" r:id="rId4"/>
    <p:sldLayoutId id="2147484467" r:id="rId5"/>
    <p:sldLayoutId id="2147484468" r:id="rId6"/>
    <p:sldLayoutId id="2147484469" r:id="rId7"/>
    <p:sldLayoutId id="2147484470" r:id="rId8"/>
    <p:sldLayoutId id="2147484471" r:id="rId9"/>
    <p:sldLayoutId id="2147484472" r:id="rId10"/>
    <p:sldLayoutId id="21474844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1.xml"/><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8" Type="http://schemas.openxmlformats.org/officeDocument/2006/relationships/diagramColors" Target="../diagrams/colors16.xml"/><Relationship Id="rId3" Type="http://schemas.openxmlformats.org/officeDocument/2006/relationships/image" Target="../media/image82.png"/><Relationship Id="rId7" Type="http://schemas.openxmlformats.org/officeDocument/2006/relationships/diagramQuickStyle" Target="../diagrams/quickStyle16.xml"/><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diagramLayout" Target="../diagrams/layout16.xml"/><Relationship Id="rId5" Type="http://schemas.openxmlformats.org/officeDocument/2006/relationships/diagramData" Target="../diagrams/data16.xml"/><Relationship Id="rId4" Type="http://schemas.openxmlformats.org/officeDocument/2006/relationships/image" Target="../media/image83.svg"/><Relationship Id="rId9" Type="http://schemas.microsoft.com/office/2007/relationships/diagramDrawing" Target="../diagrams/drawing16.xml"/></Relationships>
</file>

<file path=ppt/slides/_rels/slide104.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10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11.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11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126.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12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28.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2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30.xml"/><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131.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132.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132.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13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37.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39.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43.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150.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15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53.xml"/><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54.xml"/><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55.xml"/><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159.xml"/><Relationship Id="rId1" Type="http://schemas.openxmlformats.org/officeDocument/2006/relationships/slideLayout" Target="../slideLayouts/slideLayout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168.xml"/><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16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image" Target="../media/image127.jpeg"/><Relationship Id="rId7" Type="http://schemas.openxmlformats.org/officeDocument/2006/relationships/diagramColors" Target="../diagrams/colors25.xml"/><Relationship Id="rId2" Type="http://schemas.openxmlformats.org/officeDocument/2006/relationships/notesSlide" Target="../notesSlides/notesSlide170.xml"/><Relationship Id="rId1" Type="http://schemas.openxmlformats.org/officeDocument/2006/relationships/slideLayout" Target="../slideLayouts/slideLayout2.xml"/><Relationship Id="rId6" Type="http://schemas.openxmlformats.org/officeDocument/2006/relationships/diagramQuickStyle" Target="../diagrams/quickStyle25.xml"/><Relationship Id="rId5" Type="http://schemas.openxmlformats.org/officeDocument/2006/relationships/diagramLayout" Target="../diagrams/layout25.xml"/><Relationship Id="rId4" Type="http://schemas.openxmlformats.org/officeDocument/2006/relationships/diagramData" Target="../diagrams/data25.xml"/></Relationships>
</file>

<file path=ppt/slides/_rels/slide171.xml.rels><?xml version="1.0" encoding="UTF-8" standalone="yes"?>
<Relationships xmlns="http://schemas.openxmlformats.org/package/2006/relationships"><Relationship Id="rId8" Type="http://schemas.microsoft.com/office/2007/relationships/diagramDrawing" Target="../diagrams/drawing26.xml"/><Relationship Id="rId3" Type="http://schemas.openxmlformats.org/officeDocument/2006/relationships/image" Target="../media/image132.jpeg"/><Relationship Id="rId7" Type="http://schemas.openxmlformats.org/officeDocument/2006/relationships/diagramColors" Target="../diagrams/colors26.xml"/><Relationship Id="rId2" Type="http://schemas.openxmlformats.org/officeDocument/2006/relationships/notesSlide" Target="../notesSlides/notesSlide171.xml"/><Relationship Id="rId1" Type="http://schemas.openxmlformats.org/officeDocument/2006/relationships/slideLayout" Target="../slideLayouts/slideLayout2.xml"/><Relationship Id="rId6" Type="http://schemas.openxmlformats.org/officeDocument/2006/relationships/diagramQuickStyle" Target="../diagrams/quickStyle26.xml"/><Relationship Id="rId5" Type="http://schemas.openxmlformats.org/officeDocument/2006/relationships/diagramLayout" Target="../diagrams/layout26.xml"/><Relationship Id="rId4" Type="http://schemas.openxmlformats.org/officeDocument/2006/relationships/diagramData" Target="../diagrams/data26.xml"/></Relationships>
</file>

<file path=ppt/slides/_rels/slide172.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0.jpeg"/><Relationship Id="rId7" Type="http://schemas.openxmlformats.org/officeDocument/2006/relationships/diagramColors" Target="../diagrams/colors6.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14.emf"/></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1.emf"/><Relationship Id="rId4" Type="http://schemas.openxmlformats.org/officeDocument/2006/relationships/oleObject" Target="../embeddings/oleObject1.bin"/></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40.svg"/></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7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66.jpg"/><Relationship Id="rId7" Type="http://schemas.openxmlformats.org/officeDocument/2006/relationships/diagramColors" Target="../diagrams/colors14.xml"/><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8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9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microsoft.com/office/2007/relationships/hdphoto" Target="../media/hdphoto2.wdp"/></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s>
</file>

<file path=ppt/slides/_rels/slide9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140" name="Rectangle 112">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5" name="Rectangle 4"/>
          <p:cNvSpPr>
            <a:spLocks noGrp="1" noChangeArrowheads="1"/>
          </p:cNvSpPr>
          <p:nvPr>
            <p:ph type="ctrTitle"/>
          </p:nvPr>
        </p:nvSpPr>
        <p:spPr>
          <a:xfrm>
            <a:off x="835357" y="2960716"/>
            <a:ext cx="3027251" cy="2387600"/>
          </a:xfrm>
        </p:spPr>
        <p:txBody>
          <a:bodyPr anchor="t">
            <a:normAutofit fontScale="90000"/>
          </a:bodyPr>
          <a:lstStyle/>
          <a:p>
            <a:pPr algn="l"/>
            <a:r>
              <a:rPr lang="en-US" altLang="en-US" sz="2800" dirty="0"/>
              <a:t>MAP Technical Assistance Tool </a:t>
            </a:r>
            <a:r>
              <a:rPr lang="en-US" altLang="en-US" sz="1000" i="1" dirty="0"/>
              <a:t>Revised 2-10-2021 </a:t>
            </a:r>
            <a:r>
              <a:rPr lang="en-US" altLang="en-US" sz="2800" dirty="0"/>
              <a:t>Overview </a:t>
            </a:r>
            <a:br>
              <a:rPr lang="en-US" altLang="en-US" sz="2800" b="1" dirty="0"/>
            </a:br>
            <a:br>
              <a:rPr lang="en-US" altLang="en-US" sz="2800" dirty="0"/>
            </a:br>
            <a:br>
              <a:rPr lang="en-US" altLang="en-US" sz="2600" b="1" dirty="0"/>
            </a:br>
            <a:br>
              <a:rPr lang="en-US" altLang="en-US" sz="2600" b="1" dirty="0"/>
            </a:br>
            <a:endParaRPr lang="en-US" altLang="en-US" sz="2600" b="1" dirty="0"/>
          </a:p>
        </p:txBody>
      </p:sp>
      <p:sp>
        <p:nvSpPr>
          <p:cNvPr id="3076" name="Rectangle 5"/>
          <p:cNvSpPr>
            <a:spLocks noGrp="1" noChangeArrowheads="1"/>
          </p:cNvSpPr>
          <p:nvPr>
            <p:ph type="subTitle" idx="1"/>
          </p:nvPr>
        </p:nvSpPr>
        <p:spPr>
          <a:xfrm>
            <a:off x="835356" y="953037"/>
            <a:ext cx="3027250" cy="1709849"/>
          </a:xfrm>
        </p:spPr>
        <p:txBody>
          <a:bodyPr anchor="b">
            <a:normAutofit/>
          </a:bodyPr>
          <a:lstStyle/>
          <a:p>
            <a:pPr algn="l"/>
            <a:r>
              <a:rPr lang="en-US" altLang="en-US" sz="1200" dirty="0"/>
              <a:t>Medication Administration Program (MAP) </a:t>
            </a:r>
          </a:p>
        </p:txBody>
      </p:sp>
      <p:grpSp>
        <p:nvGrpSpPr>
          <p:cNvPr id="115" name="Group 114">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2984992"/>
            <a:ext cx="548639" cy="673460"/>
            <a:chOff x="3940602" y="308034"/>
            <a:chExt cx="2116791" cy="3428999"/>
          </a:xfrm>
          <a:solidFill>
            <a:schemeClr val="accent4"/>
          </a:solidFill>
        </p:grpSpPr>
        <p:sp>
          <p:nvSpPr>
            <p:cNvPr id="116" name="Rectangle 115">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0" name="Rectangle 119">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391886"/>
            <a:ext cx="4507025"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able&#10;&#10;Description automatically generated">
            <a:extLst>
              <a:ext uri="{FF2B5EF4-FFF2-40B4-BE49-F238E27FC236}">
                <a16:creationId xmlns:a16="http://schemas.microsoft.com/office/drawing/2014/main" id="{3050D1B9-48DE-DB48-B674-E1DBA7BF632E}"/>
              </a:ext>
            </a:extLst>
          </p:cNvPr>
          <p:cNvPicPr>
            <a:picLocks noChangeAspect="1"/>
          </p:cNvPicPr>
          <p:nvPr/>
        </p:nvPicPr>
        <p:blipFill>
          <a:blip r:embed="rId3"/>
          <a:stretch>
            <a:fillRect/>
          </a:stretch>
        </p:blipFill>
        <p:spPr>
          <a:xfrm>
            <a:off x="4441869" y="1795914"/>
            <a:ext cx="4152000" cy="3207419"/>
          </a:xfrm>
          <a:prstGeom prst="rect">
            <a:avLst/>
          </a:prstGeom>
          <a:noFill/>
          <a:ln>
            <a:solidFill>
              <a:schemeClr val="tx2"/>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076">
                                            <p:txEl>
                                              <p:pRg st="0" end="0"/>
                                            </p:txEl>
                                          </p:spTgt>
                                        </p:tgtEl>
                                        <p:attrNameLst>
                                          <p:attrName>style.visibility</p:attrName>
                                        </p:attrNameLst>
                                      </p:cBhvr>
                                      <p:to>
                                        <p:strVal val="visible"/>
                                      </p:to>
                                    </p:set>
                                    <p:animEffect transition="in" filter="fade">
                                      <p:cBhvr>
                                        <p:cTn id="7" dur="400"/>
                                        <p:tgtEl>
                                          <p:spTgt spid="3076">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3075"/>
                                        </p:tgtEl>
                                        <p:attrNameLst>
                                          <p:attrName>style.visibility</p:attrName>
                                        </p:attrNameLst>
                                      </p:cBhvr>
                                      <p:to>
                                        <p:strVal val="visible"/>
                                      </p:to>
                                    </p:set>
                                    <p:animEffect transition="in" filter="fade">
                                      <p:cBhvr>
                                        <p:cTn id="10" dur="4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P spid="3076"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556995"/>
            <a:ext cx="7886700" cy="1133693"/>
          </a:xfrm>
        </p:spPr>
        <p:txBody>
          <a:bodyPr>
            <a:normAutofit fontScale="90000"/>
          </a:bodyPr>
          <a:lstStyle/>
          <a:p>
            <a:r>
              <a:rPr lang="en-US" sz="4500" dirty="0"/>
              <a:t>PRN Medication HCP Order Details</a:t>
            </a:r>
          </a:p>
        </p:txBody>
      </p:sp>
      <p:graphicFrame>
        <p:nvGraphicFramePr>
          <p:cNvPr id="15" name="Content Placeholder 2">
            <a:extLst>
              <a:ext uri="{FF2B5EF4-FFF2-40B4-BE49-F238E27FC236}">
                <a16:creationId xmlns:a16="http://schemas.microsoft.com/office/drawing/2014/main" id="{B4F28178-CED9-45E1-BFFF-0118FB5B9506}"/>
              </a:ext>
            </a:extLst>
          </p:cNvPr>
          <p:cNvGraphicFramePr>
            <a:graphicFrameLocks noGrp="1"/>
          </p:cNvGraphicFramePr>
          <p:nvPr>
            <p:ph idx="1"/>
            <p:extLst>
              <p:ext uri="{D42A27DB-BD31-4B8C-83A1-F6EECF244321}">
                <p14:modId xmlns:p14="http://schemas.microsoft.com/office/powerpoint/2010/main" val="818526959"/>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3082122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686800" cy="990600"/>
          </a:xfrm>
        </p:spPr>
        <p:txBody>
          <a:bodyPr>
            <a:noAutofit/>
          </a:bodyPr>
          <a:lstStyle/>
          <a:p>
            <a:r>
              <a:rPr lang="en-US" sz="3600" dirty="0"/>
              <a:t>OPUS Cassette Management of Spare Tabs </a:t>
            </a:r>
          </a:p>
        </p:txBody>
      </p:sp>
      <p:sp>
        <p:nvSpPr>
          <p:cNvPr id="3" name="Content Placeholder 2"/>
          <p:cNvSpPr>
            <a:spLocks noGrp="1"/>
          </p:cNvSpPr>
          <p:nvPr>
            <p:ph idx="1"/>
          </p:nvPr>
        </p:nvSpPr>
        <p:spPr/>
        <p:txBody>
          <a:bodyPr>
            <a:normAutofit/>
          </a:bodyPr>
          <a:lstStyle/>
          <a:p>
            <a:r>
              <a:rPr lang="en-US" sz="3200" dirty="0"/>
              <a:t>If med is countable</a:t>
            </a:r>
          </a:p>
          <a:p>
            <a:pPr lvl="1">
              <a:buSzPct val="75000"/>
              <a:buFont typeface="Wingdings" pitchFamily="2" charset="2"/>
              <a:buChar char="§"/>
            </a:pPr>
            <a:r>
              <a:rPr lang="en-US" sz="2800" dirty="0"/>
              <a:t>there are no spare tabs</a:t>
            </a:r>
          </a:p>
          <a:p>
            <a:r>
              <a:rPr lang="en-US" sz="3200" dirty="0"/>
              <a:t>If med is </a:t>
            </a:r>
            <a:r>
              <a:rPr lang="en-US" sz="3200" i="1" dirty="0"/>
              <a:t>not</a:t>
            </a:r>
            <a:r>
              <a:rPr lang="en-US" sz="3200" dirty="0"/>
              <a:t> countable</a:t>
            </a:r>
          </a:p>
          <a:p>
            <a:pPr lvl="1">
              <a:buSzPct val="75000"/>
              <a:buFont typeface="Wingdings" pitchFamily="2" charset="2"/>
              <a:buChar char="§"/>
            </a:pPr>
            <a:r>
              <a:rPr lang="en-US" sz="2800" dirty="0"/>
              <a:t>there are no spare tabs or choose</a:t>
            </a:r>
          </a:p>
          <a:p>
            <a:pPr lvl="2">
              <a:buSzPct val="75000"/>
              <a:buFont typeface="Courier New" panose="02070309020205020404" pitchFamily="49" charset="0"/>
              <a:buChar char="o"/>
            </a:pPr>
            <a:r>
              <a:rPr lang="en-US" sz="2400" dirty="0"/>
              <a:t>spare tab management options</a:t>
            </a:r>
          </a:p>
          <a:p>
            <a:pPr marL="0" indent="0">
              <a:buNone/>
            </a:pPr>
            <a:endParaRPr lang="en-US" sz="3600" b="1" dirty="0"/>
          </a:p>
          <a:p>
            <a:pPr marL="742950" indent="-742950">
              <a:buFont typeface="+mj-lt"/>
              <a:buAutoNum type="arabicPeriod" startAt="7"/>
            </a:pPr>
            <a:endParaRPr lang="en-US" sz="3600" b="1" dirty="0"/>
          </a:p>
        </p:txBody>
      </p:sp>
    </p:spTree>
    <p:extLst>
      <p:ext uri="{BB962C8B-B14F-4D97-AF65-F5344CB8AC3E}">
        <p14:creationId xmlns:p14="http://schemas.microsoft.com/office/powerpoint/2010/main" val="234626150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OPUS Cassette Management of ‘Spare’ Tabs </a:t>
            </a:r>
          </a:p>
        </p:txBody>
      </p:sp>
      <p:sp>
        <p:nvSpPr>
          <p:cNvPr id="3" name="Content Placeholder 2"/>
          <p:cNvSpPr>
            <a:spLocks noGrp="1"/>
          </p:cNvSpPr>
          <p:nvPr>
            <p:ph idx="1"/>
          </p:nvPr>
        </p:nvSpPr>
        <p:spPr/>
        <p:txBody>
          <a:bodyPr>
            <a:normAutofit/>
          </a:bodyPr>
          <a:lstStyle/>
          <a:p>
            <a:pPr marL="0" indent="0" algn="ctr">
              <a:buNone/>
            </a:pPr>
            <a:r>
              <a:rPr lang="en-US" dirty="0"/>
              <a:t>Three Options</a:t>
            </a:r>
          </a:p>
          <a:p>
            <a:pPr marL="514350" indent="-514350">
              <a:buFont typeface="+mj-lt"/>
              <a:buAutoNum type="arabicPeriod"/>
            </a:pPr>
            <a:r>
              <a:rPr lang="en-US" dirty="0"/>
              <a:t>Ask pharmacy not to include spares</a:t>
            </a:r>
          </a:p>
          <a:p>
            <a:pPr marL="514350" indent="-514350">
              <a:buFont typeface="+mj-lt"/>
              <a:buAutoNum type="arabicPeriod"/>
            </a:pPr>
            <a:r>
              <a:rPr lang="en-US" dirty="0"/>
              <a:t>If spare tabs </a:t>
            </a:r>
            <a:r>
              <a:rPr lang="en-US" i="1" dirty="0"/>
              <a:t>are</a:t>
            </a:r>
            <a:r>
              <a:rPr lang="en-US" dirty="0"/>
              <a:t> supplied, spares are disposed if not used, before cassette returned</a:t>
            </a:r>
          </a:p>
          <a:p>
            <a:pPr marL="514350" indent="-514350">
              <a:buFont typeface="+mj-lt"/>
              <a:buAutoNum type="arabicPeriod"/>
            </a:pPr>
            <a:r>
              <a:rPr lang="en-US" dirty="0"/>
              <a:t>Inventory tracking system</a:t>
            </a:r>
            <a:endParaRPr lang="en-US" sz="2000" dirty="0"/>
          </a:p>
        </p:txBody>
      </p:sp>
      <p:pic>
        <p:nvPicPr>
          <p:cNvPr id="6" name="Picture 5">
            <a:extLst>
              <a:ext uri="{FF2B5EF4-FFF2-40B4-BE49-F238E27FC236}">
                <a16:creationId xmlns:a16="http://schemas.microsoft.com/office/drawing/2014/main" id="{35323E72-1105-3A49-BF83-934C3CC50A90}"/>
              </a:ext>
            </a:extLst>
          </p:cNvPr>
          <p:cNvPicPr>
            <a:picLocks noChangeAspect="1"/>
          </p:cNvPicPr>
          <p:nvPr/>
        </p:nvPicPr>
        <p:blipFill>
          <a:blip r:embed="rId3"/>
          <a:stretch>
            <a:fillRect/>
          </a:stretch>
        </p:blipFill>
        <p:spPr>
          <a:xfrm>
            <a:off x="627459" y="2238846"/>
            <a:ext cx="2751670" cy="3688409"/>
          </a:xfrm>
          <a:prstGeom prst="rect">
            <a:avLst/>
          </a:prstGeom>
        </p:spPr>
      </p:pic>
    </p:spTree>
    <p:extLst>
      <p:ext uri="{BB962C8B-B14F-4D97-AF65-F5344CB8AC3E}">
        <p14:creationId xmlns:p14="http://schemas.microsoft.com/office/powerpoint/2010/main" val="330513612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13">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15">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17">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963930" y="1008993"/>
            <a:ext cx="6923558" cy="3542045"/>
          </a:xfrm>
        </p:spPr>
        <p:txBody>
          <a:bodyPr vert="horz" lIns="91440" tIns="45720" rIns="91440" bIns="45720" rtlCol="0" anchor="b">
            <a:normAutofit/>
          </a:bodyPr>
          <a:lstStyle/>
          <a:p>
            <a:r>
              <a:rPr lang="en-US" sz="10000" kern="1200" dirty="0">
                <a:solidFill>
                  <a:schemeClr val="tx1"/>
                </a:solidFill>
                <a:latin typeface="+mj-lt"/>
                <a:ea typeface="+mj-ea"/>
                <a:cs typeface="+mj-cs"/>
              </a:rPr>
              <a:t>Section </a:t>
            </a:r>
            <a:r>
              <a:rPr lang="en-US" sz="10000" dirty="0"/>
              <a:t>H</a:t>
            </a:r>
            <a:endParaRPr lang="en-US" sz="10000" kern="1200" dirty="0">
              <a:solidFill>
                <a:schemeClr val="tx1"/>
              </a:solidFill>
              <a:latin typeface="+mj-lt"/>
              <a:ea typeface="+mj-ea"/>
              <a:cs typeface="+mj-cs"/>
            </a:endParaRPr>
          </a:p>
        </p:txBody>
      </p:sp>
      <p:sp>
        <p:nvSpPr>
          <p:cNvPr id="5" name="Text Placeholder 4"/>
          <p:cNvSpPr>
            <a:spLocks noGrp="1"/>
          </p:cNvSpPr>
          <p:nvPr>
            <p:ph type="body" idx="1"/>
          </p:nvPr>
        </p:nvSpPr>
        <p:spPr>
          <a:xfrm>
            <a:off x="963930" y="4582814"/>
            <a:ext cx="6198870" cy="1312657"/>
          </a:xfrm>
        </p:spPr>
        <p:txBody>
          <a:bodyPr vert="horz" lIns="91440" tIns="45720" rIns="91440" bIns="45720" rtlCol="0" anchor="t">
            <a:normAutofit/>
          </a:bodyPr>
          <a:lstStyle/>
          <a:p>
            <a:r>
              <a:rPr lang="en-US" dirty="0"/>
              <a:t>Countable Controlled Substance Documentation</a:t>
            </a:r>
          </a:p>
        </p:txBody>
      </p:sp>
      <p:sp>
        <p:nvSpPr>
          <p:cNvPr id="2" name="TextBox 1">
            <a:extLst>
              <a:ext uri="{FF2B5EF4-FFF2-40B4-BE49-F238E27FC236}">
                <a16:creationId xmlns:a16="http://schemas.microsoft.com/office/drawing/2014/main" id="{5FFCFF88-AEE9-3949-8545-486B3686FD64}"/>
              </a:ext>
            </a:extLst>
          </p:cNvPr>
          <p:cNvSpPr txBox="1"/>
          <p:nvPr/>
        </p:nvSpPr>
        <p:spPr>
          <a:xfrm>
            <a:off x="6485880" y="6213101"/>
            <a:ext cx="2658120" cy="646331"/>
          </a:xfrm>
          <a:prstGeom prst="rect">
            <a:avLst/>
          </a:prstGeom>
          <a:noFill/>
        </p:spPr>
        <p:txBody>
          <a:bodyPr wrap="square" rtlCol="0">
            <a:spAutoFit/>
          </a:bodyPr>
          <a:lstStyle/>
          <a:p>
            <a:r>
              <a:rPr lang="en-US" altLang="en-US" dirty="0"/>
              <a:t>MAP Policy Section 10</a:t>
            </a:r>
          </a:p>
          <a:p>
            <a:endParaRPr lang="en-US" dirty="0"/>
          </a:p>
        </p:txBody>
      </p:sp>
    </p:spTree>
    <p:extLst>
      <p:ext uri="{BB962C8B-B14F-4D97-AF65-F5344CB8AC3E}">
        <p14:creationId xmlns:p14="http://schemas.microsoft.com/office/powerpoint/2010/main" val="309518166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40699" y="687480"/>
            <a:ext cx="5605629" cy="994172"/>
          </a:xfrm>
        </p:spPr>
        <p:txBody>
          <a:bodyPr>
            <a:normAutofit/>
          </a:bodyPr>
          <a:lstStyle/>
          <a:p>
            <a:pPr algn="ctr"/>
            <a:r>
              <a:rPr lang="en-US" sz="3850" dirty="0"/>
              <a:t>Count Book Basics </a:t>
            </a:r>
          </a:p>
        </p:txBody>
      </p:sp>
      <p:sp>
        <p:nvSpPr>
          <p:cNvPr id="49" name="Rectangle 4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Oval 5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6" name="Picture 15" descr="A stack of books">
            <a:extLst>
              <a:ext uri="{FF2B5EF4-FFF2-40B4-BE49-F238E27FC236}">
                <a16:creationId xmlns:a16="http://schemas.microsoft.com/office/drawing/2014/main" id="{493C99D8-83E5-CD45-A339-E0CDEC9E77D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12500" b="12500"/>
          <a:stretch/>
        </p:blipFill>
        <p:spPr>
          <a:xfrm>
            <a:off x="6465356" y="2888366"/>
            <a:ext cx="1462672" cy="1097004"/>
          </a:xfrm>
          <a:prstGeom prst="rect">
            <a:avLst/>
          </a:prstGeom>
        </p:spPr>
      </p:pic>
      <p:graphicFrame>
        <p:nvGraphicFramePr>
          <p:cNvPr id="10" name="Content Placeholder 2">
            <a:extLst>
              <a:ext uri="{FF2B5EF4-FFF2-40B4-BE49-F238E27FC236}">
                <a16:creationId xmlns:a16="http://schemas.microsoft.com/office/drawing/2014/main" id="{BA2C131E-A475-46D9-A957-FE538B28186C}"/>
              </a:ext>
            </a:extLst>
          </p:cNvPr>
          <p:cNvGraphicFramePr>
            <a:graphicFrameLocks noGrp="1"/>
          </p:cNvGraphicFramePr>
          <p:nvPr>
            <p:ph idx="1"/>
            <p:extLst>
              <p:ext uri="{D42A27DB-BD31-4B8C-83A1-F6EECF244321}">
                <p14:modId xmlns:p14="http://schemas.microsoft.com/office/powerpoint/2010/main" val="3370101859"/>
              </p:ext>
            </p:extLst>
          </p:nvPr>
        </p:nvGraphicFramePr>
        <p:xfrm>
          <a:off x="852321" y="2227943"/>
          <a:ext cx="5033221" cy="378822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9522995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8199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93555" y="620392"/>
            <a:ext cx="2856201" cy="5504688"/>
          </a:xfrm>
        </p:spPr>
        <p:txBody>
          <a:bodyPr>
            <a:normAutofit/>
          </a:bodyPr>
          <a:lstStyle/>
          <a:p>
            <a:r>
              <a:rPr lang="en-US" sz="3300" dirty="0"/>
              <a:t>Countable Controlled Substance Documentation </a:t>
            </a:r>
          </a:p>
        </p:txBody>
      </p:sp>
      <p:graphicFrame>
        <p:nvGraphicFramePr>
          <p:cNvPr id="5" name="Content Placeholder 2">
            <a:extLst>
              <a:ext uri="{FF2B5EF4-FFF2-40B4-BE49-F238E27FC236}">
                <a16:creationId xmlns:a16="http://schemas.microsoft.com/office/drawing/2014/main" id="{396C8229-C6D9-420B-9128-B24FCF5836C7}"/>
              </a:ext>
            </a:extLst>
          </p:cNvPr>
          <p:cNvGraphicFramePr>
            <a:graphicFrameLocks noGrp="1"/>
          </p:cNvGraphicFramePr>
          <p:nvPr>
            <p:ph idx="1"/>
            <p:extLst>
              <p:ext uri="{D42A27DB-BD31-4B8C-83A1-F6EECF244321}">
                <p14:modId xmlns:p14="http://schemas.microsoft.com/office/powerpoint/2010/main" val="1514562346"/>
              </p:ext>
            </p:extLst>
          </p:nvPr>
        </p:nvGraphicFramePr>
        <p:xfrm>
          <a:off x="4101291" y="620392"/>
          <a:ext cx="469773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32249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lowchart: Document 19">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631" y="0"/>
            <a:ext cx="2436019"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CC4FCF3-F829-EA49-BD94-89BEF9DCD284}"/>
              </a:ext>
            </a:extLst>
          </p:cNvPr>
          <p:cNvSpPr>
            <a:spLocks noGrp="1"/>
          </p:cNvSpPr>
          <p:nvPr>
            <p:ph type="title"/>
          </p:nvPr>
        </p:nvSpPr>
        <p:spPr>
          <a:xfrm>
            <a:off x="628650" y="171162"/>
            <a:ext cx="2130136" cy="2371148"/>
          </a:xfrm>
        </p:spPr>
        <p:txBody>
          <a:bodyPr>
            <a:normAutofit/>
          </a:bodyPr>
          <a:lstStyle/>
          <a:p>
            <a:r>
              <a:rPr lang="en-US" sz="2800" dirty="0"/>
              <a:t>Error Correction </a:t>
            </a:r>
          </a:p>
        </p:txBody>
      </p:sp>
      <p:pic>
        <p:nvPicPr>
          <p:cNvPr id="11" name="Picture 2" descr="Table&#10;&#10;Description automatically generated">
            <a:extLst>
              <a:ext uri="{FF2B5EF4-FFF2-40B4-BE49-F238E27FC236}">
                <a16:creationId xmlns:a16="http://schemas.microsoft.com/office/drawing/2014/main" id="{3B0C160E-BDB1-ED48-9E2A-7F07C925D1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273" t="28469" r="15576" b="6195"/>
          <a:stretch/>
        </p:blipFill>
        <p:spPr bwMode="auto">
          <a:xfrm>
            <a:off x="3155949" y="1875217"/>
            <a:ext cx="5510653" cy="3108542"/>
          </a:xfrm>
          <a:prstGeom prst="rect">
            <a:avLst/>
          </a:prstGeom>
          <a:noFill/>
          <a:ln>
            <a:solidFill>
              <a:schemeClr val="tx1"/>
            </a:solidFill>
          </a:ln>
        </p:spPr>
      </p:pic>
    </p:spTree>
    <p:extLst>
      <p:ext uri="{BB962C8B-B14F-4D97-AF65-F5344CB8AC3E}">
        <p14:creationId xmlns:p14="http://schemas.microsoft.com/office/powerpoint/2010/main" val="37096770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lowchart: Document 14">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631" y="0"/>
            <a:ext cx="2436019"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CC4FCF3-F829-EA49-BD94-89BEF9DCD284}"/>
              </a:ext>
            </a:extLst>
          </p:cNvPr>
          <p:cNvSpPr>
            <a:spLocks noGrp="1"/>
          </p:cNvSpPr>
          <p:nvPr>
            <p:ph type="title"/>
          </p:nvPr>
        </p:nvSpPr>
        <p:spPr>
          <a:xfrm>
            <a:off x="628650" y="171162"/>
            <a:ext cx="2130136" cy="2371148"/>
          </a:xfrm>
        </p:spPr>
        <p:txBody>
          <a:bodyPr>
            <a:normAutofit/>
          </a:bodyPr>
          <a:lstStyle/>
          <a:p>
            <a:r>
              <a:rPr lang="en-US" sz="2800" dirty="0"/>
              <a:t>Error Correction</a:t>
            </a:r>
            <a:br>
              <a:rPr lang="en-US" sz="2800" dirty="0"/>
            </a:br>
            <a:r>
              <a:rPr lang="en-US" sz="2800" dirty="0"/>
              <a:t>Late Entry </a:t>
            </a:r>
          </a:p>
        </p:txBody>
      </p:sp>
      <p:pic>
        <p:nvPicPr>
          <p:cNvPr id="7" name="Picture 6">
            <a:extLst>
              <a:ext uri="{FF2B5EF4-FFF2-40B4-BE49-F238E27FC236}">
                <a16:creationId xmlns:a16="http://schemas.microsoft.com/office/drawing/2014/main" id="{D2034E49-21D4-4341-99E9-D61BC2CFEAD4}"/>
              </a:ext>
            </a:extLst>
          </p:cNvPr>
          <p:cNvPicPr>
            <a:picLocks noChangeAspect="1"/>
          </p:cNvPicPr>
          <p:nvPr/>
        </p:nvPicPr>
        <p:blipFill>
          <a:blip r:embed="rId3"/>
          <a:stretch>
            <a:fillRect/>
          </a:stretch>
        </p:blipFill>
        <p:spPr>
          <a:xfrm>
            <a:off x="3505200" y="171162"/>
            <a:ext cx="4795696" cy="6359282"/>
          </a:xfrm>
          <a:prstGeom prst="rect">
            <a:avLst/>
          </a:prstGeom>
          <a:ln>
            <a:solidFill>
              <a:schemeClr val="tx1"/>
            </a:solidFill>
          </a:ln>
        </p:spPr>
      </p:pic>
    </p:spTree>
    <p:extLst>
      <p:ext uri="{BB962C8B-B14F-4D97-AF65-F5344CB8AC3E}">
        <p14:creationId xmlns:p14="http://schemas.microsoft.com/office/powerpoint/2010/main" val="165014071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548640"/>
            <a:ext cx="2700645" cy="5431536"/>
          </a:xfrm>
        </p:spPr>
        <p:txBody>
          <a:bodyPr>
            <a:normAutofit/>
          </a:bodyPr>
          <a:lstStyle/>
          <a:p>
            <a:r>
              <a:rPr lang="en-US" dirty="0"/>
              <a:t>Count Book Contents</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44813" y="552091"/>
            <a:ext cx="5064485" cy="5431536"/>
          </a:xfrm>
        </p:spPr>
        <p:txBody>
          <a:bodyPr anchor="ctr">
            <a:normAutofit/>
          </a:bodyPr>
          <a:lstStyle/>
          <a:p>
            <a:r>
              <a:rPr lang="en-US" sz="2400" dirty="0"/>
              <a:t>Schedule II-V Medication</a:t>
            </a:r>
          </a:p>
          <a:p>
            <a:pPr lvl="1">
              <a:buSzPct val="75000"/>
              <a:buFont typeface="Wingdings" pitchFamily="2" charset="2"/>
              <a:buChar char="§"/>
            </a:pPr>
            <a:r>
              <a:rPr lang="en-US" sz="2000" dirty="0"/>
              <a:t>including meds awaiting disposal</a:t>
            </a:r>
          </a:p>
          <a:p>
            <a:r>
              <a:rPr lang="en-US" sz="2400" dirty="0"/>
              <a:t>Schedule II-V Written Prescriptions </a:t>
            </a:r>
          </a:p>
          <a:p>
            <a:pPr lvl="1">
              <a:buSzPct val="75000"/>
              <a:buFont typeface="Wingdings" pitchFamily="2" charset="2"/>
              <a:buChar char="§"/>
            </a:pPr>
            <a:r>
              <a:rPr lang="en-US" sz="2000" dirty="0"/>
              <a:t>awaiting drop off</a:t>
            </a:r>
          </a:p>
          <a:p>
            <a:r>
              <a:rPr lang="en-US" sz="2400" dirty="0"/>
              <a:t>Schedule VI Medication</a:t>
            </a:r>
          </a:p>
          <a:p>
            <a:pPr lvl="1">
              <a:buSzPct val="75000"/>
              <a:buFont typeface="Wingdings" pitchFamily="2" charset="2"/>
              <a:buChar char="§"/>
            </a:pPr>
            <a:r>
              <a:rPr lang="en-US" sz="2000" dirty="0"/>
              <a:t>identified by DPH as having high potential for abuse</a:t>
            </a:r>
          </a:p>
          <a:p>
            <a:pPr lvl="2">
              <a:buSzPct val="75000"/>
              <a:buFont typeface="Courier New" panose="02070309020205020404" pitchFamily="49" charset="0"/>
              <a:buChar char="o"/>
            </a:pPr>
            <a:r>
              <a:rPr lang="en-US" sz="1800" dirty="0"/>
              <a:t>currently, Gabapentin and Fioricet </a:t>
            </a:r>
          </a:p>
        </p:txBody>
      </p:sp>
    </p:spTree>
    <p:extLst>
      <p:ext uri="{BB962C8B-B14F-4D97-AF65-F5344CB8AC3E}">
        <p14:creationId xmlns:p14="http://schemas.microsoft.com/office/powerpoint/2010/main" val="173131004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202" y="502920"/>
            <a:ext cx="2564892" cy="1463040"/>
          </a:xfrm>
        </p:spPr>
        <p:txBody>
          <a:bodyPr vert="horz" lIns="91440" tIns="45720" rIns="91440" bIns="45720" rtlCol="0" anchor="ctr">
            <a:normAutofit/>
          </a:bodyPr>
          <a:lstStyle/>
          <a:p>
            <a:r>
              <a:rPr lang="en-US" sz="2800" kern="1200" dirty="0">
                <a:solidFill>
                  <a:schemeClr val="tx1"/>
                </a:solidFill>
                <a:latin typeface="+mj-lt"/>
                <a:ea typeface="+mj-ea"/>
                <a:cs typeface="+mj-cs"/>
              </a:rPr>
              <a:t>Documentation Review</a:t>
            </a:r>
          </a:p>
        </p:txBody>
      </p:sp>
      <p:sp>
        <p:nvSpPr>
          <p:cNvPr id="36"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480309" y="1227582"/>
            <a:ext cx="1554480" cy="13716"/>
          </a:xfrm>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 name="connsiteX0" fmla="*/ 0 w 1554480"/>
              <a:gd name="connsiteY0" fmla="*/ 0 h 13716"/>
              <a:gd name="connsiteX1" fmla="*/ 502615 w 1554480"/>
              <a:gd name="connsiteY1" fmla="*/ 0 h 13716"/>
              <a:gd name="connsiteX2" fmla="*/ 974141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1816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69558" y="-27075"/>
                  <a:pt x="365297" y="14897"/>
                  <a:pt x="549250" y="0"/>
                </a:cubicBezTo>
                <a:cubicBezTo>
                  <a:pt x="762323" y="14872"/>
                  <a:pt x="864871" y="21041"/>
                  <a:pt x="1082954" y="0"/>
                </a:cubicBezTo>
                <a:cubicBezTo>
                  <a:pt x="1306037" y="9403"/>
                  <a:pt x="1371926" y="14821"/>
                  <a:pt x="1554480" y="0"/>
                </a:cubicBezTo>
                <a:cubicBezTo>
                  <a:pt x="1554010" y="4793"/>
                  <a:pt x="1554680" y="10394"/>
                  <a:pt x="1554480" y="13716"/>
                </a:cubicBezTo>
                <a:cubicBezTo>
                  <a:pt x="1328957" y="3179"/>
                  <a:pt x="1207025" y="27731"/>
                  <a:pt x="1067410" y="13716"/>
                </a:cubicBezTo>
                <a:cubicBezTo>
                  <a:pt x="897316" y="-7440"/>
                  <a:pt x="788951" y="-24962"/>
                  <a:pt x="549250" y="13716"/>
                </a:cubicBezTo>
                <a:cubicBezTo>
                  <a:pt x="300394" y="-2982"/>
                  <a:pt x="129576" y="35301"/>
                  <a:pt x="0" y="13716"/>
                </a:cubicBezTo>
                <a:cubicBezTo>
                  <a:pt x="354" y="8869"/>
                  <a:pt x="649" y="6738"/>
                  <a:pt x="0" y="0"/>
                </a:cubicBezTo>
                <a:close/>
              </a:path>
              <a:path w="1554480" h="13716" stroke="0" extrusionOk="0">
                <a:moveTo>
                  <a:pt x="0" y="0"/>
                </a:moveTo>
                <a:cubicBezTo>
                  <a:pt x="249513" y="10124"/>
                  <a:pt x="389298" y="10419"/>
                  <a:pt x="502615" y="0"/>
                </a:cubicBezTo>
                <a:cubicBezTo>
                  <a:pt x="616735" y="10147"/>
                  <a:pt x="791037" y="-19212"/>
                  <a:pt x="974141" y="0"/>
                </a:cubicBezTo>
                <a:cubicBezTo>
                  <a:pt x="1141919" y="34853"/>
                  <a:pt x="1248514" y="16971"/>
                  <a:pt x="1554480" y="0"/>
                </a:cubicBezTo>
                <a:cubicBezTo>
                  <a:pt x="1554288" y="3835"/>
                  <a:pt x="1554171" y="7531"/>
                  <a:pt x="1554480" y="13716"/>
                </a:cubicBezTo>
                <a:cubicBezTo>
                  <a:pt x="1337806" y="9080"/>
                  <a:pt x="1308467" y="19887"/>
                  <a:pt x="1067410" y="13716"/>
                </a:cubicBezTo>
                <a:cubicBezTo>
                  <a:pt x="824349" y="13143"/>
                  <a:pt x="783437" y="24151"/>
                  <a:pt x="518160" y="13716"/>
                </a:cubicBezTo>
                <a:cubicBezTo>
                  <a:pt x="271530" y="4598"/>
                  <a:pt x="132568" y="-7659"/>
                  <a:pt x="0" y="13716"/>
                </a:cubicBezTo>
                <a:cubicBezTo>
                  <a:pt x="768" y="9617"/>
                  <a:pt x="-274" y="4847"/>
                  <a:pt x="0" y="0"/>
                </a:cubicBezTo>
                <a:close/>
              </a:path>
              <a:path w="1554480" h="13716" fill="none" stroke="0" extrusionOk="0">
                <a:moveTo>
                  <a:pt x="0" y="0"/>
                </a:moveTo>
                <a:cubicBezTo>
                  <a:pt x="95687" y="-31247"/>
                  <a:pt x="331569" y="3404"/>
                  <a:pt x="549250" y="0"/>
                </a:cubicBezTo>
                <a:cubicBezTo>
                  <a:pt x="776590" y="6530"/>
                  <a:pt x="844530" y="-5109"/>
                  <a:pt x="1082954" y="0"/>
                </a:cubicBezTo>
                <a:cubicBezTo>
                  <a:pt x="1293569" y="15486"/>
                  <a:pt x="1361850" y="13824"/>
                  <a:pt x="1554480" y="0"/>
                </a:cubicBezTo>
                <a:cubicBezTo>
                  <a:pt x="1553504" y="4786"/>
                  <a:pt x="1554832" y="10912"/>
                  <a:pt x="1554480" y="13716"/>
                </a:cubicBezTo>
                <a:cubicBezTo>
                  <a:pt x="1366718" y="4861"/>
                  <a:pt x="1218290" y="26644"/>
                  <a:pt x="1067410" y="13716"/>
                </a:cubicBezTo>
                <a:cubicBezTo>
                  <a:pt x="900327" y="-8822"/>
                  <a:pt x="792178" y="6310"/>
                  <a:pt x="549250" y="13716"/>
                </a:cubicBezTo>
                <a:cubicBezTo>
                  <a:pt x="295300" y="2843"/>
                  <a:pt x="142619" y="40779"/>
                  <a:pt x="0" y="13716"/>
                </a:cubicBezTo>
                <a:cubicBezTo>
                  <a:pt x="813" y="8812"/>
                  <a:pt x="948" y="672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3820" y="4959"/>
                          <a:pt x="1554594" y="10798"/>
                          <a:pt x="1554480" y="13716"/>
                        </a:cubicBezTo>
                        <a:cubicBezTo>
                          <a:pt x="1338847" y="1555"/>
                          <a:pt x="1215066" y="33279"/>
                          <a:pt x="1067410" y="13716"/>
                        </a:cubicBezTo>
                        <a:cubicBezTo>
                          <a:pt x="919754" y="-5847"/>
                          <a:pt x="800465" y="-1492"/>
                          <a:pt x="549250" y="13716"/>
                        </a:cubicBezTo>
                        <a:cubicBezTo>
                          <a:pt x="298035" y="28924"/>
                          <a:pt x="158868" y="18197"/>
                          <a:pt x="0" y="13716"/>
                        </a:cubicBezTo>
                        <a:cubicBezTo>
                          <a:pt x="488" y="8630"/>
                          <a:pt x="480" y="6612"/>
                          <a:pt x="0" y="0"/>
                        </a:cubicBezTo>
                        <a:close/>
                      </a:path>
                      <a:path w="1554480" h="13716"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232" y="4157"/>
                          <a:pt x="1554673" y="7559"/>
                          <a:pt x="1554480" y="13716"/>
                        </a:cubicBezTo>
                        <a:cubicBezTo>
                          <a:pt x="1336087" y="7600"/>
                          <a:pt x="1310024" y="15187"/>
                          <a:pt x="1067410" y="13716"/>
                        </a:cubicBezTo>
                        <a:cubicBezTo>
                          <a:pt x="824796" y="12246"/>
                          <a:pt x="787902" y="30075"/>
                          <a:pt x="518160" y="13716"/>
                        </a:cubicBezTo>
                        <a:cubicBezTo>
                          <a:pt x="248418" y="-2643"/>
                          <a:pt x="133160" y="4633"/>
                          <a:pt x="0" y="13716"/>
                        </a:cubicBezTo>
                        <a:cubicBezTo>
                          <a:pt x="43" y="9160"/>
                          <a:pt x="-111" y="48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3477004" y="785656"/>
            <a:ext cx="5170932" cy="1180304"/>
          </a:xfrm>
        </p:spPr>
        <p:txBody>
          <a:bodyPr vert="horz" lIns="91440" tIns="45720" rIns="91440" bIns="45720" rtlCol="0" anchor="ctr">
            <a:normAutofit/>
          </a:bodyPr>
          <a:lstStyle/>
          <a:p>
            <a:r>
              <a:rPr lang="en-US" sz="2400" dirty="0"/>
              <a:t>Completeness </a:t>
            </a:r>
          </a:p>
          <a:p>
            <a:r>
              <a:rPr lang="en-US" sz="2400" dirty="0"/>
              <a:t>Accuracy</a:t>
            </a:r>
          </a:p>
          <a:p>
            <a:pPr marL="0" indent="0">
              <a:buNone/>
            </a:pPr>
            <a:endParaRPr lang="en-US" sz="1900" dirty="0"/>
          </a:p>
        </p:txBody>
      </p:sp>
      <p:pic>
        <p:nvPicPr>
          <p:cNvPr id="8" name="Picture 7" descr="Table&#10;&#10;Description automatically generated">
            <a:extLst>
              <a:ext uri="{FF2B5EF4-FFF2-40B4-BE49-F238E27FC236}">
                <a16:creationId xmlns:a16="http://schemas.microsoft.com/office/drawing/2014/main" id="{0DAE9E8B-3DEF-9E48-90E1-3825F6F4E25A}"/>
              </a:ext>
            </a:extLst>
          </p:cNvPr>
          <p:cNvPicPr>
            <a:picLocks noChangeAspect="1"/>
          </p:cNvPicPr>
          <p:nvPr/>
        </p:nvPicPr>
        <p:blipFill>
          <a:blip r:embed="rId3"/>
          <a:stretch>
            <a:fillRect/>
          </a:stretch>
        </p:blipFill>
        <p:spPr>
          <a:xfrm>
            <a:off x="685710" y="2290936"/>
            <a:ext cx="7763435" cy="3959352"/>
          </a:xfrm>
          <a:prstGeom prst="rect">
            <a:avLst/>
          </a:prstGeom>
        </p:spPr>
      </p:pic>
    </p:spTree>
    <p:extLst>
      <p:ext uri="{BB962C8B-B14F-4D97-AF65-F5344CB8AC3E}">
        <p14:creationId xmlns:p14="http://schemas.microsoft.com/office/powerpoint/2010/main" val="254780366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696" y="629266"/>
            <a:ext cx="2629122" cy="1622321"/>
          </a:xfrm>
        </p:spPr>
        <p:txBody>
          <a:bodyPr vert="horz" lIns="91440" tIns="45720" rIns="91440" bIns="45720" rtlCol="0" anchor="ctr">
            <a:normAutofit/>
          </a:bodyPr>
          <a:lstStyle/>
          <a:p>
            <a:r>
              <a:rPr lang="en-US" sz="2800" kern="1200" dirty="0">
                <a:solidFill>
                  <a:schemeClr val="tx1"/>
                </a:solidFill>
                <a:latin typeface="+mj-lt"/>
                <a:ea typeface="+mj-ea"/>
                <a:cs typeface="+mj-cs"/>
              </a:rPr>
              <a:t>Documentation Review</a:t>
            </a:r>
          </a:p>
        </p:txBody>
      </p:sp>
      <p:sp>
        <p:nvSpPr>
          <p:cNvPr id="3" name="Content Placeholder 2"/>
          <p:cNvSpPr>
            <a:spLocks noGrp="1"/>
          </p:cNvSpPr>
          <p:nvPr>
            <p:ph sz="half" idx="1"/>
          </p:nvPr>
        </p:nvSpPr>
        <p:spPr>
          <a:xfrm>
            <a:off x="152401" y="2438400"/>
            <a:ext cx="3114946" cy="3785419"/>
          </a:xfrm>
        </p:spPr>
        <p:txBody>
          <a:bodyPr vert="horz" lIns="91440" tIns="45720" rIns="91440" bIns="45720" rtlCol="0">
            <a:normAutofit fontScale="85000" lnSpcReduction="10000"/>
          </a:bodyPr>
          <a:lstStyle/>
          <a:p>
            <a:r>
              <a:rPr lang="en-US" sz="2000" dirty="0"/>
              <a:t>Heading </a:t>
            </a:r>
          </a:p>
          <a:p>
            <a:r>
              <a:rPr lang="en-US" sz="2000" dirty="0"/>
              <a:t>Two Signatures</a:t>
            </a:r>
          </a:p>
          <a:p>
            <a:pPr lvl="1">
              <a:buSzPct val="75000"/>
              <a:buFont typeface="Wingdings" pitchFamily="2" charset="2"/>
              <a:buChar char="§"/>
            </a:pPr>
            <a:r>
              <a:rPr lang="en-US" sz="1800" dirty="0"/>
              <a:t>Addition to Count</a:t>
            </a:r>
            <a:endParaRPr lang="en-US" sz="1300" dirty="0"/>
          </a:p>
          <a:p>
            <a:pPr lvl="2">
              <a:buSzPct val="75000"/>
              <a:buFont typeface="Courier New" panose="02070309020205020404" pitchFamily="49" charset="0"/>
              <a:buChar char="o"/>
            </a:pPr>
            <a:r>
              <a:rPr lang="en-US" sz="1500" dirty="0"/>
              <a:t>new medication</a:t>
            </a:r>
          </a:p>
          <a:p>
            <a:pPr lvl="2">
              <a:buSzPct val="75000"/>
              <a:buFont typeface="Courier New" panose="02070309020205020404" pitchFamily="49" charset="0"/>
              <a:buChar char="o"/>
            </a:pPr>
            <a:r>
              <a:rPr lang="en-US" sz="1500" dirty="0"/>
              <a:t>medication refill</a:t>
            </a:r>
          </a:p>
          <a:p>
            <a:pPr lvl="1">
              <a:buSzPct val="75000"/>
              <a:buFont typeface="Wingdings" pitchFamily="2" charset="2"/>
              <a:buChar char="§"/>
            </a:pPr>
            <a:r>
              <a:rPr lang="en-US" sz="1800" dirty="0"/>
              <a:t>Subtraction from Count </a:t>
            </a:r>
          </a:p>
          <a:p>
            <a:pPr lvl="2">
              <a:buSzPct val="75000"/>
              <a:buFont typeface="Courier New" panose="02070309020205020404" pitchFamily="49" charset="0"/>
              <a:buChar char="o"/>
            </a:pPr>
            <a:r>
              <a:rPr lang="en-US" sz="1500" dirty="0"/>
              <a:t>disposal</a:t>
            </a:r>
          </a:p>
          <a:p>
            <a:pPr lvl="1">
              <a:buSzPct val="75000"/>
              <a:buFont typeface="Wingdings" pitchFamily="2" charset="2"/>
              <a:buChar char="§"/>
            </a:pPr>
            <a:r>
              <a:rPr lang="en-US" sz="1800" dirty="0"/>
              <a:t>Page Transfer</a:t>
            </a:r>
          </a:p>
          <a:p>
            <a:pPr>
              <a:buSzPct val="100000"/>
            </a:pPr>
            <a:r>
              <a:rPr lang="en-US" sz="2000" dirty="0"/>
              <a:t>Miscellaneous</a:t>
            </a:r>
          </a:p>
          <a:p>
            <a:pPr lvl="1">
              <a:buSzPct val="75000"/>
              <a:buFont typeface="Wingdings" pitchFamily="2" charset="2"/>
              <a:buChar char="§"/>
            </a:pPr>
            <a:r>
              <a:rPr lang="en-US" sz="1800" dirty="0"/>
              <a:t>removed for administration</a:t>
            </a:r>
          </a:p>
          <a:p>
            <a:pPr lvl="1">
              <a:buSzPct val="75000"/>
              <a:buFont typeface="Wingdings" pitchFamily="2" charset="2"/>
              <a:buChar char="§"/>
            </a:pPr>
            <a:r>
              <a:rPr lang="en-US" sz="1800" dirty="0"/>
              <a:t>Leave of Absence</a:t>
            </a:r>
          </a:p>
          <a:p>
            <a:pPr lvl="1">
              <a:buSzPct val="75000"/>
              <a:buFont typeface="Wingdings" pitchFamily="2" charset="2"/>
              <a:buChar char="§"/>
            </a:pPr>
            <a:r>
              <a:rPr lang="en-US" sz="1800" dirty="0"/>
              <a:t>Off-Site Administration</a:t>
            </a:r>
          </a:p>
          <a:p>
            <a:pPr lvl="1">
              <a:buSzPct val="75000"/>
              <a:buFont typeface="Wingdings" pitchFamily="2" charset="2"/>
              <a:buChar char="§"/>
            </a:pPr>
            <a:r>
              <a:rPr lang="en-US" sz="1800" dirty="0"/>
              <a:t>transferred to Day Program</a:t>
            </a:r>
          </a:p>
          <a:p>
            <a:pPr lvl="1">
              <a:buSzPct val="75000"/>
              <a:buFont typeface="Wingdings" pitchFamily="2" charset="2"/>
              <a:buChar char="§"/>
            </a:pPr>
            <a:r>
              <a:rPr lang="en-US" sz="1800" dirty="0"/>
              <a:t>Etc.</a:t>
            </a:r>
          </a:p>
        </p:txBody>
      </p:sp>
      <p:sp>
        <p:nvSpPr>
          <p:cNvPr id="10"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557784"/>
            <a:ext cx="493807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3993555-4F4C-584B-86F1-388F8479788F}"/>
              </a:ext>
            </a:extLst>
          </p:cNvPr>
          <p:cNvSpPr txBox="1"/>
          <p:nvPr/>
        </p:nvSpPr>
        <p:spPr>
          <a:xfrm>
            <a:off x="4724400" y="1219200"/>
            <a:ext cx="3200400" cy="369332"/>
          </a:xfrm>
          <a:prstGeom prst="rect">
            <a:avLst/>
          </a:prstGeom>
          <a:noFill/>
        </p:spPr>
        <p:txBody>
          <a:bodyPr wrap="square" rtlCol="0">
            <a:spAutoFit/>
          </a:bodyPr>
          <a:lstStyle/>
          <a:p>
            <a:pPr algn="ctr"/>
            <a:r>
              <a:rPr lang="en-US" dirty="0"/>
              <a:t>Count Sheet Page</a:t>
            </a:r>
          </a:p>
        </p:txBody>
      </p:sp>
      <p:pic>
        <p:nvPicPr>
          <p:cNvPr id="7" name="Picture 6">
            <a:extLst>
              <a:ext uri="{FF2B5EF4-FFF2-40B4-BE49-F238E27FC236}">
                <a16:creationId xmlns:a16="http://schemas.microsoft.com/office/drawing/2014/main" id="{1FBF00B1-838D-5548-98B7-83D138BC18E2}"/>
              </a:ext>
            </a:extLst>
          </p:cNvPr>
          <p:cNvPicPr>
            <a:picLocks noChangeAspect="1"/>
          </p:cNvPicPr>
          <p:nvPr/>
        </p:nvPicPr>
        <p:blipFill>
          <a:blip r:embed="rId3"/>
          <a:stretch>
            <a:fillRect/>
          </a:stretch>
        </p:blipFill>
        <p:spPr>
          <a:xfrm>
            <a:off x="4062097" y="1960198"/>
            <a:ext cx="4611536" cy="3943334"/>
          </a:xfrm>
          <a:prstGeom prst="rect">
            <a:avLst/>
          </a:prstGeom>
          <a:ln>
            <a:solidFill>
              <a:schemeClr val="tx1"/>
            </a:solidFill>
          </a:ln>
        </p:spPr>
      </p:pic>
    </p:spTree>
    <p:extLst>
      <p:ext uri="{BB962C8B-B14F-4D97-AF65-F5344CB8AC3E}">
        <p14:creationId xmlns:p14="http://schemas.microsoft.com/office/powerpoint/2010/main" val="1990932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65126"/>
            <a:ext cx="3837578" cy="1325563"/>
          </a:xfrm>
        </p:spPr>
        <p:txBody>
          <a:bodyPr>
            <a:noAutofit/>
          </a:bodyPr>
          <a:lstStyle/>
          <a:p>
            <a:r>
              <a:rPr lang="en-US" dirty="0"/>
              <a:t>HCP Orders</a:t>
            </a:r>
          </a:p>
        </p:txBody>
      </p:sp>
      <p:sp>
        <p:nvSpPr>
          <p:cNvPr id="5" name="Content Placeholder 4"/>
          <p:cNvSpPr>
            <a:spLocks noGrp="1"/>
          </p:cNvSpPr>
          <p:nvPr>
            <p:ph sz="half" idx="1"/>
          </p:nvPr>
        </p:nvSpPr>
        <p:spPr>
          <a:xfrm>
            <a:off x="0" y="1825625"/>
            <a:ext cx="4647956" cy="4351338"/>
          </a:xfrm>
        </p:spPr>
        <p:txBody>
          <a:bodyPr>
            <a:normAutofit/>
          </a:bodyPr>
          <a:lstStyle/>
          <a:p>
            <a:pPr marL="731520" lvl="1" indent="-457200">
              <a:buSzTx/>
              <a:defRPr/>
            </a:pPr>
            <a:r>
              <a:rPr lang="en-US" altLang="en-US" sz="3200" dirty="0"/>
              <a:t>Posted and Verified</a:t>
            </a:r>
          </a:p>
          <a:p>
            <a:pPr marL="1188720" lvl="2" indent="-457200">
              <a:buSzPct val="75000"/>
              <a:buFont typeface="Wingdings" pitchFamily="2" charset="2"/>
              <a:buChar char="§"/>
              <a:defRPr/>
            </a:pPr>
            <a:r>
              <a:rPr lang="en-US" altLang="en-US" sz="2800" dirty="0"/>
              <a:t>Below HCP Signature</a:t>
            </a:r>
          </a:p>
          <a:p>
            <a:pPr marL="1645920" lvl="3" indent="-457200">
              <a:buSzPct val="75000"/>
              <a:buFont typeface="Courier New" panose="02070309020205020404" pitchFamily="49" charset="0"/>
              <a:buChar char="o"/>
              <a:defRPr/>
            </a:pPr>
            <a:r>
              <a:rPr lang="en-US" altLang="en-US" sz="2400" dirty="0"/>
              <a:t>Staff signatures</a:t>
            </a:r>
          </a:p>
          <a:p>
            <a:pPr marL="1645920" lvl="3" indent="-457200">
              <a:buSzPct val="75000"/>
              <a:buFont typeface="Courier New" panose="02070309020205020404" pitchFamily="49" charset="0"/>
              <a:buChar char="o"/>
              <a:defRPr/>
            </a:pPr>
            <a:r>
              <a:rPr lang="en-US" altLang="en-US" sz="2400" dirty="0"/>
              <a:t>Dates</a:t>
            </a:r>
          </a:p>
          <a:p>
            <a:pPr marL="1645920" lvl="3" indent="-457200">
              <a:buSzPct val="75000"/>
              <a:buFont typeface="Courier New" panose="02070309020205020404" pitchFamily="49" charset="0"/>
              <a:buChar char="o"/>
              <a:defRPr/>
            </a:pPr>
            <a:r>
              <a:rPr lang="en-US" altLang="en-US" sz="2400" dirty="0"/>
              <a:t>Times</a:t>
            </a:r>
          </a:p>
          <a:p>
            <a:pPr marL="1188720" lvl="3" indent="0">
              <a:buSzPct val="75000"/>
              <a:buNone/>
              <a:defRPr/>
            </a:pPr>
            <a:r>
              <a:rPr lang="en-US" altLang="en-US" sz="2200" dirty="0"/>
              <a:t> </a:t>
            </a:r>
          </a:p>
          <a:p>
            <a:endParaRPr lang="en-US" dirty="0"/>
          </a:p>
        </p:txBody>
      </p:sp>
      <p:pic>
        <p:nvPicPr>
          <p:cNvPr id="6" name="Picture 5">
            <a:extLst>
              <a:ext uri="{FF2B5EF4-FFF2-40B4-BE49-F238E27FC236}">
                <a16:creationId xmlns:a16="http://schemas.microsoft.com/office/drawing/2014/main" id="{CA5C49ED-22B5-984E-B636-4E5B692F6F4C}"/>
              </a:ext>
            </a:extLst>
          </p:cNvPr>
          <p:cNvPicPr>
            <a:picLocks noChangeAspect="1"/>
          </p:cNvPicPr>
          <p:nvPr/>
        </p:nvPicPr>
        <p:blipFill>
          <a:blip r:embed="rId3"/>
          <a:stretch>
            <a:fillRect/>
          </a:stretch>
        </p:blipFill>
        <p:spPr>
          <a:xfrm>
            <a:off x="4677773" y="681037"/>
            <a:ext cx="4252186" cy="5486400"/>
          </a:xfrm>
          <a:prstGeom prst="rect">
            <a:avLst/>
          </a:prstGeom>
        </p:spPr>
      </p:pic>
      <p:sp>
        <p:nvSpPr>
          <p:cNvPr id="2" name="Right Arrow 1">
            <a:extLst>
              <a:ext uri="{FF2B5EF4-FFF2-40B4-BE49-F238E27FC236}">
                <a16:creationId xmlns:a16="http://schemas.microsoft.com/office/drawing/2014/main" id="{7C986BC5-04E5-6941-A8ED-8C1B1908C2E1}"/>
              </a:ext>
            </a:extLst>
          </p:cNvPr>
          <p:cNvSpPr/>
          <p:nvPr/>
        </p:nvSpPr>
        <p:spPr>
          <a:xfrm>
            <a:off x="3699365" y="581171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815653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6C385-EA5B-3242-B86F-650A8E58F6DA}"/>
              </a:ext>
            </a:extLst>
          </p:cNvPr>
          <p:cNvSpPr>
            <a:spLocks noGrp="1"/>
          </p:cNvSpPr>
          <p:nvPr>
            <p:ph type="title"/>
          </p:nvPr>
        </p:nvSpPr>
        <p:spPr/>
        <p:txBody>
          <a:bodyPr/>
          <a:lstStyle/>
          <a:p>
            <a:r>
              <a:rPr lang="en-US" dirty="0"/>
              <a:t>Documentation Review</a:t>
            </a:r>
          </a:p>
        </p:txBody>
      </p:sp>
      <p:pic>
        <p:nvPicPr>
          <p:cNvPr id="4" name="Content Placeholder 3">
            <a:extLst>
              <a:ext uri="{FF2B5EF4-FFF2-40B4-BE49-F238E27FC236}">
                <a16:creationId xmlns:a16="http://schemas.microsoft.com/office/drawing/2014/main" id="{B16FD5D4-648F-9E4A-BA86-4C9D693A6F20}"/>
              </a:ext>
            </a:extLst>
          </p:cNvPr>
          <p:cNvPicPr>
            <a:picLocks noGrp="1" noChangeAspect="1"/>
          </p:cNvPicPr>
          <p:nvPr>
            <p:ph idx="1"/>
          </p:nvPr>
        </p:nvPicPr>
        <p:blipFill>
          <a:blip r:embed="rId3"/>
          <a:stretch>
            <a:fillRect/>
          </a:stretch>
        </p:blipFill>
        <p:spPr>
          <a:xfrm>
            <a:off x="713266" y="1825625"/>
            <a:ext cx="7717467" cy="4351338"/>
          </a:xfrm>
          <a:prstGeom prst="rect">
            <a:avLst/>
          </a:prstGeom>
        </p:spPr>
      </p:pic>
    </p:spTree>
    <p:extLst>
      <p:ext uri="{BB962C8B-B14F-4D97-AF65-F5344CB8AC3E}">
        <p14:creationId xmlns:p14="http://schemas.microsoft.com/office/powerpoint/2010/main" val="256117577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14166"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08608"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0FF4FD0-4717-4D45-9730-2413BA874251}"/>
              </a:ext>
            </a:extLst>
          </p:cNvPr>
          <p:cNvSpPr>
            <a:spLocks noGrp="1"/>
          </p:cNvSpPr>
          <p:nvPr>
            <p:ph type="title"/>
          </p:nvPr>
        </p:nvSpPr>
        <p:spPr>
          <a:xfrm>
            <a:off x="466344" y="1161288"/>
            <a:ext cx="2702052" cy="4526280"/>
          </a:xfrm>
        </p:spPr>
        <p:txBody>
          <a:bodyPr>
            <a:normAutofit/>
          </a:bodyPr>
          <a:lstStyle/>
          <a:p>
            <a:r>
              <a:rPr lang="en-US" sz="3500" dirty="0"/>
              <a:t>Medication Supply Discrepancy</a:t>
            </a:r>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BC027507-05A7-4EEE-85D3-FAB99C2AF544}"/>
              </a:ext>
            </a:extLst>
          </p:cNvPr>
          <p:cNvGraphicFramePr>
            <a:graphicFrameLocks noGrp="1"/>
          </p:cNvGraphicFramePr>
          <p:nvPr>
            <p:ph idx="1"/>
            <p:extLst>
              <p:ext uri="{D42A27DB-BD31-4B8C-83A1-F6EECF244321}">
                <p14:modId xmlns:p14="http://schemas.microsoft.com/office/powerpoint/2010/main" val="3851246218"/>
              </p:ext>
            </p:extLst>
          </p:nvPr>
        </p:nvGraphicFramePr>
        <p:xfrm>
          <a:off x="3977640" y="676656"/>
          <a:ext cx="4773168" cy="5513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4474435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3C0E48-9AC8-E345-9D75-2DC22C9D81BF}"/>
              </a:ext>
            </a:extLst>
          </p:cNvPr>
          <p:cNvSpPr>
            <a:spLocks noGrp="1"/>
          </p:cNvSpPr>
          <p:nvPr>
            <p:ph type="title"/>
          </p:nvPr>
        </p:nvSpPr>
        <p:spPr>
          <a:xfrm>
            <a:off x="479161" y="639193"/>
            <a:ext cx="2678858" cy="3573516"/>
          </a:xfrm>
        </p:spPr>
        <p:txBody>
          <a:bodyPr vert="horz" lIns="91440" tIns="45720" rIns="91440" bIns="45720" rtlCol="0" anchor="b">
            <a:normAutofit/>
          </a:bodyPr>
          <a:lstStyle/>
          <a:p>
            <a:r>
              <a:rPr lang="en-US" sz="4000" kern="1200" dirty="0">
                <a:solidFill>
                  <a:schemeClr val="tx1"/>
                </a:solidFill>
                <a:latin typeface="+mj-lt"/>
                <a:ea typeface="+mj-ea"/>
                <a:cs typeface="+mj-cs"/>
              </a:rPr>
              <a:t>Non-Suspicious  Discrepancy</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4409267"/>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532DCFA-4340-D343-AFF9-718354E868B5}"/>
              </a:ext>
            </a:extLst>
          </p:cNvPr>
          <p:cNvPicPr>
            <a:picLocks noChangeAspect="1"/>
          </p:cNvPicPr>
          <p:nvPr/>
        </p:nvPicPr>
        <p:blipFill>
          <a:blip r:embed="rId3"/>
          <a:stretch>
            <a:fillRect/>
          </a:stretch>
        </p:blipFill>
        <p:spPr>
          <a:xfrm>
            <a:off x="3976040" y="640080"/>
            <a:ext cx="4440326" cy="5550408"/>
          </a:xfrm>
          <a:prstGeom prst="rect">
            <a:avLst/>
          </a:prstGeom>
          <a:ln>
            <a:solidFill>
              <a:schemeClr val="tx1"/>
            </a:solidFill>
          </a:ln>
        </p:spPr>
      </p:pic>
    </p:spTree>
    <p:extLst>
      <p:ext uri="{BB962C8B-B14F-4D97-AF65-F5344CB8AC3E}">
        <p14:creationId xmlns:p14="http://schemas.microsoft.com/office/powerpoint/2010/main" val="192581047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0">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9161" y="639193"/>
            <a:ext cx="2678858" cy="3573516"/>
          </a:xfrm>
        </p:spPr>
        <p:txBody>
          <a:bodyPr vert="horz" lIns="91440" tIns="45720" rIns="91440" bIns="45720" rtlCol="0" anchor="b">
            <a:normAutofit/>
          </a:bodyPr>
          <a:lstStyle/>
          <a:p>
            <a:r>
              <a:rPr lang="en-US" sz="4000" kern="1200" dirty="0">
                <a:solidFill>
                  <a:schemeClr val="tx1"/>
                </a:solidFill>
                <a:latin typeface="+mj-lt"/>
                <a:ea typeface="+mj-ea"/>
                <a:cs typeface="+mj-cs"/>
              </a:rPr>
              <a:t>Suspicious Discrepancy</a:t>
            </a:r>
          </a:p>
        </p:txBody>
      </p:sp>
      <p:sp>
        <p:nvSpPr>
          <p:cNvPr id="2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4409267"/>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able&#10;&#10;Description automatically generated">
            <a:extLst>
              <a:ext uri="{FF2B5EF4-FFF2-40B4-BE49-F238E27FC236}">
                <a16:creationId xmlns:a16="http://schemas.microsoft.com/office/drawing/2014/main" id="{7ECA7747-6CDA-854A-A026-8CFAB46FD1F3}"/>
              </a:ext>
            </a:extLst>
          </p:cNvPr>
          <p:cNvPicPr>
            <a:picLocks noChangeAspect="1"/>
          </p:cNvPicPr>
          <p:nvPr/>
        </p:nvPicPr>
        <p:blipFill>
          <a:blip r:embed="rId3"/>
          <a:stretch>
            <a:fillRect/>
          </a:stretch>
        </p:blipFill>
        <p:spPr>
          <a:xfrm>
            <a:off x="3490722" y="1122389"/>
            <a:ext cx="5410962" cy="4585790"/>
          </a:xfrm>
          <a:prstGeom prst="rect">
            <a:avLst/>
          </a:prstGeom>
        </p:spPr>
      </p:pic>
    </p:spTree>
    <p:extLst>
      <p:ext uri="{BB962C8B-B14F-4D97-AF65-F5344CB8AC3E}">
        <p14:creationId xmlns:p14="http://schemas.microsoft.com/office/powerpoint/2010/main" val="195481275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9161" y="639193"/>
            <a:ext cx="2678858" cy="3573516"/>
          </a:xfrm>
        </p:spPr>
        <p:txBody>
          <a:bodyPr vert="horz" lIns="91440" tIns="45720" rIns="91440" bIns="45720" rtlCol="0" anchor="b">
            <a:normAutofit/>
          </a:bodyPr>
          <a:lstStyle/>
          <a:p>
            <a:r>
              <a:rPr lang="en-US" sz="4000" dirty="0"/>
              <a:t>Suspicious Discrepancy</a:t>
            </a:r>
            <a:endParaRPr lang="en-US" sz="4000" kern="1200" dirty="0">
              <a:solidFill>
                <a:schemeClr val="tx1"/>
              </a:solidFill>
              <a:latin typeface="+mj-lt"/>
              <a:ea typeface="+mj-ea"/>
              <a:cs typeface="+mj-cs"/>
            </a:endParaRPr>
          </a:p>
        </p:txBody>
      </p:sp>
      <p:sp>
        <p:nvSpPr>
          <p:cNvPr id="29"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4409267"/>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F977AEF-50DD-B94F-B847-9EA00CF346D9}"/>
              </a:ext>
            </a:extLst>
          </p:cNvPr>
          <p:cNvPicPr>
            <a:picLocks noChangeAspect="1"/>
          </p:cNvPicPr>
          <p:nvPr/>
        </p:nvPicPr>
        <p:blipFill>
          <a:blip r:embed="rId3"/>
          <a:stretch>
            <a:fillRect/>
          </a:stretch>
        </p:blipFill>
        <p:spPr>
          <a:xfrm>
            <a:off x="3490722" y="1095334"/>
            <a:ext cx="5410962" cy="4639899"/>
          </a:xfrm>
          <a:prstGeom prst="rect">
            <a:avLst/>
          </a:prstGeom>
        </p:spPr>
      </p:pic>
    </p:spTree>
    <p:extLst>
      <p:ext uri="{BB962C8B-B14F-4D97-AF65-F5344CB8AC3E}">
        <p14:creationId xmlns:p14="http://schemas.microsoft.com/office/powerpoint/2010/main" val="32354395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9161" y="639193"/>
            <a:ext cx="2678858" cy="3573516"/>
          </a:xfrm>
        </p:spPr>
        <p:txBody>
          <a:bodyPr vert="horz" lIns="91440" tIns="45720" rIns="91440" bIns="45720" rtlCol="0" anchor="b">
            <a:normAutofit/>
          </a:bodyPr>
          <a:lstStyle/>
          <a:p>
            <a:r>
              <a:rPr lang="en-US" kern="1200" dirty="0">
                <a:solidFill>
                  <a:schemeClr val="tx1"/>
                </a:solidFill>
                <a:latin typeface="+mj-lt"/>
                <a:ea typeface="+mj-ea"/>
                <a:cs typeface="+mj-cs"/>
              </a:rPr>
              <a:t>Drug Incident Report (DIR)  Form</a:t>
            </a:r>
          </a:p>
        </p:txBody>
      </p:sp>
      <p:sp>
        <p:nvSpPr>
          <p:cNvPr id="1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4409267"/>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able&#10;&#10;Description automatically generated">
            <a:extLst>
              <a:ext uri="{FF2B5EF4-FFF2-40B4-BE49-F238E27FC236}">
                <a16:creationId xmlns:a16="http://schemas.microsoft.com/office/drawing/2014/main" id="{FFAFC000-B511-914D-B6E5-88BFFF4A96C2}"/>
              </a:ext>
            </a:extLst>
          </p:cNvPr>
          <p:cNvPicPr>
            <a:picLocks noChangeAspect="1"/>
          </p:cNvPicPr>
          <p:nvPr/>
        </p:nvPicPr>
        <p:blipFill>
          <a:blip r:embed="rId3"/>
          <a:stretch>
            <a:fillRect/>
          </a:stretch>
        </p:blipFill>
        <p:spPr>
          <a:xfrm>
            <a:off x="4073172" y="640080"/>
            <a:ext cx="4246061" cy="5550408"/>
          </a:xfrm>
          <a:prstGeom prst="rect">
            <a:avLst/>
          </a:prstGeom>
        </p:spPr>
      </p:pic>
    </p:spTree>
    <p:extLst>
      <p:ext uri="{BB962C8B-B14F-4D97-AF65-F5344CB8AC3E}">
        <p14:creationId xmlns:p14="http://schemas.microsoft.com/office/powerpoint/2010/main" val="12327698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7399" y="643467"/>
            <a:ext cx="8408193" cy="744836"/>
          </a:xfrm>
        </p:spPr>
        <p:txBody>
          <a:bodyPr vert="horz" lIns="91440" tIns="45720" rIns="91440" bIns="45720" rtlCol="0" anchor="ctr">
            <a:normAutofit/>
          </a:bodyPr>
          <a:lstStyle/>
          <a:p>
            <a:pPr algn="ctr"/>
            <a:r>
              <a:rPr lang="en-US" kern="1200" dirty="0">
                <a:solidFill>
                  <a:schemeClr val="bg1"/>
                </a:solidFill>
                <a:latin typeface="+mj-lt"/>
                <a:ea typeface="+mj-ea"/>
                <a:cs typeface="+mj-cs"/>
              </a:rPr>
              <a:t>www.mass.gov/dph/map</a:t>
            </a:r>
          </a:p>
        </p:txBody>
      </p:sp>
      <p:pic>
        <p:nvPicPr>
          <p:cNvPr id="4" name="Picture 3">
            <a:extLst>
              <a:ext uri="{FF2B5EF4-FFF2-40B4-BE49-F238E27FC236}">
                <a16:creationId xmlns:a16="http://schemas.microsoft.com/office/drawing/2014/main" id="{68EC757A-A4DF-D049-88BA-1FEF3B939F62}"/>
              </a:ext>
            </a:extLst>
          </p:cNvPr>
          <p:cNvPicPr>
            <a:picLocks noChangeAspect="1"/>
          </p:cNvPicPr>
          <p:nvPr/>
        </p:nvPicPr>
        <p:blipFill>
          <a:blip r:embed="rId3"/>
          <a:stretch>
            <a:fillRect/>
          </a:stretch>
        </p:blipFill>
        <p:spPr>
          <a:xfrm>
            <a:off x="482600" y="1909415"/>
            <a:ext cx="8178799" cy="3925823"/>
          </a:xfrm>
          <a:prstGeom prst="rect">
            <a:avLst/>
          </a:prstGeom>
        </p:spPr>
      </p:pic>
      <p:sp>
        <p:nvSpPr>
          <p:cNvPr id="6" name="Right Arrow 5">
            <a:extLst>
              <a:ext uri="{FF2B5EF4-FFF2-40B4-BE49-F238E27FC236}">
                <a16:creationId xmlns:a16="http://schemas.microsoft.com/office/drawing/2014/main" id="{E159C793-71B6-B847-9A30-83198B5A6892}"/>
              </a:ext>
            </a:extLst>
          </p:cNvPr>
          <p:cNvSpPr/>
          <p:nvPr/>
        </p:nvSpPr>
        <p:spPr>
          <a:xfrm>
            <a:off x="152400" y="2667000"/>
            <a:ext cx="978408" cy="484632"/>
          </a:xfrm>
          <a:prstGeom prst="right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451121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7399" y="643467"/>
            <a:ext cx="8408193" cy="744836"/>
          </a:xfrm>
        </p:spPr>
        <p:txBody>
          <a:bodyPr vert="horz" lIns="91440" tIns="45720" rIns="91440" bIns="45720" rtlCol="0" anchor="ctr">
            <a:normAutofit/>
          </a:bodyPr>
          <a:lstStyle/>
          <a:p>
            <a:pPr algn="ctr"/>
            <a:r>
              <a:rPr lang="en-US" kern="1200" dirty="0">
                <a:solidFill>
                  <a:schemeClr val="bg1"/>
                </a:solidFill>
                <a:latin typeface="+mj-lt"/>
                <a:ea typeface="+mj-ea"/>
                <a:cs typeface="+mj-cs"/>
              </a:rPr>
              <a:t>www.mass.gov/dph/map</a:t>
            </a:r>
          </a:p>
        </p:txBody>
      </p:sp>
      <p:pic>
        <p:nvPicPr>
          <p:cNvPr id="3" name="Picture 2">
            <a:extLst>
              <a:ext uri="{FF2B5EF4-FFF2-40B4-BE49-F238E27FC236}">
                <a16:creationId xmlns:a16="http://schemas.microsoft.com/office/drawing/2014/main" id="{27E0E8EB-53A9-FD42-B5DA-D45512BDD273}"/>
              </a:ext>
            </a:extLst>
          </p:cNvPr>
          <p:cNvPicPr>
            <a:picLocks noChangeAspect="1"/>
          </p:cNvPicPr>
          <p:nvPr/>
        </p:nvPicPr>
        <p:blipFill>
          <a:blip r:embed="rId3"/>
          <a:stretch>
            <a:fillRect/>
          </a:stretch>
        </p:blipFill>
        <p:spPr>
          <a:xfrm>
            <a:off x="0" y="1905000"/>
            <a:ext cx="9144000" cy="4645124"/>
          </a:xfrm>
          <a:prstGeom prst="rect">
            <a:avLst/>
          </a:prstGeom>
        </p:spPr>
      </p:pic>
    </p:spTree>
    <p:extLst>
      <p:ext uri="{BB962C8B-B14F-4D97-AF65-F5344CB8AC3E}">
        <p14:creationId xmlns:p14="http://schemas.microsoft.com/office/powerpoint/2010/main" val="191281698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13">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15">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17">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963930" y="1008993"/>
            <a:ext cx="6923558" cy="3542045"/>
          </a:xfrm>
        </p:spPr>
        <p:txBody>
          <a:bodyPr vert="horz" lIns="91440" tIns="45720" rIns="91440" bIns="45720" rtlCol="0" anchor="b">
            <a:normAutofit/>
          </a:bodyPr>
          <a:lstStyle/>
          <a:p>
            <a:r>
              <a:rPr lang="en-US" sz="10000" kern="1200" dirty="0">
                <a:solidFill>
                  <a:schemeClr val="tx1"/>
                </a:solidFill>
                <a:latin typeface="+mj-lt"/>
                <a:ea typeface="+mj-ea"/>
                <a:cs typeface="+mj-cs"/>
              </a:rPr>
              <a:t>Section I</a:t>
            </a:r>
          </a:p>
        </p:txBody>
      </p:sp>
      <p:sp>
        <p:nvSpPr>
          <p:cNvPr id="5" name="Text Placeholder 4"/>
          <p:cNvSpPr>
            <a:spLocks noGrp="1"/>
          </p:cNvSpPr>
          <p:nvPr>
            <p:ph type="body" idx="1"/>
          </p:nvPr>
        </p:nvSpPr>
        <p:spPr>
          <a:xfrm>
            <a:off x="963930" y="4582814"/>
            <a:ext cx="6198870" cy="1312657"/>
          </a:xfrm>
        </p:spPr>
        <p:txBody>
          <a:bodyPr vert="horz" lIns="91440" tIns="45720" rIns="91440" bIns="45720" rtlCol="0" anchor="t">
            <a:normAutofit/>
          </a:bodyPr>
          <a:lstStyle/>
          <a:p>
            <a:r>
              <a:rPr lang="en-US" dirty="0"/>
              <a:t>Transitioning to Self-Administration</a:t>
            </a:r>
          </a:p>
        </p:txBody>
      </p:sp>
      <p:sp>
        <p:nvSpPr>
          <p:cNvPr id="2" name="TextBox 1">
            <a:extLst>
              <a:ext uri="{FF2B5EF4-FFF2-40B4-BE49-F238E27FC236}">
                <a16:creationId xmlns:a16="http://schemas.microsoft.com/office/drawing/2014/main" id="{6825A429-F731-6148-AADA-0BFEB1C0645F}"/>
              </a:ext>
            </a:extLst>
          </p:cNvPr>
          <p:cNvSpPr txBox="1"/>
          <p:nvPr/>
        </p:nvSpPr>
        <p:spPr>
          <a:xfrm>
            <a:off x="6553200" y="6214334"/>
            <a:ext cx="2468880" cy="369332"/>
          </a:xfrm>
          <a:prstGeom prst="rect">
            <a:avLst/>
          </a:prstGeom>
          <a:noFill/>
        </p:spPr>
        <p:txBody>
          <a:bodyPr wrap="square" rtlCol="0">
            <a:spAutoFit/>
          </a:bodyPr>
          <a:lstStyle/>
          <a:p>
            <a:pPr>
              <a:spcBef>
                <a:spcPct val="50000"/>
              </a:spcBef>
            </a:pPr>
            <a:r>
              <a:rPr lang="en-US" altLang="en-US" dirty="0"/>
              <a:t>MAP Policy Section 07</a:t>
            </a:r>
          </a:p>
        </p:txBody>
      </p:sp>
    </p:spTree>
    <p:extLst>
      <p:ext uri="{BB962C8B-B14F-4D97-AF65-F5344CB8AC3E}">
        <p14:creationId xmlns:p14="http://schemas.microsoft.com/office/powerpoint/2010/main" val="91595247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Autofit/>
          </a:bodyPr>
          <a:lstStyle/>
          <a:p>
            <a:r>
              <a:rPr lang="en-US" sz="2900" dirty="0"/>
              <a:t>Transition to Self-Administration of Medication Process</a:t>
            </a:r>
          </a:p>
        </p:txBody>
      </p:sp>
      <p:sp>
        <p:nvSpPr>
          <p:cNvPr id="3" name="Content Placeholder 2"/>
          <p:cNvSpPr>
            <a:spLocks noGrp="1"/>
          </p:cNvSpPr>
          <p:nvPr>
            <p:ph idx="1"/>
          </p:nvPr>
        </p:nvSpPr>
        <p:spPr>
          <a:xfrm>
            <a:off x="3724073" y="2438400"/>
            <a:ext cx="4939867" cy="3785419"/>
          </a:xfrm>
        </p:spPr>
        <p:txBody>
          <a:bodyPr>
            <a:normAutofit/>
          </a:bodyPr>
          <a:lstStyle/>
          <a:p>
            <a:r>
              <a:rPr lang="en-US" sz="2000" dirty="0"/>
              <a:t>Supporting Documentation</a:t>
            </a:r>
          </a:p>
          <a:p>
            <a:pPr lvl="1">
              <a:buSzPct val="75000"/>
              <a:buFont typeface="Wingdings" pitchFamily="2" charset="2"/>
              <a:buChar char="§"/>
            </a:pPr>
            <a:r>
              <a:rPr lang="en-US" sz="1800" dirty="0"/>
              <a:t>Self-Administration Assessment</a:t>
            </a:r>
          </a:p>
          <a:p>
            <a:pPr lvl="2">
              <a:buSzPct val="75000"/>
              <a:buFont typeface="Courier New" panose="02070309020205020404" pitchFamily="49" charset="0"/>
              <a:buChar char="o"/>
            </a:pPr>
            <a:r>
              <a:rPr lang="en-US" sz="1700" dirty="0"/>
              <a:t>Dated within 1 year</a:t>
            </a:r>
          </a:p>
          <a:p>
            <a:pPr lvl="1">
              <a:buSzPct val="75000"/>
              <a:buFont typeface="Wingdings" pitchFamily="2" charset="2"/>
              <a:buChar char="§"/>
            </a:pPr>
            <a:r>
              <a:rPr lang="en-US" sz="1800" dirty="0"/>
              <a:t>HCP Order</a:t>
            </a:r>
          </a:p>
          <a:p>
            <a:pPr lvl="2">
              <a:buSzPct val="75000"/>
              <a:buFont typeface="Courier New" panose="02070309020205020404" pitchFamily="49" charset="0"/>
              <a:buChar char="o"/>
            </a:pPr>
            <a:r>
              <a:rPr lang="en-US" sz="1700" dirty="0"/>
              <a:t>Transition Approval</a:t>
            </a:r>
          </a:p>
          <a:p>
            <a:pPr lvl="2">
              <a:buSzPct val="75000"/>
              <a:buFont typeface="Courier New" panose="02070309020205020404" pitchFamily="49" charset="0"/>
              <a:buChar char="o"/>
            </a:pPr>
            <a:r>
              <a:rPr lang="en-US" sz="1700" dirty="0"/>
              <a:t>Meds allowed to hold</a:t>
            </a:r>
          </a:p>
          <a:p>
            <a:pPr lvl="3">
              <a:buSzPct val="75000"/>
              <a:buFont typeface="Wingdings" pitchFamily="2" charset="2"/>
              <a:buChar char="q"/>
            </a:pPr>
            <a:r>
              <a:rPr lang="en-US" sz="1500" dirty="0"/>
              <a:t>Number of days</a:t>
            </a:r>
          </a:p>
          <a:p>
            <a:pPr lvl="1">
              <a:buSzPct val="75000"/>
              <a:buFont typeface="Wingdings" pitchFamily="2" charset="2"/>
              <a:buChar char="§"/>
            </a:pPr>
            <a:r>
              <a:rPr lang="en-US" sz="1800" dirty="0"/>
              <a:t>Reflected, as applicable, in</a:t>
            </a:r>
          </a:p>
          <a:p>
            <a:pPr lvl="2">
              <a:buSzPct val="75000"/>
              <a:buFont typeface="Courier New" panose="02070309020205020404" pitchFamily="49" charset="0"/>
              <a:buChar char="o"/>
            </a:pPr>
            <a:r>
              <a:rPr lang="en-US" sz="1700" dirty="0"/>
              <a:t>Community Service Plan (CSP)</a:t>
            </a:r>
          </a:p>
          <a:p>
            <a:pPr lvl="2">
              <a:buSzPct val="75000"/>
              <a:buFont typeface="Courier New" panose="02070309020205020404" pitchFamily="49" charset="0"/>
              <a:buChar char="o"/>
            </a:pPr>
            <a:r>
              <a:rPr lang="en-US" sz="1700" dirty="0"/>
              <a:t>Individual Treatment Plan (ITP)</a:t>
            </a:r>
          </a:p>
          <a:p>
            <a:pPr lvl="2">
              <a:buSzPct val="75000"/>
              <a:buFont typeface="Courier New" panose="02070309020205020404" pitchFamily="49" charset="0"/>
              <a:buChar char="o"/>
            </a:pPr>
            <a:r>
              <a:rPr lang="en-US" sz="1700" dirty="0"/>
              <a:t>Individualized Service Plan (ISP)</a:t>
            </a:r>
          </a:p>
          <a:p>
            <a:pPr lvl="2">
              <a:buSzPct val="75000"/>
              <a:buFont typeface="Courier New" panose="02070309020205020404" pitchFamily="49" charset="0"/>
              <a:buChar char="o"/>
            </a:pPr>
            <a:r>
              <a:rPr lang="en-US" sz="1700" dirty="0"/>
              <a:t>Individualized Medication Plan, etc.</a:t>
            </a:r>
          </a:p>
        </p:txBody>
      </p:sp>
      <p:pic>
        <p:nvPicPr>
          <p:cNvPr id="6" name="Picture 5" descr="Capsules and pills inside a glass bowl">
            <a:extLst>
              <a:ext uri="{FF2B5EF4-FFF2-40B4-BE49-F238E27FC236}">
                <a16:creationId xmlns:a16="http://schemas.microsoft.com/office/drawing/2014/main" id="{851E5CDD-5FF1-4F48-978D-F700914839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44" r="57935"/>
          <a:stretch/>
        </p:blipFill>
        <p:spPr>
          <a:xfrm>
            <a:off x="20" y="10"/>
            <a:ext cx="3476673" cy="6857990"/>
          </a:xfrm>
          <a:prstGeom prst="rect">
            <a:avLst/>
          </a:prstGeom>
          <a:effectLst/>
        </p:spPr>
      </p:pic>
      <p:cxnSp>
        <p:nvCxnSpPr>
          <p:cNvPr id="25" name="Straight Connector 24">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009AC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A3D2FA3-6EDC-A444-BD1E-747345345600}"/>
              </a:ext>
            </a:extLst>
          </p:cNvPr>
          <p:cNvSpPr txBox="1"/>
          <p:nvPr/>
        </p:nvSpPr>
        <p:spPr>
          <a:xfrm>
            <a:off x="6934200" y="6400800"/>
            <a:ext cx="2057400" cy="338554"/>
          </a:xfrm>
          <a:prstGeom prst="rect">
            <a:avLst/>
          </a:prstGeom>
          <a:noFill/>
        </p:spPr>
        <p:txBody>
          <a:bodyPr wrap="square">
            <a:spAutoFit/>
          </a:bodyPr>
          <a:lstStyle/>
          <a:p>
            <a:pPr eaLnBrk="1" hangingPunct="1">
              <a:spcBef>
                <a:spcPct val="50000"/>
              </a:spcBef>
              <a:buFontTx/>
              <a:buNone/>
            </a:pPr>
            <a:r>
              <a:rPr lang="en-US" altLang="en-US" sz="1600" dirty="0">
                <a:solidFill>
                  <a:schemeClr val="bg1"/>
                </a:solidFill>
              </a:rPr>
              <a:t>MAP Policy Section 07</a:t>
            </a:r>
          </a:p>
        </p:txBody>
      </p:sp>
    </p:spTree>
    <p:extLst>
      <p:ext uri="{BB962C8B-B14F-4D97-AF65-F5344CB8AC3E}">
        <p14:creationId xmlns:p14="http://schemas.microsoft.com/office/powerpoint/2010/main" val="8403807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65126"/>
            <a:ext cx="8134350" cy="1021895"/>
          </a:xfrm>
        </p:spPr>
        <p:txBody>
          <a:bodyPr>
            <a:noAutofit/>
          </a:bodyPr>
          <a:lstStyle/>
          <a:p>
            <a:pPr algn="ctr"/>
            <a:r>
              <a:rPr lang="en-US" sz="4800" dirty="0"/>
              <a:t>HCP Telephone/Fax Order </a:t>
            </a:r>
          </a:p>
        </p:txBody>
      </p:sp>
      <p:sp>
        <p:nvSpPr>
          <p:cNvPr id="5" name="Content Placeholder 4"/>
          <p:cNvSpPr>
            <a:spLocks noGrp="1"/>
          </p:cNvSpPr>
          <p:nvPr>
            <p:ph sz="half" idx="1"/>
          </p:nvPr>
        </p:nvSpPr>
        <p:spPr>
          <a:xfrm>
            <a:off x="457200" y="1489414"/>
            <a:ext cx="3886200" cy="3407006"/>
          </a:xfrm>
        </p:spPr>
        <p:txBody>
          <a:bodyPr>
            <a:normAutofit/>
          </a:bodyPr>
          <a:lstStyle/>
          <a:p>
            <a:pPr marL="0" indent="0">
              <a:buNone/>
              <a:defRPr/>
            </a:pPr>
            <a:endParaRPr lang="en-US" altLang="en-US" sz="3600" dirty="0"/>
          </a:p>
          <a:p>
            <a:pPr>
              <a:defRPr/>
            </a:pPr>
            <a:r>
              <a:rPr lang="en-US" altLang="en-US" sz="3600" dirty="0"/>
              <a:t>Signed by HCP</a:t>
            </a:r>
          </a:p>
          <a:p>
            <a:pPr lvl="1">
              <a:buSzPct val="75000"/>
              <a:buFont typeface="Wingdings" pitchFamily="2" charset="2"/>
              <a:buChar char="§"/>
              <a:defRPr/>
            </a:pPr>
            <a:r>
              <a:rPr lang="en-US" altLang="en-US" sz="3200" dirty="0"/>
              <a:t>within 72 hours </a:t>
            </a:r>
          </a:p>
          <a:p>
            <a:pPr>
              <a:defRPr/>
            </a:pPr>
            <a:r>
              <a:rPr lang="en-US" altLang="en-US" sz="3600" dirty="0"/>
              <a:t>Posted &amp; Verified </a:t>
            </a:r>
          </a:p>
          <a:p>
            <a:pPr lvl="1">
              <a:buSzPct val="75000"/>
              <a:buFont typeface="Wingdings" pitchFamily="2" charset="2"/>
              <a:buChar char="§"/>
              <a:defRPr/>
            </a:pPr>
            <a:r>
              <a:rPr lang="en-US" altLang="en-US" sz="3200" dirty="0"/>
              <a:t>twice</a:t>
            </a:r>
          </a:p>
          <a:p>
            <a:endParaRPr lang="en-US" dirty="0"/>
          </a:p>
        </p:txBody>
      </p:sp>
      <p:sp>
        <p:nvSpPr>
          <p:cNvPr id="2" name="Right Arrow 1">
            <a:extLst>
              <a:ext uri="{FF2B5EF4-FFF2-40B4-BE49-F238E27FC236}">
                <a16:creationId xmlns:a16="http://schemas.microsoft.com/office/drawing/2014/main" id="{31B2E82F-D6C6-5B48-8C5B-03F2D13CE8BD}"/>
              </a:ext>
            </a:extLst>
          </p:cNvPr>
          <p:cNvSpPr/>
          <p:nvPr/>
        </p:nvSpPr>
        <p:spPr>
          <a:xfrm>
            <a:off x="3364992" y="5181600"/>
            <a:ext cx="978408" cy="484632"/>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a:extLst>
              <a:ext uri="{FF2B5EF4-FFF2-40B4-BE49-F238E27FC236}">
                <a16:creationId xmlns:a16="http://schemas.microsoft.com/office/drawing/2014/main" id="{022806EE-C8DF-034D-AC52-7EFAD9004D89}"/>
              </a:ext>
            </a:extLst>
          </p:cNvPr>
          <p:cNvSpPr/>
          <p:nvPr/>
        </p:nvSpPr>
        <p:spPr>
          <a:xfrm>
            <a:off x="3364992" y="5840752"/>
            <a:ext cx="978408" cy="484632"/>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6342918-E03C-E34F-8BAF-1EA90B58F738}"/>
              </a:ext>
            </a:extLst>
          </p:cNvPr>
          <p:cNvPicPr>
            <a:picLocks noChangeAspect="1"/>
          </p:cNvPicPr>
          <p:nvPr/>
        </p:nvPicPr>
        <p:blipFill>
          <a:blip r:embed="rId3"/>
          <a:stretch>
            <a:fillRect/>
          </a:stretch>
        </p:blipFill>
        <p:spPr>
          <a:xfrm>
            <a:off x="4426425" y="1311274"/>
            <a:ext cx="4416762" cy="5014110"/>
          </a:xfrm>
          <a:prstGeom prst="rect">
            <a:avLst/>
          </a:prstGeom>
        </p:spPr>
      </p:pic>
    </p:spTree>
    <p:extLst>
      <p:ext uri="{BB962C8B-B14F-4D97-AF65-F5344CB8AC3E}">
        <p14:creationId xmlns:p14="http://schemas.microsoft.com/office/powerpoint/2010/main" val="421532743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4C5A65">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a:normAutofit/>
          </a:bodyPr>
          <a:lstStyle/>
          <a:p>
            <a:pPr algn="r"/>
            <a:r>
              <a:rPr lang="en-US" dirty="0">
                <a:solidFill>
                  <a:srgbClr val="FFFFFF"/>
                </a:solidFill>
              </a:rPr>
              <a:t>Pill Organizer</a:t>
            </a:r>
          </a:p>
        </p:txBody>
      </p:sp>
      <p:pic>
        <p:nvPicPr>
          <p:cNvPr id="6" name="Picture 5" descr="Blue scheduled pillbox">
            <a:extLst>
              <a:ext uri="{FF2B5EF4-FFF2-40B4-BE49-F238E27FC236}">
                <a16:creationId xmlns:a16="http://schemas.microsoft.com/office/drawing/2014/main" id="{851E5CDD-5FF1-4F48-978D-F7009148390A}"/>
              </a:ext>
            </a:extLst>
          </p:cNvPr>
          <p:cNvPicPr>
            <a:picLocks noChangeAspect="1"/>
          </p:cNvPicPr>
          <p:nvPr/>
        </p:nvPicPr>
        <p:blipFill rotWithShape="1">
          <a:blip r:embed="rId3">
            <a:duotone>
              <a:prstClr val="black"/>
              <a:schemeClr val="accent3">
                <a:tint val="45000"/>
                <a:satMod val="400000"/>
              </a:schemeClr>
            </a:duotone>
          </a:blip>
          <a:srcRect r="13968" b="-3"/>
          <a:stretch/>
        </p:blipFill>
        <p:spPr>
          <a:xfrm>
            <a:off x="245660" y="321733"/>
            <a:ext cx="5293729" cy="4107392"/>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791200" y="917725"/>
            <a:ext cx="2959608" cy="4852362"/>
          </a:xfrm>
        </p:spPr>
        <p:txBody>
          <a:bodyPr anchor="ctr">
            <a:normAutofit/>
          </a:bodyPr>
          <a:lstStyle/>
          <a:p>
            <a:r>
              <a:rPr lang="en-US" sz="2400" dirty="0">
                <a:solidFill>
                  <a:srgbClr val="FFFFFF"/>
                </a:solidFill>
              </a:rPr>
              <a:t>Packaging by</a:t>
            </a:r>
          </a:p>
          <a:p>
            <a:pPr lvl="1">
              <a:buSzPct val="75000"/>
              <a:buFont typeface="Wingdings" pitchFamily="2" charset="2"/>
              <a:buChar char="§"/>
            </a:pPr>
            <a:r>
              <a:rPr lang="en-US" sz="2000" dirty="0">
                <a:solidFill>
                  <a:srgbClr val="FFFFFF"/>
                </a:solidFill>
              </a:rPr>
              <a:t>Pharmacist or</a:t>
            </a:r>
          </a:p>
          <a:p>
            <a:pPr lvl="1">
              <a:buSzPct val="75000"/>
              <a:buFont typeface="Wingdings" pitchFamily="2" charset="2"/>
              <a:buChar char="§"/>
            </a:pPr>
            <a:r>
              <a:rPr lang="en-US" sz="2000" dirty="0">
                <a:solidFill>
                  <a:srgbClr val="FFFFFF"/>
                </a:solidFill>
              </a:rPr>
              <a:t>Person Learning to Self-Administer</a:t>
            </a:r>
          </a:p>
          <a:p>
            <a:pPr lvl="2">
              <a:buSzPct val="75000"/>
              <a:buFont typeface="Courier New" panose="02070309020205020404" pitchFamily="49" charset="0"/>
              <a:buChar char="o"/>
            </a:pPr>
            <a:r>
              <a:rPr lang="en-US" sz="1600" dirty="0">
                <a:solidFill>
                  <a:srgbClr val="FFFFFF"/>
                </a:solidFill>
              </a:rPr>
              <a:t>Supervised by  Certified staff</a:t>
            </a:r>
          </a:p>
          <a:p>
            <a:pPr marL="457200" lvl="1" indent="0">
              <a:buSzPct val="75000"/>
              <a:buNone/>
            </a:pPr>
            <a:endParaRPr lang="en-US" sz="1700" dirty="0">
              <a:solidFill>
                <a:schemeClr val="bg1"/>
              </a:solidFill>
            </a:endParaRPr>
          </a:p>
        </p:txBody>
      </p:sp>
    </p:spTree>
    <p:extLst>
      <p:ext uri="{BB962C8B-B14F-4D97-AF65-F5344CB8AC3E}">
        <p14:creationId xmlns:p14="http://schemas.microsoft.com/office/powerpoint/2010/main" val="253029960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6" name="Rectangle 115">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E7E92FC-99B5-0945-977D-1418FAE12475}"/>
              </a:ext>
            </a:extLst>
          </p:cNvPr>
          <p:cNvSpPr>
            <a:spLocks noGrp="1"/>
          </p:cNvSpPr>
          <p:nvPr>
            <p:ph type="title"/>
          </p:nvPr>
        </p:nvSpPr>
        <p:spPr>
          <a:xfrm>
            <a:off x="479161" y="639193"/>
            <a:ext cx="2678858" cy="3573516"/>
          </a:xfrm>
        </p:spPr>
        <p:txBody>
          <a:bodyPr vert="horz" lIns="91440" tIns="45720" rIns="91440" bIns="45720" rtlCol="0" anchor="b">
            <a:normAutofit/>
          </a:bodyPr>
          <a:lstStyle/>
          <a:p>
            <a:r>
              <a:rPr lang="en-US" sz="4000" kern="1200">
                <a:solidFill>
                  <a:schemeClr val="tx1"/>
                </a:solidFill>
                <a:latin typeface="+mj-lt"/>
                <a:ea typeface="+mj-ea"/>
                <a:cs typeface="+mj-cs"/>
              </a:rPr>
              <a:t>Observation Sheet</a:t>
            </a:r>
          </a:p>
        </p:txBody>
      </p:sp>
      <p:sp>
        <p:nvSpPr>
          <p:cNvPr id="118"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4409267"/>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able&#10;&#10;Description automatically generated">
            <a:extLst>
              <a:ext uri="{FF2B5EF4-FFF2-40B4-BE49-F238E27FC236}">
                <a16:creationId xmlns:a16="http://schemas.microsoft.com/office/drawing/2014/main" id="{35CEA557-3169-9D46-B419-D9EDD2579E3A}"/>
              </a:ext>
            </a:extLst>
          </p:cNvPr>
          <p:cNvPicPr>
            <a:picLocks noChangeAspect="1"/>
          </p:cNvPicPr>
          <p:nvPr/>
        </p:nvPicPr>
        <p:blipFill>
          <a:blip r:embed="rId3"/>
          <a:stretch>
            <a:fillRect/>
          </a:stretch>
        </p:blipFill>
        <p:spPr>
          <a:xfrm>
            <a:off x="3490722" y="1399701"/>
            <a:ext cx="5410962" cy="4031166"/>
          </a:xfrm>
          <a:prstGeom prst="rect">
            <a:avLst/>
          </a:prstGeom>
        </p:spPr>
      </p:pic>
    </p:spTree>
    <p:extLst>
      <p:ext uri="{BB962C8B-B14F-4D97-AF65-F5344CB8AC3E}">
        <p14:creationId xmlns:p14="http://schemas.microsoft.com/office/powerpoint/2010/main" val="154753773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Blue scheduled pillbox">
            <a:extLst>
              <a:ext uri="{FF2B5EF4-FFF2-40B4-BE49-F238E27FC236}">
                <a16:creationId xmlns:a16="http://schemas.microsoft.com/office/drawing/2014/main" id="{851E5CDD-5FF1-4F48-978D-F7009148390A}"/>
              </a:ext>
            </a:extLst>
          </p:cNvPr>
          <p:cNvPicPr>
            <a:picLocks noChangeAspect="1"/>
          </p:cNvPicPr>
          <p:nvPr/>
        </p:nvPicPr>
        <p:blipFill rotWithShape="1">
          <a:blip r:embed="rId3"/>
          <a:srcRect r="10999" b="-1"/>
          <a:stretch/>
        </p:blipFill>
        <p:spPr>
          <a:xfrm>
            <a:off x="20" y="10"/>
            <a:ext cx="9143979" cy="6857990"/>
          </a:xfrm>
          <a:prstGeom prst="rect">
            <a:avLst/>
          </a:prstGeom>
        </p:spPr>
      </p:pic>
      <p:sp>
        <p:nvSpPr>
          <p:cNvPr id="18"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4512879"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p:cNvSpPr>
            <a:spLocks noGrp="1"/>
          </p:cNvSpPr>
          <p:nvPr>
            <p:ph type="title"/>
          </p:nvPr>
        </p:nvSpPr>
        <p:spPr>
          <a:xfrm>
            <a:off x="532086" y="1913950"/>
            <a:ext cx="3153102" cy="1342754"/>
          </a:xfrm>
        </p:spPr>
        <p:txBody>
          <a:bodyPr>
            <a:normAutofit/>
          </a:bodyPr>
          <a:lstStyle/>
          <a:p>
            <a:pPr algn="ctr"/>
            <a:r>
              <a:rPr lang="en-US" sz="3200" dirty="0"/>
              <a:t>PRN Medication</a:t>
            </a:r>
          </a:p>
        </p:txBody>
      </p:sp>
      <p:cxnSp>
        <p:nvCxnSpPr>
          <p:cNvPr id="20" name="Straight Connector 19">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3337139"/>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4137" y="3417573"/>
            <a:ext cx="3444765" cy="2619839"/>
          </a:xfrm>
        </p:spPr>
        <p:txBody>
          <a:bodyPr anchor="ctr">
            <a:normAutofit/>
          </a:bodyPr>
          <a:lstStyle/>
          <a:p>
            <a:r>
              <a:rPr lang="en-US" sz="2400" dirty="0"/>
              <a:t>Packed Separately </a:t>
            </a:r>
          </a:p>
          <a:p>
            <a:pPr lvl="1">
              <a:buSzPct val="75000"/>
              <a:buFont typeface="Wingdings" pitchFamily="2" charset="2"/>
              <a:buChar char="§"/>
            </a:pPr>
            <a:r>
              <a:rPr lang="en-US" sz="2000" dirty="0"/>
              <a:t>from scheduled medication</a:t>
            </a:r>
          </a:p>
          <a:p>
            <a:pPr>
              <a:buSzPct val="100000"/>
            </a:pPr>
            <a:r>
              <a:rPr lang="en-US" sz="2400" dirty="0"/>
              <a:t>Maximum 7 doses</a:t>
            </a:r>
          </a:p>
          <a:p>
            <a:pPr marL="457200" lvl="1" indent="0">
              <a:buSzPct val="75000"/>
              <a:buNone/>
            </a:pPr>
            <a:endParaRPr lang="en-US" sz="1600" dirty="0"/>
          </a:p>
        </p:txBody>
      </p:sp>
    </p:spTree>
    <p:extLst>
      <p:ext uri="{BB962C8B-B14F-4D97-AF65-F5344CB8AC3E}">
        <p14:creationId xmlns:p14="http://schemas.microsoft.com/office/powerpoint/2010/main" val="66839430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13">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15">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17">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963930" y="1008993"/>
            <a:ext cx="6923558" cy="3542045"/>
          </a:xfrm>
        </p:spPr>
        <p:txBody>
          <a:bodyPr vert="horz" lIns="91440" tIns="45720" rIns="91440" bIns="45720" rtlCol="0" anchor="b">
            <a:normAutofit/>
          </a:bodyPr>
          <a:lstStyle/>
          <a:p>
            <a:r>
              <a:rPr lang="en-US" sz="10000" kern="1200" dirty="0">
                <a:solidFill>
                  <a:schemeClr val="tx1"/>
                </a:solidFill>
                <a:latin typeface="+mj-lt"/>
                <a:ea typeface="+mj-ea"/>
                <a:cs typeface="+mj-cs"/>
              </a:rPr>
              <a:t>Section J</a:t>
            </a:r>
          </a:p>
        </p:txBody>
      </p:sp>
      <p:sp>
        <p:nvSpPr>
          <p:cNvPr id="5" name="Text Placeholder 4"/>
          <p:cNvSpPr>
            <a:spLocks noGrp="1"/>
          </p:cNvSpPr>
          <p:nvPr>
            <p:ph type="body" idx="1"/>
          </p:nvPr>
        </p:nvSpPr>
        <p:spPr>
          <a:xfrm>
            <a:off x="963930" y="4582814"/>
            <a:ext cx="6198870" cy="1312657"/>
          </a:xfrm>
        </p:spPr>
        <p:txBody>
          <a:bodyPr vert="horz" lIns="91440" tIns="45720" rIns="91440" bIns="45720" rtlCol="0" anchor="t">
            <a:normAutofit/>
          </a:bodyPr>
          <a:lstStyle/>
          <a:p>
            <a:r>
              <a:rPr lang="en-US" dirty="0"/>
              <a:t>Self-Administering</a:t>
            </a:r>
          </a:p>
        </p:txBody>
      </p:sp>
      <p:sp>
        <p:nvSpPr>
          <p:cNvPr id="2" name="TextBox 1">
            <a:extLst>
              <a:ext uri="{FF2B5EF4-FFF2-40B4-BE49-F238E27FC236}">
                <a16:creationId xmlns:a16="http://schemas.microsoft.com/office/drawing/2014/main" id="{B2985141-C37C-1543-A48C-9E7A2326859A}"/>
              </a:ext>
            </a:extLst>
          </p:cNvPr>
          <p:cNvSpPr txBox="1"/>
          <p:nvPr/>
        </p:nvSpPr>
        <p:spPr>
          <a:xfrm>
            <a:off x="6531758" y="6203717"/>
            <a:ext cx="2711459" cy="369332"/>
          </a:xfrm>
          <a:prstGeom prst="rect">
            <a:avLst/>
          </a:prstGeom>
          <a:noFill/>
        </p:spPr>
        <p:txBody>
          <a:bodyPr wrap="square" rtlCol="0">
            <a:spAutoFit/>
          </a:bodyPr>
          <a:lstStyle/>
          <a:p>
            <a:pPr>
              <a:spcBef>
                <a:spcPct val="50000"/>
              </a:spcBef>
            </a:pPr>
            <a:r>
              <a:rPr lang="en-US" altLang="en-US" dirty="0"/>
              <a:t>MAP Policy Section 07</a:t>
            </a:r>
          </a:p>
        </p:txBody>
      </p:sp>
    </p:spTree>
    <p:extLst>
      <p:ext uri="{BB962C8B-B14F-4D97-AF65-F5344CB8AC3E}">
        <p14:creationId xmlns:p14="http://schemas.microsoft.com/office/powerpoint/2010/main" val="4779960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Old woman relaxing at home">
            <a:extLst>
              <a:ext uri="{FF2B5EF4-FFF2-40B4-BE49-F238E27FC236}">
                <a16:creationId xmlns:a16="http://schemas.microsoft.com/office/drawing/2014/main" id="{F0DBEE8D-3036-C743-A02D-545EE5A04A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640" r="14834" b="9091"/>
          <a:stretch/>
        </p:blipFill>
        <p:spPr>
          <a:xfrm>
            <a:off x="2642616" y="10"/>
            <a:ext cx="6501384" cy="6857990"/>
          </a:xfrm>
          <a:prstGeom prst="rect">
            <a:avLst/>
          </a:prstGeom>
        </p:spPr>
      </p:pic>
      <p:sp>
        <p:nvSpPr>
          <p:cNvPr id="25" name="Rectangle 24">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78320" y="1161288"/>
            <a:ext cx="2578608" cy="1124712"/>
          </a:xfrm>
        </p:spPr>
        <p:txBody>
          <a:bodyPr anchor="b">
            <a:normAutofit/>
          </a:bodyPr>
          <a:lstStyle/>
          <a:p>
            <a:r>
              <a:rPr lang="en-US" sz="2400"/>
              <a:t>Self-Administering Medication</a:t>
            </a:r>
          </a:p>
        </p:txBody>
      </p:sp>
      <p:sp>
        <p:nvSpPr>
          <p:cNvPr id="27" name="Rectangle 2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ectangle 2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278320" y="2718054"/>
            <a:ext cx="2579180" cy="3207258"/>
          </a:xfrm>
        </p:spPr>
        <p:txBody>
          <a:bodyPr anchor="t">
            <a:normAutofit/>
          </a:bodyPr>
          <a:lstStyle/>
          <a:p>
            <a:r>
              <a:rPr lang="en-US" sz="1400" dirty="0"/>
              <a:t>Supporting Documentation</a:t>
            </a:r>
          </a:p>
          <a:p>
            <a:pPr lvl="1">
              <a:buSzPct val="75000"/>
              <a:buFont typeface="Wingdings" pitchFamily="2" charset="2"/>
              <a:buChar char="§"/>
            </a:pPr>
            <a:r>
              <a:rPr lang="en-US" sz="1400" dirty="0"/>
              <a:t>HCP approval to self-administer</a:t>
            </a:r>
          </a:p>
          <a:p>
            <a:pPr lvl="1">
              <a:buSzPct val="75000"/>
              <a:buFont typeface="Wingdings" pitchFamily="2" charset="2"/>
              <a:buChar char="§"/>
            </a:pPr>
            <a:r>
              <a:rPr lang="en-US" sz="1400" dirty="0"/>
              <a:t>Valid HCP orders</a:t>
            </a:r>
          </a:p>
          <a:p>
            <a:pPr lvl="1">
              <a:buSzPct val="75000"/>
              <a:buFont typeface="Wingdings" pitchFamily="2" charset="2"/>
              <a:buChar char="§"/>
            </a:pPr>
            <a:r>
              <a:rPr lang="en-US" sz="1400" dirty="0"/>
              <a:t>Self-administration assessment</a:t>
            </a:r>
          </a:p>
          <a:p>
            <a:pPr lvl="1">
              <a:buSzPct val="75000"/>
              <a:buFont typeface="Wingdings" pitchFamily="2" charset="2"/>
              <a:buChar char="§"/>
            </a:pPr>
            <a:r>
              <a:rPr lang="en-US" sz="1400" dirty="0"/>
              <a:t>Self-administration status noted in ISP, ITP, CTP, etc.</a:t>
            </a:r>
          </a:p>
          <a:p>
            <a:pPr lvl="1">
              <a:buSzPct val="75000"/>
              <a:buFont typeface="Wingdings" pitchFamily="2" charset="2"/>
              <a:buChar char="§"/>
            </a:pPr>
            <a:r>
              <a:rPr lang="en-US" sz="1400" dirty="0"/>
              <a:t>Quarterly reviews</a:t>
            </a:r>
          </a:p>
          <a:p>
            <a:pPr lvl="1">
              <a:buSzPct val="75000"/>
              <a:buFont typeface="Wingdings" pitchFamily="2" charset="2"/>
              <a:buChar char="§"/>
            </a:pPr>
            <a:r>
              <a:rPr lang="en-US" sz="1400" dirty="0"/>
              <a:t>Written ‘back-up’ plan</a:t>
            </a:r>
          </a:p>
          <a:p>
            <a:pPr lvl="1">
              <a:buSzPct val="75000"/>
              <a:buFont typeface="Wingdings" pitchFamily="2" charset="2"/>
              <a:buChar char="§"/>
            </a:pPr>
            <a:r>
              <a:rPr lang="en-US" sz="1400" dirty="0"/>
              <a:t>Meds stored in a secure area</a:t>
            </a:r>
          </a:p>
          <a:p>
            <a:pPr marL="274320" lvl="1" indent="0">
              <a:buNone/>
            </a:pPr>
            <a:endParaRPr lang="en-US" sz="1400" b="1" dirty="0"/>
          </a:p>
        </p:txBody>
      </p:sp>
    </p:spTree>
    <p:extLst>
      <p:ext uri="{BB962C8B-B14F-4D97-AF65-F5344CB8AC3E}">
        <p14:creationId xmlns:p14="http://schemas.microsoft.com/office/powerpoint/2010/main" val="86553871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13">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15">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17">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963930" y="1008993"/>
            <a:ext cx="6923558" cy="3542045"/>
          </a:xfrm>
        </p:spPr>
        <p:txBody>
          <a:bodyPr vert="horz" lIns="91440" tIns="45720" rIns="91440" bIns="45720" rtlCol="0" anchor="b">
            <a:normAutofit/>
          </a:bodyPr>
          <a:lstStyle/>
          <a:p>
            <a:r>
              <a:rPr lang="en-US" sz="10000" kern="1200" dirty="0">
                <a:solidFill>
                  <a:schemeClr val="tx1"/>
                </a:solidFill>
                <a:latin typeface="+mj-lt"/>
                <a:ea typeface="+mj-ea"/>
                <a:cs typeface="+mj-cs"/>
              </a:rPr>
              <a:t>Section K</a:t>
            </a:r>
          </a:p>
        </p:txBody>
      </p:sp>
      <p:sp>
        <p:nvSpPr>
          <p:cNvPr id="5" name="Text Placeholder 4"/>
          <p:cNvSpPr>
            <a:spLocks noGrp="1"/>
          </p:cNvSpPr>
          <p:nvPr>
            <p:ph type="body" idx="1"/>
          </p:nvPr>
        </p:nvSpPr>
        <p:spPr>
          <a:xfrm>
            <a:off x="963930" y="4582814"/>
            <a:ext cx="6198870" cy="1312657"/>
          </a:xfrm>
        </p:spPr>
        <p:txBody>
          <a:bodyPr vert="horz" lIns="91440" tIns="45720" rIns="91440" bIns="45720" rtlCol="0" anchor="t">
            <a:normAutofit/>
          </a:bodyPr>
          <a:lstStyle/>
          <a:p>
            <a:r>
              <a:rPr lang="en-US" dirty="0"/>
              <a:t>Leave of Absence &amp; other </a:t>
            </a:r>
          </a:p>
          <a:p>
            <a:r>
              <a:rPr lang="en-US" dirty="0"/>
              <a:t>Off-site Medication Administration</a:t>
            </a:r>
          </a:p>
        </p:txBody>
      </p:sp>
      <p:sp>
        <p:nvSpPr>
          <p:cNvPr id="2" name="TextBox 1">
            <a:extLst>
              <a:ext uri="{FF2B5EF4-FFF2-40B4-BE49-F238E27FC236}">
                <a16:creationId xmlns:a16="http://schemas.microsoft.com/office/drawing/2014/main" id="{7A33C216-D49A-DB40-89FF-077F82909DE0}"/>
              </a:ext>
            </a:extLst>
          </p:cNvPr>
          <p:cNvSpPr txBox="1"/>
          <p:nvPr/>
        </p:nvSpPr>
        <p:spPr>
          <a:xfrm>
            <a:off x="6553830" y="6197323"/>
            <a:ext cx="2468880" cy="369332"/>
          </a:xfrm>
          <a:prstGeom prst="rect">
            <a:avLst/>
          </a:prstGeom>
          <a:noFill/>
        </p:spPr>
        <p:txBody>
          <a:bodyPr wrap="square" rtlCol="0">
            <a:spAutoFit/>
          </a:bodyPr>
          <a:lstStyle/>
          <a:p>
            <a:pPr>
              <a:spcBef>
                <a:spcPct val="50000"/>
              </a:spcBef>
            </a:pPr>
            <a:r>
              <a:rPr lang="en-US" altLang="en-US" dirty="0"/>
              <a:t>MAP Policy Section 11</a:t>
            </a:r>
          </a:p>
        </p:txBody>
      </p:sp>
    </p:spTree>
    <p:extLst>
      <p:ext uri="{BB962C8B-B14F-4D97-AF65-F5344CB8AC3E}">
        <p14:creationId xmlns:p14="http://schemas.microsoft.com/office/powerpoint/2010/main" val="361528298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8199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93555" y="620392"/>
            <a:ext cx="2856201" cy="5504688"/>
          </a:xfrm>
        </p:spPr>
        <p:txBody>
          <a:bodyPr>
            <a:normAutofit/>
          </a:bodyPr>
          <a:lstStyle/>
          <a:p>
            <a:r>
              <a:rPr lang="en-US" sz="3200" dirty="0"/>
              <a:t>Medication Administration</a:t>
            </a:r>
            <a:br>
              <a:rPr lang="en-US" sz="3200" dirty="0"/>
            </a:br>
            <a:r>
              <a:rPr lang="en-US" sz="3200" dirty="0"/>
              <a:t>Locations other than the Site</a:t>
            </a:r>
            <a:endParaRPr lang="en-US" sz="3200" dirty="0">
              <a:solidFill>
                <a:schemeClr val="bg1"/>
              </a:solidFill>
            </a:endParaRPr>
          </a:p>
        </p:txBody>
      </p:sp>
      <p:graphicFrame>
        <p:nvGraphicFramePr>
          <p:cNvPr id="5" name="Content Placeholder 2">
            <a:extLst>
              <a:ext uri="{FF2B5EF4-FFF2-40B4-BE49-F238E27FC236}">
                <a16:creationId xmlns:a16="http://schemas.microsoft.com/office/drawing/2014/main" id="{396C8229-C6D9-420B-9128-B24FCF5836C7}"/>
              </a:ext>
            </a:extLst>
          </p:cNvPr>
          <p:cNvGraphicFramePr>
            <a:graphicFrameLocks noGrp="1"/>
          </p:cNvGraphicFramePr>
          <p:nvPr>
            <p:ph idx="1"/>
            <p:extLst>
              <p:ext uri="{D42A27DB-BD31-4B8C-83A1-F6EECF244321}">
                <p14:modId xmlns:p14="http://schemas.microsoft.com/office/powerpoint/2010/main" val="3651979448"/>
              </p:ext>
            </p:extLst>
          </p:nvPr>
        </p:nvGraphicFramePr>
        <p:xfrm>
          <a:off x="4101291" y="620392"/>
          <a:ext cx="469773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464081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anchor="b">
            <a:normAutofit/>
          </a:bodyPr>
          <a:lstStyle/>
          <a:p>
            <a:r>
              <a:rPr lang="en-US" sz="4300"/>
              <a:t>Leave of Absence (LOA)</a:t>
            </a:r>
          </a:p>
        </p:txBody>
      </p:sp>
      <p:sp>
        <p:nvSpPr>
          <p:cNvPr id="2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0060" y="2872899"/>
            <a:ext cx="3182691" cy="3320668"/>
          </a:xfrm>
        </p:spPr>
        <p:txBody>
          <a:bodyPr>
            <a:normAutofit/>
          </a:bodyPr>
          <a:lstStyle/>
          <a:p>
            <a:r>
              <a:rPr lang="en-US" sz="1900" dirty="0"/>
              <a:t>Pharmacy prepares meds when absence is:</a:t>
            </a:r>
          </a:p>
          <a:p>
            <a:pPr lvl="1">
              <a:buSzPct val="75000"/>
              <a:buFont typeface="Wingdings" pitchFamily="2" charset="2"/>
              <a:buChar char="§"/>
            </a:pPr>
            <a:r>
              <a:rPr lang="en-US" sz="1900" dirty="0"/>
              <a:t>scheduled ahead or</a:t>
            </a:r>
          </a:p>
          <a:p>
            <a:pPr lvl="1">
              <a:buSzPct val="75000"/>
              <a:buFont typeface="Wingdings" pitchFamily="2" charset="2"/>
              <a:buChar char="§"/>
            </a:pPr>
            <a:r>
              <a:rPr lang="en-US" sz="1900" dirty="0"/>
              <a:t>greater than 72 hours</a:t>
            </a:r>
          </a:p>
          <a:p>
            <a:r>
              <a:rPr lang="en-US" sz="1900" dirty="0"/>
              <a:t>If pharmacy is contacted &amp; unable, Certified staff may prepare meds when absence is:</a:t>
            </a:r>
          </a:p>
          <a:p>
            <a:pPr lvl="1">
              <a:buSzPct val="75000"/>
              <a:buFont typeface="Wingdings" pitchFamily="2" charset="2"/>
              <a:buChar char="§"/>
            </a:pPr>
            <a:r>
              <a:rPr lang="en-US" sz="1900" dirty="0"/>
              <a:t> </a:t>
            </a:r>
            <a:r>
              <a:rPr lang="en-US" sz="1900" i="1" dirty="0"/>
              <a:t>unplanned</a:t>
            </a:r>
            <a:r>
              <a:rPr lang="en-US" sz="1900" dirty="0"/>
              <a:t> </a:t>
            </a:r>
            <a:r>
              <a:rPr lang="en-US" sz="1900" u="sng" dirty="0"/>
              <a:t>and </a:t>
            </a:r>
          </a:p>
          <a:p>
            <a:pPr lvl="1">
              <a:buSzPct val="75000"/>
              <a:buFont typeface="Wingdings" pitchFamily="2" charset="2"/>
              <a:buChar char="§"/>
            </a:pPr>
            <a:r>
              <a:rPr lang="en-US" sz="1900" dirty="0"/>
              <a:t>less than 72 hours</a:t>
            </a:r>
          </a:p>
        </p:txBody>
      </p:sp>
      <p:pic>
        <p:nvPicPr>
          <p:cNvPr id="5" name="Picture 4" descr="Grandfather bonding with granddaughter">
            <a:extLst>
              <a:ext uri="{FF2B5EF4-FFF2-40B4-BE49-F238E27FC236}">
                <a16:creationId xmlns:a16="http://schemas.microsoft.com/office/drawing/2014/main" id="{72496A40-92DD-E845-B365-3920646067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788" r="23315"/>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04476453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2170" y="856180"/>
            <a:ext cx="3420438" cy="1128068"/>
          </a:xfrm>
        </p:spPr>
        <p:txBody>
          <a:bodyPr vert="horz" lIns="91440" tIns="45720" rIns="91440" bIns="45720" rtlCol="0" anchor="ctr">
            <a:normAutofit/>
          </a:bodyPr>
          <a:lstStyle/>
          <a:p>
            <a:br>
              <a:rPr lang="en-US" sz="3500" dirty="0"/>
            </a:br>
            <a:r>
              <a:rPr lang="en-US" sz="4000" dirty="0"/>
              <a:t>LOA Form</a:t>
            </a:r>
            <a:endParaRPr lang="en-US" sz="3500" i="1" dirty="0"/>
          </a:p>
        </p:txBody>
      </p:sp>
      <p:grpSp>
        <p:nvGrpSpPr>
          <p:cNvPr id="29" name="Group 28">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30" name="Rectangle 2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390881" y="2364137"/>
            <a:ext cx="3602334" cy="3979585"/>
          </a:xfrm>
        </p:spPr>
        <p:txBody>
          <a:bodyPr vert="horz" lIns="91440" tIns="45720" rIns="91440" bIns="45720" rtlCol="0" anchor="ctr">
            <a:normAutofit fontScale="92500" lnSpcReduction="10000"/>
          </a:bodyPr>
          <a:lstStyle/>
          <a:p>
            <a:r>
              <a:rPr lang="en-US" sz="3200" dirty="0"/>
              <a:t>Must include</a:t>
            </a:r>
          </a:p>
          <a:p>
            <a:pPr lvl="1">
              <a:buSzPct val="75000"/>
              <a:buFont typeface="Wingdings" pitchFamily="2" charset="2"/>
              <a:buChar char="§"/>
            </a:pPr>
            <a:r>
              <a:rPr lang="en-US" sz="2800" dirty="0"/>
              <a:t>Person’s Name</a:t>
            </a:r>
          </a:p>
          <a:p>
            <a:pPr lvl="1">
              <a:buSzPct val="75000"/>
              <a:buFont typeface="Wingdings" pitchFamily="2" charset="2"/>
              <a:buChar char="§"/>
            </a:pPr>
            <a:r>
              <a:rPr lang="en-US" sz="2800" dirty="0"/>
              <a:t>Medication</a:t>
            </a:r>
          </a:p>
          <a:p>
            <a:pPr lvl="1">
              <a:buSzPct val="75000"/>
              <a:buFont typeface="Wingdings" pitchFamily="2" charset="2"/>
              <a:buChar char="§"/>
            </a:pPr>
            <a:r>
              <a:rPr lang="en-US" sz="2800" dirty="0"/>
              <a:t>Strength</a:t>
            </a:r>
          </a:p>
          <a:p>
            <a:pPr lvl="1">
              <a:buSzPct val="75000"/>
              <a:buFont typeface="Wingdings" pitchFamily="2" charset="2"/>
              <a:buChar char="§"/>
            </a:pPr>
            <a:r>
              <a:rPr lang="en-US" sz="2800" dirty="0"/>
              <a:t>Quantity</a:t>
            </a:r>
          </a:p>
          <a:p>
            <a:pPr lvl="1">
              <a:buSzPct val="75000"/>
              <a:buFont typeface="Wingdings" pitchFamily="2" charset="2"/>
              <a:buChar char="§"/>
            </a:pPr>
            <a:r>
              <a:rPr lang="en-US" sz="2800" dirty="0"/>
              <a:t>Addresses</a:t>
            </a:r>
          </a:p>
          <a:p>
            <a:pPr lvl="2">
              <a:buSzPct val="75000"/>
              <a:buFont typeface="Courier New" panose="02070309020205020404" pitchFamily="49" charset="0"/>
              <a:buChar char="o"/>
            </a:pPr>
            <a:r>
              <a:rPr lang="en-US" sz="2400" dirty="0"/>
              <a:t>From/To</a:t>
            </a:r>
          </a:p>
          <a:p>
            <a:pPr lvl="1">
              <a:buSzPct val="75000"/>
              <a:buFont typeface="Wingdings" pitchFamily="2" charset="2"/>
              <a:buChar char="§"/>
            </a:pPr>
            <a:r>
              <a:rPr lang="en-US" sz="2800" dirty="0"/>
              <a:t>Signatures</a:t>
            </a:r>
          </a:p>
          <a:p>
            <a:pPr lvl="2">
              <a:buSzPct val="75000"/>
              <a:buFont typeface="Courier New" panose="02070309020205020404" pitchFamily="49" charset="0"/>
              <a:buChar char="o"/>
            </a:pPr>
            <a:r>
              <a:rPr lang="en-US" sz="2400" dirty="0"/>
              <a:t>Release/Accept</a:t>
            </a:r>
          </a:p>
          <a:p>
            <a:r>
              <a:rPr lang="en-US" sz="3200" dirty="0"/>
              <a:t>Filed on site</a:t>
            </a:r>
          </a:p>
          <a:p>
            <a:pPr marL="457200" lvl="1">
              <a:buSzPct val="75000"/>
            </a:pPr>
            <a:endParaRPr lang="en-US" sz="1700" dirty="0"/>
          </a:p>
        </p:txBody>
      </p:sp>
      <p:sp>
        <p:nvSpPr>
          <p:cNvPr id="35" name="Rectangle 34">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61CA267D-926B-6C47-BA71-BE4F574BD85C}"/>
              </a:ext>
            </a:extLst>
          </p:cNvPr>
          <p:cNvPicPr>
            <a:picLocks noChangeAspect="1"/>
          </p:cNvPicPr>
          <p:nvPr/>
        </p:nvPicPr>
        <p:blipFill>
          <a:blip r:embed="rId3"/>
          <a:stretch>
            <a:fillRect/>
          </a:stretch>
        </p:blipFill>
        <p:spPr>
          <a:xfrm>
            <a:off x="4264355" y="976988"/>
            <a:ext cx="4450553" cy="5359403"/>
          </a:xfrm>
          <a:prstGeom prst="rect">
            <a:avLst/>
          </a:prstGeom>
        </p:spPr>
      </p:pic>
    </p:spTree>
    <p:extLst>
      <p:ext uri="{BB962C8B-B14F-4D97-AF65-F5344CB8AC3E}">
        <p14:creationId xmlns:p14="http://schemas.microsoft.com/office/powerpoint/2010/main" val="324946774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2170" y="856180"/>
            <a:ext cx="3420438" cy="1128068"/>
          </a:xfrm>
        </p:spPr>
        <p:txBody>
          <a:bodyPr vert="horz" lIns="91440" tIns="45720" rIns="91440" bIns="45720" rtlCol="0" anchor="ctr">
            <a:normAutofit/>
          </a:bodyPr>
          <a:lstStyle/>
          <a:p>
            <a:br>
              <a:rPr lang="en-US" sz="3500" dirty="0"/>
            </a:br>
            <a:r>
              <a:rPr lang="en-US" sz="4000" dirty="0"/>
              <a:t>Count Book</a:t>
            </a:r>
            <a:endParaRPr lang="en-US" sz="3500" i="1" dirty="0"/>
          </a:p>
        </p:txBody>
      </p:sp>
      <p:grpSp>
        <p:nvGrpSpPr>
          <p:cNvPr id="29" name="Group 28">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30" name="Rectangle 2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390881" y="2364137"/>
            <a:ext cx="3602334" cy="3979585"/>
          </a:xfrm>
        </p:spPr>
        <p:txBody>
          <a:bodyPr vert="horz" lIns="91440" tIns="45720" rIns="91440" bIns="45720" rtlCol="0" anchor="ctr">
            <a:normAutofit/>
          </a:bodyPr>
          <a:lstStyle/>
          <a:p>
            <a:r>
              <a:rPr lang="en-US" sz="3200" dirty="0"/>
              <a:t>Count Sheet page</a:t>
            </a:r>
          </a:p>
          <a:p>
            <a:pPr lvl="1">
              <a:buSzPct val="75000"/>
              <a:buFont typeface="Wingdings" pitchFamily="2" charset="2"/>
              <a:buChar char="§"/>
            </a:pPr>
            <a:r>
              <a:rPr lang="en-US" sz="2800" dirty="0"/>
              <a:t>Must identify</a:t>
            </a:r>
          </a:p>
          <a:p>
            <a:pPr lvl="2">
              <a:buSzPct val="75000"/>
              <a:buFont typeface="Courier New" panose="02070309020205020404" pitchFamily="49" charset="0"/>
              <a:buChar char="o"/>
            </a:pPr>
            <a:r>
              <a:rPr lang="en-US" sz="2400" dirty="0"/>
              <a:t>Countable meds, if applicable</a:t>
            </a:r>
          </a:p>
          <a:p>
            <a:pPr lvl="1">
              <a:buSzPct val="75000"/>
              <a:buFont typeface="Wingdings" pitchFamily="2" charset="2"/>
              <a:buChar char="§"/>
            </a:pPr>
            <a:endParaRPr lang="en-US" sz="3200" dirty="0"/>
          </a:p>
          <a:p>
            <a:pPr marL="457200" lvl="1">
              <a:buSzPct val="75000"/>
            </a:pPr>
            <a:endParaRPr lang="en-US" sz="1700" dirty="0"/>
          </a:p>
        </p:txBody>
      </p:sp>
      <p:sp>
        <p:nvSpPr>
          <p:cNvPr id="35" name="Rectangle 34">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DC6B980-D70C-B547-964E-3A665007FD8D}"/>
              </a:ext>
            </a:extLst>
          </p:cNvPr>
          <p:cNvPicPr>
            <a:picLocks noChangeAspect="1"/>
          </p:cNvPicPr>
          <p:nvPr/>
        </p:nvPicPr>
        <p:blipFill>
          <a:blip r:embed="rId3"/>
          <a:stretch>
            <a:fillRect/>
          </a:stretch>
        </p:blipFill>
        <p:spPr>
          <a:xfrm>
            <a:off x="4376398" y="1406963"/>
            <a:ext cx="4325431" cy="3878270"/>
          </a:xfrm>
          <a:prstGeom prst="rect">
            <a:avLst/>
          </a:prstGeom>
        </p:spPr>
      </p:pic>
      <p:sp>
        <p:nvSpPr>
          <p:cNvPr id="4" name="Right Arrow 3">
            <a:extLst>
              <a:ext uri="{FF2B5EF4-FFF2-40B4-BE49-F238E27FC236}">
                <a16:creationId xmlns:a16="http://schemas.microsoft.com/office/drawing/2014/main" id="{E277689E-1567-D345-8D31-34CDB6EA318C}"/>
              </a:ext>
            </a:extLst>
          </p:cNvPr>
          <p:cNvSpPr/>
          <p:nvPr/>
        </p:nvSpPr>
        <p:spPr>
          <a:xfrm>
            <a:off x="3285948" y="46482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2541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533400" y="457200"/>
            <a:ext cx="8229600" cy="1012825"/>
          </a:xfrm>
        </p:spPr>
        <p:txBody>
          <a:bodyPr>
            <a:noAutofit/>
          </a:bodyPr>
          <a:lstStyle/>
          <a:p>
            <a:pPr lvl="1" algn="ctr" eaLnBrk="1" hangingPunct="1">
              <a:defRPr/>
            </a:pPr>
            <a:br>
              <a:rPr lang="en-US" altLang="en-US" sz="4400" dirty="0">
                <a:latin typeface="+mj-lt"/>
              </a:rPr>
            </a:br>
            <a:r>
              <a:rPr lang="en-US" altLang="en-US" sz="4400" dirty="0">
                <a:latin typeface="+mj-lt"/>
              </a:rPr>
              <a:t>Protocol HCP Order</a:t>
            </a:r>
            <a:br>
              <a:rPr lang="en-US" altLang="en-US" sz="4400" dirty="0">
                <a:effectLst>
                  <a:outerShdw blurRad="38100" dist="38100" dir="2700000" algn="tl">
                    <a:srgbClr val="C0C0C0"/>
                  </a:outerShdw>
                </a:effectLst>
              </a:rPr>
            </a:br>
            <a:endParaRPr lang="en-US" altLang="en-US" sz="4400" dirty="0"/>
          </a:p>
        </p:txBody>
      </p:sp>
      <p:sp>
        <p:nvSpPr>
          <p:cNvPr id="151555" name="Rectangle 3"/>
          <p:cNvSpPr>
            <a:spLocks noGrp="1" noChangeArrowheads="1"/>
          </p:cNvSpPr>
          <p:nvPr>
            <p:ph idx="1"/>
          </p:nvPr>
        </p:nvSpPr>
        <p:spPr>
          <a:xfrm>
            <a:off x="1398090" y="1405697"/>
            <a:ext cx="7364910" cy="1470025"/>
          </a:xfrm>
        </p:spPr>
        <p:txBody>
          <a:bodyPr>
            <a:normAutofit/>
          </a:bodyPr>
          <a:lstStyle/>
          <a:p>
            <a:pPr>
              <a:buSzTx/>
              <a:defRPr/>
            </a:pPr>
            <a:r>
              <a:rPr lang="en-US" altLang="en-US" sz="3200" dirty="0"/>
              <a:t>Signed and Dated Annually by HCP</a:t>
            </a:r>
          </a:p>
          <a:p>
            <a:pPr>
              <a:defRPr/>
            </a:pPr>
            <a:r>
              <a:rPr lang="en-US" altLang="en-US" sz="3200" dirty="0"/>
              <a:t>Posted and Verified</a:t>
            </a:r>
          </a:p>
          <a:p>
            <a:pPr marL="457200" lvl="1" indent="0" eaLnBrk="1" hangingPunct="1">
              <a:buSzTx/>
              <a:buNone/>
              <a:defRPr/>
            </a:pPr>
            <a:endParaRPr lang="en-US" altLang="en-US" sz="3200" b="1" dirty="0">
              <a:effectLst>
                <a:outerShdw blurRad="38100" dist="38100" dir="2700000" algn="tl">
                  <a:srgbClr val="C0C0C0"/>
                </a:outerShdw>
              </a:effectLst>
            </a:endParaRPr>
          </a:p>
          <a:p>
            <a:pPr marL="609600" indent="-609600" eaLnBrk="1" hangingPunct="1">
              <a:buFont typeface="Wingdings" pitchFamily="2" charset="2"/>
              <a:buNone/>
              <a:defRPr/>
            </a:pPr>
            <a:endParaRPr lang="en-US" altLang="en-US" dirty="0"/>
          </a:p>
        </p:txBody>
      </p:sp>
      <p:pic>
        <p:nvPicPr>
          <p:cNvPr id="3" name="Picture 2">
            <a:extLst>
              <a:ext uri="{FF2B5EF4-FFF2-40B4-BE49-F238E27FC236}">
                <a16:creationId xmlns:a16="http://schemas.microsoft.com/office/drawing/2014/main" id="{80A25C8F-ABAC-124B-863D-E368F58A535C}"/>
              </a:ext>
            </a:extLst>
          </p:cNvPr>
          <p:cNvPicPr>
            <a:picLocks noChangeAspect="1"/>
          </p:cNvPicPr>
          <p:nvPr/>
        </p:nvPicPr>
        <p:blipFill>
          <a:blip r:embed="rId3"/>
          <a:stretch>
            <a:fillRect/>
          </a:stretch>
        </p:blipFill>
        <p:spPr>
          <a:xfrm>
            <a:off x="1740261" y="2660337"/>
            <a:ext cx="6045200" cy="4064000"/>
          </a:xfrm>
          <a:prstGeom prst="rect">
            <a:avLst/>
          </a:prstGeom>
        </p:spPr>
      </p:pic>
      <p:sp>
        <p:nvSpPr>
          <p:cNvPr id="4" name="Right Arrow 3">
            <a:extLst>
              <a:ext uri="{FF2B5EF4-FFF2-40B4-BE49-F238E27FC236}">
                <a16:creationId xmlns:a16="http://schemas.microsoft.com/office/drawing/2014/main" id="{0EB3C2E9-00C2-EC41-AA52-35B9FC44BF28}"/>
              </a:ext>
            </a:extLst>
          </p:cNvPr>
          <p:cNvSpPr/>
          <p:nvPr/>
        </p:nvSpPr>
        <p:spPr>
          <a:xfrm>
            <a:off x="569626" y="5731339"/>
            <a:ext cx="978408" cy="484632"/>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a:extLst>
              <a:ext uri="{FF2B5EF4-FFF2-40B4-BE49-F238E27FC236}">
                <a16:creationId xmlns:a16="http://schemas.microsoft.com/office/drawing/2014/main" id="{FDD65566-9B59-F444-A396-0ECA364E0A1A}"/>
              </a:ext>
            </a:extLst>
          </p:cNvPr>
          <p:cNvSpPr/>
          <p:nvPr/>
        </p:nvSpPr>
        <p:spPr>
          <a:xfrm>
            <a:off x="569626" y="6239705"/>
            <a:ext cx="978408" cy="484632"/>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108694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2170" y="856180"/>
            <a:ext cx="3420438" cy="1128068"/>
          </a:xfrm>
        </p:spPr>
        <p:txBody>
          <a:bodyPr vert="horz" lIns="91440" tIns="45720" rIns="91440" bIns="45720" rtlCol="0" anchor="ctr">
            <a:normAutofit/>
          </a:bodyPr>
          <a:lstStyle/>
          <a:p>
            <a:br>
              <a:rPr lang="en-US" sz="3500" dirty="0"/>
            </a:br>
            <a:r>
              <a:rPr lang="en-US" sz="4000" dirty="0"/>
              <a:t>Transfer Form</a:t>
            </a:r>
            <a:endParaRPr lang="en-US" sz="3500" i="1" dirty="0"/>
          </a:p>
        </p:txBody>
      </p:sp>
      <p:grpSp>
        <p:nvGrpSpPr>
          <p:cNvPr id="29" name="Group 28">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30" name="Rectangle 2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390881" y="2364137"/>
            <a:ext cx="3602334" cy="3979585"/>
          </a:xfrm>
        </p:spPr>
        <p:txBody>
          <a:bodyPr vert="horz" lIns="91440" tIns="45720" rIns="91440" bIns="45720" rtlCol="0" anchor="ctr">
            <a:normAutofit fontScale="92500" lnSpcReduction="10000"/>
          </a:bodyPr>
          <a:lstStyle/>
          <a:p>
            <a:r>
              <a:rPr lang="en-US" sz="3200" dirty="0"/>
              <a:t>Must include</a:t>
            </a:r>
          </a:p>
          <a:p>
            <a:pPr lvl="1">
              <a:buSzPct val="75000"/>
              <a:buFont typeface="Wingdings" pitchFamily="2" charset="2"/>
              <a:buChar char="§"/>
            </a:pPr>
            <a:r>
              <a:rPr lang="en-US" sz="2800" dirty="0"/>
              <a:t>Person’s Name</a:t>
            </a:r>
          </a:p>
          <a:p>
            <a:pPr lvl="1">
              <a:buSzPct val="75000"/>
              <a:buFont typeface="Wingdings" pitchFamily="2" charset="2"/>
              <a:buChar char="§"/>
            </a:pPr>
            <a:r>
              <a:rPr lang="en-US" sz="2800" dirty="0"/>
              <a:t>Medication</a:t>
            </a:r>
          </a:p>
          <a:p>
            <a:pPr lvl="1">
              <a:buSzPct val="75000"/>
              <a:buFont typeface="Wingdings" pitchFamily="2" charset="2"/>
              <a:buChar char="§"/>
            </a:pPr>
            <a:r>
              <a:rPr lang="en-US" sz="2800" dirty="0"/>
              <a:t>Strength</a:t>
            </a:r>
          </a:p>
          <a:p>
            <a:pPr lvl="1">
              <a:buSzPct val="75000"/>
              <a:buFont typeface="Wingdings" pitchFamily="2" charset="2"/>
              <a:buChar char="§"/>
            </a:pPr>
            <a:r>
              <a:rPr lang="en-US" sz="2800" dirty="0"/>
              <a:t>Quantity</a:t>
            </a:r>
          </a:p>
          <a:p>
            <a:pPr lvl="1">
              <a:buSzPct val="75000"/>
              <a:buFont typeface="Wingdings" pitchFamily="2" charset="2"/>
              <a:buChar char="§"/>
            </a:pPr>
            <a:r>
              <a:rPr lang="en-US" sz="2800" dirty="0"/>
              <a:t>Addresses</a:t>
            </a:r>
          </a:p>
          <a:p>
            <a:pPr lvl="2">
              <a:buSzPct val="75000"/>
              <a:buFont typeface="Courier New" panose="02070309020205020404" pitchFamily="49" charset="0"/>
              <a:buChar char="o"/>
            </a:pPr>
            <a:r>
              <a:rPr lang="en-US" sz="2400" dirty="0"/>
              <a:t>From/To</a:t>
            </a:r>
          </a:p>
          <a:p>
            <a:pPr lvl="1">
              <a:buSzPct val="75000"/>
              <a:buFont typeface="Wingdings" pitchFamily="2" charset="2"/>
              <a:buChar char="§"/>
            </a:pPr>
            <a:r>
              <a:rPr lang="en-US" sz="2800" dirty="0"/>
              <a:t>Signatures</a:t>
            </a:r>
          </a:p>
          <a:p>
            <a:pPr lvl="2">
              <a:buSzPct val="75000"/>
              <a:buFont typeface="Courier New" panose="02070309020205020404" pitchFamily="49" charset="0"/>
              <a:buChar char="o"/>
            </a:pPr>
            <a:r>
              <a:rPr lang="en-US" sz="2400" dirty="0"/>
              <a:t>Release/Accept</a:t>
            </a:r>
          </a:p>
          <a:p>
            <a:r>
              <a:rPr lang="en-US" sz="3200" dirty="0"/>
              <a:t>Filed on site</a:t>
            </a:r>
          </a:p>
          <a:p>
            <a:pPr marL="457200" lvl="1">
              <a:buSzPct val="75000"/>
            </a:pPr>
            <a:endParaRPr lang="en-US" sz="1700" dirty="0"/>
          </a:p>
        </p:txBody>
      </p:sp>
      <p:sp>
        <p:nvSpPr>
          <p:cNvPr id="35" name="Rectangle 34">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FE2977C-4666-3D42-8BF1-B1F4AC2DADE8}"/>
              </a:ext>
            </a:extLst>
          </p:cNvPr>
          <p:cNvPicPr>
            <a:picLocks noChangeAspect="1"/>
          </p:cNvPicPr>
          <p:nvPr/>
        </p:nvPicPr>
        <p:blipFill>
          <a:blip r:embed="rId3"/>
          <a:stretch>
            <a:fillRect/>
          </a:stretch>
        </p:blipFill>
        <p:spPr>
          <a:xfrm>
            <a:off x="4246316" y="685800"/>
            <a:ext cx="4455514" cy="4873752"/>
          </a:xfrm>
          <a:prstGeom prst="rect">
            <a:avLst/>
          </a:prstGeom>
        </p:spPr>
      </p:pic>
    </p:spTree>
    <p:extLst>
      <p:ext uri="{BB962C8B-B14F-4D97-AF65-F5344CB8AC3E}">
        <p14:creationId xmlns:p14="http://schemas.microsoft.com/office/powerpoint/2010/main" val="137278928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9E6EFEE-6516-482C-B143-F97F9BF89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DF0D2C0-CD0C-470C-8851-D8B2CC417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72689" y="3271925"/>
            <a:ext cx="5688917" cy="1435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28650" y="365125"/>
            <a:ext cx="7886700" cy="1325563"/>
          </a:xfrm>
        </p:spPr>
        <p:txBody>
          <a:bodyPr>
            <a:normAutofit/>
          </a:bodyPr>
          <a:lstStyle/>
          <a:p>
            <a:r>
              <a:rPr lang="en-US" sz="4000" dirty="0"/>
              <a:t>Residential Site &amp; Day Program Meds</a:t>
            </a:r>
          </a:p>
        </p:txBody>
      </p:sp>
      <p:graphicFrame>
        <p:nvGraphicFramePr>
          <p:cNvPr id="7" name="Content Placeholder 2">
            <a:extLst>
              <a:ext uri="{FF2B5EF4-FFF2-40B4-BE49-F238E27FC236}">
                <a16:creationId xmlns:a16="http://schemas.microsoft.com/office/drawing/2014/main" id="{3549BB15-FEF6-4CE6-81E2-11812BF7167D}"/>
              </a:ext>
            </a:extLst>
          </p:cNvPr>
          <p:cNvGraphicFramePr>
            <a:graphicFrameLocks noGrp="1"/>
          </p:cNvGraphicFramePr>
          <p:nvPr>
            <p:ph idx="1"/>
            <p:extLst>
              <p:ext uri="{D42A27DB-BD31-4B8C-83A1-F6EECF244321}">
                <p14:modId xmlns:p14="http://schemas.microsoft.com/office/powerpoint/2010/main" val="4294656661"/>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6031624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9E6EFEE-6516-482C-B143-F97F9BF89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DF0D2C0-CD0C-470C-8851-D8B2CC417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72689" y="3271925"/>
            <a:ext cx="5688917" cy="1435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28650" y="365125"/>
            <a:ext cx="7886700" cy="1325563"/>
          </a:xfrm>
        </p:spPr>
        <p:txBody>
          <a:bodyPr>
            <a:normAutofit fontScale="90000"/>
          </a:bodyPr>
          <a:lstStyle/>
          <a:p>
            <a:r>
              <a:rPr lang="en-US" sz="4800" dirty="0"/>
              <a:t>Day Program &amp; Day Program Meds</a:t>
            </a:r>
          </a:p>
        </p:txBody>
      </p:sp>
      <p:graphicFrame>
        <p:nvGraphicFramePr>
          <p:cNvPr id="7" name="Content Placeholder 2">
            <a:extLst>
              <a:ext uri="{FF2B5EF4-FFF2-40B4-BE49-F238E27FC236}">
                <a16:creationId xmlns:a16="http://schemas.microsoft.com/office/drawing/2014/main" id="{3549BB15-FEF6-4CE6-81E2-11812BF7167D}"/>
              </a:ext>
            </a:extLst>
          </p:cNvPr>
          <p:cNvGraphicFramePr>
            <a:graphicFrameLocks noGrp="1"/>
          </p:cNvGraphicFramePr>
          <p:nvPr>
            <p:ph idx="1"/>
            <p:extLst>
              <p:ext uri="{D42A27DB-BD31-4B8C-83A1-F6EECF244321}">
                <p14:modId xmlns:p14="http://schemas.microsoft.com/office/powerpoint/2010/main" val="3388672427"/>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4679998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Person holding mouse">
            <a:extLst>
              <a:ext uri="{FF2B5EF4-FFF2-40B4-BE49-F238E27FC236}">
                <a16:creationId xmlns:a16="http://schemas.microsoft.com/office/drawing/2014/main" id="{85C5F45E-47D6-2E49-842F-AD6FF0ABFF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0999" b="-1"/>
          <a:stretch/>
        </p:blipFill>
        <p:spPr>
          <a:xfrm>
            <a:off x="20" y="10"/>
            <a:ext cx="9143980" cy="6857990"/>
          </a:xfrm>
          <a:prstGeom prst="rect">
            <a:avLst/>
          </a:prstGeom>
        </p:spPr>
      </p:pic>
      <p:sp>
        <p:nvSpPr>
          <p:cNvPr id="42" name="Rectangle 3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2906" y="5317240"/>
            <a:ext cx="8408194" cy="744836"/>
          </a:xfrm>
        </p:spPr>
        <p:txBody>
          <a:bodyPr vert="horz" lIns="91440" tIns="45720" rIns="91440" bIns="45720" rtlCol="0" anchor="ctr">
            <a:normAutofit/>
          </a:bodyPr>
          <a:lstStyle/>
          <a:p>
            <a:pPr algn="ctr"/>
            <a:r>
              <a:rPr lang="en-US" sz="3100">
                <a:solidFill>
                  <a:schemeClr val="tx1">
                    <a:lumMod val="85000"/>
                    <a:lumOff val="15000"/>
                  </a:schemeClr>
                </a:solidFill>
              </a:rPr>
              <a:t>Residential &amp; Day Program Site Communication</a:t>
            </a:r>
          </a:p>
        </p:txBody>
      </p:sp>
      <p:cxnSp>
        <p:nvCxnSpPr>
          <p:cNvPr id="43" name="Straight Connector 3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60015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FC0FA0-2FA2-E247-B59F-64DCAD7091A2}"/>
              </a:ext>
            </a:extLst>
          </p:cNvPr>
          <p:cNvSpPr>
            <a:spLocks noGrp="1"/>
          </p:cNvSpPr>
          <p:nvPr>
            <p:ph type="title"/>
          </p:nvPr>
        </p:nvSpPr>
        <p:spPr>
          <a:xfrm>
            <a:off x="515125" y="1153572"/>
            <a:ext cx="2400300" cy="4461163"/>
          </a:xfrm>
        </p:spPr>
        <p:txBody>
          <a:bodyPr>
            <a:normAutofit/>
          </a:bodyPr>
          <a:lstStyle/>
          <a:p>
            <a:r>
              <a:rPr lang="en-US" dirty="0"/>
              <a:t>Transfer Form</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Content Placeholder 2">
            <a:extLst>
              <a:ext uri="{FF2B5EF4-FFF2-40B4-BE49-F238E27FC236}">
                <a16:creationId xmlns:a16="http://schemas.microsoft.com/office/drawing/2014/main" id="{A79653EF-1C33-DD45-98D7-05D3236EC338}"/>
              </a:ext>
            </a:extLst>
          </p:cNvPr>
          <p:cNvSpPr>
            <a:spLocks noGrp="1"/>
          </p:cNvSpPr>
          <p:nvPr>
            <p:ph idx="1"/>
          </p:nvPr>
        </p:nvSpPr>
        <p:spPr>
          <a:xfrm>
            <a:off x="3335481" y="591344"/>
            <a:ext cx="5179868" cy="5585619"/>
          </a:xfrm>
        </p:spPr>
        <p:txBody>
          <a:bodyPr anchor="ctr">
            <a:normAutofit/>
          </a:bodyPr>
          <a:lstStyle/>
          <a:p>
            <a:r>
              <a:rPr lang="en-US"/>
              <a:t>Day Habilitation = ‘DP’</a:t>
            </a:r>
          </a:p>
          <a:p>
            <a:r>
              <a:rPr lang="en-US"/>
              <a:t>School = ‘S’</a:t>
            </a:r>
          </a:p>
          <a:p>
            <a:r>
              <a:rPr lang="en-US"/>
              <a:t>Hospital = ‘H’</a:t>
            </a:r>
          </a:p>
          <a:p>
            <a:r>
              <a:rPr lang="en-US"/>
              <a:t>Different Residential program</a:t>
            </a:r>
          </a:p>
          <a:p>
            <a:r>
              <a:rPr lang="en-US"/>
              <a:t>Pharmacy</a:t>
            </a:r>
          </a:p>
          <a:p>
            <a:pPr lvl="1">
              <a:buSzPct val="75000"/>
              <a:buFont typeface="Wingdings" pitchFamily="2" charset="2"/>
              <a:buChar char="§"/>
            </a:pPr>
            <a:r>
              <a:rPr lang="en-US"/>
              <a:t>repackaging</a:t>
            </a:r>
          </a:p>
          <a:p>
            <a:pPr lvl="1">
              <a:buSzPct val="75000"/>
              <a:buFont typeface="Wingdings" pitchFamily="2" charset="2"/>
              <a:buChar char="§"/>
            </a:pPr>
            <a:r>
              <a:rPr lang="en-US"/>
              <a:t>relabeling</a:t>
            </a:r>
          </a:p>
        </p:txBody>
      </p:sp>
    </p:spTree>
    <p:extLst>
      <p:ext uri="{BB962C8B-B14F-4D97-AF65-F5344CB8AC3E}">
        <p14:creationId xmlns:p14="http://schemas.microsoft.com/office/powerpoint/2010/main" val="11786802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1836B87-BDB4-C94A-8151-D38153DA1578}"/>
              </a:ext>
            </a:extLst>
          </p:cNvPr>
          <p:cNvSpPr>
            <a:spLocks noGrp="1"/>
          </p:cNvSpPr>
          <p:nvPr>
            <p:ph type="title"/>
          </p:nvPr>
        </p:nvSpPr>
        <p:spPr>
          <a:xfrm>
            <a:off x="628650" y="365125"/>
            <a:ext cx="7886700" cy="1325563"/>
          </a:xfrm>
        </p:spPr>
        <p:txBody>
          <a:bodyPr>
            <a:normAutofit/>
          </a:bodyPr>
          <a:lstStyle/>
          <a:p>
            <a:r>
              <a:rPr lang="en-US"/>
              <a:t>Off-Site Administration (OSA)</a:t>
            </a:r>
          </a:p>
        </p:txBody>
      </p:sp>
      <p:sp>
        <p:nvSpPr>
          <p:cNvPr id="21"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93647" y="2693652"/>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DFA494A-29AB-A74F-A269-CB5C8729845F}"/>
              </a:ext>
            </a:extLst>
          </p:cNvPr>
          <p:cNvSpPr>
            <a:spLocks noGrp="1"/>
          </p:cNvSpPr>
          <p:nvPr>
            <p:ph idx="1"/>
          </p:nvPr>
        </p:nvSpPr>
        <p:spPr>
          <a:xfrm>
            <a:off x="628650" y="1825625"/>
            <a:ext cx="7886700" cy="4351338"/>
          </a:xfrm>
        </p:spPr>
        <p:txBody>
          <a:bodyPr>
            <a:normAutofit/>
          </a:bodyPr>
          <a:lstStyle/>
          <a:p>
            <a:r>
              <a:rPr lang="en-US" dirty="0"/>
              <a:t>Preparation of Off-Site Medication</a:t>
            </a:r>
          </a:p>
          <a:p>
            <a:r>
              <a:rPr lang="en-US" dirty="0"/>
              <a:t>After Preparation of Off-Site Medication</a:t>
            </a:r>
          </a:p>
          <a:p>
            <a:r>
              <a:rPr lang="en-US" dirty="0"/>
              <a:t>During Off-Site Medication Administration</a:t>
            </a:r>
          </a:p>
          <a:p>
            <a:r>
              <a:rPr lang="en-US" dirty="0"/>
              <a:t>Return from Off-Site Medication Administration</a:t>
            </a:r>
          </a:p>
          <a:p>
            <a:r>
              <a:rPr lang="en-US" dirty="0"/>
              <a:t>Unused Off-Site Oral Medication</a:t>
            </a:r>
          </a:p>
        </p:txBody>
      </p:sp>
    </p:spTree>
    <p:extLst>
      <p:ext uri="{BB962C8B-B14F-4D97-AF65-F5344CB8AC3E}">
        <p14:creationId xmlns:p14="http://schemas.microsoft.com/office/powerpoint/2010/main" val="306228480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13">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15">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17">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963930" y="1008993"/>
            <a:ext cx="6923558" cy="3542045"/>
          </a:xfrm>
        </p:spPr>
        <p:txBody>
          <a:bodyPr vert="horz" lIns="91440" tIns="45720" rIns="91440" bIns="45720" rtlCol="0" anchor="b">
            <a:normAutofit/>
          </a:bodyPr>
          <a:lstStyle/>
          <a:p>
            <a:r>
              <a:rPr lang="en-US" sz="10000" kern="1200" dirty="0">
                <a:solidFill>
                  <a:schemeClr val="tx1"/>
                </a:solidFill>
                <a:latin typeface="+mj-lt"/>
                <a:ea typeface="+mj-ea"/>
                <a:cs typeface="+mj-cs"/>
              </a:rPr>
              <a:t>Section L</a:t>
            </a:r>
          </a:p>
        </p:txBody>
      </p:sp>
      <p:sp>
        <p:nvSpPr>
          <p:cNvPr id="5" name="Text Placeholder 4"/>
          <p:cNvSpPr>
            <a:spLocks noGrp="1"/>
          </p:cNvSpPr>
          <p:nvPr>
            <p:ph type="body" idx="1"/>
          </p:nvPr>
        </p:nvSpPr>
        <p:spPr>
          <a:xfrm>
            <a:off x="963930" y="4582814"/>
            <a:ext cx="6198870" cy="1312657"/>
          </a:xfrm>
        </p:spPr>
        <p:txBody>
          <a:bodyPr vert="horz" lIns="91440" tIns="45720" rIns="91440" bIns="45720" rtlCol="0" anchor="t">
            <a:normAutofit/>
          </a:bodyPr>
          <a:lstStyle/>
          <a:p>
            <a:r>
              <a:rPr lang="en-US" dirty="0"/>
              <a:t>Medication Ordering/Receiving</a:t>
            </a:r>
          </a:p>
        </p:txBody>
      </p:sp>
      <p:sp>
        <p:nvSpPr>
          <p:cNvPr id="2" name="TextBox 1">
            <a:extLst>
              <a:ext uri="{FF2B5EF4-FFF2-40B4-BE49-F238E27FC236}">
                <a16:creationId xmlns:a16="http://schemas.microsoft.com/office/drawing/2014/main" id="{C4B4E69D-5E3A-464F-8114-96383E9F5DE9}"/>
              </a:ext>
            </a:extLst>
          </p:cNvPr>
          <p:cNvSpPr txBox="1"/>
          <p:nvPr/>
        </p:nvSpPr>
        <p:spPr>
          <a:xfrm>
            <a:off x="5727700" y="6231157"/>
            <a:ext cx="3173720" cy="369332"/>
          </a:xfrm>
          <a:prstGeom prst="rect">
            <a:avLst/>
          </a:prstGeom>
          <a:noFill/>
        </p:spPr>
        <p:txBody>
          <a:bodyPr wrap="square" rtlCol="0">
            <a:spAutoFit/>
          </a:bodyPr>
          <a:lstStyle/>
          <a:p>
            <a:r>
              <a:rPr lang="en-US" dirty="0"/>
              <a:t>MAP Policy Sections 10 and 12</a:t>
            </a:r>
          </a:p>
        </p:txBody>
      </p:sp>
    </p:spTree>
    <p:extLst>
      <p:ext uri="{BB962C8B-B14F-4D97-AF65-F5344CB8AC3E}">
        <p14:creationId xmlns:p14="http://schemas.microsoft.com/office/powerpoint/2010/main" val="105442967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3" name="Straight Connector 42">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9141618"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9144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4554" y="489439"/>
            <a:ext cx="8354891" cy="930447"/>
          </a:xfrm>
        </p:spPr>
        <p:txBody>
          <a:bodyPr vert="horz" lIns="91440" tIns="45720" rIns="91440" bIns="45720" rtlCol="0" anchor="b">
            <a:normAutofit/>
          </a:bodyPr>
          <a:lstStyle/>
          <a:p>
            <a:pPr algn="ctr"/>
            <a:r>
              <a:rPr lang="en-US" sz="4700" kern="1200">
                <a:solidFill>
                  <a:schemeClr val="bg1"/>
                </a:solidFill>
                <a:latin typeface="+mj-lt"/>
                <a:ea typeface="+mj-ea"/>
                <a:cs typeface="+mj-cs"/>
              </a:rPr>
              <a:t>Medication Ordering/Receiving</a:t>
            </a:r>
          </a:p>
        </p:txBody>
      </p:sp>
      <p:cxnSp>
        <p:nvCxnSpPr>
          <p:cNvPr id="47" name="Straight Connector 46">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1479733"/>
            <a:ext cx="20574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9141618"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Table&#10;&#10;Description automatically generated"/>
          <p:cNvPicPr/>
          <p:nvPr/>
        </p:nvPicPr>
        <p:blipFill rotWithShape="1">
          <a:blip r:embed="rId3"/>
          <a:srcRect l="29231" t="10938" r="28691" b="61356"/>
          <a:stretch/>
        </p:blipFill>
        <p:spPr bwMode="auto">
          <a:xfrm>
            <a:off x="240030" y="2829560"/>
            <a:ext cx="8622615" cy="3193598"/>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130018801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13">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15">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17">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963930" y="1008993"/>
            <a:ext cx="6923558" cy="3542045"/>
          </a:xfrm>
        </p:spPr>
        <p:txBody>
          <a:bodyPr vert="horz" lIns="91440" tIns="45720" rIns="91440" bIns="45720" rtlCol="0" anchor="b">
            <a:normAutofit/>
          </a:bodyPr>
          <a:lstStyle/>
          <a:p>
            <a:r>
              <a:rPr lang="en-US" sz="10000" kern="1200" dirty="0">
                <a:solidFill>
                  <a:schemeClr val="tx1"/>
                </a:solidFill>
                <a:latin typeface="+mj-lt"/>
                <a:ea typeface="+mj-ea"/>
                <a:cs typeface="+mj-cs"/>
              </a:rPr>
              <a:t>Section M</a:t>
            </a:r>
          </a:p>
        </p:txBody>
      </p:sp>
      <p:sp>
        <p:nvSpPr>
          <p:cNvPr id="5" name="Text Placeholder 4"/>
          <p:cNvSpPr>
            <a:spLocks noGrp="1"/>
          </p:cNvSpPr>
          <p:nvPr>
            <p:ph type="body" idx="1"/>
          </p:nvPr>
        </p:nvSpPr>
        <p:spPr>
          <a:xfrm>
            <a:off x="963930" y="4582814"/>
            <a:ext cx="6198870" cy="1312657"/>
          </a:xfrm>
        </p:spPr>
        <p:txBody>
          <a:bodyPr vert="horz" lIns="91440" tIns="45720" rIns="91440" bIns="45720" rtlCol="0" anchor="t">
            <a:normAutofit/>
          </a:bodyPr>
          <a:lstStyle/>
          <a:p>
            <a:r>
              <a:rPr lang="en-US" dirty="0"/>
              <a:t>Storage and Security</a:t>
            </a:r>
          </a:p>
        </p:txBody>
      </p:sp>
      <p:sp>
        <p:nvSpPr>
          <p:cNvPr id="2" name="TextBox 1">
            <a:extLst>
              <a:ext uri="{FF2B5EF4-FFF2-40B4-BE49-F238E27FC236}">
                <a16:creationId xmlns:a16="http://schemas.microsoft.com/office/drawing/2014/main" id="{F4A5F45A-99F8-8347-B732-85C50397F51D}"/>
              </a:ext>
            </a:extLst>
          </p:cNvPr>
          <p:cNvSpPr txBox="1"/>
          <p:nvPr/>
        </p:nvSpPr>
        <p:spPr>
          <a:xfrm>
            <a:off x="6523980" y="6240915"/>
            <a:ext cx="2286000" cy="369332"/>
          </a:xfrm>
          <a:prstGeom prst="rect">
            <a:avLst/>
          </a:prstGeom>
          <a:noFill/>
        </p:spPr>
        <p:txBody>
          <a:bodyPr wrap="square" rtlCol="0">
            <a:spAutoFit/>
          </a:bodyPr>
          <a:lstStyle/>
          <a:p>
            <a:pPr>
              <a:spcBef>
                <a:spcPct val="50000"/>
              </a:spcBef>
            </a:pPr>
            <a:r>
              <a:rPr lang="en-US" altLang="en-US" dirty="0"/>
              <a:t>MAP Policy Section 10</a:t>
            </a:r>
          </a:p>
        </p:txBody>
      </p:sp>
    </p:spTree>
    <p:extLst>
      <p:ext uri="{BB962C8B-B14F-4D97-AF65-F5344CB8AC3E}">
        <p14:creationId xmlns:p14="http://schemas.microsoft.com/office/powerpoint/2010/main" val="309642561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B6D0CB4-3244-A547-8AF9-26AFAA4755D9}"/>
              </a:ext>
            </a:extLst>
          </p:cNvPr>
          <p:cNvSpPr>
            <a:spLocks noGrp="1"/>
          </p:cNvSpPr>
          <p:nvPr>
            <p:ph type="title"/>
          </p:nvPr>
        </p:nvSpPr>
        <p:spPr>
          <a:xfrm>
            <a:off x="480060" y="325369"/>
            <a:ext cx="3276451" cy="1956841"/>
          </a:xfrm>
        </p:spPr>
        <p:txBody>
          <a:bodyPr vert="horz" lIns="91440" tIns="45720" rIns="91440" bIns="45720" rtlCol="0" anchor="b">
            <a:normAutofit/>
          </a:bodyPr>
          <a:lstStyle/>
          <a:p>
            <a:r>
              <a:rPr lang="en-US" sz="4700"/>
              <a:t>Storage</a:t>
            </a:r>
          </a:p>
        </p:txBody>
      </p:sp>
      <p:sp>
        <p:nvSpPr>
          <p:cNvPr id="3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4B31C15A-2367-0148-B39B-6B8177156793}"/>
              </a:ext>
            </a:extLst>
          </p:cNvPr>
          <p:cNvSpPr>
            <a:spLocks noGrp="1"/>
          </p:cNvSpPr>
          <p:nvPr>
            <p:ph type="body" sz="half" idx="2"/>
          </p:nvPr>
        </p:nvSpPr>
        <p:spPr>
          <a:xfrm>
            <a:off x="480060" y="2872899"/>
            <a:ext cx="3182691" cy="3320668"/>
          </a:xfrm>
        </p:spPr>
        <p:txBody>
          <a:bodyPr vert="horz" lIns="91440" tIns="45720" rIns="91440" bIns="45720" rtlCol="0">
            <a:normAutofit/>
          </a:bodyPr>
          <a:lstStyle/>
          <a:p>
            <a:pPr marL="285750" indent="-228600">
              <a:buFont typeface="Arial" panose="020B0604020202020204" pitchFamily="34" charset="0"/>
              <a:buChar char="•"/>
            </a:pPr>
            <a:r>
              <a:rPr lang="en-US" sz="1900" dirty="0"/>
              <a:t>Prescription (Schedule VI)</a:t>
            </a:r>
          </a:p>
          <a:p>
            <a:pPr marL="285750" indent="-228600">
              <a:buFont typeface="Arial" panose="020B0604020202020204" pitchFamily="34" charset="0"/>
              <a:buChar char="•"/>
            </a:pPr>
            <a:r>
              <a:rPr lang="en-US" sz="1900" dirty="0"/>
              <a:t>Over the Counter</a:t>
            </a:r>
          </a:p>
          <a:p>
            <a:pPr marL="285750" indent="-228600">
              <a:buFont typeface="Arial" panose="020B0604020202020204" pitchFamily="34" charset="0"/>
              <a:buChar char="•"/>
            </a:pPr>
            <a:r>
              <a:rPr lang="en-US" sz="1900" dirty="0"/>
              <a:t>Dietary Supplement</a:t>
            </a:r>
          </a:p>
          <a:p>
            <a:pPr marL="285750" indent="-228600">
              <a:buFont typeface="Arial" panose="020B0604020202020204" pitchFamily="34" charset="0"/>
              <a:buChar char="•"/>
            </a:pPr>
            <a:r>
              <a:rPr lang="en-US" sz="1900" dirty="0"/>
              <a:t>Packaging </a:t>
            </a:r>
          </a:p>
          <a:p>
            <a:pPr marL="800100" lvl="1" indent="-285750">
              <a:buSzPct val="75000"/>
              <a:buFont typeface="Wingdings" pitchFamily="2" charset="2"/>
              <a:buChar char="§"/>
            </a:pPr>
            <a:r>
              <a:rPr lang="en-US" sz="1700" dirty="0"/>
              <a:t>Varying strengths separated</a:t>
            </a:r>
          </a:p>
          <a:p>
            <a:pPr marL="800100" lvl="1" indent="-285750">
              <a:buSzPct val="75000"/>
              <a:buFont typeface="Wingdings" pitchFamily="2" charset="2"/>
              <a:buChar char="§"/>
            </a:pPr>
            <a:r>
              <a:rPr lang="en-US" sz="1700" dirty="0"/>
              <a:t>Whole tabs separated from ½ tabs</a:t>
            </a:r>
          </a:p>
          <a:p>
            <a:pPr lvl="1" indent="-228600">
              <a:buFont typeface="Arial" panose="020B0604020202020204" pitchFamily="34" charset="0"/>
              <a:buChar char="•"/>
            </a:pPr>
            <a:r>
              <a:rPr lang="en-US" sz="1900" dirty="0"/>
              <a:t>37-day supply</a:t>
            </a:r>
          </a:p>
          <a:p>
            <a:pPr indent="-228600">
              <a:buFont typeface="Arial" panose="020B0604020202020204" pitchFamily="34" charset="0"/>
              <a:buChar char="•"/>
            </a:pPr>
            <a:endParaRPr lang="en-US" sz="1900" dirty="0"/>
          </a:p>
        </p:txBody>
      </p:sp>
      <p:pic>
        <p:nvPicPr>
          <p:cNvPr id="12" name="Content Placeholder 11" descr="Transparent cube box">
            <a:extLst>
              <a:ext uri="{FF2B5EF4-FFF2-40B4-BE49-F238E27FC236}">
                <a16:creationId xmlns:a16="http://schemas.microsoft.com/office/drawing/2014/main" id="{FA71A230-75BB-3045-8F1B-D25917BABFE4}"/>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4794" r="35180"/>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07973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556995"/>
            <a:ext cx="7886700" cy="1133693"/>
          </a:xfrm>
        </p:spPr>
        <p:txBody>
          <a:bodyPr>
            <a:normAutofit/>
          </a:bodyPr>
          <a:lstStyle/>
          <a:p>
            <a:r>
              <a:rPr lang="en-US" sz="4500" dirty="0"/>
              <a:t>Health Care Provider Orders</a:t>
            </a:r>
          </a:p>
        </p:txBody>
      </p:sp>
      <p:graphicFrame>
        <p:nvGraphicFramePr>
          <p:cNvPr id="15" name="Content Placeholder 2">
            <a:extLst>
              <a:ext uri="{FF2B5EF4-FFF2-40B4-BE49-F238E27FC236}">
                <a16:creationId xmlns:a16="http://schemas.microsoft.com/office/drawing/2014/main" id="{B4F28178-CED9-45E1-BFFF-0118FB5B9506}"/>
              </a:ext>
            </a:extLst>
          </p:cNvPr>
          <p:cNvGraphicFramePr>
            <a:graphicFrameLocks noGrp="1"/>
          </p:cNvGraphicFramePr>
          <p:nvPr>
            <p:ph idx="1"/>
            <p:extLst>
              <p:ext uri="{D42A27DB-BD31-4B8C-83A1-F6EECF244321}">
                <p14:modId xmlns:p14="http://schemas.microsoft.com/office/powerpoint/2010/main" val="396816340"/>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1027650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Yellow pin on a calendar">
            <a:extLst>
              <a:ext uri="{FF2B5EF4-FFF2-40B4-BE49-F238E27FC236}">
                <a16:creationId xmlns:a16="http://schemas.microsoft.com/office/drawing/2014/main" id="{4663B1F2-180A-404C-A146-B529E020D0AD}"/>
              </a:ext>
            </a:extLst>
          </p:cNvPr>
          <p:cNvPicPr>
            <a:picLocks noChangeAspect="1"/>
          </p:cNvPicPr>
          <p:nvPr/>
        </p:nvPicPr>
        <p:blipFill rotWithShape="1">
          <a:blip r:embed="rId3"/>
          <a:srcRect l="11333"/>
          <a:stretch/>
        </p:blipFill>
        <p:spPr>
          <a:xfrm>
            <a:off x="-2285" y="10"/>
            <a:ext cx="9143999" cy="6857990"/>
          </a:xfrm>
          <a:prstGeom prst="rect">
            <a:avLst/>
          </a:prstGeom>
        </p:spPr>
      </p:pic>
      <p:sp>
        <p:nvSpPr>
          <p:cNvPr id="29" name="Rectangle 2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6D810789-30F9-544D-8C08-AEF7045DA5DF}"/>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4500" dirty="0">
                <a:solidFill>
                  <a:srgbClr val="FFFFFF"/>
                </a:solidFill>
              </a:rPr>
              <a:t>Expiration Dates</a:t>
            </a:r>
          </a:p>
        </p:txBody>
      </p:sp>
    </p:spTree>
    <p:extLst>
      <p:ext uri="{BB962C8B-B14F-4D97-AF65-F5344CB8AC3E}">
        <p14:creationId xmlns:p14="http://schemas.microsoft.com/office/powerpoint/2010/main" val="38130000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Key on a blueprint for a house">
            <a:extLst>
              <a:ext uri="{FF2B5EF4-FFF2-40B4-BE49-F238E27FC236}">
                <a16:creationId xmlns:a16="http://schemas.microsoft.com/office/drawing/2014/main" id="{D090E4F4-C830-C144-8EEC-23DF4AC5A0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182" t="5968" r="14962" b="1"/>
          <a:stretch/>
        </p:blipFill>
        <p:spPr>
          <a:xfrm>
            <a:off x="2642616" y="10"/>
            <a:ext cx="6501384" cy="6857990"/>
          </a:xfrm>
          <a:prstGeom prst="rect">
            <a:avLst/>
          </a:prstGeom>
        </p:spPr>
      </p:pic>
      <p:sp>
        <p:nvSpPr>
          <p:cNvPr id="19" name="Rectangle 18">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78320" y="1161288"/>
            <a:ext cx="2578608" cy="1124712"/>
          </a:xfrm>
        </p:spPr>
        <p:txBody>
          <a:bodyPr anchor="b">
            <a:normAutofit/>
          </a:bodyPr>
          <a:lstStyle/>
          <a:p>
            <a:r>
              <a:rPr lang="en-US" sz="4000" dirty="0"/>
              <a:t>Security</a:t>
            </a:r>
          </a:p>
        </p:txBody>
      </p:sp>
      <p:sp>
        <p:nvSpPr>
          <p:cNvPr id="21" name="Rectangle 2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278320" y="2718054"/>
            <a:ext cx="2579180" cy="3207258"/>
          </a:xfrm>
        </p:spPr>
        <p:txBody>
          <a:bodyPr anchor="t">
            <a:normAutofit/>
          </a:bodyPr>
          <a:lstStyle/>
          <a:p>
            <a:r>
              <a:rPr lang="en-US" sz="2000" dirty="0"/>
              <a:t>Med Area Locked</a:t>
            </a:r>
          </a:p>
          <a:p>
            <a:pPr lvl="1"/>
            <a:r>
              <a:rPr lang="en-US" sz="1800" dirty="0"/>
              <a:t>Countable Meds Double Key Locked</a:t>
            </a:r>
          </a:p>
          <a:p>
            <a:r>
              <a:rPr lang="en-US" sz="2000" dirty="0"/>
              <a:t>Emergency Plan</a:t>
            </a:r>
          </a:p>
          <a:p>
            <a:pPr lvl="1">
              <a:buSzPct val="75000"/>
              <a:buFont typeface="Wingdings" pitchFamily="2" charset="2"/>
              <a:buChar char="§"/>
            </a:pPr>
            <a:r>
              <a:rPr lang="en-US" sz="1800" dirty="0"/>
              <a:t>Back up Key access</a:t>
            </a:r>
          </a:p>
          <a:p>
            <a:pPr marL="0" indent="0">
              <a:buNone/>
            </a:pPr>
            <a:endParaRPr lang="en-US" sz="1500" b="1" dirty="0"/>
          </a:p>
        </p:txBody>
      </p:sp>
    </p:spTree>
    <p:extLst>
      <p:ext uri="{BB962C8B-B14F-4D97-AF65-F5344CB8AC3E}">
        <p14:creationId xmlns:p14="http://schemas.microsoft.com/office/powerpoint/2010/main" val="294534183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13">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15">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17">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963930" y="1008993"/>
            <a:ext cx="6923558" cy="3542045"/>
          </a:xfrm>
        </p:spPr>
        <p:txBody>
          <a:bodyPr vert="horz" lIns="91440" tIns="45720" rIns="91440" bIns="45720" rtlCol="0" anchor="b">
            <a:normAutofit/>
          </a:bodyPr>
          <a:lstStyle/>
          <a:p>
            <a:r>
              <a:rPr lang="en-US" sz="10000" kern="1200" dirty="0">
                <a:solidFill>
                  <a:schemeClr val="tx1"/>
                </a:solidFill>
                <a:latin typeface="+mj-lt"/>
                <a:ea typeface="+mj-ea"/>
                <a:cs typeface="+mj-cs"/>
              </a:rPr>
              <a:t>Section </a:t>
            </a:r>
            <a:r>
              <a:rPr lang="en-US" sz="10000" dirty="0"/>
              <a:t>N</a:t>
            </a:r>
            <a:endParaRPr lang="en-US" sz="10000" kern="1200" dirty="0">
              <a:solidFill>
                <a:schemeClr val="tx1"/>
              </a:solidFill>
              <a:latin typeface="+mj-lt"/>
              <a:ea typeface="+mj-ea"/>
              <a:cs typeface="+mj-cs"/>
            </a:endParaRPr>
          </a:p>
        </p:txBody>
      </p:sp>
      <p:sp>
        <p:nvSpPr>
          <p:cNvPr id="5" name="Text Placeholder 4"/>
          <p:cNvSpPr>
            <a:spLocks noGrp="1"/>
          </p:cNvSpPr>
          <p:nvPr>
            <p:ph type="body" idx="1"/>
          </p:nvPr>
        </p:nvSpPr>
        <p:spPr>
          <a:xfrm>
            <a:off x="963930" y="4582814"/>
            <a:ext cx="7113270" cy="1312657"/>
          </a:xfrm>
        </p:spPr>
        <p:txBody>
          <a:bodyPr vert="horz" lIns="91440" tIns="45720" rIns="91440" bIns="45720" rtlCol="0" anchor="t">
            <a:normAutofit/>
          </a:bodyPr>
          <a:lstStyle/>
          <a:p>
            <a:r>
              <a:rPr lang="en-US" dirty="0"/>
              <a:t>Massachusetts Controlled Substances Registration</a:t>
            </a:r>
          </a:p>
        </p:txBody>
      </p:sp>
      <p:sp>
        <p:nvSpPr>
          <p:cNvPr id="2" name="TextBox 1">
            <a:extLst>
              <a:ext uri="{FF2B5EF4-FFF2-40B4-BE49-F238E27FC236}">
                <a16:creationId xmlns:a16="http://schemas.microsoft.com/office/drawing/2014/main" id="{FED29B69-BBE3-B047-87B6-F794C71A21AA}"/>
              </a:ext>
            </a:extLst>
          </p:cNvPr>
          <p:cNvSpPr txBox="1"/>
          <p:nvPr/>
        </p:nvSpPr>
        <p:spPr>
          <a:xfrm>
            <a:off x="6553830" y="6201925"/>
            <a:ext cx="2468880" cy="646331"/>
          </a:xfrm>
          <a:prstGeom prst="rect">
            <a:avLst/>
          </a:prstGeom>
          <a:noFill/>
        </p:spPr>
        <p:txBody>
          <a:bodyPr wrap="square" rtlCol="0">
            <a:spAutoFit/>
          </a:bodyPr>
          <a:lstStyle/>
          <a:p>
            <a:r>
              <a:rPr lang="en-US" altLang="en-US" dirty="0"/>
              <a:t>MAP Policy Section 01</a:t>
            </a:r>
          </a:p>
          <a:p>
            <a:endParaRPr lang="en-US" dirty="0"/>
          </a:p>
        </p:txBody>
      </p:sp>
    </p:spTree>
    <p:extLst>
      <p:ext uri="{BB962C8B-B14F-4D97-AF65-F5344CB8AC3E}">
        <p14:creationId xmlns:p14="http://schemas.microsoft.com/office/powerpoint/2010/main" val="209167867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3">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9141618"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Rectangle 15">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9144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4554" y="489439"/>
            <a:ext cx="8354891" cy="930447"/>
          </a:xfrm>
        </p:spPr>
        <p:txBody>
          <a:bodyPr vert="horz" lIns="91440" tIns="45720" rIns="91440" bIns="45720" rtlCol="0" anchor="b">
            <a:normAutofit fontScale="90000"/>
          </a:bodyPr>
          <a:lstStyle/>
          <a:p>
            <a:pPr algn="ctr"/>
            <a:br>
              <a:rPr lang="en-US" sz="1200" kern="1200" dirty="0">
                <a:solidFill>
                  <a:schemeClr val="bg1"/>
                </a:solidFill>
                <a:latin typeface="+mj-lt"/>
                <a:ea typeface="+mj-ea"/>
                <a:cs typeface="+mj-cs"/>
              </a:rPr>
            </a:br>
            <a:br>
              <a:rPr lang="en-US" sz="1200" kern="1200" dirty="0">
                <a:solidFill>
                  <a:schemeClr val="bg1"/>
                </a:solidFill>
                <a:latin typeface="+mj-lt"/>
                <a:ea typeface="+mj-ea"/>
                <a:cs typeface="+mj-cs"/>
              </a:rPr>
            </a:br>
            <a:br>
              <a:rPr lang="en-US" sz="1200" kern="1200" dirty="0">
                <a:solidFill>
                  <a:schemeClr val="bg1"/>
                </a:solidFill>
                <a:latin typeface="+mj-lt"/>
                <a:ea typeface="+mj-ea"/>
                <a:cs typeface="+mj-cs"/>
              </a:rPr>
            </a:br>
            <a:r>
              <a:rPr lang="en-US" sz="3000" kern="1200" dirty="0">
                <a:solidFill>
                  <a:schemeClr val="bg1"/>
                </a:solidFill>
                <a:latin typeface="+mj-lt"/>
                <a:ea typeface="+mj-ea"/>
                <a:cs typeface="+mj-cs"/>
              </a:rPr>
              <a:t>Massachusetts Controlled Substances Registration (MCSR) </a:t>
            </a:r>
            <a:br>
              <a:rPr lang="en-US" sz="3100" kern="1200" dirty="0">
                <a:solidFill>
                  <a:schemeClr val="bg1"/>
                </a:solidFill>
                <a:latin typeface="+mj-lt"/>
                <a:ea typeface="+mj-ea"/>
                <a:cs typeface="+mj-cs"/>
              </a:rPr>
            </a:br>
            <a:br>
              <a:rPr lang="en-US" sz="1200" kern="1200" dirty="0">
                <a:solidFill>
                  <a:schemeClr val="bg1"/>
                </a:solidFill>
                <a:latin typeface="+mj-lt"/>
                <a:ea typeface="+mj-ea"/>
                <a:cs typeface="+mj-cs"/>
              </a:rPr>
            </a:br>
            <a:endParaRPr lang="en-US" sz="1200" b="1" kern="1200" dirty="0">
              <a:solidFill>
                <a:schemeClr val="bg1"/>
              </a:solidFill>
              <a:highlight>
                <a:srgbClr val="FFFF00"/>
              </a:highlight>
              <a:latin typeface="+mj-lt"/>
              <a:ea typeface="+mj-ea"/>
              <a:cs typeface="+mj-cs"/>
            </a:endParaRPr>
          </a:p>
        </p:txBody>
      </p:sp>
      <p:cxnSp>
        <p:nvCxnSpPr>
          <p:cNvPr id="15" name="Straight Connector 17">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1479733"/>
            <a:ext cx="20574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9">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9141618"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Graphical user interface, application, Word&#10;&#10;Description automatically generated">
            <a:extLst>
              <a:ext uri="{FF2B5EF4-FFF2-40B4-BE49-F238E27FC236}">
                <a16:creationId xmlns:a16="http://schemas.microsoft.com/office/drawing/2014/main" id="{5F48B56E-A810-0342-A5BB-26D4892DFDF5}"/>
              </a:ext>
            </a:extLst>
          </p:cNvPr>
          <p:cNvPicPr>
            <a:picLocks noChangeAspect="1"/>
          </p:cNvPicPr>
          <p:nvPr/>
        </p:nvPicPr>
        <p:blipFill>
          <a:blip r:embed="rId3"/>
          <a:stretch>
            <a:fillRect/>
          </a:stretch>
        </p:blipFill>
        <p:spPr>
          <a:xfrm>
            <a:off x="240030" y="2572497"/>
            <a:ext cx="8622615" cy="3707724"/>
          </a:xfrm>
          <a:prstGeom prst="rect">
            <a:avLst/>
          </a:prstGeom>
        </p:spPr>
      </p:pic>
    </p:spTree>
    <p:extLst>
      <p:ext uri="{BB962C8B-B14F-4D97-AF65-F5344CB8AC3E}">
        <p14:creationId xmlns:p14="http://schemas.microsoft.com/office/powerpoint/2010/main" val="31282000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13">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15">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17">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963930" y="1008993"/>
            <a:ext cx="6923558" cy="3542045"/>
          </a:xfrm>
        </p:spPr>
        <p:txBody>
          <a:bodyPr vert="horz" lIns="91440" tIns="45720" rIns="91440" bIns="45720" rtlCol="0" anchor="b">
            <a:normAutofit/>
          </a:bodyPr>
          <a:lstStyle/>
          <a:p>
            <a:r>
              <a:rPr lang="en-US" sz="10000" kern="1200" dirty="0">
                <a:solidFill>
                  <a:schemeClr val="tx1"/>
                </a:solidFill>
                <a:latin typeface="+mj-lt"/>
                <a:ea typeface="+mj-ea"/>
                <a:cs typeface="+mj-cs"/>
              </a:rPr>
              <a:t>Section O</a:t>
            </a:r>
          </a:p>
        </p:txBody>
      </p:sp>
      <p:sp>
        <p:nvSpPr>
          <p:cNvPr id="5" name="Text Placeholder 4"/>
          <p:cNvSpPr>
            <a:spLocks noGrp="1"/>
          </p:cNvSpPr>
          <p:nvPr>
            <p:ph type="body" idx="1"/>
          </p:nvPr>
        </p:nvSpPr>
        <p:spPr>
          <a:xfrm>
            <a:off x="963930" y="4582814"/>
            <a:ext cx="7113270" cy="1312657"/>
          </a:xfrm>
        </p:spPr>
        <p:txBody>
          <a:bodyPr vert="horz" lIns="91440" tIns="45720" rIns="91440" bIns="45720" rtlCol="0" anchor="t">
            <a:normAutofit/>
          </a:bodyPr>
          <a:lstStyle/>
          <a:p>
            <a:r>
              <a:rPr lang="en-US" dirty="0"/>
              <a:t>Medication Disposal</a:t>
            </a:r>
          </a:p>
        </p:txBody>
      </p:sp>
      <p:sp>
        <p:nvSpPr>
          <p:cNvPr id="2" name="TextBox 1">
            <a:extLst>
              <a:ext uri="{FF2B5EF4-FFF2-40B4-BE49-F238E27FC236}">
                <a16:creationId xmlns:a16="http://schemas.microsoft.com/office/drawing/2014/main" id="{AF26CF9E-540B-0D49-A371-98CA088E9B92}"/>
              </a:ext>
            </a:extLst>
          </p:cNvPr>
          <p:cNvSpPr txBox="1"/>
          <p:nvPr/>
        </p:nvSpPr>
        <p:spPr>
          <a:xfrm>
            <a:off x="6553830" y="6214334"/>
            <a:ext cx="2468880" cy="369332"/>
          </a:xfrm>
          <a:prstGeom prst="rect">
            <a:avLst/>
          </a:prstGeom>
          <a:noFill/>
        </p:spPr>
        <p:txBody>
          <a:bodyPr wrap="square" rtlCol="0">
            <a:spAutoFit/>
          </a:bodyPr>
          <a:lstStyle/>
          <a:p>
            <a:pPr>
              <a:spcBef>
                <a:spcPct val="50000"/>
              </a:spcBef>
            </a:pPr>
            <a:r>
              <a:rPr lang="en-US" altLang="en-US" dirty="0"/>
              <a:t>MAP Policy Section 10</a:t>
            </a:r>
          </a:p>
        </p:txBody>
      </p:sp>
    </p:spTree>
    <p:extLst>
      <p:ext uri="{BB962C8B-B14F-4D97-AF65-F5344CB8AC3E}">
        <p14:creationId xmlns:p14="http://schemas.microsoft.com/office/powerpoint/2010/main" val="217497692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7399" y="643467"/>
            <a:ext cx="8408193" cy="744836"/>
          </a:xfrm>
        </p:spPr>
        <p:txBody>
          <a:bodyPr vert="horz" lIns="91440" tIns="45720" rIns="91440" bIns="45720" rtlCol="0" anchor="ctr">
            <a:normAutofit/>
          </a:bodyPr>
          <a:lstStyle/>
          <a:p>
            <a:pPr algn="ctr"/>
            <a:r>
              <a:rPr lang="en-US" kern="1200" dirty="0">
                <a:solidFill>
                  <a:schemeClr val="bg1"/>
                </a:solidFill>
                <a:latin typeface="+mj-lt"/>
                <a:ea typeface="+mj-ea"/>
                <a:cs typeface="+mj-cs"/>
              </a:rPr>
              <a:t>www.mass.gov/dph/map</a:t>
            </a:r>
          </a:p>
        </p:txBody>
      </p:sp>
      <p:pic>
        <p:nvPicPr>
          <p:cNvPr id="4" name="Picture 3">
            <a:extLst>
              <a:ext uri="{FF2B5EF4-FFF2-40B4-BE49-F238E27FC236}">
                <a16:creationId xmlns:a16="http://schemas.microsoft.com/office/drawing/2014/main" id="{68EC757A-A4DF-D049-88BA-1FEF3B939F62}"/>
              </a:ext>
            </a:extLst>
          </p:cNvPr>
          <p:cNvPicPr>
            <a:picLocks noChangeAspect="1"/>
          </p:cNvPicPr>
          <p:nvPr/>
        </p:nvPicPr>
        <p:blipFill>
          <a:blip r:embed="rId3"/>
          <a:stretch>
            <a:fillRect/>
          </a:stretch>
        </p:blipFill>
        <p:spPr>
          <a:xfrm>
            <a:off x="482600" y="1909415"/>
            <a:ext cx="8178799" cy="3925823"/>
          </a:xfrm>
          <a:prstGeom prst="rect">
            <a:avLst/>
          </a:prstGeom>
        </p:spPr>
      </p:pic>
    </p:spTree>
    <p:extLst>
      <p:ext uri="{BB962C8B-B14F-4D97-AF65-F5344CB8AC3E}">
        <p14:creationId xmlns:p14="http://schemas.microsoft.com/office/powerpoint/2010/main" val="224307714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7399" y="643467"/>
            <a:ext cx="8408193" cy="744836"/>
          </a:xfrm>
        </p:spPr>
        <p:txBody>
          <a:bodyPr vert="horz" lIns="91440" tIns="45720" rIns="91440" bIns="45720" rtlCol="0" anchor="ctr">
            <a:normAutofit/>
          </a:bodyPr>
          <a:lstStyle/>
          <a:p>
            <a:pPr algn="ctr"/>
            <a:r>
              <a:rPr lang="en-US" kern="1200" dirty="0">
                <a:solidFill>
                  <a:schemeClr val="bg1"/>
                </a:solidFill>
                <a:latin typeface="+mj-lt"/>
                <a:ea typeface="+mj-ea"/>
                <a:cs typeface="+mj-cs"/>
              </a:rPr>
              <a:t>www.mass.gov/dph/map</a:t>
            </a:r>
          </a:p>
        </p:txBody>
      </p:sp>
      <p:pic>
        <p:nvPicPr>
          <p:cNvPr id="3" name="Picture 2">
            <a:extLst>
              <a:ext uri="{FF2B5EF4-FFF2-40B4-BE49-F238E27FC236}">
                <a16:creationId xmlns:a16="http://schemas.microsoft.com/office/drawing/2014/main" id="{D7160F95-D9D8-CA49-A990-6C0DC7348A42}"/>
              </a:ext>
            </a:extLst>
          </p:cNvPr>
          <p:cNvPicPr>
            <a:picLocks noChangeAspect="1"/>
          </p:cNvPicPr>
          <p:nvPr/>
        </p:nvPicPr>
        <p:blipFill>
          <a:blip r:embed="rId3"/>
          <a:stretch>
            <a:fillRect/>
          </a:stretch>
        </p:blipFill>
        <p:spPr>
          <a:xfrm>
            <a:off x="482600" y="1868521"/>
            <a:ext cx="8178799" cy="4007611"/>
          </a:xfrm>
          <a:prstGeom prst="rect">
            <a:avLst/>
          </a:prstGeom>
        </p:spPr>
      </p:pic>
      <p:sp>
        <p:nvSpPr>
          <p:cNvPr id="6" name="Up Arrow 5">
            <a:extLst>
              <a:ext uri="{FF2B5EF4-FFF2-40B4-BE49-F238E27FC236}">
                <a16:creationId xmlns:a16="http://schemas.microsoft.com/office/drawing/2014/main" id="{C97C891D-5BBC-5E4B-8071-A6E5E55D76FE}"/>
              </a:ext>
            </a:extLst>
          </p:cNvPr>
          <p:cNvSpPr/>
          <p:nvPr/>
        </p:nvSpPr>
        <p:spPr>
          <a:xfrm>
            <a:off x="1524000" y="4648200"/>
            <a:ext cx="484632" cy="978408"/>
          </a:xfrm>
          <a:prstGeom prst="up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836225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7399" y="643467"/>
            <a:ext cx="8408193" cy="744836"/>
          </a:xfrm>
        </p:spPr>
        <p:txBody>
          <a:bodyPr vert="horz" lIns="91440" tIns="45720" rIns="91440" bIns="45720" rtlCol="0" anchor="ctr">
            <a:normAutofit/>
          </a:bodyPr>
          <a:lstStyle/>
          <a:p>
            <a:pPr algn="ctr"/>
            <a:r>
              <a:rPr lang="en-US" kern="1200" dirty="0">
                <a:solidFill>
                  <a:schemeClr val="bg1"/>
                </a:solidFill>
                <a:latin typeface="+mj-lt"/>
                <a:ea typeface="+mj-ea"/>
                <a:cs typeface="+mj-cs"/>
              </a:rPr>
              <a:t>www.mass.gov/dph/map</a:t>
            </a:r>
          </a:p>
        </p:txBody>
      </p:sp>
      <p:pic>
        <p:nvPicPr>
          <p:cNvPr id="4" name="Picture 3">
            <a:extLst>
              <a:ext uri="{FF2B5EF4-FFF2-40B4-BE49-F238E27FC236}">
                <a16:creationId xmlns:a16="http://schemas.microsoft.com/office/drawing/2014/main" id="{CC3FBDA5-F4D5-4847-A9E3-CE1FE0470C3F}"/>
              </a:ext>
            </a:extLst>
          </p:cNvPr>
          <p:cNvPicPr>
            <a:picLocks noChangeAspect="1"/>
          </p:cNvPicPr>
          <p:nvPr/>
        </p:nvPicPr>
        <p:blipFill>
          <a:blip r:embed="rId3"/>
          <a:stretch>
            <a:fillRect/>
          </a:stretch>
        </p:blipFill>
        <p:spPr>
          <a:xfrm>
            <a:off x="482600" y="1899191"/>
            <a:ext cx="8178799" cy="3946271"/>
          </a:xfrm>
          <a:prstGeom prst="rect">
            <a:avLst/>
          </a:prstGeom>
        </p:spPr>
      </p:pic>
      <p:sp>
        <p:nvSpPr>
          <p:cNvPr id="5" name="Right Arrow 4">
            <a:extLst>
              <a:ext uri="{FF2B5EF4-FFF2-40B4-BE49-F238E27FC236}">
                <a16:creationId xmlns:a16="http://schemas.microsoft.com/office/drawing/2014/main" id="{F013CEAB-F0E0-CA43-AC2C-AF3080A9F87E}"/>
              </a:ext>
            </a:extLst>
          </p:cNvPr>
          <p:cNvSpPr/>
          <p:nvPr/>
        </p:nvSpPr>
        <p:spPr>
          <a:xfrm>
            <a:off x="0" y="5029200"/>
            <a:ext cx="978408" cy="484632"/>
          </a:xfrm>
          <a:prstGeom prs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095383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7399" y="643467"/>
            <a:ext cx="8408193" cy="744836"/>
          </a:xfrm>
        </p:spPr>
        <p:txBody>
          <a:bodyPr vert="horz" lIns="91440" tIns="45720" rIns="91440" bIns="45720" rtlCol="0" anchor="ctr">
            <a:normAutofit/>
          </a:bodyPr>
          <a:lstStyle/>
          <a:p>
            <a:pPr algn="ctr"/>
            <a:r>
              <a:rPr lang="en-US" kern="1200" dirty="0">
                <a:solidFill>
                  <a:schemeClr val="bg1"/>
                </a:solidFill>
                <a:latin typeface="+mj-lt"/>
                <a:ea typeface="+mj-ea"/>
                <a:cs typeface="+mj-cs"/>
              </a:rPr>
              <a:t>www.mass.gov/dph/map</a:t>
            </a:r>
          </a:p>
        </p:txBody>
      </p:sp>
      <p:pic>
        <p:nvPicPr>
          <p:cNvPr id="3" name="Picture 2" descr="Graphical user interface, text, application&#10;&#10;Description automatically generated">
            <a:extLst>
              <a:ext uri="{FF2B5EF4-FFF2-40B4-BE49-F238E27FC236}">
                <a16:creationId xmlns:a16="http://schemas.microsoft.com/office/drawing/2014/main" id="{3C5690B6-45F1-5B41-A27A-8C952E9139A6}"/>
              </a:ext>
            </a:extLst>
          </p:cNvPr>
          <p:cNvPicPr>
            <a:picLocks noChangeAspect="1"/>
          </p:cNvPicPr>
          <p:nvPr/>
        </p:nvPicPr>
        <p:blipFill>
          <a:blip r:embed="rId3"/>
          <a:stretch>
            <a:fillRect/>
          </a:stretch>
        </p:blipFill>
        <p:spPr>
          <a:xfrm>
            <a:off x="482600" y="1909415"/>
            <a:ext cx="8178799" cy="3925823"/>
          </a:xfrm>
          <a:prstGeom prst="rect">
            <a:avLst/>
          </a:prstGeom>
        </p:spPr>
      </p:pic>
      <p:sp>
        <p:nvSpPr>
          <p:cNvPr id="6" name="Right Arrow 5">
            <a:extLst>
              <a:ext uri="{FF2B5EF4-FFF2-40B4-BE49-F238E27FC236}">
                <a16:creationId xmlns:a16="http://schemas.microsoft.com/office/drawing/2014/main" id="{73AE70C5-5C8B-FE4D-B9B3-1109AFECF996}"/>
              </a:ext>
            </a:extLst>
          </p:cNvPr>
          <p:cNvSpPr/>
          <p:nvPr/>
        </p:nvSpPr>
        <p:spPr>
          <a:xfrm>
            <a:off x="0" y="2909732"/>
            <a:ext cx="978408" cy="484632"/>
          </a:xfrm>
          <a:prstGeom prst="right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15957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950931" y="2023110"/>
            <a:ext cx="1852218" cy="2846070"/>
          </a:xfrm>
        </p:spPr>
        <p:txBody>
          <a:bodyPr vert="horz" lIns="91440" tIns="45720" rIns="91440" bIns="45720" rtlCol="0" anchor="ctr">
            <a:normAutofit/>
          </a:bodyPr>
          <a:lstStyle/>
          <a:p>
            <a:r>
              <a:rPr lang="en-US" sz="2700" dirty="0"/>
              <a:t>Controlled Substance</a:t>
            </a:r>
            <a:r>
              <a:rPr lang="en-US" sz="2700" kern="1200" dirty="0">
                <a:solidFill>
                  <a:schemeClr val="tx1"/>
                </a:solidFill>
                <a:latin typeface="+mj-lt"/>
                <a:ea typeface="+mj-ea"/>
                <a:cs typeface="+mj-cs"/>
              </a:rPr>
              <a:t> Disposal</a:t>
            </a:r>
            <a:br>
              <a:rPr lang="en-US" sz="2700" kern="1200" dirty="0">
                <a:solidFill>
                  <a:schemeClr val="tx1"/>
                </a:solidFill>
                <a:latin typeface="+mj-lt"/>
                <a:ea typeface="+mj-ea"/>
                <a:cs typeface="+mj-cs"/>
              </a:rPr>
            </a:br>
            <a:r>
              <a:rPr lang="en-US" sz="2700" kern="1200" dirty="0">
                <a:solidFill>
                  <a:schemeClr val="tx1"/>
                </a:solidFill>
                <a:latin typeface="+mj-lt"/>
                <a:ea typeface="+mj-ea"/>
                <a:cs typeface="+mj-cs"/>
              </a:rPr>
              <a:t>Record</a:t>
            </a:r>
          </a:p>
        </p:txBody>
      </p:sp>
      <p:sp>
        <p:nvSpPr>
          <p:cNvPr id="8" name="Rectangle 11">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361045" y="245695"/>
            <a:ext cx="1715478" cy="64375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13">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563" y="664308"/>
            <a:ext cx="6061974"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5">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47951" y="3411145"/>
            <a:ext cx="1719072"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4DA79A9-C486-1344-A44B-BDCC175A1A22}"/>
              </a:ext>
            </a:extLst>
          </p:cNvPr>
          <p:cNvPicPr>
            <a:picLocks noChangeAspect="1"/>
          </p:cNvPicPr>
          <p:nvPr/>
        </p:nvPicPr>
        <p:blipFill>
          <a:blip r:embed="rId3"/>
          <a:stretch>
            <a:fillRect/>
          </a:stretch>
        </p:blipFill>
        <p:spPr>
          <a:xfrm>
            <a:off x="272610" y="904633"/>
            <a:ext cx="6076116" cy="4669692"/>
          </a:xfrm>
          <a:prstGeom prst="rect">
            <a:avLst/>
          </a:prstGeom>
        </p:spPr>
      </p:pic>
      <p:sp>
        <p:nvSpPr>
          <p:cNvPr id="3" name="Donut 2">
            <a:extLst>
              <a:ext uri="{FF2B5EF4-FFF2-40B4-BE49-F238E27FC236}">
                <a16:creationId xmlns:a16="http://schemas.microsoft.com/office/drawing/2014/main" id="{13F62869-4A73-084B-8719-DA4B99FED502}"/>
              </a:ext>
            </a:extLst>
          </p:cNvPr>
          <p:cNvSpPr/>
          <p:nvPr/>
        </p:nvSpPr>
        <p:spPr>
          <a:xfrm>
            <a:off x="272610" y="762000"/>
            <a:ext cx="5704742" cy="914400"/>
          </a:xfrm>
          <a:prstGeom prst="donut">
            <a:avLst/>
          </a:prstGeom>
          <a:ln w="3175">
            <a:prstDash val="sysDot"/>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onut 3">
            <a:extLst>
              <a:ext uri="{FF2B5EF4-FFF2-40B4-BE49-F238E27FC236}">
                <a16:creationId xmlns:a16="http://schemas.microsoft.com/office/drawing/2014/main" id="{678D6A3F-3636-E740-97D2-7BC68E4BE1EB}"/>
              </a:ext>
            </a:extLst>
          </p:cNvPr>
          <p:cNvSpPr/>
          <p:nvPr/>
        </p:nvSpPr>
        <p:spPr>
          <a:xfrm>
            <a:off x="4572000" y="5029953"/>
            <a:ext cx="1689529" cy="456447"/>
          </a:xfrm>
          <a:prstGeom prst="donu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2746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1571" name="Rectangle 135">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554" name="Rectangle 2"/>
          <p:cNvSpPr>
            <a:spLocks noGrp="1" noChangeArrowheads="1"/>
          </p:cNvSpPr>
          <p:nvPr>
            <p:ph type="title"/>
          </p:nvPr>
        </p:nvSpPr>
        <p:spPr>
          <a:xfrm>
            <a:off x="628650" y="365125"/>
            <a:ext cx="4168866" cy="1325563"/>
          </a:xfrm>
        </p:spPr>
        <p:txBody>
          <a:bodyPr>
            <a:normAutofit fontScale="90000"/>
          </a:bodyPr>
          <a:lstStyle/>
          <a:p>
            <a:pPr lvl="1" eaLnBrk="1" hangingPunct="1">
              <a:defRPr/>
            </a:pPr>
            <a:r>
              <a:rPr lang="en-US" altLang="en-US" sz="3200" dirty="0">
                <a:latin typeface="+mj-lt"/>
              </a:rPr>
              <a:t>Medication Reconciliation</a:t>
            </a:r>
            <a:br>
              <a:rPr lang="en-US" altLang="en-US" sz="3200" b="1" dirty="0">
                <a:effectLst>
                  <a:outerShdw blurRad="38100" dist="38100" dir="2700000" algn="tl">
                    <a:srgbClr val="C0C0C0"/>
                  </a:outerShdw>
                </a:effectLst>
              </a:rPr>
            </a:br>
            <a:endParaRPr lang="en-US" altLang="en-US" sz="3200" dirty="0"/>
          </a:p>
        </p:txBody>
      </p:sp>
      <p:sp>
        <p:nvSpPr>
          <p:cNvPr id="151572" name="Freeform: Shape 137">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1555" name="Rectangle 3"/>
          <p:cNvSpPr>
            <a:spLocks noGrp="1" noChangeArrowheads="1"/>
          </p:cNvSpPr>
          <p:nvPr>
            <p:ph idx="1"/>
          </p:nvPr>
        </p:nvSpPr>
        <p:spPr>
          <a:xfrm>
            <a:off x="350521" y="1799641"/>
            <a:ext cx="4168866" cy="4351338"/>
          </a:xfrm>
        </p:spPr>
        <p:txBody>
          <a:bodyPr>
            <a:normAutofit/>
          </a:bodyPr>
          <a:lstStyle/>
          <a:p>
            <a:pPr marL="434340" lvl="1" indent="-342900">
              <a:defRPr/>
            </a:pPr>
            <a:r>
              <a:rPr lang="en-US" altLang="en-US" sz="2600" dirty="0"/>
              <a:t>Comparison of </a:t>
            </a:r>
          </a:p>
          <a:p>
            <a:pPr marL="891540" lvl="2" indent="-342900">
              <a:buSzPct val="75000"/>
              <a:buFont typeface="Wingdings" pitchFamily="2" charset="2"/>
              <a:buChar char="§"/>
              <a:defRPr/>
            </a:pPr>
            <a:r>
              <a:rPr lang="en-US" altLang="en-US" sz="2400" dirty="0"/>
              <a:t>Hospital Discharge Orders to</a:t>
            </a:r>
          </a:p>
          <a:p>
            <a:pPr marL="891540" lvl="2" indent="-342900">
              <a:buSzPct val="75000"/>
              <a:buFont typeface="Wingdings" pitchFamily="2" charset="2"/>
              <a:buChar char="§"/>
              <a:defRPr/>
            </a:pPr>
            <a:r>
              <a:rPr lang="en-US" altLang="en-US" sz="2400" dirty="0"/>
              <a:t>HCP Orders prior to admission</a:t>
            </a:r>
          </a:p>
          <a:p>
            <a:pPr marL="1348740" lvl="3" indent="-342900">
              <a:buSzPct val="75000"/>
              <a:buFont typeface="Courier New" panose="02070309020205020404" pitchFamily="49" charset="0"/>
              <a:buChar char="o"/>
              <a:defRPr/>
            </a:pPr>
            <a:r>
              <a:rPr lang="en-US" altLang="en-US" sz="2200" dirty="0"/>
              <a:t>Before person is discharged home</a:t>
            </a:r>
          </a:p>
          <a:p>
            <a:pPr marL="91440" lvl="1" indent="0">
              <a:buNone/>
              <a:defRPr/>
            </a:pPr>
            <a:endParaRPr lang="en-US" altLang="en-US" dirty="0"/>
          </a:p>
          <a:p>
            <a:pPr marL="457200" lvl="1" indent="0" eaLnBrk="1" hangingPunct="1">
              <a:buSzTx/>
              <a:buNone/>
              <a:defRPr/>
            </a:pPr>
            <a:endParaRPr lang="en-US" altLang="en-US" b="1" dirty="0">
              <a:effectLst>
                <a:outerShdw blurRad="38100" dist="38100" dir="2700000" algn="tl">
                  <a:srgbClr val="C0C0C0"/>
                </a:outerShdw>
              </a:effectLst>
            </a:endParaRPr>
          </a:p>
          <a:p>
            <a:pPr marL="609600" indent="-609600" eaLnBrk="1" hangingPunct="1">
              <a:buFont typeface="Wingdings" pitchFamily="2" charset="2"/>
              <a:buNone/>
              <a:defRPr/>
            </a:pPr>
            <a:endParaRPr lang="en-US" altLang="en-US" dirty="0"/>
          </a:p>
        </p:txBody>
      </p:sp>
      <p:sp>
        <p:nvSpPr>
          <p:cNvPr id="151573" name="Oval 139">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2624479"/>
            <a:ext cx="609320"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574" name="Block Arc 141">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85863" y="1516981"/>
            <a:ext cx="2387600" cy="17907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4" name="Freeform: Shape 143">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0"/>
            <a:ext cx="1736438"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46" name="Straight Connector 145">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9347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48" name="Freeform: Shape 147">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54162" y="4112081"/>
            <a:ext cx="889838"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150" name="Arc 149">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4565205" y="4145122"/>
            <a:ext cx="3062574"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2" name="Freeform: Shape 151">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4962670"/>
            <a:ext cx="1982514"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522429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686800" cy="990600"/>
          </a:xfrm>
        </p:spPr>
        <p:txBody>
          <a:bodyPr>
            <a:noAutofit/>
          </a:bodyPr>
          <a:lstStyle/>
          <a:p>
            <a:pPr algn="ctr"/>
            <a:r>
              <a:rPr lang="en-US" dirty="0"/>
              <a:t>Medication Disposal </a:t>
            </a:r>
          </a:p>
        </p:txBody>
      </p:sp>
      <p:graphicFrame>
        <p:nvGraphicFramePr>
          <p:cNvPr id="6" name="Content Placeholder 2">
            <a:extLst>
              <a:ext uri="{FF2B5EF4-FFF2-40B4-BE49-F238E27FC236}">
                <a16:creationId xmlns:a16="http://schemas.microsoft.com/office/drawing/2014/main" id="{ADB6194C-C661-466D-87D2-81E1D393EE3D}"/>
              </a:ext>
            </a:extLst>
          </p:cNvPr>
          <p:cNvGraphicFramePr>
            <a:graphicFrameLocks noGrp="1"/>
          </p:cNvGraphicFramePr>
          <p:nvPr>
            <p:ph idx="1"/>
            <p:extLst>
              <p:ext uri="{D42A27DB-BD31-4B8C-83A1-F6EECF244321}">
                <p14:modId xmlns:p14="http://schemas.microsoft.com/office/powerpoint/2010/main" val="4289996663"/>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5838610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xed raced student studying">
            <a:extLst>
              <a:ext uri="{FF2B5EF4-FFF2-40B4-BE49-F238E27FC236}">
                <a16:creationId xmlns:a16="http://schemas.microsoft.com/office/drawing/2014/main" id="{7442F8CD-EC66-8245-8411-2EF872A63D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515" r="21959" b="9091"/>
          <a:stretch/>
        </p:blipFill>
        <p:spPr>
          <a:xfrm>
            <a:off x="2642616" y="10"/>
            <a:ext cx="6501384" cy="6857990"/>
          </a:xfrm>
          <a:prstGeom prst="rect">
            <a:avLst/>
          </a:prstGeom>
        </p:spPr>
      </p:pic>
      <p:sp>
        <p:nvSpPr>
          <p:cNvPr id="16" name="Rectangle 15">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1A1294-711F-2947-9BDB-0A8FBDFF847B}"/>
              </a:ext>
            </a:extLst>
          </p:cNvPr>
          <p:cNvSpPr>
            <a:spLocks noGrp="1"/>
          </p:cNvSpPr>
          <p:nvPr>
            <p:ph type="title"/>
          </p:nvPr>
        </p:nvSpPr>
        <p:spPr>
          <a:xfrm>
            <a:off x="278320" y="1161288"/>
            <a:ext cx="2578608" cy="1124712"/>
          </a:xfrm>
        </p:spPr>
        <p:txBody>
          <a:bodyPr anchor="b">
            <a:normAutofit/>
          </a:bodyPr>
          <a:lstStyle/>
          <a:p>
            <a:r>
              <a:rPr lang="en-US" sz="2400"/>
              <a:t>Cross Referencing Documentation</a:t>
            </a:r>
          </a:p>
        </p:txBody>
      </p:sp>
      <p:sp>
        <p:nvSpPr>
          <p:cNvPr id="18" name="Rectangle 1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5AFDE27-154E-4C48-8183-D63F4C69B779}"/>
              </a:ext>
            </a:extLst>
          </p:cNvPr>
          <p:cNvSpPr>
            <a:spLocks noGrp="1"/>
          </p:cNvSpPr>
          <p:nvPr>
            <p:ph idx="1"/>
          </p:nvPr>
        </p:nvSpPr>
        <p:spPr>
          <a:xfrm>
            <a:off x="278320" y="2718054"/>
            <a:ext cx="2579180" cy="3207258"/>
          </a:xfrm>
        </p:spPr>
        <p:txBody>
          <a:bodyPr anchor="t">
            <a:normAutofit/>
          </a:bodyPr>
          <a:lstStyle/>
          <a:p>
            <a:r>
              <a:rPr lang="en-US" sz="1500"/>
              <a:t>Disposal Record documentation matches</a:t>
            </a:r>
          </a:p>
          <a:p>
            <a:pPr lvl="1">
              <a:buSzPct val="75000"/>
              <a:buFont typeface="Wingdings" pitchFamily="2" charset="2"/>
              <a:buChar char="§"/>
            </a:pPr>
            <a:r>
              <a:rPr lang="en-US" sz="1500"/>
              <a:t>Schedule II-V medication</a:t>
            </a:r>
          </a:p>
          <a:p>
            <a:r>
              <a:rPr lang="en-US" sz="1500"/>
              <a:t>Count Book documentation</a:t>
            </a:r>
          </a:p>
        </p:txBody>
      </p:sp>
    </p:spTree>
    <p:extLst>
      <p:ext uri="{BB962C8B-B14F-4D97-AF65-F5344CB8AC3E}">
        <p14:creationId xmlns:p14="http://schemas.microsoft.com/office/powerpoint/2010/main" val="48623739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13">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15">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17">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963930" y="1008993"/>
            <a:ext cx="6923558" cy="3542045"/>
          </a:xfrm>
        </p:spPr>
        <p:txBody>
          <a:bodyPr vert="horz" lIns="91440" tIns="45720" rIns="91440" bIns="45720" rtlCol="0" anchor="b">
            <a:normAutofit/>
          </a:bodyPr>
          <a:lstStyle/>
          <a:p>
            <a:r>
              <a:rPr lang="en-US" sz="10000" kern="1200" dirty="0">
                <a:solidFill>
                  <a:schemeClr val="tx1"/>
                </a:solidFill>
                <a:latin typeface="+mj-lt"/>
                <a:ea typeface="+mj-ea"/>
                <a:cs typeface="+mj-cs"/>
              </a:rPr>
              <a:t>Section P</a:t>
            </a:r>
          </a:p>
        </p:txBody>
      </p:sp>
      <p:sp>
        <p:nvSpPr>
          <p:cNvPr id="5" name="Text Placeholder 4"/>
          <p:cNvSpPr>
            <a:spLocks noGrp="1"/>
          </p:cNvSpPr>
          <p:nvPr>
            <p:ph type="body" idx="1"/>
          </p:nvPr>
        </p:nvSpPr>
        <p:spPr>
          <a:xfrm>
            <a:off x="963930" y="4582814"/>
            <a:ext cx="7113270" cy="1312657"/>
          </a:xfrm>
        </p:spPr>
        <p:txBody>
          <a:bodyPr vert="horz" lIns="91440" tIns="45720" rIns="91440" bIns="45720" rtlCol="0" anchor="t">
            <a:normAutofit/>
          </a:bodyPr>
          <a:lstStyle/>
          <a:p>
            <a:r>
              <a:rPr lang="en-US" dirty="0"/>
              <a:t>Program Resources</a:t>
            </a:r>
          </a:p>
        </p:txBody>
      </p:sp>
      <p:sp>
        <p:nvSpPr>
          <p:cNvPr id="2" name="TextBox 1">
            <a:extLst>
              <a:ext uri="{FF2B5EF4-FFF2-40B4-BE49-F238E27FC236}">
                <a16:creationId xmlns:a16="http://schemas.microsoft.com/office/drawing/2014/main" id="{74FB046D-D479-B047-A2FA-E3BC4E5462E0}"/>
              </a:ext>
            </a:extLst>
          </p:cNvPr>
          <p:cNvSpPr txBox="1"/>
          <p:nvPr/>
        </p:nvSpPr>
        <p:spPr>
          <a:xfrm>
            <a:off x="5902453" y="6221413"/>
            <a:ext cx="3352800" cy="646331"/>
          </a:xfrm>
          <a:prstGeom prst="rect">
            <a:avLst/>
          </a:prstGeom>
          <a:noFill/>
        </p:spPr>
        <p:txBody>
          <a:bodyPr wrap="square" rtlCol="0">
            <a:spAutoFit/>
          </a:bodyPr>
          <a:lstStyle/>
          <a:p>
            <a:r>
              <a:rPr lang="en-US" altLang="en-US" dirty="0"/>
              <a:t>MAP Policy Sections 01 &amp; 10</a:t>
            </a:r>
          </a:p>
          <a:p>
            <a:endParaRPr lang="en-US" dirty="0"/>
          </a:p>
        </p:txBody>
      </p:sp>
    </p:spTree>
    <p:extLst>
      <p:ext uri="{BB962C8B-B14F-4D97-AF65-F5344CB8AC3E}">
        <p14:creationId xmlns:p14="http://schemas.microsoft.com/office/powerpoint/2010/main" val="135391920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7399" y="643467"/>
            <a:ext cx="8408193" cy="744836"/>
          </a:xfrm>
        </p:spPr>
        <p:txBody>
          <a:bodyPr vert="horz" lIns="91440" tIns="45720" rIns="91440" bIns="45720" rtlCol="0" anchor="ctr">
            <a:normAutofit/>
          </a:bodyPr>
          <a:lstStyle/>
          <a:p>
            <a:pPr algn="ctr"/>
            <a:r>
              <a:rPr lang="en-US" kern="1200" dirty="0">
                <a:solidFill>
                  <a:schemeClr val="bg1"/>
                </a:solidFill>
                <a:latin typeface="+mj-lt"/>
                <a:ea typeface="+mj-ea"/>
                <a:cs typeface="+mj-cs"/>
              </a:rPr>
              <a:t>Program Resources</a:t>
            </a:r>
          </a:p>
        </p:txBody>
      </p:sp>
      <p:pic>
        <p:nvPicPr>
          <p:cNvPr id="3" name="Picture 2">
            <a:extLst>
              <a:ext uri="{FF2B5EF4-FFF2-40B4-BE49-F238E27FC236}">
                <a16:creationId xmlns:a16="http://schemas.microsoft.com/office/drawing/2014/main" id="{B0802F47-DA98-6247-9EE4-3B986D7A26B6}"/>
              </a:ext>
            </a:extLst>
          </p:cNvPr>
          <p:cNvPicPr>
            <a:picLocks noChangeAspect="1"/>
          </p:cNvPicPr>
          <p:nvPr/>
        </p:nvPicPr>
        <p:blipFill>
          <a:blip r:embed="rId3"/>
          <a:stretch>
            <a:fillRect/>
          </a:stretch>
        </p:blipFill>
        <p:spPr>
          <a:xfrm>
            <a:off x="2601504" y="1524000"/>
            <a:ext cx="4039982" cy="5191572"/>
          </a:xfrm>
          <a:prstGeom prst="rect">
            <a:avLst/>
          </a:prstGeom>
          <a:ln w="38100">
            <a:solidFill>
              <a:schemeClr val="tx1"/>
            </a:solidFill>
          </a:ln>
        </p:spPr>
      </p:pic>
      <p:sp>
        <p:nvSpPr>
          <p:cNvPr id="6" name="TextBox 5">
            <a:extLst>
              <a:ext uri="{FF2B5EF4-FFF2-40B4-BE49-F238E27FC236}">
                <a16:creationId xmlns:a16="http://schemas.microsoft.com/office/drawing/2014/main" id="{574C990C-A19A-624B-8F26-151B4758C679}"/>
              </a:ext>
            </a:extLst>
          </p:cNvPr>
          <p:cNvSpPr txBox="1"/>
          <p:nvPr/>
        </p:nvSpPr>
        <p:spPr>
          <a:xfrm>
            <a:off x="2716495" y="1905000"/>
            <a:ext cx="3810000" cy="457200"/>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221030676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7399" y="643467"/>
            <a:ext cx="8408193" cy="744836"/>
          </a:xfrm>
        </p:spPr>
        <p:txBody>
          <a:bodyPr vert="horz" lIns="91440" tIns="45720" rIns="91440" bIns="45720" rtlCol="0" anchor="ctr">
            <a:normAutofit/>
          </a:bodyPr>
          <a:lstStyle/>
          <a:p>
            <a:pPr algn="ctr"/>
            <a:r>
              <a:rPr lang="en-US" kern="1200" dirty="0">
                <a:solidFill>
                  <a:schemeClr val="bg1"/>
                </a:solidFill>
                <a:latin typeface="+mj-lt"/>
                <a:ea typeface="+mj-ea"/>
                <a:cs typeface="+mj-cs"/>
              </a:rPr>
              <a:t>Program Resources</a:t>
            </a:r>
          </a:p>
        </p:txBody>
      </p:sp>
      <p:pic>
        <p:nvPicPr>
          <p:cNvPr id="9" name="Picture 8">
            <a:extLst>
              <a:ext uri="{FF2B5EF4-FFF2-40B4-BE49-F238E27FC236}">
                <a16:creationId xmlns:a16="http://schemas.microsoft.com/office/drawing/2014/main" id="{D689E918-0D2B-474C-AD1E-124944ED65E0}"/>
              </a:ext>
            </a:extLst>
          </p:cNvPr>
          <p:cNvPicPr>
            <a:picLocks noChangeAspect="1"/>
          </p:cNvPicPr>
          <p:nvPr/>
        </p:nvPicPr>
        <p:blipFill>
          <a:blip r:embed="rId3"/>
          <a:stretch>
            <a:fillRect/>
          </a:stretch>
        </p:blipFill>
        <p:spPr>
          <a:xfrm>
            <a:off x="2781300" y="1828800"/>
            <a:ext cx="3581400" cy="4700588"/>
          </a:xfrm>
          <a:prstGeom prst="rect">
            <a:avLst/>
          </a:prstGeom>
          <a:ln>
            <a:solidFill>
              <a:schemeClr val="tx1"/>
            </a:solidFill>
          </a:ln>
        </p:spPr>
      </p:pic>
    </p:spTree>
    <p:extLst>
      <p:ext uri="{BB962C8B-B14F-4D97-AF65-F5344CB8AC3E}">
        <p14:creationId xmlns:p14="http://schemas.microsoft.com/office/powerpoint/2010/main" val="295444647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7399" y="643467"/>
            <a:ext cx="8408193" cy="744836"/>
          </a:xfrm>
        </p:spPr>
        <p:txBody>
          <a:bodyPr vert="horz" lIns="91440" tIns="45720" rIns="91440" bIns="45720" rtlCol="0" anchor="ctr">
            <a:normAutofit/>
          </a:bodyPr>
          <a:lstStyle/>
          <a:p>
            <a:pPr algn="ctr"/>
            <a:r>
              <a:rPr lang="en-US" kern="1200" dirty="0">
                <a:solidFill>
                  <a:schemeClr val="bg1"/>
                </a:solidFill>
                <a:latin typeface="+mj-lt"/>
                <a:ea typeface="+mj-ea"/>
                <a:cs typeface="+mj-cs"/>
              </a:rPr>
              <a:t>Program Resources</a:t>
            </a:r>
          </a:p>
        </p:txBody>
      </p:sp>
      <p:pic>
        <p:nvPicPr>
          <p:cNvPr id="5" name="Content Placeholder 4" descr="Graphical user interface, application, Word&#10;&#10;Description automatically generated"/>
          <p:cNvPicPr>
            <a:picLocks noGrp="1"/>
          </p:cNvPicPr>
          <p:nvPr>
            <p:ph sz="half" idx="2"/>
          </p:nvPr>
        </p:nvPicPr>
        <p:blipFill rotWithShape="1">
          <a:blip r:embed="rId3"/>
          <a:srcRect l="32312" t="8206" r="32948" b="9206"/>
          <a:stretch/>
        </p:blipFill>
        <p:spPr bwMode="auto">
          <a:xfrm>
            <a:off x="2928990" y="1675227"/>
            <a:ext cx="3286018" cy="4394199"/>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9703159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rson working with laptop and notepad">
            <a:extLst>
              <a:ext uri="{FF2B5EF4-FFF2-40B4-BE49-F238E27FC236}">
                <a16:creationId xmlns:a16="http://schemas.microsoft.com/office/drawing/2014/main" id="{A13489D6-3C21-D94F-BF45-4C36ABAA6DD7}"/>
              </a:ext>
            </a:extLst>
          </p:cNvPr>
          <p:cNvPicPr>
            <a:picLocks noChangeAspect="1"/>
          </p:cNvPicPr>
          <p:nvPr/>
        </p:nvPicPr>
        <p:blipFill rotWithShape="1">
          <a:blip r:embed="rId3">
            <a:extLst>
              <a:ext uri="{28A0092B-C50C-407E-A947-70E740481C1C}">
                <a14:useLocalDpi xmlns:a14="http://schemas.microsoft.com/office/drawing/2010/main" val="0"/>
              </a:ext>
            </a:extLst>
          </a:blip>
          <a:srcRect l="8155" r="31738" b="5013"/>
          <a:stretch/>
        </p:blipFill>
        <p:spPr>
          <a:xfrm>
            <a:off x="2642616" y="10"/>
            <a:ext cx="6501384" cy="6857990"/>
          </a:xfrm>
          <a:prstGeom prst="rect">
            <a:avLst/>
          </a:prstGeom>
        </p:spPr>
      </p:pic>
      <p:sp>
        <p:nvSpPr>
          <p:cNvPr id="19" name="Rectangle 18">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78320" y="1161288"/>
            <a:ext cx="2578608" cy="1124712"/>
          </a:xfrm>
        </p:spPr>
        <p:txBody>
          <a:bodyPr anchor="b">
            <a:normAutofit/>
          </a:bodyPr>
          <a:lstStyle/>
          <a:p>
            <a:r>
              <a:rPr lang="en-US" sz="2400" dirty="0"/>
              <a:t>Electronic Versions</a:t>
            </a:r>
          </a:p>
        </p:txBody>
      </p:sp>
      <p:sp>
        <p:nvSpPr>
          <p:cNvPr id="21" name="Rectangle 2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278320" y="2718054"/>
            <a:ext cx="2579180" cy="3207258"/>
          </a:xfrm>
        </p:spPr>
        <p:txBody>
          <a:bodyPr anchor="t">
            <a:normAutofit/>
          </a:bodyPr>
          <a:lstStyle/>
          <a:p>
            <a:r>
              <a:rPr lang="en-US" sz="1500" dirty="0"/>
              <a:t>Accessible to all staff 24/7</a:t>
            </a:r>
          </a:p>
          <a:p>
            <a:r>
              <a:rPr lang="en-US" sz="1500" dirty="0"/>
              <a:t>On-line reference material maintained by government or other reputable source</a:t>
            </a:r>
          </a:p>
          <a:p>
            <a:r>
              <a:rPr lang="en-US" sz="1500" dirty="0"/>
              <a:t>Contingency plan in event computer not functioning</a:t>
            </a:r>
          </a:p>
        </p:txBody>
      </p:sp>
    </p:spTree>
    <p:extLst>
      <p:ext uri="{BB962C8B-B14F-4D97-AF65-F5344CB8AC3E}">
        <p14:creationId xmlns:p14="http://schemas.microsoft.com/office/powerpoint/2010/main" val="310476504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13">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15">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17">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963930" y="1008993"/>
            <a:ext cx="6923558" cy="3542045"/>
          </a:xfrm>
        </p:spPr>
        <p:txBody>
          <a:bodyPr vert="horz" lIns="91440" tIns="45720" rIns="91440" bIns="45720" rtlCol="0" anchor="b">
            <a:normAutofit/>
          </a:bodyPr>
          <a:lstStyle/>
          <a:p>
            <a:r>
              <a:rPr lang="en-US" sz="10000" kern="1200" dirty="0">
                <a:solidFill>
                  <a:schemeClr val="tx1"/>
                </a:solidFill>
                <a:latin typeface="+mj-lt"/>
                <a:ea typeface="+mj-ea"/>
                <a:cs typeface="+mj-cs"/>
              </a:rPr>
              <a:t>Section Q</a:t>
            </a:r>
          </a:p>
        </p:txBody>
      </p:sp>
      <p:sp>
        <p:nvSpPr>
          <p:cNvPr id="5" name="Text Placeholder 4"/>
          <p:cNvSpPr>
            <a:spLocks noGrp="1"/>
          </p:cNvSpPr>
          <p:nvPr>
            <p:ph type="body" idx="1"/>
          </p:nvPr>
        </p:nvSpPr>
        <p:spPr>
          <a:xfrm>
            <a:off x="963930" y="4582814"/>
            <a:ext cx="7113270" cy="1312657"/>
          </a:xfrm>
        </p:spPr>
        <p:txBody>
          <a:bodyPr vert="horz" lIns="91440" tIns="45720" rIns="91440" bIns="45720" rtlCol="0" anchor="t">
            <a:normAutofit/>
          </a:bodyPr>
          <a:lstStyle/>
          <a:p>
            <a:r>
              <a:rPr lang="en-US" dirty="0"/>
              <a:t>Provider Policies</a:t>
            </a:r>
          </a:p>
        </p:txBody>
      </p:sp>
      <p:sp>
        <p:nvSpPr>
          <p:cNvPr id="2" name="TextBox 1">
            <a:extLst>
              <a:ext uri="{FF2B5EF4-FFF2-40B4-BE49-F238E27FC236}">
                <a16:creationId xmlns:a16="http://schemas.microsoft.com/office/drawing/2014/main" id="{27C9CD3A-B48F-DC40-A205-736E7323F66F}"/>
              </a:ext>
            </a:extLst>
          </p:cNvPr>
          <p:cNvSpPr txBox="1"/>
          <p:nvPr/>
        </p:nvSpPr>
        <p:spPr>
          <a:xfrm>
            <a:off x="5867400" y="6214435"/>
            <a:ext cx="2881620" cy="369332"/>
          </a:xfrm>
          <a:prstGeom prst="rect">
            <a:avLst/>
          </a:prstGeom>
          <a:noFill/>
        </p:spPr>
        <p:txBody>
          <a:bodyPr wrap="square" rtlCol="0">
            <a:spAutoFit/>
          </a:bodyPr>
          <a:lstStyle/>
          <a:p>
            <a:pPr>
              <a:spcBef>
                <a:spcPct val="50000"/>
              </a:spcBef>
            </a:pPr>
            <a:r>
              <a:rPr lang="en-US" altLang="en-US" dirty="0"/>
              <a:t>MAP Policy Sections 01 &amp; 10</a:t>
            </a:r>
          </a:p>
        </p:txBody>
      </p:sp>
    </p:spTree>
    <p:extLst>
      <p:ext uri="{BB962C8B-B14F-4D97-AF65-F5344CB8AC3E}">
        <p14:creationId xmlns:p14="http://schemas.microsoft.com/office/powerpoint/2010/main" val="148926570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olorful adhesive taps and pen on open notebook">
            <a:extLst>
              <a:ext uri="{FF2B5EF4-FFF2-40B4-BE49-F238E27FC236}">
                <a16:creationId xmlns:a16="http://schemas.microsoft.com/office/drawing/2014/main" id="{AEC732F7-0F01-AF4A-B780-EB622BCDD36C}"/>
              </a:ext>
            </a:extLst>
          </p:cNvPr>
          <p:cNvPicPr>
            <a:picLocks noChangeAspect="1"/>
          </p:cNvPicPr>
          <p:nvPr/>
        </p:nvPicPr>
        <p:blipFill rotWithShape="1">
          <a:blip r:embed="rId3">
            <a:extLst>
              <a:ext uri="{28A0092B-C50C-407E-A947-70E740481C1C}">
                <a14:useLocalDpi xmlns:a14="http://schemas.microsoft.com/office/drawing/2010/main" val="0"/>
              </a:ext>
            </a:extLst>
          </a:blip>
          <a:srcRect t="9091" r="42474"/>
          <a:stretch/>
        </p:blipFill>
        <p:spPr>
          <a:xfrm>
            <a:off x="2642616" y="10"/>
            <a:ext cx="6501384" cy="6857990"/>
          </a:xfrm>
          <a:prstGeom prst="rect">
            <a:avLst/>
          </a:prstGeom>
        </p:spPr>
      </p:pic>
      <p:sp>
        <p:nvSpPr>
          <p:cNvPr id="24" name="Rectangle 2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C8C980A-2EAF-E542-9764-FF5EB9D73EDA}"/>
              </a:ext>
            </a:extLst>
          </p:cNvPr>
          <p:cNvSpPr>
            <a:spLocks noGrp="1"/>
          </p:cNvSpPr>
          <p:nvPr>
            <p:ph type="title"/>
          </p:nvPr>
        </p:nvSpPr>
        <p:spPr>
          <a:xfrm>
            <a:off x="278320" y="1161288"/>
            <a:ext cx="2578608" cy="1124712"/>
          </a:xfrm>
        </p:spPr>
        <p:txBody>
          <a:bodyPr anchor="b">
            <a:normAutofit/>
          </a:bodyPr>
          <a:lstStyle/>
          <a:p>
            <a:r>
              <a:rPr lang="en-US" sz="2400"/>
              <a:t>Provider Policies</a:t>
            </a:r>
          </a:p>
        </p:txBody>
      </p:sp>
      <p:sp>
        <p:nvSpPr>
          <p:cNvPr id="26" name="Rectangle 2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ectangle 2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AC356C7-5093-184E-A391-C41FED20A762}"/>
              </a:ext>
            </a:extLst>
          </p:cNvPr>
          <p:cNvSpPr>
            <a:spLocks noGrp="1"/>
          </p:cNvSpPr>
          <p:nvPr>
            <p:ph idx="1"/>
          </p:nvPr>
        </p:nvSpPr>
        <p:spPr>
          <a:xfrm>
            <a:off x="278320" y="2718054"/>
            <a:ext cx="2579180" cy="3207258"/>
          </a:xfrm>
        </p:spPr>
        <p:txBody>
          <a:bodyPr anchor="t">
            <a:normAutofit/>
          </a:bodyPr>
          <a:lstStyle/>
          <a:p>
            <a:r>
              <a:rPr lang="en-US" sz="1100"/>
              <a:t>Related to 24/7 access to MAP Consultant(s)</a:t>
            </a:r>
          </a:p>
          <a:p>
            <a:r>
              <a:rPr lang="en-US" sz="1100"/>
              <a:t>Medical emergencies related to medication administration</a:t>
            </a:r>
          </a:p>
          <a:p>
            <a:r>
              <a:rPr lang="en-US" sz="1100"/>
              <a:t>Leave of Absence (LOA)</a:t>
            </a:r>
          </a:p>
          <a:p>
            <a:pPr lvl="1"/>
            <a:r>
              <a:rPr lang="en-US" sz="1100"/>
              <a:t>Identifying &amp; educating staff/family/friends responsible for off-site medication administration</a:t>
            </a:r>
          </a:p>
          <a:p>
            <a:pPr lvl="1"/>
            <a:r>
              <a:rPr lang="en-US" sz="1100"/>
              <a:t>Obtaining properly labeled containers when a med given in more than one location</a:t>
            </a:r>
          </a:p>
          <a:p>
            <a:r>
              <a:rPr lang="en-US" sz="1100"/>
              <a:t>Access to the medication area</a:t>
            </a:r>
          </a:p>
          <a:p>
            <a:r>
              <a:rPr lang="en-US" sz="1100"/>
              <a:t>Vital Signs</a:t>
            </a:r>
          </a:p>
          <a:p>
            <a:r>
              <a:rPr lang="en-US" sz="1100"/>
              <a:t>Medication administration times</a:t>
            </a:r>
          </a:p>
          <a:p>
            <a:pPr marL="0" indent="0">
              <a:buNone/>
            </a:pPr>
            <a:endParaRPr lang="en-US" sz="1100"/>
          </a:p>
        </p:txBody>
      </p:sp>
    </p:spTree>
    <p:extLst>
      <p:ext uri="{BB962C8B-B14F-4D97-AF65-F5344CB8AC3E}">
        <p14:creationId xmlns:p14="http://schemas.microsoft.com/office/powerpoint/2010/main" val="367190793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3" name="Freeform: Shape 42">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14166"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5" name="Freeform: Shape 44">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08608"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C8C980A-2EAF-E542-9764-FF5EB9D73EDA}"/>
              </a:ext>
            </a:extLst>
          </p:cNvPr>
          <p:cNvSpPr>
            <a:spLocks noGrp="1"/>
          </p:cNvSpPr>
          <p:nvPr>
            <p:ph type="title"/>
          </p:nvPr>
        </p:nvSpPr>
        <p:spPr>
          <a:xfrm>
            <a:off x="466344" y="1161288"/>
            <a:ext cx="2702052" cy="4526280"/>
          </a:xfrm>
        </p:spPr>
        <p:txBody>
          <a:bodyPr>
            <a:normAutofit/>
          </a:bodyPr>
          <a:lstStyle/>
          <a:p>
            <a:r>
              <a:rPr lang="en-US" sz="3500"/>
              <a:t>Pertinent Medication Specific Policies</a:t>
            </a:r>
          </a:p>
        </p:txBody>
      </p:sp>
      <p:sp>
        <p:nvSpPr>
          <p:cNvPr id="47" name="Rectangle 46">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37" name="Content Placeholder 2">
            <a:extLst>
              <a:ext uri="{FF2B5EF4-FFF2-40B4-BE49-F238E27FC236}">
                <a16:creationId xmlns:a16="http://schemas.microsoft.com/office/drawing/2014/main" id="{78B554C1-CCB5-422F-B5E3-64CF752569D8}"/>
              </a:ext>
            </a:extLst>
          </p:cNvPr>
          <p:cNvGraphicFramePr>
            <a:graphicFrameLocks noGrp="1"/>
          </p:cNvGraphicFramePr>
          <p:nvPr>
            <p:ph idx="1"/>
            <p:extLst>
              <p:ext uri="{D42A27DB-BD31-4B8C-83A1-F6EECF244321}">
                <p14:modId xmlns:p14="http://schemas.microsoft.com/office/powerpoint/2010/main" val="3600227034"/>
              </p:ext>
            </p:extLst>
          </p:nvPr>
        </p:nvGraphicFramePr>
        <p:xfrm>
          <a:off x="3977640" y="676656"/>
          <a:ext cx="4773168" cy="5513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20834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4F15C7-3D3C-6C47-9DFC-1959D839B9A7}"/>
              </a:ext>
            </a:extLst>
          </p:cNvPr>
          <p:cNvSpPr>
            <a:spLocks noGrp="1"/>
          </p:cNvSpPr>
          <p:nvPr>
            <p:ph type="title"/>
          </p:nvPr>
        </p:nvSpPr>
        <p:spPr>
          <a:xfrm>
            <a:off x="835357" y="2960716"/>
            <a:ext cx="3027251" cy="2387600"/>
          </a:xfrm>
        </p:spPr>
        <p:txBody>
          <a:bodyPr vert="horz" lIns="91440" tIns="45720" rIns="91440" bIns="45720" rtlCol="0" anchor="t">
            <a:noAutofit/>
          </a:bodyPr>
          <a:lstStyle/>
          <a:p>
            <a:r>
              <a:rPr lang="en-US" sz="3600" kern="1200" dirty="0">
                <a:solidFill>
                  <a:schemeClr val="tx1"/>
                </a:solidFill>
                <a:latin typeface="+mj-lt"/>
                <a:ea typeface="+mj-ea"/>
                <a:cs typeface="+mj-cs"/>
              </a:rPr>
              <a:t>Medication Reconciliation</a:t>
            </a:r>
            <a:br>
              <a:rPr lang="en-US" sz="3600" kern="1200" dirty="0">
                <a:solidFill>
                  <a:schemeClr val="tx1"/>
                </a:solidFill>
                <a:latin typeface="+mj-lt"/>
                <a:ea typeface="+mj-ea"/>
                <a:cs typeface="+mj-cs"/>
              </a:rPr>
            </a:br>
            <a:r>
              <a:rPr lang="en-US" sz="3600" kern="1200" dirty="0">
                <a:solidFill>
                  <a:schemeClr val="tx1"/>
                </a:solidFill>
                <a:latin typeface="+mj-lt"/>
                <a:ea typeface="+mj-ea"/>
                <a:cs typeface="+mj-cs"/>
              </a:rPr>
              <a:t>Discharge Checklist  </a:t>
            </a:r>
          </a:p>
        </p:txBody>
      </p:sp>
      <p:grpSp>
        <p:nvGrpSpPr>
          <p:cNvPr id="61" name="Group 6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2984992"/>
            <a:ext cx="548639" cy="673460"/>
            <a:chOff x="3940602" y="308034"/>
            <a:chExt cx="2116791" cy="3428999"/>
          </a:xfrm>
          <a:solidFill>
            <a:schemeClr val="accent4"/>
          </a:solidFill>
        </p:grpSpPr>
        <p:sp>
          <p:nvSpPr>
            <p:cNvPr id="62" name="Rectangle 6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391886"/>
            <a:ext cx="4507025"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B986C29-2EE3-8542-A05D-659AF8ACB246}"/>
              </a:ext>
            </a:extLst>
          </p:cNvPr>
          <p:cNvSpPr txBox="1"/>
          <p:nvPr/>
        </p:nvSpPr>
        <p:spPr>
          <a:xfrm>
            <a:off x="6324600" y="3428682"/>
            <a:ext cx="762000" cy="369332"/>
          </a:xfrm>
          <a:prstGeom prst="rect">
            <a:avLst/>
          </a:prstGeom>
          <a:solidFill>
            <a:schemeClr val="bg1"/>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1B48A880-ABB0-5B4D-9F88-9950F4C61354}"/>
              </a:ext>
            </a:extLst>
          </p:cNvPr>
          <p:cNvSpPr txBox="1"/>
          <p:nvPr/>
        </p:nvSpPr>
        <p:spPr>
          <a:xfrm>
            <a:off x="6254780" y="4419600"/>
            <a:ext cx="527020" cy="152400"/>
          </a:xfrm>
          <a:prstGeom prst="rect">
            <a:avLst/>
          </a:prstGeom>
          <a:solidFill>
            <a:schemeClr val="accent3">
              <a:lumMod val="60000"/>
              <a:lumOff val="40000"/>
            </a:schemeClr>
          </a:solidFill>
        </p:spPr>
        <p:txBody>
          <a:bodyPr wrap="square" rtlCol="0">
            <a:spAutoFit/>
          </a:bodyPr>
          <a:lstStyle/>
          <a:p>
            <a:endParaRPr lang="en-US" dirty="0"/>
          </a:p>
        </p:txBody>
      </p:sp>
      <p:pic>
        <p:nvPicPr>
          <p:cNvPr id="13" name="Picture 12" descr="Text, letter&#10;&#10;Description automatically generated">
            <a:extLst>
              <a:ext uri="{FF2B5EF4-FFF2-40B4-BE49-F238E27FC236}">
                <a16:creationId xmlns:a16="http://schemas.microsoft.com/office/drawing/2014/main" id="{A4C73C08-C65D-7548-A49B-F2909A66B10F}"/>
              </a:ext>
            </a:extLst>
          </p:cNvPr>
          <p:cNvPicPr>
            <a:picLocks noChangeAspect="1"/>
          </p:cNvPicPr>
          <p:nvPr/>
        </p:nvPicPr>
        <p:blipFill>
          <a:blip r:embed="rId3"/>
          <a:stretch>
            <a:fillRect/>
          </a:stretch>
        </p:blipFill>
        <p:spPr>
          <a:xfrm>
            <a:off x="3731192" y="643466"/>
            <a:ext cx="4789115" cy="5568739"/>
          </a:xfrm>
          <a:prstGeom prst="rect">
            <a:avLst/>
          </a:prstGeom>
          <a:ln>
            <a:solidFill>
              <a:schemeClr val="tx1"/>
            </a:solidFill>
          </a:ln>
        </p:spPr>
      </p:pic>
    </p:spTree>
    <p:extLst>
      <p:ext uri="{BB962C8B-B14F-4D97-AF65-F5344CB8AC3E}">
        <p14:creationId xmlns:p14="http://schemas.microsoft.com/office/powerpoint/2010/main" val="236172220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0" descr="Assorted pills and tablets">
            <a:extLst>
              <a:ext uri="{FF2B5EF4-FFF2-40B4-BE49-F238E27FC236}">
                <a16:creationId xmlns:a16="http://schemas.microsoft.com/office/drawing/2014/main" id="{7EEA8161-2578-2F4E-9E6E-C0227817A2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15" r="2284" b="-1"/>
          <a:stretch/>
        </p:blipFill>
        <p:spPr>
          <a:xfrm>
            <a:off x="20" y="10"/>
            <a:ext cx="9143979" cy="6857990"/>
          </a:xfrm>
          <a:prstGeom prst="rect">
            <a:avLst/>
          </a:prstGeom>
        </p:spPr>
      </p:pic>
      <p:sp>
        <p:nvSpPr>
          <p:cNvPr id="44"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4512879"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24F50322-0490-BD47-A581-E0E52BCCAA6D}"/>
              </a:ext>
            </a:extLst>
          </p:cNvPr>
          <p:cNvSpPr>
            <a:spLocks noGrp="1"/>
          </p:cNvSpPr>
          <p:nvPr>
            <p:ph type="title"/>
          </p:nvPr>
        </p:nvSpPr>
        <p:spPr>
          <a:xfrm>
            <a:off x="532086" y="1913950"/>
            <a:ext cx="3153102" cy="1342754"/>
          </a:xfrm>
        </p:spPr>
        <p:txBody>
          <a:bodyPr>
            <a:normAutofit/>
          </a:bodyPr>
          <a:lstStyle/>
          <a:p>
            <a:pPr algn="ctr"/>
            <a:r>
              <a:rPr lang="en-US" sz="3100" dirty="0"/>
              <a:t>Internal Procedure </a:t>
            </a:r>
          </a:p>
        </p:txBody>
      </p:sp>
      <p:cxnSp>
        <p:nvCxnSpPr>
          <p:cNvPr id="45" name="Straight Connector 37">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3337139"/>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21C0F62-1FD1-CA40-9269-03212CC42AFD}"/>
              </a:ext>
            </a:extLst>
          </p:cNvPr>
          <p:cNvSpPr>
            <a:spLocks noGrp="1"/>
          </p:cNvSpPr>
          <p:nvPr>
            <p:ph idx="1"/>
          </p:nvPr>
        </p:nvSpPr>
        <p:spPr>
          <a:xfrm>
            <a:off x="394137" y="3417573"/>
            <a:ext cx="3444765" cy="2619839"/>
          </a:xfrm>
        </p:spPr>
        <p:txBody>
          <a:bodyPr anchor="ctr">
            <a:normAutofit/>
          </a:bodyPr>
          <a:lstStyle/>
          <a:p>
            <a:r>
              <a:rPr lang="en-US" sz="2400" dirty="0"/>
              <a:t>Management/Reporting</a:t>
            </a:r>
          </a:p>
          <a:p>
            <a:pPr lvl="1">
              <a:buSzPct val="75000"/>
              <a:buFont typeface="Wingdings" pitchFamily="2" charset="2"/>
              <a:buChar char="§"/>
            </a:pPr>
            <a:r>
              <a:rPr lang="en-US" sz="2000" dirty="0"/>
              <a:t>Refusals and/or </a:t>
            </a:r>
          </a:p>
          <a:p>
            <a:pPr lvl="1">
              <a:buSzPct val="75000"/>
              <a:buFont typeface="Wingdings" pitchFamily="2" charset="2"/>
              <a:buChar char="§"/>
            </a:pPr>
            <a:r>
              <a:rPr lang="en-US" sz="2000" dirty="0"/>
              <a:t>other Medication Issues</a:t>
            </a:r>
            <a:endParaRPr lang="en-US" sz="1600" dirty="0"/>
          </a:p>
        </p:txBody>
      </p:sp>
    </p:spTree>
    <p:extLst>
      <p:ext uri="{BB962C8B-B14F-4D97-AF65-F5344CB8AC3E}">
        <p14:creationId xmlns:p14="http://schemas.microsoft.com/office/powerpoint/2010/main" val="143858220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13">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15">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17">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963930" y="1008993"/>
            <a:ext cx="6923558" cy="3542045"/>
          </a:xfrm>
        </p:spPr>
        <p:txBody>
          <a:bodyPr vert="horz" lIns="91440" tIns="45720" rIns="91440" bIns="45720" rtlCol="0" anchor="b">
            <a:normAutofit/>
          </a:bodyPr>
          <a:lstStyle/>
          <a:p>
            <a:r>
              <a:rPr lang="en-US" sz="10000" kern="1200" dirty="0">
                <a:solidFill>
                  <a:schemeClr val="tx1"/>
                </a:solidFill>
                <a:latin typeface="+mj-lt"/>
                <a:ea typeface="+mj-ea"/>
                <a:cs typeface="+mj-cs"/>
              </a:rPr>
              <a:t>Section R</a:t>
            </a:r>
          </a:p>
        </p:txBody>
      </p:sp>
      <p:sp>
        <p:nvSpPr>
          <p:cNvPr id="5" name="Text Placeholder 4"/>
          <p:cNvSpPr>
            <a:spLocks noGrp="1"/>
          </p:cNvSpPr>
          <p:nvPr>
            <p:ph type="body" idx="1"/>
          </p:nvPr>
        </p:nvSpPr>
        <p:spPr>
          <a:xfrm>
            <a:off x="963930" y="4582814"/>
            <a:ext cx="7113270" cy="1312657"/>
          </a:xfrm>
        </p:spPr>
        <p:txBody>
          <a:bodyPr vert="horz" lIns="91440" tIns="45720" rIns="91440" bIns="45720" rtlCol="0" anchor="t">
            <a:normAutofit/>
          </a:bodyPr>
          <a:lstStyle/>
          <a:p>
            <a:r>
              <a:rPr lang="en-US" dirty="0"/>
              <a:t>Medication Occurrence Reports</a:t>
            </a:r>
          </a:p>
        </p:txBody>
      </p:sp>
      <p:sp>
        <p:nvSpPr>
          <p:cNvPr id="2" name="TextBox 1">
            <a:extLst>
              <a:ext uri="{FF2B5EF4-FFF2-40B4-BE49-F238E27FC236}">
                <a16:creationId xmlns:a16="http://schemas.microsoft.com/office/drawing/2014/main" id="{30B3ADD9-4A02-3741-8408-D94B0C57387B}"/>
              </a:ext>
            </a:extLst>
          </p:cNvPr>
          <p:cNvSpPr txBox="1"/>
          <p:nvPr/>
        </p:nvSpPr>
        <p:spPr>
          <a:xfrm>
            <a:off x="6535804" y="6214334"/>
            <a:ext cx="2262351" cy="369332"/>
          </a:xfrm>
          <a:prstGeom prst="rect">
            <a:avLst/>
          </a:prstGeom>
          <a:noFill/>
        </p:spPr>
        <p:txBody>
          <a:bodyPr wrap="none" rtlCol="0">
            <a:spAutoFit/>
          </a:bodyPr>
          <a:lstStyle/>
          <a:p>
            <a:r>
              <a:rPr lang="en-US" dirty="0"/>
              <a:t>MAP Policy Section 09</a:t>
            </a:r>
          </a:p>
        </p:txBody>
      </p:sp>
    </p:spTree>
    <p:extLst>
      <p:ext uri="{BB962C8B-B14F-4D97-AF65-F5344CB8AC3E}">
        <p14:creationId xmlns:p14="http://schemas.microsoft.com/office/powerpoint/2010/main" val="227416346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950931" y="2023110"/>
            <a:ext cx="1852218" cy="2846070"/>
          </a:xfrm>
        </p:spPr>
        <p:txBody>
          <a:bodyPr vert="horz" lIns="91440" tIns="45720" rIns="91440" bIns="45720" rtlCol="0" anchor="ctr">
            <a:normAutofit/>
          </a:bodyPr>
          <a:lstStyle/>
          <a:p>
            <a:r>
              <a:rPr lang="en-US" sz="2700" dirty="0"/>
              <a:t>Medication Occurrence Reporting</a:t>
            </a:r>
            <a:endParaRPr lang="en-US" sz="2700" kern="1200" dirty="0">
              <a:solidFill>
                <a:schemeClr val="tx1"/>
              </a:solidFill>
              <a:latin typeface="+mj-lt"/>
              <a:ea typeface="+mj-ea"/>
              <a:cs typeface="+mj-cs"/>
            </a:endParaRPr>
          </a:p>
        </p:txBody>
      </p:sp>
      <p:sp>
        <p:nvSpPr>
          <p:cNvPr id="8" name="Rectangle 11">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361045" y="245695"/>
            <a:ext cx="1715478" cy="64375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13">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563" y="664308"/>
            <a:ext cx="6061974"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5">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47951" y="3411145"/>
            <a:ext cx="1719072"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754AE08-1F26-9E45-9DE8-55DB73B06787}"/>
              </a:ext>
            </a:extLst>
          </p:cNvPr>
          <p:cNvPicPr>
            <a:picLocks noChangeAspect="1"/>
          </p:cNvPicPr>
          <p:nvPr/>
        </p:nvPicPr>
        <p:blipFill>
          <a:blip r:embed="rId3"/>
          <a:stretch>
            <a:fillRect/>
          </a:stretch>
        </p:blipFill>
        <p:spPr>
          <a:xfrm>
            <a:off x="602583" y="1038270"/>
            <a:ext cx="5232400" cy="5118100"/>
          </a:xfrm>
          <a:prstGeom prst="rect">
            <a:avLst/>
          </a:prstGeom>
        </p:spPr>
      </p:pic>
    </p:spTree>
    <p:extLst>
      <p:ext uri="{BB962C8B-B14F-4D97-AF65-F5344CB8AC3E}">
        <p14:creationId xmlns:p14="http://schemas.microsoft.com/office/powerpoint/2010/main" val="130614847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950931" y="2023110"/>
            <a:ext cx="1852218" cy="2846070"/>
          </a:xfrm>
        </p:spPr>
        <p:txBody>
          <a:bodyPr vert="horz" lIns="91440" tIns="45720" rIns="91440" bIns="45720" rtlCol="0" anchor="ctr">
            <a:normAutofit/>
          </a:bodyPr>
          <a:lstStyle/>
          <a:p>
            <a:r>
              <a:rPr lang="en-US" sz="2700" dirty="0"/>
              <a:t>Medication Occurrence Report Form</a:t>
            </a:r>
            <a:endParaRPr lang="en-US" sz="2700" kern="1200" dirty="0">
              <a:solidFill>
                <a:schemeClr val="tx1"/>
              </a:solidFill>
              <a:latin typeface="+mj-lt"/>
              <a:ea typeface="+mj-ea"/>
              <a:cs typeface="+mj-cs"/>
            </a:endParaRPr>
          </a:p>
        </p:txBody>
      </p:sp>
      <p:sp>
        <p:nvSpPr>
          <p:cNvPr id="8" name="Rectangle 11">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361045" y="245695"/>
            <a:ext cx="1715478" cy="64375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13">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563" y="664308"/>
            <a:ext cx="6061974"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5">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47951" y="3411145"/>
            <a:ext cx="1719072"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DC7264E-232E-9D46-8204-263AD378F799}"/>
              </a:ext>
            </a:extLst>
          </p:cNvPr>
          <p:cNvPicPr>
            <a:picLocks noChangeAspect="1"/>
          </p:cNvPicPr>
          <p:nvPr/>
        </p:nvPicPr>
        <p:blipFill>
          <a:blip r:embed="rId3"/>
          <a:stretch>
            <a:fillRect/>
          </a:stretch>
        </p:blipFill>
        <p:spPr>
          <a:xfrm>
            <a:off x="1062276" y="381000"/>
            <a:ext cx="4313014" cy="5600340"/>
          </a:xfrm>
          <a:prstGeom prst="rect">
            <a:avLst/>
          </a:prstGeom>
        </p:spPr>
      </p:pic>
    </p:spTree>
    <p:extLst>
      <p:ext uri="{BB962C8B-B14F-4D97-AF65-F5344CB8AC3E}">
        <p14:creationId xmlns:p14="http://schemas.microsoft.com/office/powerpoint/2010/main" val="131718407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7399" y="643467"/>
            <a:ext cx="8408193" cy="744836"/>
          </a:xfrm>
        </p:spPr>
        <p:txBody>
          <a:bodyPr vert="horz" lIns="91440" tIns="45720" rIns="91440" bIns="45720" rtlCol="0" anchor="ctr">
            <a:normAutofit/>
          </a:bodyPr>
          <a:lstStyle/>
          <a:p>
            <a:pPr algn="ctr"/>
            <a:r>
              <a:rPr lang="en-US" kern="1200" dirty="0">
                <a:solidFill>
                  <a:schemeClr val="bg1"/>
                </a:solidFill>
                <a:latin typeface="+mj-lt"/>
                <a:ea typeface="+mj-ea"/>
                <a:cs typeface="+mj-cs"/>
              </a:rPr>
              <a:t>www.mass.gov/dph/map</a:t>
            </a:r>
          </a:p>
        </p:txBody>
      </p:sp>
      <p:pic>
        <p:nvPicPr>
          <p:cNvPr id="4" name="Picture 3">
            <a:extLst>
              <a:ext uri="{FF2B5EF4-FFF2-40B4-BE49-F238E27FC236}">
                <a16:creationId xmlns:a16="http://schemas.microsoft.com/office/drawing/2014/main" id="{68EC757A-A4DF-D049-88BA-1FEF3B939F62}"/>
              </a:ext>
            </a:extLst>
          </p:cNvPr>
          <p:cNvPicPr>
            <a:picLocks noChangeAspect="1"/>
          </p:cNvPicPr>
          <p:nvPr/>
        </p:nvPicPr>
        <p:blipFill>
          <a:blip r:embed="rId3"/>
          <a:stretch>
            <a:fillRect/>
          </a:stretch>
        </p:blipFill>
        <p:spPr>
          <a:xfrm>
            <a:off x="482600" y="1909415"/>
            <a:ext cx="8178799" cy="3925823"/>
          </a:xfrm>
          <a:prstGeom prst="rect">
            <a:avLst/>
          </a:prstGeom>
        </p:spPr>
      </p:pic>
    </p:spTree>
    <p:extLst>
      <p:ext uri="{BB962C8B-B14F-4D97-AF65-F5344CB8AC3E}">
        <p14:creationId xmlns:p14="http://schemas.microsoft.com/office/powerpoint/2010/main" val="60289289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7399" y="643467"/>
            <a:ext cx="8408193" cy="744836"/>
          </a:xfrm>
        </p:spPr>
        <p:txBody>
          <a:bodyPr vert="horz" lIns="91440" tIns="45720" rIns="91440" bIns="45720" rtlCol="0" anchor="ctr">
            <a:normAutofit/>
          </a:bodyPr>
          <a:lstStyle/>
          <a:p>
            <a:pPr algn="ctr"/>
            <a:r>
              <a:rPr lang="en-US" kern="1200" dirty="0">
                <a:solidFill>
                  <a:schemeClr val="bg1"/>
                </a:solidFill>
                <a:latin typeface="+mj-lt"/>
                <a:ea typeface="+mj-ea"/>
                <a:cs typeface="+mj-cs"/>
              </a:rPr>
              <a:t>www.mass.gov/dph/map</a:t>
            </a:r>
          </a:p>
        </p:txBody>
      </p:sp>
      <p:pic>
        <p:nvPicPr>
          <p:cNvPr id="3" name="Picture 2">
            <a:extLst>
              <a:ext uri="{FF2B5EF4-FFF2-40B4-BE49-F238E27FC236}">
                <a16:creationId xmlns:a16="http://schemas.microsoft.com/office/drawing/2014/main" id="{D7160F95-D9D8-CA49-A990-6C0DC7348A42}"/>
              </a:ext>
            </a:extLst>
          </p:cNvPr>
          <p:cNvPicPr>
            <a:picLocks noChangeAspect="1"/>
          </p:cNvPicPr>
          <p:nvPr/>
        </p:nvPicPr>
        <p:blipFill>
          <a:blip r:embed="rId3"/>
          <a:stretch>
            <a:fillRect/>
          </a:stretch>
        </p:blipFill>
        <p:spPr>
          <a:xfrm>
            <a:off x="482600" y="1868521"/>
            <a:ext cx="8178799" cy="4007611"/>
          </a:xfrm>
          <a:prstGeom prst="rect">
            <a:avLst/>
          </a:prstGeom>
        </p:spPr>
      </p:pic>
      <p:sp>
        <p:nvSpPr>
          <p:cNvPr id="6" name="Up Arrow 5">
            <a:extLst>
              <a:ext uri="{FF2B5EF4-FFF2-40B4-BE49-F238E27FC236}">
                <a16:creationId xmlns:a16="http://schemas.microsoft.com/office/drawing/2014/main" id="{C97C891D-5BBC-5E4B-8071-A6E5E55D76FE}"/>
              </a:ext>
            </a:extLst>
          </p:cNvPr>
          <p:cNvSpPr/>
          <p:nvPr/>
        </p:nvSpPr>
        <p:spPr>
          <a:xfrm>
            <a:off x="1524000" y="4648200"/>
            <a:ext cx="484632" cy="978408"/>
          </a:xfrm>
          <a:prstGeom prst="up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447687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7399" y="643467"/>
            <a:ext cx="8408193" cy="744836"/>
          </a:xfrm>
        </p:spPr>
        <p:txBody>
          <a:bodyPr vert="horz" lIns="91440" tIns="45720" rIns="91440" bIns="45720" rtlCol="0" anchor="ctr">
            <a:normAutofit/>
          </a:bodyPr>
          <a:lstStyle/>
          <a:p>
            <a:pPr algn="ctr"/>
            <a:r>
              <a:rPr lang="en-US" kern="1200" dirty="0">
                <a:solidFill>
                  <a:schemeClr val="bg1"/>
                </a:solidFill>
                <a:latin typeface="+mj-lt"/>
                <a:ea typeface="+mj-ea"/>
                <a:cs typeface="+mj-cs"/>
              </a:rPr>
              <a:t>www.mass.gov/dph/map</a:t>
            </a:r>
          </a:p>
        </p:txBody>
      </p:sp>
      <p:pic>
        <p:nvPicPr>
          <p:cNvPr id="4" name="Picture 3">
            <a:extLst>
              <a:ext uri="{FF2B5EF4-FFF2-40B4-BE49-F238E27FC236}">
                <a16:creationId xmlns:a16="http://schemas.microsoft.com/office/drawing/2014/main" id="{CC3FBDA5-F4D5-4847-A9E3-CE1FE0470C3F}"/>
              </a:ext>
            </a:extLst>
          </p:cNvPr>
          <p:cNvPicPr>
            <a:picLocks noChangeAspect="1"/>
          </p:cNvPicPr>
          <p:nvPr/>
        </p:nvPicPr>
        <p:blipFill>
          <a:blip r:embed="rId3"/>
          <a:stretch>
            <a:fillRect/>
          </a:stretch>
        </p:blipFill>
        <p:spPr>
          <a:xfrm>
            <a:off x="482600" y="1899191"/>
            <a:ext cx="8178799" cy="3946271"/>
          </a:xfrm>
          <a:prstGeom prst="rect">
            <a:avLst/>
          </a:prstGeom>
        </p:spPr>
      </p:pic>
      <p:sp>
        <p:nvSpPr>
          <p:cNvPr id="5" name="Right Arrow 4">
            <a:extLst>
              <a:ext uri="{FF2B5EF4-FFF2-40B4-BE49-F238E27FC236}">
                <a16:creationId xmlns:a16="http://schemas.microsoft.com/office/drawing/2014/main" id="{F013CEAB-F0E0-CA43-AC2C-AF3080A9F87E}"/>
              </a:ext>
            </a:extLst>
          </p:cNvPr>
          <p:cNvSpPr/>
          <p:nvPr/>
        </p:nvSpPr>
        <p:spPr>
          <a:xfrm>
            <a:off x="0" y="5029200"/>
            <a:ext cx="978408" cy="484632"/>
          </a:xfrm>
          <a:prstGeom prs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240854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7399" y="643467"/>
            <a:ext cx="8408193" cy="744836"/>
          </a:xfrm>
        </p:spPr>
        <p:txBody>
          <a:bodyPr vert="horz" lIns="91440" tIns="45720" rIns="91440" bIns="45720" rtlCol="0" anchor="ctr">
            <a:normAutofit/>
          </a:bodyPr>
          <a:lstStyle/>
          <a:p>
            <a:pPr algn="ctr"/>
            <a:r>
              <a:rPr lang="en-US" kern="1200" dirty="0">
                <a:solidFill>
                  <a:schemeClr val="bg1"/>
                </a:solidFill>
                <a:latin typeface="+mj-lt"/>
                <a:ea typeface="+mj-ea"/>
                <a:cs typeface="+mj-cs"/>
              </a:rPr>
              <a:t>www.mass.gov/dph/map</a:t>
            </a:r>
          </a:p>
        </p:txBody>
      </p:sp>
      <p:pic>
        <p:nvPicPr>
          <p:cNvPr id="3" name="Picture 2" descr="Graphical user interface, text, application&#10;&#10;Description automatically generated">
            <a:extLst>
              <a:ext uri="{FF2B5EF4-FFF2-40B4-BE49-F238E27FC236}">
                <a16:creationId xmlns:a16="http://schemas.microsoft.com/office/drawing/2014/main" id="{3C5690B6-45F1-5B41-A27A-8C952E9139A6}"/>
              </a:ext>
            </a:extLst>
          </p:cNvPr>
          <p:cNvPicPr>
            <a:picLocks noChangeAspect="1"/>
          </p:cNvPicPr>
          <p:nvPr/>
        </p:nvPicPr>
        <p:blipFill>
          <a:blip r:embed="rId3"/>
          <a:stretch>
            <a:fillRect/>
          </a:stretch>
        </p:blipFill>
        <p:spPr>
          <a:xfrm>
            <a:off x="482600" y="1909415"/>
            <a:ext cx="8178799" cy="3925823"/>
          </a:xfrm>
          <a:prstGeom prst="rect">
            <a:avLst/>
          </a:prstGeom>
        </p:spPr>
      </p:pic>
      <p:sp>
        <p:nvSpPr>
          <p:cNvPr id="6" name="Right Arrow 5">
            <a:extLst>
              <a:ext uri="{FF2B5EF4-FFF2-40B4-BE49-F238E27FC236}">
                <a16:creationId xmlns:a16="http://schemas.microsoft.com/office/drawing/2014/main" id="{73AE70C5-5C8B-FE4D-B9B3-1109AFECF996}"/>
              </a:ext>
            </a:extLst>
          </p:cNvPr>
          <p:cNvSpPr/>
          <p:nvPr/>
        </p:nvSpPr>
        <p:spPr>
          <a:xfrm>
            <a:off x="0" y="2438400"/>
            <a:ext cx="978408" cy="484632"/>
          </a:xfrm>
          <a:prstGeom prst="right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432953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dirty="0"/>
              <a:t>Medication Occurrence Report Timelines</a:t>
            </a:r>
          </a:p>
        </p:txBody>
      </p:sp>
      <p:graphicFrame>
        <p:nvGraphicFramePr>
          <p:cNvPr id="15" name="Content Placeholder 2">
            <a:extLst>
              <a:ext uri="{FF2B5EF4-FFF2-40B4-BE49-F238E27FC236}">
                <a16:creationId xmlns:a16="http://schemas.microsoft.com/office/drawing/2014/main" id="{5F054683-C620-4239-9669-1859CFC1F6BE}"/>
              </a:ext>
            </a:extLst>
          </p:cNvPr>
          <p:cNvGraphicFramePr>
            <a:graphicFrameLocks noGrp="1"/>
          </p:cNvGraphicFramePr>
          <p:nvPr>
            <p:ph idx="1"/>
            <p:extLst>
              <p:ext uri="{D42A27DB-BD31-4B8C-83A1-F6EECF244321}">
                <p14:modId xmlns:p14="http://schemas.microsoft.com/office/powerpoint/2010/main" val="810814682"/>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3106289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Man using laptop in the library">
            <a:extLst>
              <a:ext uri="{FF2B5EF4-FFF2-40B4-BE49-F238E27FC236}">
                <a16:creationId xmlns:a16="http://schemas.microsoft.com/office/drawing/2014/main" id="{AA3DBC64-4935-8D46-B418-CB5F73FAB6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764" r="17710" b="9091"/>
          <a:stretch/>
        </p:blipFill>
        <p:spPr>
          <a:xfrm>
            <a:off x="2642616" y="10"/>
            <a:ext cx="6501384" cy="6857990"/>
          </a:xfrm>
          <a:prstGeom prst="rect">
            <a:avLst/>
          </a:prstGeom>
        </p:spPr>
      </p:pic>
      <p:sp>
        <p:nvSpPr>
          <p:cNvPr id="48" name="Rectangle 47">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78320" y="1161288"/>
            <a:ext cx="2578608" cy="1124712"/>
          </a:xfrm>
        </p:spPr>
        <p:txBody>
          <a:bodyPr anchor="b">
            <a:normAutofit/>
          </a:bodyPr>
          <a:lstStyle/>
          <a:p>
            <a:r>
              <a:rPr lang="en-US" sz="2400" dirty="0"/>
              <a:t>Minimize Future Medication Occurrences</a:t>
            </a:r>
          </a:p>
        </p:txBody>
      </p:sp>
      <p:sp>
        <p:nvSpPr>
          <p:cNvPr id="50" name="Rectangle 4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2" name="Rectangle 5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278320" y="2718054"/>
            <a:ext cx="3684080" cy="3207258"/>
          </a:xfrm>
        </p:spPr>
        <p:txBody>
          <a:bodyPr anchor="t">
            <a:normAutofit/>
          </a:bodyPr>
          <a:lstStyle/>
          <a:p>
            <a:r>
              <a:rPr lang="en-US" sz="2000" dirty="0"/>
              <a:t>Documentation </a:t>
            </a:r>
          </a:p>
          <a:p>
            <a:pPr lvl="1">
              <a:buSzPct val="75000"/>
              <a:buFont typeface="Wingdings" pitchFamily="2" charset="2"/>
              <a:buChar char="§"/>
            </a:pPr>
            <a:r>
              <a:rPr lang="en-US" sz="1800" dirty="0"/>
              <a:t>Staff Training</a:t>
            </a:r>
          </a:p>
          <a:p>
            <a:pPr lvl="1">
              <a:buSzPct val="75000"/>
              <a:buFont typeface="Wingdings" pitchFamily="2" charset="2"/>
              <a:buChar char="§"/>
            </a:pPr>
            <a:r>
              <a:rPr lang="en-US" sz="1800" dirty="0"/>
              <a:t>Supervised Medication Pass</a:t>
            </a:r>
          </a:p>
          <a:p>
            <a:pPr lvl="1">
              <a:buSzPct val="75000"/>
              <a:buFont typeface="Wingdings" pitchFamily="2" charset="2"/>
              <a:buChar char="§"/>
            </a:pPr>
            <a:r>
              <a:rPr lang="en-US" sz="1800" dirty="0"/>
              <a:t>Policy Change</a:t>
            </a:r>
          </a:p>
          <a:p>
            <a:pPr lvl="1">
              <a:buSzPct val="75000"/>
              <a:buFont typeface="Wingdings" pitchFamily="2" charset="2"/>
              <a:buChar char="§"/>
            </a:pPr>
            <a:r>
              <a:rPr lang="en-US" sz="1800" dirty="0"/>
              <a:t>Environmental Change</a:t>
            </a:r>
          </a:p>
          <a:p>
            <a:pPr lvl="1">
              <a:buSzPct val="75000"/>
              <a:buFont typeface="Wingdings" pitchFamily="2" charset="2"/>
              <a:buChar char="§"/>
            </a:pPr>
            <a:r>
              <a:rPr lang="en-US" sz="1800" dirty="0"/>
              <a:t>Etc.</a:t>
            </a:r>
          </a:p>
        </p:txBody>
      </p:sp>
    </p:spTree>
    <p:extLst>
      <p:ext uri="{BB962C8B-B14F-4D97-AF65-F5344CB8AC3E}">
        <p14:creationId xmlns:p14="http://schemas.microsoft.com/office/powerpoint/2010/main" val="1136148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304800" y="533400"/>
            <a:ext cx="8382000" cy="1012825"/>
          </a:xfrm>
        </p:spPr>
        <p:txBody>
          <a:bodyPr>
            <a:normAutofit fontScale="90000"/>
          </a:bodyPr>
          <a:lstStyle/>
          <a:p>
            <a:pPr lvl="1" algn="l" eaLnBrk="1" hangingPunct="1">
              <a:defRPr/>
            </a:pPr>
            <a:r>
              <a:rPr lang="en-US" altLang="en-US" sz="4900" dirty="0">
                <a:latin typeface="+mj-lt"/>
              </a:rPr>
              <a:t>Health Care Provider Orders</a:t>
            </a:r>
            <a:br>
              <a:rPr lang="en-US" altLang="en-US" sz="3200" b="1" dirty="0">
                <a:effectLst>
                  <a:outerShdw blurRad="38100" dist="38100" dir="2700000" algn="tl">
                    <a:srgbClr val="C0C0C0"/>
                  </a:outerShdw>
                </a:effectLst>
              </a:rPr>
            </a:br>
            <a:endParaRPr lang="en-US" altLang="en-US" dirty="0"/>
          </a:p>
        </p:txBody>
      </p:sp>
      <p:sp>
        <p:nvSpPr>
          <p:cNvPr id="151555" name="Rectangle 3"/>
          <p:cNvSpPr>
            <a:spLocks noGrp="1" noChangeArrowheads="1"/>
          </p:cNvSpPr>
          <p:nvPr>
            <p:ph idx="1"/>
          </p:nvPr>
        </p:nvSpPr>
        <p:spPr>
          <a:xfrm>
            <a:off x="366962" y="1344706"/>
            <a:ext cx="8472237" cy="4953000"/>
          </a:xfrm>
        </p:spPr>
        <p:txBody>
          <a:bodyPr/>
          <a:lstStyle/>
          <a:p>
            <a:pPr>
              <a:buSzTx/>
              <a:defRPr/>
            </a:pPr>
            <a:r>
              <a:rPr lang="en-US" altLang="en-US" sz="3600" dirty="0"/>
              <a:t>HCP Order forms listing multiple meds</a:t>
            </a:r>
          </a:p>
          <a:p>
            <a:pPr lvl="1">
              <a:buSzPct val="75000"/>
              <a:buFont typeface="Wingdings" pitchFamily="2" charset="2"/>
              <a:buChar char="§"/>
              <a:defRPr/>
            </a:pPr>
            <a:r>
              <a:rPr lang="en-US" altLang="en-US" sz="3200" dirty="0"/>
              <a:t>If med DC’d</a:t>
            </a:r>
          </a:p>
          <a:p>
            <a:pPr lvl="2">
              <a:buSzPct val="75000"/>
              <a:buFont typeface="Courier New" panose="02070309020205020404" pitchFamily="49" charset="0"/>
              <a:buChar char="o"/>
              <a:defRPr/>
            </a:pPr>
            <a:r>
              <a:rPr lang="en-US" altLang="en-US" sz="2800" dirty="0"/>
              <a:t>Staff may print in margin</a:t>
            </a:r>
          </a:p>
          <a:p>
            <a:pPr lvl="3">
              <a:buSzPct val="50000"/>
              <a:buFont typeface="Wingdings" pitchFamily="2" charset="2"/>
              <a:buChar char="q"/>
              <a:defRPr/>
            </a:pPr>
            <a:r>
              <a:rPr lang="en-US" altLang="en-US" sz="2600" dirty="0"/>
              <a:t>DC, date, initials and</a:t>
            </a:r>
          </a:p>
          <a:p>
            <a:pPr lvl="3">
              <a:buSzPct val="50000"/>
              <a:buFont typeface="Wingdings" pitchFamily="2" charset="2"/>
              <a:buChar char="q"/>
              <a:defRPr/>
            </a:pPr>
            <a:r>
              <a:rPr lang="en-US" altLang="en-US" sz="2600" dirty="0"/>
              <a:t>‘see new order’, if applicable</a:t>
            </a:r>
          </a:p>
          <a:p>
            <a:pPr marL="609600" indent="-609600" eaLnBrk="1" hangingPunct="1">
              <a:buFont typeface="Wingdings" pitchFamily="2" charset="2"/>
              <a:buNone/>
              <a:defRPr/>
            </a:pPr>
            <a:endParaRPr lang="en-US" altLang="en-US" dirty="0"/>
          </a:p>
        </p:txBody>
      </p:sp>
      <p:sp>
        <p:nvSpPr>
          <p:cNvPr id="4" name="Right Arrow 3">
            <a:extLst>
              <a:ext uri="{FF2B5EF4-FFF2-40B4-BE49-F238E27FC236}">
                <a16:creationId xmlns:a16="http://schemas.microsoft.com/office/drawing/2014/main" id="{F15339C9-42FB-374F-AEFD-9DAE668A2CBF}"/>
              </a:ext>
            </a:extLst>
          </p:cNvPr>
          <p:cNvSpPr/>
          <p:nvPr/>
        </p:nvSpPr>
        <p:spPr>
          <a:xfrm>
            <a:off x="40497" y="4691352"/>
            <a:ext cx="978408" cy="484632"/>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760B777-330B-664D-941E-316412F4D6D6}"/>
              </a:ext>
            </a:extLst>
          </p:cNvPr>
          <p:cNvPicPr>
            <a:picLocks noChangeAspect="1"/>
          </p:cNvPicPr>
          <p:nvPr/>
        </p:nvPicPr>
        <p:blipFill>
          <a:blip r:embed="rId3"/>
          <a:stretch>
            <a:fillRect/>
          </a:stretch>
        </p:blipFill>
        <p:spPr>
          <a:xfrm>
            <a:off x="1154395" y="4103069"/>
            <a:ext cx="5488177" cy="2417411"/>
          </a:xfrm>
          <a:prstGeom prst="rect">
            <a:avLst/>
          </a:prstGeom>
          <a:ln>
            <a:solidFill>
              <a:schemeClr val="tx1"/>
            </a:solidFill>
          </a:ln>
        </p:spPr>
      </p:pic>
      <p:sp>
        <p:nvSpPr>
          <p:cNvPr id="5" name="TextBox 4">
            <a:extLst>
              <a:ext uri="{FF2B5EF4-FFF2-40B4-BE49-F238E27FC236}">
                <a16:creationId xmlns:a16="http://schemas.microsoft.com/office/drawing/2014/main" id="{6526C487-18FE-CD4E-B2FD-07661B445948}"/>
              </a:ext>
            </a:extLst>
          </p:cNvPr>
          <p:cNvSpPr txBox="1"/>
          <p:nvPr/>
        </p:nvSpPr>
        <p:spPr>
          <a:xfrm>
            <a:off x="-1534886" y="450668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6265879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Paper files on the table">
            <a:extLst>
              <a:ext uri="{FF2B5EF4-FFF2-40B4-BE49-F238E27FC236}">
                <a16:creationId xmlns:a16="http://schemas.microsoft.com/office/drawing/2014/main" id="{DBDDCD5C-4F28-BA44-A93B-184C280448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054" t="9091" r="29203" b="-2"/>
          <a:stretch/>
        </p:blipFill>
        <p:spPr>
          <a:xfrm>
            <a:off x="2642616" y="10"/>
            <a:ext cx="6501384" cy="6857990"/>
          </a:xfrm>
          <a:prstGeom prst="rect">
            <a:avLst/>
          </a:prstGeom>
        </p:spPr>
      </p:pic>
      <p:sp>
        <p:nvSpPr>
          <p:cNvPr id="18" name="Rectangle 2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78320" y="1161288"/>
            <a:ext cx="2578608" cy="1124712"/>
          </a:xfrm>
        </p:spPr>
        <p:txBody>
          <a:bodyPr anchor="b">
            <a:normAutofit fontScale="90000"/>
          </a:bodyPr>
          <a:lstStyle/>
          <a:p>
            <a:r>
              <a:rPr lang="en-US" sz="4000" dirty="0"/>
              <a:t>Original MOR Forms</a:t>
            </a:r>
          </a:p>
        </p:txBody>
      </p:sp>
      <p:sp>
        <p:nvSpPr>
          <p:cNvPr id="19" name="Rectangle 2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5" name="Content Placeholder 2">
            <a:extLst>
              <a:ext uri="{FF2B5EF4-FFF2-40B4-BE49-F238E27FC236}">
                <a16:creationId xmlns:a16="http://schemas.microsoft.com/office/drawing/2014/main" id="{5F054683-C620-4239-9669-1859CFC1F6BE}"/>
              </a:ext>
            </a:extLst>
          </p:cNvPr>
          <p:cNvGraphicFramePr>
            <a:graphicFrameLocks noGrp="1"/>
          </p:cNvGraphicFramePr>
          <p:nvPr>
            <p:ph idx="1"/>
            <p:extLst>
              <p:ext uri="{D42A27DB-BD31-4B8C-83A1-F6EECF244321}">
                <p14:modId xmlns:p14="http://schemas.microsoft.com/office/powerpoint/2010/main" val="87984572"/>
              </p:ext>
            </p:extLst>
          </p:nvPr>
        </p:nvGraphicFramePr>
        <p:xfrm>
          <a:off x="278320" y="2718054"/>
          <a:ext cx="2579180" cy="32072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8281006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erson typing on laptop">
            <a:extLst>
              <a:ext uri="{FF2B5EF4-FFF2-40B4-BE49-F238E27FC236}">
                <a16:creationId xmlns:a16="http://schemas.microsoft.com/office/drawing/2014/main" id="{48E4CBE2-ABA1-F44D-93CA-31B059EEF3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438" t="9091" r="39085"/>
          <a:stretch/>
        </p:blipFill>
        <p:spPr>
          <a:xfrm>
            <a:off x="2642616" y="10"/>
            <a:ext cx="6501384" cy="6857990"/>
          </a:xfrm>
          <a:prstGeom prst="rect">
            <a:avLst/>
          </a:prstGeom>
        </p:spPr>
      </p:pic>
      <p:sp>
        <p:nvSpPr>
          <p:cNvPr id="74" name="Rectangle 7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DD800B-6F39-3C4C-9E76-65CA3B1701DD}"/>
              </a:ext>
            </a:extLst>
          </p:cNvPr>
          <p:cNvSpPr>
            <a:spLocks noGrp="1"/>
          </p:cNvSpPr>
          <p:nvPr>
            <p:ph type="title"/>
          </p:nvPr>
        </p:nvSpPr>
        <p:spPr>
          <a:xfrm>
            <a:off x="278320" y="1161288"/>
            <a:ext cx="2578608" cy="1124712"/>
          </a:xfrm>
        </p:spPr>
        <p:txBody>
          <a:bodyPr anchor="b">
            <a:normAutofit/>
          </a:bodyPr>
          <a:lstStyle/>
          <a:p>
            <a:r>
              <a:rPr lang="en-US" sz="2600" dirty="0"/>
              <a:t>Online Resources</a:t>
            </a:r>
          </a:p>
        </p:txBody>
      </p:sp>
      <p:sp>
        <p:nvSpPr>
          <p:cNvPr id="76" name="Rectangle 7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8" name="Rectangle 7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1" name="Content Placeholder 2">
            <a:extLst>
              <a:ext uri="{FF2B5EF4-FFF2-40B4-BE49-F238E27FC236}">
                <a16:creationId xmlns:a16="http://schemas.microsoft.com/office/drawing/2014/main" id="{FF6F2603-1B3D-4913-B70F-C34AB8BE9199}"/>
              </a:ext>
            </a:extLst>
          </p:cNvPr>
          <p:cNvGraphicFramePr>
            <a:graphicFrameLocks noGrp="1"/>
          </p:cNvGraphicFramePr>
          <p:nvPr>
            <p:ph idx="1"/>
            <p:extLst>
              <p:ext uri="{D42A27DB-BD31-4B8C-83A1-F6EECF244321}">
                <p14:modId xmlns:p14="http://schemas.microsoft.com/office/powerpoint/2010/main" val="72570100"/>
              </p:ext>
            </p:extLst>
          </p:nvPr>
        </p:nvGraphicFramePr>
        <p:xfrm>
          <a:off x="278320" y="2718054"/>
          <a:ext cx="3607880" cy="32072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9459413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Several hands raised and ready to answer a question">
            <a:extLst>
              <a:ext uri="{FF2B5EF4-FFF2-40B4-BE49-F238E27FC236}">
                <a16:creationId xmlns:a16="http://schemas.microsoft.com/office/drawing/2014/main" id="{59BBCED8-AEF0-D746-8D43-F3224ABD7A83}"/>
              </a:ext>
            </a:extLst>
          </p:cNvPr>
          <p:cNvPicPr>
            <a:picLocks noChangeAspect="1"/>
          </p:cNvPicPr>
          <p:nvPr/>
        </p:nvPicPr>
        <p:blipFill rotWithShape="1">
          <a:blip r:embed="rId3">
            <a:extLst>
              <a:ext uri="{28A0092B-C50C-407E-A947-70E740481C1C}">
                <a14:useLocalDpi xmlns:a14="http://schemas.microsoft.com/office/drawing/2010/main" val="0"/>
              </a:ext>
            </a:extLst>
          </a:blip>
          <a:srcRect l="4167" t="3936" r="35046" b="1"/>
          <a:stretch/>
        </p:blipFill>
        <p:spPr>
          <a:xfrm>
            <a:off x="2642616" y="10"/>
            <a:ext cx="6501384" cy="6857990"/>
          </a:xfrm>
          <a:prstGeom prst="rect">
            <a:avLst/>
          </a:prstGeom>
        </p:spPr>
      </p:pic>
      <p:sp>
        <p:nvSpPr>
          <p:cNvPr id="40" name="Rectangle 3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45E37D8-7CDF-5C4F-B3DD-E971A72408A6}"/>
              </a:ext>
            </a:extLst>
          </p:cNvPr>
          <p:cNvSpPr>
            <a:spLocks noGrp="1"/>
          </p:cNvSpPr>
          <p:nvPr>
            <p:ph type="title"/>
          </p:nvPr>
        </p:nvSpPr>
        <p:spPr>
          <a:xfrm>
            <a:off x="358485" y="1122363"/>
            <a:ext cx="3017520" cy="3204134"/>
          </a:xfrm>
        </p:spPr>
        <p:txBody>
          <a:bodyPr vert="horz" lIns="91440" tIns="45720" rIns="91440" bIns="45720" rtlCol="0" anchor="b">
            <a:normAutofit/>
          </a:bodyPr>
          <a:lstStyle/>
          <a:p>
            <a:r>
              <a:rPr lang="en-US" sz="4200"/>
              <a:t>Questions</a:t>
            </a:r>
          </a:p>
        </p:txBody>
      </p:sp>
      <p:sp>
        <p:nvSpPr>
          <p:cNvPr id="42" name="Rectangle 4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84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C781BAA-DF2F-AA47-8ED2-8DEBAACC9102}"/>
              </a:ext>
            </a:extLst>
          </p:cNvPr>
          <p:cNvPicPr>
            <a:picLocks noChangeAspect="1"/>
          </p:cNvPicPr>
          <p:nvPr/>
        </p:nvPicPr>
        <p:blipFill>
          <a:blip r:embed="rId3"/>
          <a:stretch>
            <a:fillRect/>
          </a:stretch>
        </p:blipFill>
        <p:spPr>
          <a:xfrm>
            <a:off x="1600200" y="114300"/>
            <a:ext cx="5943600" cy="6629400"/>
          </a:xfrm>
          <a:prstGeom prst="rect">
            <a:avLst/>
          </a:prstGeom>
        </p:spPr>
      </p:pic>
    </p:spTree>
    <p:extLst>
      <p:ext uri="{BB962C8B-B14F-4D97-AF65-F5344CB8AC3E}">
        <p14:creationId xmlns:p14="http://schemas.microsoft.com/office/powerpoint/2010/main" val="2622861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554" name="Rectangle 2"/>
          <p:cNvSpPr>
            <a:spLocks noGrp="1" noChangeArrowheads="1"/>
          </p:cNvSpPr>
          <p:nvPr>
            <p:ph type="title"/>
          </p:nvPr>
        </p:nvSpPr>
        <p:spPr>
          <a:xfrm>
            <a:off x="480060" y="325369"/>
            <a:ext cx="3276451" cy="1956841"/>
          </a:xfrm>
        </p:spPr>
        <p:txBody>
          <a:bodyPr anchor="b">
            <a:normAutofit fontScale="90000"/>
          </a:bodyPr>
          <a:lstStyle/>
          <a:p>
            <a:pPr lvl="1">
              <a:lnSpc>
                <a:spcPct val="90000"/>
              </a:lnSpc>
              <a:defRPr/>
            </a:pPr>
            <a:br>
              <a:rPr lang="en-US" altLang="en-US" sz="1900" dirty="0"/>
            </a:br>
            <a:br>
              <a:rPr lang="en-US" altLang="en-US" sz="1900" dirty="0"/>
            </a:br>
            <a:r>
              <a:rPr lang="en-US" altLang="en-US" sz="3100" dirty="0"/>
              <a:t>Exhausting Current Medication Supply </a:t>
            </a:r>
            <a:br>
              <a:rPr lang="en-US" altLang="en-US" sz="3100" dirty="0"/>
            </a:br>
            <a:br>
              <a:rPr lang="en-US" altLang="en-US" sz="3100" dirty="0">
                <a:effectLst>
                  <a:outerShdw blurRad="38100" dist="38100" dir="2700000" algn="tl">
                    <a:srgbClr val="C0C0C0"/>
                  </a:outerShdw>
                </a:effectLst>
                <a:latin typeface="+mj-lt"/>
              </a:rPr>
            </a:br>
            <a:endParaRPr lang="en-US" altLang="en-US" sz="1900" dirty="0">
              <a:latin typeface="+mj-lt"/>
            </a:endParaRPr>
          </a:p>
        </p:txBody>
      </p:sp>
      <p:sp>
        <p:nvSpPr>
          <p:cNvPr id="7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loseup photo of orange pills">
            <a:extLst>
              <a:ext uri="{FF2B5EF4-FFF2-40B4-BE49-F238E27FC236}">
                <a16:creationId xmlns:a16="http://schemas.microsoft.com/office/drawing/2014/main" id="{21AE47C7-EC5B-0243-8D18-EEA3EC47A7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399" r="30386" b="-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graphicFrame>
        <p:nvGraphicFramePr>
          <p:cNvPr id="151557" name="Rectangle 3">
            <a:extLst>
              <a:ext uri="{FF2B5EF4-FFF2-40B4-BE49-F238E27FC236}">
                <a16:creationId xmlns:a16="http://schemas.microsoft.com/office/drawing/2014/main" id="{3710B370-E256-47D6-9356-E46385A986E2}"/>
              </a:ext>
            </a:extLst>
          </p:cNvPr>
          <p:cNvGraphicFramePr>
            <a:graphicFrameLocks noGrp="1"/>
          </p:cNvGraphicFramePr>
          <p:nvPr>
            <p:ph idx="1"/>
            <p:extLst>
              <p:ext uri="{D42A27DB-BD31-4B8C-83A1-F6EECF244321}">
                <p14:modId xmlns:p14="http://schemas.microsoft.com/office/powerpoint/2010/main" val="2767941899"/>
              </p:ext>
            </p:extLst>
          </p:nvPr>
        </p:nvGraphicFramePr>
        <p:xfrm>
          <a:off x="480060" y="2872899"/>
          <a:ext cx="3182691" cy="33206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39591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33">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4F99AC-E630-4C4C-B731-AD9CE20B9C60}"/>
              </a:ext>
            </a:extLst>
          </p:cNvPr>
          <p:cNvSpPr>
            <a:spLocks noGrp="1"/>
          </p:cNvSpPr>
          <p:nvPr>
            <p:ph type="title"/>
          </p:nvPr>
        </p:nvSpPr>
        <p:spPr>
          <a:xfrm>
            <a:off x="628650" y="365125"/>
            <a:ext cx="4168866" cy="1325563"/>
          </a:xfrm>
        </p:spPr>
        <p:txBody>
          <a:bodyPr>
            <a:normAutofit/>
          </a:bodyPr>
          <a:lstStyle/>
          <a:p>
            <a:r>
              <a:rPr lang="en-US" dirty="0"/>
              <a:t>Tech Assist Tool Sections</a:t>
            </a:r>
          </a:p>
        </p:txBody>
      </p:sp>
      <p:sp>
        <p:nvSpPr>
          <p:cNvPr id="68" name="Freeform: Shape 35">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Content Placeholder 2">
            <a:extLst>
              <a:ext uri="{FF2B5EF4-FFF2-40B4-BE49-F238E27FC236}">
                <a16:creationId xmlns:a16="http://schemas.microsoft.com/office/drawing/2014/main" id="{886BC10B-846D-F74A-B9E2-A01AD8137077}"/>
              </a:ext>
            </a:extLst>
          </p:cNvPr>
          <p:cNvSpPr>
            <a:spLocks noGrp="1"/>
          </p:cNvSpPr>
          <p:nvPr>
            <p:ph idx="1"/>
          </p:nvPr>
        </p:nvSpPr>
        <p:spPr>
          <a:xfrm>
            <a:off x="628650" y="1825625"/>
            <a:ext cx="4168866" cy="4351338"/>
          </a:xfrm>
        </p:spPr>
        <p:txBody>
          <a:bodyPr>
            <a:normAutofit lnSpcReduction="10000"/>
          </a:bodyPr>
          <a:lstStyle/>
          <a:p>
            <a:r>
              <a:rPr lang="en-US" sz="900" dirty="0"/>
              <a:t>Section A	Health Care Provider Orders</a:t>
            </a:r>
          </a:p>
          <a:p>
            <a:r>
              <a:rPr lang="en-US" sz="900" dirty="0"/>
              <a:t>Section B	Over the Counter (OTC) Method B, if applicable</a:t>
            </a:r>
          </a:p>
          <a:p>
            <a:r>
              <a:rPr lang="en-US" sz="900" dirty="0"/>
              <a:t>Section C	Vital Signs</a:t>
            </a:r>
          </a:p>
          <a:p>
            <a:r>
              <a:rPr lang="en-US" sz="900" dirty="0"/>
              <a:t>Section D	Medication Documentation</a:t>
            </a:r>
          </a:p>
          <a:p>
            <a:r>
              <a:rPr lang="en-US" sz="900" dirty="0"/>
              <a:t>Section E	Staff Certification</a:t>
            </a:r>
          </a:p>
          <a:p>
            <a:r>
              <a:rPr lang="en-US" sz="900" dirty="0"/>
              <a:t>Section F	Ancillary Practices</a:t>
            </a:r>
          </a:p>
          <a:p>
            <a:r>
              <a:rPr lang="en-US" sz="900" dirty="0"/>
              <a:t>Section G	Countable Controlled Substance Packaging</a:t>
            </a:r>
          </a:p>
          <a:p>
            <a:r>
              <a:rPr lang="en-US" sz="900" dirty="0"/>
              <a:t>Section H	Countable Controlled Substance Documentation</a:t>
            </a:r>
          </a:p>
          <a:p>
            <a:r>
              <a:rPr lang="en-US" sz="900" dirty="0"/>
              <a:t>Section I	Transitioning to Self-Administering, if applicable</a:t>
            </a:r>
          </a:p>
          <a:p>
            <a:r>
              <a:rPr lang="en-US" sz="900" dirty="0"/>
              <a:t>Section J	Self-Administering, if applicable</a:t>
            </a:r>
          </a:p>
          <a:p>
            <a:r>
              <a:rPr lang="en-US" sz="900" dirty="0"/>
              <a:t>Section K	Leave of Absence (LOA) and other Off-Site Administration</a:t>
            </a:r>
          </a:p>
          <a:p>
            <a:r>
              <a:rPr lang="en-US" sz="900" dirty="0"/>
              <a:t>Section L	Medication Ordering/Receiving</a:t>
            </a:r>
          </a:p>
          <a:p>
            <a:r>
              <a:rPr lang="en-US" sz="900" dirty="0"/>
              <a:t>Section M	Storage and Security</a:t>
            </a:r>
          </a:p>
          <a:p>
            <a:r>
              <a:rPr lang="en-US" sz="900" dirty="0"/>
              <a:t>Section N	Mass Controlled Substances Registration</a:t>
            </a:r>
          </a:p>
          <a:p>
            <a:r>
              <a:rPr lang="en-US" sz="900" dirty="0"/>
              <a:t>Section O	Medication Disposal</a:t>
            </a:r>
          </a:p>
          <a:p>
            <a:r>
              <a:rPr lang="en-US" sz="900" dirty="0"/>
              <a:t>Section P	Program Resources</a:t>
            </a:r>
          </a:p>
          <a:p>
            <a:r>
              <a:rPr lang="en-US" sz="900" dirty="0"/>
              <a:t>Section Q	Provider Policies and Procedures</a:t>
            </a:r>
          </a:p>
          <a:p>
            <a:r>
              <a:rPr lang="en-US" sz="900" dirty="0"/>
              <a:t>Section R	Medication Occurrence Reports</a:t>
            </a:r>
          </a:p>
        </p:txBody>
      </p:sp>
      <p:sp>
        <p:nvSpPr>
          <p:cNvPr id="70" name="Oval 37">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2624479"/>
            <a:ext cx="609320"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Block Arc 39">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85863" y="1516981"/>
            <a:ext cx="2387600" cy="17907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Freeform: Shape 41">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0"/>
            <a:ext cx="1736438"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73" name="Straight Connector 43">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9347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74" name="Freeform: Shape 45">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54162" y="4112081"/>
            <a:ext cx="889838"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75" name="Arc 47">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4565205" y="4145122"/>
            <a:ext cx="3062574"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6" name="Freeform: Shape 49">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4962670"/>
            <a:ext cx="1982514"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60864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1557" name="Rectangle 75">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554" name="Rectangle 2"/>
          <p:cNvSpPr>
            <a:spLocks noGrp="1" noChangeArrowheads="1"/>
          </p:cNvSpPr>
          <p:nvPr>
            <p:ph type="title"/>
          </p:nvPr>
        </p:nvSpPr>
        <p:spPr>
          <a:xfrm>
            <a:off x="473202" y="502920"/>
            <a:ext cx="2564892" cy="1463040"/>
          </a:xfrm>
        </p:spPr>
        <p:txBody>
          <a:bodyPr vert="horz" lIns="91440" tIns="45720" rIns="91440" bIns="45720" rtlCol="0" anchor="ctr">
            <a:normAutofit/>
          </a:bodyPr>
          <a:lstStyle/>
          <a:p>
            <a:pPr lvl="1" rtl="0">
              <a:spcBef>
                <a:spcPct val="0"/>
              </a:spcBef>
              <a:defRPr/>
            </a:pPr>
            <a:r>
              <a:rPr lang="en-US" altLang="en-US" sz="3900" kern="1200" dirty="0">
                <a:latin typeface="+mj-lt"/>
                <a:ea typeface="+mj-ea"/>
                <a:cs typeface="+mj-cs"/>
              </a:rPr>
              <a:t>HCP Orders</a:t>
            </a:r>
            <a:br>
              <a:rPr lang="en-US" altLang="en-US" sz="3900" kern="1200" dirty="0">
                <a:effectLst>
                  <a:outerShdw blurRad="38100" dist="38100" dir="2700000" algn="tl">
                    <a:srgbClr val="C0C0C0"/>
                  </a:outerShdw>
                </a:effectLst>
                <a:latin typeface="+mj-lt"/>
                <a:ea typeface="+mj-ea"/>
                <a:cs typeface="+mj-cs"/>
              </a:rPr>
            </a:br>
            <a:endParaRPr lang="en-US" altLang="en-US" sz="3900" kern="1200" dirty="0">
              <a:latin typeface="+mj-lt"/>
              <a:ea typeface="+mj-ea"/>
              <a:cs typeface="+mj-cs"/>
            </a:endParaRPr>
          </a:p>
        </p:txBody>
      </p:sp>
      <p:sp>
        <p:nvSpPr>
          <p:cNvPr id="78"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480309" y="1227582"/>
            <a:ext cx="1554480" cy="13716"/>
          </a:xfrm>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 name="connsiteX0" fmla="*/ 0 w 1554480"/>
              <a:gd name="connsiteY0" fmla="*/ 0 h 13716"/>
              <a:gd name="connsiteX1" fmla="*/ 502615 w 1554480"/>
              <a:gd name="connsiteY1" fmla="*/ 0 h 13716"/>
              <a:gd name="connsiteX2" fmla="*/ 974141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1816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69558" y="-27075"/>
                  <a:pt x="365297" y="14897"/>
                  <a:pt x="549250" y="0"/>
                </a:cubicBezTo>
                <a:cubicBezTo>
                  <a:pt x="762323" y="14872"/>
                  <a:pt x="864871" y="21041"/>
                  <a:pt x="1082954" y="0"/>
                </a:cubicBezTo>
                <a:cubicBezTo>
                  <a:pt x="1306037" y="9403"/>
                  <a:pt x="1371926" y="14821"/>
                  <a:pt x="1554480" y="0"/>
                </a:cubicBezTo>
                <a:cubicBezTo>
                  <a:pt x="1554010" y="4793"/>
                  <a:pt x="1554680" y="10394"/>
                  <a:pt x="1554480" y="13716"/>
                </a:cubicBezTo>
                <a:cubicBezTo>
                  <a:pt x="1328957" y="3179"/>
                  <a:pt x="1207025" y="27731"/>
                  <a:pt x="1067410" y="13716"/>
                </a:cubicBezTo>
                <a:cubicBezTo>
                  <a:pt x="897316" y="-7440"/>
                  <a:pt x="788951" y="-24962"/>
                  <a:pt x="549250" y="13716"/>
                </a:cubicBezTo>
                <a:cubicBezTo>
                  <a:pt x="300394" y="-2982"/>
                  <a:pt x="129576" y="35301"/>
                  <a:pt x="0" y="13716"/>
                </a:cubicBezTo>
                <a:cubicBezTo>
                  <a:pt x="354" y="8869"/>
                  <a:pt x="649" y="6738"/>
                  <a:pt x="0" y="0"/>
                </a:cubicBezTo>
                <a:close/>
              </a:path>
              <a:path w="1554480" h="13716" stroke="0" extrusionOk="0">
                <a:moveTo>
                  <a:pt x="0" y="0"/>
                </a:moveTo>
                <a:cubicBezTo>
                  <a:pt x="249513" y="10124"/>
                  <a:pt x="389298" y="10419"/>
                  <a:pt x="502615" y="0"/>
                </a:cubicBezTo>
                <a:cubicBezTo>
                  <a:pt x="616735" y="10147"/>
                  <a:pt x="791037" y="-19212"/>
                  <a:pt x="974141" y="0"/>
                </a:cubicBezTo>
                <a:cubicBezTo>
                  <a:pt x="1141919" y="34853"/>
                  <a:pt x="1248514" y="16971"/>
                  <a:pt x="1554480" y="0"/>
                </a:cubicBezTo>
                <a:cubicBezTo>
                  <a:pt x="1554288" y="3835"/>
                  <a:pt x="1554171" y="7531"/>
                  <a:pt x="1554480" y="13716"/>
                </a:cubicBezTo>
                <a:cubicBezTo>
                  <a:pt x="1337806" y="9080"/>
                  <a:pt x="1308467" y="19887"/>
                  <a:pt x="1067410" y="13716"/>
                </a:cubicBezTo>
                <a:cubicBezTo>
                  <a:pt x="824349" y="13143"/>
                  <a:pt x="783437" y="24151"/>
                  <a:pt x="518160" y="13716"/>
                </a:cubicBezTo>
                <a:cubicBezTo>
                  <a:pt x="271530" y="4598"/>
                  <a:pt x="132568" y="-7659"/>
                  <a:pt x="0" y="13716"/>
                </a:cubicBezTo>
                <a:cubicBezTo>
                  <a:pt x="768" y="9617"/>
                  <a:pt x="-274" y="4847"/>
                  <a:pt x="0" y="0"/>
                </a:cubicBezTo>
                <a:close/>
              </a:path>
              <a:path w="1554480" h="13716" fill="none" stroke="0" extrusionOk="0">
                <a:moveTo>
                  <a:pt x="0" y="0"/>
                </a:moveTo>
                <a:cubicBezTo>
                  <a:pt x="95687" y="-31247"/>
                  <a:pt x="331569" y="3404"/>
                  <a:pt x="549250" y="0"/>
                </a:cubicBezTo>
                <a:cubicBezTo>
                  <a:pt x="776590" y="6530"/>
                  <a:pt x="844530" y="-5109"/>
                  <a:pt x="1082954" y="0"/>
                </a:cubicBezTo>
                <a:cubicBezTo>
                  <a:pt x="1293569" y="15486"/>
                  <a:pt x="1361850" y="13824"/>
                  <a:pt x="1554480" y="0"/>
                </a:cubicBezTo>
                <a:cubicBezTo>
                  <a:pt x="1553504" y="4786"/>
                  <a:pt x="1554832" y="10912"/>
                  <a:pt x="1554480" y="13716"/>
                </a:cubicBezTo>
                <a:cubicBezTo>
                  <a:pt x="1366718" y="4861"/>
                  <a:pt x="1218290" y="26644"/>
                  <a:pt x="1067410" y="13716"/>
                </a:cubicBezTo>
                <a:cubicBezTo>
                  <a:pt x="900327" y="-8822"/>
                  <a:pt x="792178" y="6310"/>
                  <a:pt x="549250" y="13716"/>
                </a:cubicBezTo>
                <a:cubicBezTo>
                  <a:pt x="295300" y="2843"/>
                  <a:pt x="142619" y="40779"/>
                  <a:pt x="0" y="13716"/>
                </a:cubicBezTo>
                <a:cubicBezTo>
                  <a:pt x="813" y="8812"/>
                  <a:pt x="948" y="672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3820" y="4959"/>
                          <a:pt x="1554594" y="10798"/>
                          <a:pt x="1554480" y="13716"/>
                        </a:cubicBezTo>
                        <a:cubicBezTo>
                          <a:pt x="1338847" y="1555"/>
                          <a:pt x="1215066" y="33279"/>
                          <a:pt x="1067410" y="13716"/>
                        </a:cubicBezTo>
                        <a:cubicBezTo>
                          <a:pt x="919754" y="-5847"/>
                          <a:pt x="800465" y="-1492"/>
                          <a:pt x="549250" y="13716"/>
                        </a:cubicBezTo>
                        <a:cubicBezTo>
                          <a:pt x="298035" y="28924"/>
                          <a:pt x="158868" y="18197"/>
                          <a:pt x="0" y="13716"/>
                        </a:cubicBezTo>
                        <a:cubicBezTo>
                          <a:pt x="488" y="8630"/>
                          <a:pt x="480" y="6612"/>
                          <a:pt x="0" y="0"/>
                        </a:cubicBezTo>
                        <a:close/>
                      </a:path>
                      <a:path w="1554480" h="13716"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232" y="4157"/>
                          <a:pt x="1554673" y="7559"/>
                          <a:pt x="1554480" y="13716"/>
                        </a:cubicBezTo>
                        <a:cubicBezTo>
                          <a:pt x="1336087" y="7600"/>
                          <a:pt x="1310024" y="15187"/>
                          <a:pt x="1067410" y="13716"/>
                        </a:cubicBezTo>
                        <a:cubicBezTo>
                          <a:pt x="824796" y="12246"/>
                          <a:pt x="787902" y="30075"/>
                          <a:pt x="518160" y="13716"/>
                        </a:cubicBezTo>
                        <a:cubicBezTo>
                          <a:pt x="248418" y="-2643"/>
                          <a:pt x="133160" y="4633"/>
                          <a:pt x="0" y="13716"/>
                        </a:cubicBezTo>
                        <a:cubicBezTo>
                          <a:pt x="43" y="9160"/>
                          <a:pt x="-111" y="48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555" name="Rectangle 3"/>
          <p:cNvSpPr>
            <a:spLocks noGrp="1" noChangeArrowheads="1"/>
          </p:cNvSpPr>
          <p:nvPr>
            <p:ph idx="1"/>
          </p:nvPr>
        </p:nvSpPr>
        <p:spPr>
          <a:xfrm>
            <a:off x="3490721" y="502920"/>
            <a:ext cx="5170932" cy="1463040"/>
          </a:xfrm>
        </p:spPr>
        <p:txBody>
          <a:bodyPr vert="horz" lIns="91440" tIns="45720" rIns="91440" bIns="45720" rtlCol="0" anchor="ctr">
            <a:normAutofit lnSpcReduction="10000"/>
          </a:bodyPr>
          <a:lstStyle/>
          <a:p>
            <a:pPr marL="342900" lvl="1" indent="-342900">
              <a:spcBef>
                <a:spcPts val="1000"/>
              </a:spcBef>
              <a:buSzTx/>
              <a:defRPr/>
            </a:pPr>
            <a:r>
              <a:rPr lang="en-US" altLang="en-US" sz="2000" dirty="0"/>
              <a:t>O</a:t>
            </a:r>
            <a:r>
              <a:rPr lang="en-US" altLang="en-US" sz="2000" kern="1200" dirty="0">
                <a:latin typeface="+mn-lt"/>
                <a:ea typeface="+mn-ea"/>
                <a:cs typeface="+mn-cs"/>
              </a:rPr>
              <a:t>ld </a:t>
            </a:r>
            <a:r>
              <a:rPr lang="en-US" altLang="en-US" sz="2000" dirty="0"/>
              <a:t>O</a:t>
            </a:r>
            <a:r>
              <a:rPr lang="en-US" altLang="en-US" sz="2000" kern="1200" dirty="0">
                <a:latin typeface="+mn-lt"/>
                <a:ea typeface="+mn-ea"/>
                <a:cs typeface="+mn-cs"/>
              </a:rPr>
              <a:t>rder  </a:t>
            </a:r>
          </a:p>
          <a:p>
            <a:pPr marL="800100" lvl="2" indent="-342900">
              <a:spcBef>
                <a:spcPts val="1000"/>
              </a:spcBef>
              <a:buSzPct val="75000"/>
              <a:buFont typeface="Wingdings" pitchFamily="2" charset="2"/>
              <a:buChar char="§"/>
              <a:defRPr/>
            </a:pPr>
            <a:r>
              <a:rPr lang="en-US" altLang="en-US" sz="1800" dirty="0"/>
              <a:t>Discontinued</a:t>
            </a:r>
          </a:p>
          <a:p>
            <a:pPr marL="342900" lvl="1" indent="-342900">
              <a:spcBef>
                <a:spcPts val="1000"/>
              </a:spcBef>
              <a:buSzTx/>
              <a:defRPr/>
            </a:pPr>
            <a:r>
              <a:rPr lang="en-US" altLang="en-US" sz="2000" dirty="0"/>
              <a:t>N</a:t>
            </a:r>
            <a:r>
              <a:rPr lang="en-US" altLang="en-US" sz="2000" kern="1200" dirty="0">
                <a:latin typeface="+mn-lt"/>
                <a:ea typeface="+mn-ea"/>
                <a:cs typeface="+mn-cs"/>
              </a:rPr>
              <a:t>ew </a:t>
            </a:r>
            <a:r>
              <a:rPr lang="en-US" altLang="en-US" sz="2000" dirty="0"/>
              <a:t>O</a:t>
            </a:r>
            <a:r>
              <a:rPr lang="en-US" altLang="en-US" sz="2000" kern="1200" dirty="0">
                <a:latin typeface="+mn-lt"/>
                <a:ea typeface="+mn-ea"/>
                <a:cs typeface="+mn-cs"/>
              </a:rPr>
              <a:t>rder </a:t>
            </a:r>
          </a:p>
          <a:p>
            <a:pPr marL="800100" lvl="2" indent="-342900">
              <a:spcBef>
                <a:spcPts val="1000"/>
              </a:spcBef>
              <a:buSzPct val="75000"/>
              <a:buFont typeface="Wingdings" pitchFamily="2" charset="2"/>
              <a:buChar char="§"/>
              <a:defRPr/>
            </a:pPr>
            <a:r>
              <a:rPr lang="en-US" altLang="en-US" sz="1800" dirty="0"/>
              <a:t>T</a:t>
            </a:r>
            <a:r>
              <a:rPr lang="en-US" altLang="en-US" sz="1800" kern="1200" dirty="0">
                <a:latin typeface="+mn-lt"/>
                <a:ea typeface="+mn-ea"/>
                <a:cs typeface="+mn-cs"/>
              </a:rPr>
              <a:t>ranscribed</a:t>
            </a:r>
          </a:p>
        </p:txBody>
      </p:sp>
      <p:pic>
        <p:nvPicPr>
          <p:cNvPr id="1026" name="Picture 2" descr="Graphical user interface, table&#10;&#10;Description automatically generated"/>
          <p:cNvPicPr>
            <a:picLocks noChangeAspect="1" noChangeArrowheads="1"/>
          </p:cNvPicPr>
          <p:nvPr/>
        </p:nvPicPr>
        <p:blipFill rotWithShape="1">
          <a:blip r:embed="rId3">
            <a:extLst>
              <a:ext uri="{28A0092B-C50C-407E-A947-70E740481C1C}">
                <a14:useLocalDpi xmlns:a14="http://schemas.microsoft.com/office/drawing/2010/main" val="0"/>
              </a:ext>
            </a:extLst>
          </a:blip>
          <a:srcRect l="17402" t="11111" r="18400" b="56667"/>
          <a:stretch/>
        </p:blipFill>
        <p:spPr bwMode="auto">
          <a:xfrm>
            <a:off x="473201" y="2580215"/>
            <a:ext cx="8188452" cy="231182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81139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65126"/>
            <a:ext cx="3943350" cy="1325563"/>
          </a:xfrm>
        </p:spPr>
        <p:txBody>
          <a:bodyPr>
            <a:noAutofit/>
          </a:bodyPr>
          <a:lstStyle/>
          <a:p>
            <a:r>
              <a:rPr lang="en-US" sz="4800" dirty="0"/>
              <a:t>HCP Orders</a:t>
            </a:r>
          </a:p>
        </p:txBody>
      </p:sp>
      <p:sp>
        <p:nvSpPr>
          <p:cNvPr id="5" name="Content Placeholder 4"/>
          <p:cNvSpPr>
            <a:spLocks noGrp="1"/>
          </p:cNvSpPr>
          <p:nvPr>
            <p:ph sz="half" idx="1"/>
          </p:nvPr>
        </p:nvSpPr>
        <p:spPr/>
        <p:txBody>
          <a:bodyPr>
            <a:normAutofit/>
          </a:bodyPr>
          <a:lstStyle/>
          <a:p>
            <a:pPr marL="834390" lvl="1" indent="-742950">
              <a:defRPr/>
            </a:pPr>
            <a:r>
              <a:rPr lang="en-US" altLang="en-US" sz="4000" dirty="0"/>
              <a:t>Medication Container</a:t>
            </a:r>
          </a:p>
          <a:p>
            <a:pPr marL="1291590" lvl="2" indent="-742950">
              <a:buSzPct val="75000"/>
              <a:buFont typeface="Wingdings" pitchFamily="2" charset="2"/>
              <a:buChar char="§"/>
              <a:defRPr/>
            </a:pPr>
            <a:r>
              <a:rPr lang="en-US" altLang="en-US" sz="3600" dirty="0"/>
              <a:t>‘Directions Change’ sticker</a:t>
            </a:r>
          </a:p>
          <a:p>
            <a:pPr marL="548640" lvl="2" indent="0">
              <a:buSzTx/>
              <a:buNone/>
              <a:defRPr/>
            </a:pPr>
            <a:endParaRPr lang="en-US" altLang="en-US" sz="3800" dirty="0"/>
          </a:p>
          <a:p>
            <a:endParaRPr lang="en-US" dirty="0"/>
          </a:p>
        </p:txBody>
      </p:sp>
      <p:pic>
        <p:nvPicPr>
          <p:cNvPr id="7" name="Content Placeholder 6" descr="C:\Users\ginah\AppData\Local\Microsoft\Windows\Temporary Internet Files\Content.Outlook\X8SM84MC\FullSizeRender (3).jpg"/>
          <p:cNvPicPr>
            <a:picLocks noGrp="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1066800"/>
            <a:ext cx="3657600" cy="5212080"/>
          </a:xfrm>
          <a:prstGeom prst="rect">
            <a:avLst/>
          </a:prstGeom>
          <a:noFill/>
          <a:ln>
            <a:solidFill>
              <a:srgbClr val="000000"/>
            </a:solidFill>
          </a:ln>
        </p:spPr>
      </p:pic>
      <p:sp>
        <p:nvSpPr>
          <p:cNvPr id="8" name="Oval 7"/>
          <p:cNvSpPr/>
          <p:nvPr/>
        </p:nvSpPr>
        <p:spPr>
          <a:xfrm>
            <a:off x="4724400" y="1524000"/>
            <a:ext cx="1295400" cy="914400"/>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24654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678458" y="1654437"/>
            <a:ext cx="3360142" cy="1600200"/>
          </a:xfrm>
        </p:spPr>
        <p:txBody>
          <a:bodyPr>
            <a:normAutofit fontScale="90000"/>
          </a:bodyPr>
          <a:lstStyle/>
          <a:p>
            <a:pPr lvl="1" eaLnBrk="1" hangingPunct="1">
              <a:defRPr/>
            </a:pPr>
            <a:br>
              <a:rPr lang="en-US" altLang="en-US" sz="4700" dirty="0">
                <a:latin typeface="+mj-lt"/>
              </a:rPr>
            </a:br>
            <a:r>
              <a:rPr lang="en-US" altLang="en-US" sz="5300" dirty="0">
                <a:latin typeface="+mj-lt"/>
              </a:rPr>
              <a:t>HCP Orders</a:t>
            </a:r>
            <a:br>
              <a:rPr lang="en-US" altLang="en-US" sz="4700" dirty="0">
                <a:effectLst>
                  <a:outerShdw blurRad="38100" dist="38100" dir="2700000" algn="tl">
                    <a:srgbClr val="C0C0C0"/>
                  </a:outerShdw>
                </a:effectLst>
              </a:rPr>
            </a:br>
            <a:endParaRPr lang="en-US" altLang="en-US" sz="4700" dirty="0"/>
          </a:p>
        </p:txBody>
      </p:sp>
      <p:sp>
        <p:nvSpPr>
          <p:cNvPr id="14" name="Text Placeholder 13">
            <a:extLst>
              <a:ext uri="{FF2B5EF4-FFF2-40B4-BE49-F238E27FC236}">
                <a16:creationId xmlns:a16="http://schemas.microsoft.com/office/drawing/2014/main" id="{9CF8B4F8-3EC6-9A4B-BAFB-07670E5709CD}"/>
              </a:ext>
            </a:extLst>
          </p:cNvPr>
          <p:cNvSpPr>
            <a:spLocks noGrp="1"/>
          </p:cNvSpPr>
          <p:nvPr>
            <p:ph type="body" sz="half" idx="2"/>
          </p:nvPr>
        </p:nvSpPr>
        <p:spPr>
          <a:xfrm>
            <a:off x="691456" y="2810840"/>
            <a:ext cx="3194744" cy="3811588"/>
          </a:xfrm>
        </p:spPr>
        <p:txBody>
          <a:bodyPr>
            <a:normAutofit/>
          </a:bodyPr>
          <a:lstStyle/>
          <a:p>
            <a:pPr marL="285750" indent="-285750">
              <a:buFont typeface="Arial" panose="020B0604020202020204" pitchFamily="34" charset="0"/>
              <a:buChar char="•"/>
            </a:pPr>
            <a:r>
              <a:rPr lang="en-US" sz="2800" dirty="0"/>
              <a:t>HCP Orders</a:t>
            </a:r>
          </a:p>
          <a:p>
            <a:pPr marL="285750" indent="-285750">
              <a:buFont typeface="Arial" panose="020B0604020202020204" pitchFamily="34" charset="0"/>
              <a:buChar char="•"/>
            </a:pPr>
            <a:r>
              <a:rPr lang="en-US" sz="2800" dirty="0"/>
              <a:t>Pharmacy Labels</a:t>
            </a:r>
          </a:p>
          <a:p>
            <a:pPr marL="285750" indent="-285750">
              <a:buFont typeface="Arial" panose="020B0604020202020204" pitchFamily="34" charset="0"/>
              <a:buChar char="•"/>
            </a:pPr>
            <a:r>
              <a:rPr lang="en-US" sz="2800" dirty="0"/>
              <a:t>Medication Sheets</a:t>
            </a:r>
          </a:p>
          <a:p>
            <a:pPr marL="914400" lvl="1" indent="-457200">
              <a:buSzPct val="75000"/>
              <a:buFont typeface="Wingdings" pitchFamily="2" charset="2"/>
              <a:buChar char="§"/>
            </a:pPr>
            <a:r>
              <a:rPr lang="en-US" sz="2600" dirty="0"/>
              <a:t>Must Agree!</a:t>
            </a:r>
          </a:p>
        </p:txBody>
      </p:sp>
      <p:pic>
        <p:nvPicPr>
          <p:cNvPr id="9" name="Picture 8">
            <a:extLst>
              <a:ext uri="{FF2B5EF4-FFF2-40B4-BE49-F238E27FC236}">
                <a16:creationId xmlns:a16="http://schemas.microsoft.com/office/drawing/2014/main" id="{A540CA9C-E4E9-4241-86F6-C60C011C6D7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4623" y="2432886"/>
            <a:ext cx="483870" cy="850265"/>
          </a:xfrm>
          <a:prstGeom prst="rect">
            <a:avLst/>
          </a:prstGeom>
          <a:noFill/>
          <a:ln>
            <a:noFill/>
          </a:ln>
          <a:effectLst/>
        </p:spPr>
      </p:pic>
      <p:sp>
        <p:nvSpPr>
          <p:cNvPr id="10" name="Text Box 2">
            <a:extLst>
              <a:ext uri="{FF2B5EF4-FFF2-40B4-BE49-F238E27FC236}">
                <a16:creationId xmlns:a16="http://schemas.microsoft.com/office/drawing/2014/main" id="{845D2728-7362-DF47-8533-F918F67182CC}"/>
              </a:ext>
            </a:extLst>
          </p:cNvPr>
          <p:cNvSpPr txBox="1">
            <a:spLocks noChangeArrowheads="1"/>
          </p:cNvSpPr>
          <p:nvPr/>
        </p:nvSpPr>
        <p:spPr bwMode="auto">
          <a:xfrm>
            <a:off x="6727468" y="2810840"/>
            <a:ext cx="685800" cy="213360"/>
          </a:xfrm>
          <a:prstGeom prst="rect">
            <a:avLst/>
          </a:prstGeom>
          <a:noFill/>
          <a:ln w="9525">
            <a:noFill/>
            <a:miter lim="800000"/>
            <a:headEnd/>
            <a:tailEnd/>
          </a:ln>
        </p:spPr>
        <p:txBody>
          <a:bodyPr rot="0" vert="horz" wrap="square" lIns="91440" tIns="45720" rIns="91440" bIns="45720" anchor="t" anchorCtr="0">
            <a:noAutofit/>
          </a:bodyPr>
          <a:lstStyle/>
          <a:p>
            <a:pPr marL="0" marR="0" algn="ctr">
              <a:spcBef>
                <a:spcPts val="0"/>
              </a:spcBef>
              <a:spcAft>
                <a:spcPts val="0"/>
              </a:spcAft>
            </a:pPr>
            <a:r>
              <a:rPr lang="en-US" sz="500" b="1" dirty="0">
                <a:effectLst/>
                <a:latin typeface="Arial" panose="020B0604020202020204" pitchFamily="34" charset="0"/>
                <a:ea typeface="Times New Roman" panose="02020603050405020304" pitchFamily="18" charset="0"/>
                <a:cs typeface="Times New Roman" panose="02020603050405020304" pitchFamily="18" charset="0"/>
              </a:rPr>
              <a:t>Pharmacy</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500" b="1" dirty="0">
                <a:effectLst/>
                <a:latin typeface="Arial" panose="020B0604020202020204" pitchFamily="34" charset="0"/>
                <a:ea typeface="Times New Roman" panose="02020603050405020304" pitchFamily="18" charset="0"/>
                <a:cs typeface="Times New Roman" panose="02020603050405020304" pitchFamily="18" charset="0"/>
              </a:rPr>
              <a:t>Label</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p>
        </p:txBody>
      </p:sp>
      <p:graphicFrame>
        <p:nvGraphicFramePr>
          <p:cNvPr id="7" name="Table 6">
            <a:extLst>
              <a:ext uri="{FF2B5EF4-FFF2-40B4-BE49-F238E27FC236}">
                <a16:creationId xmlns:a16="http://schemas.microsoft.com/office/drawing/2014/main" id="{65441948-BF09-D843-9B8E-6B9138D4E33E}"/>
              </a:ext>
            </a:extLst>
          </p:cNvPr>
          <p:cNvGraphicFramePr>
            <a:graphicFrameLocks noGrp="1"/>
          </p:cNvGraphicFramePr>
          <p:nvPr>
            <p:extLst>
              <p:ext uri="{D42A27DB-BD31-4B8C-83A1-F6EECF244321}">
                <p14:modId xmlns:p14="http://schemas.microsoft.com/office/powerpoint/2010/main" val="708053921"/>
              </p:ext>
            </p:extLst>
          </p:nvPr>
        </p:nvGraphicFramePr>
        <p:xfrm>
          <a:off x="4731623" y="1122780"/>
          <a:ext cx="1865870" cy="2178816"/>
        </p:xfrm>
        <a:graphic>
          <a:graphicData uri="http://schemas.openxmlformats.org/drawingml/2006/table">
            <a:tbl>
              <a:tblPr/>
              <a:tblGrid>
                <a:gridCol w="932196">
                  <a:extLst>
                    <a:ext uri="{9D8B030D-6E8A-4147-A177-3AD203B41FA5}">
                      <a16:colId xmlns:a16="http://schemas.microsoft.com/office/drawing/2014/main" val="2048842644"/>
                    </a:ext>
                  </a:extLst>
                </a:gridCol>
                <a:gridCol w="933674">
                  <a:extLst>
                    <a:ext uri="{9D8B030D-6E8A-4147-A177-3AD203B41FA5}">
                      <a16:colId xmlns:a16="http://schemas.microsoft.com/office/drawing/2014/main" val="2815679816"/>
                    </a:ext>
                  </a:extLst>
                </a:gridCol>
              </a:tblGrid>
              <a:tr h="143014">
                <a:tc>
                  <a:txBody>
                    <a:bodyPr/>
                    <a:lstStyle/>
                    <a:p>
                      <a:pPr marL="0" marR="0" algn="l">
                        <a:lnSpc>
                          <a:spcPct val="115000"/>
                        </a:lnSpc>
                        <a:spcBef>
                          <a:spcPts val="0"/>
                        </a:spcBef>
                        <a:spcAft>
                          <a:spcPts val="0"/>
                        </a:spcAft>
                      </a:pPr>
                      <a:r>
                        <a:rPr lang="en-US" sz="400" b="1">
                          <a:effectLst/>
                          <a:latin typeface="Arial" panose="020B0604020202020204" pitchFamily="34" charset="0"/>
                          <a:ea typeface="Times New Roman" panose="02020603050405020304" pitchFamily="18" charset="0"/>
                          <a:cs typeface="Times New Roman" panose="02020603050405020304" pitchFamily="18" charset="0"/>
                        </a:rPr>
                        <a:t>Name: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l">
                        <a:lnSpc>
                          <a:spcPct val="115000"/>
                        </a:lnSpc>
                        <a:spcBef>
                          <a:spcPts val="0"/>
                        </a:spcBef>
                        <a:spcAft>
                          <a:spcPts val="0"/>
                        </a:spcAft>
                      </a:pPr>
                      <a:r>
                        <a:rPr lang="en-US" sz="400" b="1">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400" b="1">
                          <a:effectLst/>
                          <a:latin typeface="Arial" panose="020B0604020202020204" pitchFamily="34" charset="0"/>
                          <a:ea typeface="Times New Roman" panose="02020603050405020304" pitchFamily="18" charset="0"/>
                          <a:cs typeface="Times New Roman" panose="02020603050405020304" pitchFamily="18" charset="0"/>
                        </a:rPr>
                        <a:t>Date: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0951956"/>
                  </a:ext>
                </a:extLst>
              </a:tr>
              <a:tr h="143014">
                <a:tc>
                  <a:txBody>
                    <a:bodyPr/>
                    <a:lstStyle/>
                    <a:p>
                      <a:pPr marL="0" marR="0" algn="l">
                        <a:lnSpc>
                          <a:spcPct val="115000"/>
                        </a:lnSpc>
                        <a:spcBef>
                          <a:spcPts val="0"/>
                        </a:spcBef>
                        <a:spcAft>
                          <a:spcPts val="0"/>
                        </a:spcAft>
                      </a:pPr>
                      <a:r>
                        <a:rPr lang="en-US" sz="400" b="1">
                          <a:effectLst/>
                          <a:latin typeface="Arial" panose="020B0604020202020204" pitchFamily="34" charset="0"/>
                          <a:ea typeface="Times New Roman" panose="02020603050405020304" pitchFamily="18" charset="0"/>
                          <a:cs typeface="Times New Roman" panose="02020603050405020304" pitchFamily="18" charset="0"/>
                        </a:rPr>
                        <a:t>Health Care Provider: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l">
                        <a:lnSpc>
                          <a:spcPct val="115000"/>
                        </a:lnSpc>
                        <a:spcBef>
                          <a:spcPts val="0"/>
                        </a:spcBef>
                        <a:spcAft>
                          <a:spcPts val="0"/>
                        </a:spcAft>
                      </a:pPr>
                      <a:r>
                        <a:rPr lang="en-US" sz="400" b="1">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400" b="1">
                          <a:effectLst/>
                          <a:latin typeface="Arial" panose="020B0604020202020204" pitchFamily="34" charset="0"/>
                          <a:ea typeface="Times New Roman" panose="02020603050405020304" pitchFamily="18" charset="0"/>
                          <a:cs typeface="Times New Roman" panose="02020603050405020304" pitchFamily="18" charset="0"/>
                        </a:rPr>
                        <a:t>Allergies: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4258815"/>
                  </a:ext>
                </a:extLst>
              </a:tr>
              <a:tr h="292034">
                <a:tc gridSpan="2">
                  <a:txBody>
                    <a:bodyPr/>
                    <a:lstStyle/>
                    <a:p>
                      <a:pPr marL="0" marR="0" algn="l">
                        <a:lnSpc>
                          <a:spcPct val="115000"/>
                        </a:lnSpc>
                        <a:spcBef>
                          <a:spcPts val="0"/>
                        </a:spcBef>
                        <a:spcAft>
                          <a:spcPts val="0"/>
                        </a:spcAft>
                      </a:pPr>
                      <a:r>
                        <a:rPr lang="en-US" sz="400" b="1" dirty="0">
                          <a:effectLst/>
                          <a:latin typeface="Arial" panose="020B0604020202020204" pitchFamily="34" charset="0"/>
                          <a:ea typeface="Times New Roman" panose="02020603050405020304" pitchFamily="18" charset="0"/>
                          <a:cs typeface="Times New Roman" panose="02020603050405020304" pitchFamily="18" charset="0"/>
                        </a:rPr>
                        <a:t>Reason for Visit: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l">
                        <a:lnSpc>
                          <a:spcPct val="115000"/>
                        </a:lnSpc>
                        <a:spcBef>
                          <a:spcPts val="0"/>
                        </a:spcBef>
                        <a:spcAft>
                          <a:spcPts val="0"/>
                        </a:spcAft>
                      </a:pPr>
                      <a:r>
                        <a:rPr lang="en-US" sz="400" i="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l">
                        <a:lnSpc>
                          <a:spcPct val="115000"/>
                        </a:lnSpc>
                        <a:spcBef>
                          <a:spcPts val="0"/>
                        </a:spcBef>
                        <a:spcAft>
                          <a:spcPts val="0"/>
                        </a:spcAft>
                      </a:pPr>
                      <a:r>
                        <a:rPr lang="en-US" sz="4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l">
                        <a:lnSpc>
                          <a:spcPct val="115000"/>
                        </a:lnSpc>
                        <a:spcBef>
                          <a:spcPts val="0"/>
                        </a:spcBef>
                        <a:spcAft>
                          <a:spcPts val="0"/>
                        </a:spcAft>
                      </a:pPr>
                      <a:r>
                        <a:rPr lang="en-US" sz="4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66278128"/>
                  </a:ext>
                </a:extLst>
              </a:tr>
              <a:tr h="292034">
                <a:tc gridSpan="2">
                  <a:txBody>
                    <a:bodyPr/>
                    <a:lstStyle/>
                    <a:p>
                      <a:pPr marL="0" marR="0" algn="l">
                        <a:lnSpc>
                          <a:spcPct val="115000"/>
                        </a:lnSpc>
                        <a:spcBef>
                          <a:spcPts val="0"/>
                        </a:spcBef>
                        <a:spcAft>
                          <a:spcPts val="0"/>
                        </a:spcAft>
                      </a:pPr>
                      <a:r>
                        <a:rPr lang="en-US" sz="400" b="1">
                          <a:effectLst/>
                          <a:latin typeface="Arial" panose="020B0604020202020204" pitchFamily="34" charset="0"/>
                          <a:ea typeface="Times New Roman" panose="02020603050405020304" pitchFamily="18" charset="0"/>
                          <a:cs typeface="Times New Roman" panose="02020603050405020304" pitchFamily="18" charset="0"/>
                        </a:rPr>
                        <a:t>Current Medications: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l">
                        <a:lnSpc>
                          <a:spcPct val="115000"/>
                        </a:lnSpc>
                        <a:spcBef>
                          <a:spcPts val="0"/>
                        </a:spcBef>
                        <a:spcAft>
                          <a:spcPts val="0"/>
                        </a:spcAft>
                      </a:pPr>
                      <a:r>
                        <a:rPr lang="en-US" sz="400" b="1">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l">
                        <a:lnSpc>
                          <a:spcPct val="115000"/>
                        </a:lnSpc>
                        <a:spcBef>
                          <a:spcPts val="0"/>
                        </a:spcBef>
                        <a:spcAft>
                          <a:spcPts val="0"/>
                        </a:spcAft>
                      </a:pPr>
                      <a:r>
                        <a:rPr lang="en-US" sz="400" b="1">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l">
                        <a:lnSpc>
                          <a:spcPct val="115000"/>
                        </a:lnSpc>
                        <a:spcBef>
                          <a:spcPts val="0"/>
                        </a:spcBef>
                        <a:spcAft>
                          <a:spcPts val="0"/>
                        </a:spcAft>
                      </a:pPr>
                      <a:r>
                        <a:rPr lang="en-US" sz="400" b="1">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609540332"/>
                  </a:ext>
                </a:extLst>
              </a:tr>
              <a:tr h="143014">
                <a:tc>
                  <a:txBody>
                    <a:bodyPr/>
                    <a:lstStyle/>
                    <a:p>
                      <a:pPr marL="0" marR="0" algn="l">
                        <a:lnSpc>
                          <a:spcPct val="115000"/>
                        </a:lnSpc>
                        <a:spcBef>
                          <a:spcPts val="0"/>
                        </a:spcBef>
                        <a:spcAft>
                          <a:spcPts val="0"/>
                        </a:spcAft>
                      </a:pPr>
                      <a:r>
                        <a:rPr lang="en-US" sz="400" b="1">
                          <a:effectLst/>
                          <a:latin typeface="Arial" panose="020B0604020202020204" pitchFamily="34" charset="0"/>
                          <a:ea typeface="Times New Roman" panose="02020603050405020304" pitchFamily="18" charset="0"/>
                          <a:cs typeface="Times New Roman" panose="02020603050405020304" pitchFamily="18" charset="0"/>
                        </a:rPr>
                        <a:t>Staff Signature:</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400" b="1">
                          <a:effectLst/>
                          <a:latin typeface="Arial" panose="020B0604020202020204" pitchFamily="34" charset="0"/>
                          <a:ea typeface="Times New Roman" panose="02020603050405020304" pitchFamily="18" charset="0"/>
                          <a:cs typeface="Times New Roman" panose="02020603050405020304" pitchFamily="18" charset="0"/>
                        </a:rPr>
                        <a:t>Date: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l">
                        <a:lnSpc>
                          <a:spcPct val="115000"/>
                        </a:lnSpc>
                        <a:spcBef>
                          <a:spcPts val="0"/>
                        </a:spcBef>
                        <a:spcAft>
                          <a:spcPts val="0"/>
                        </a:spcAft>
                      </a:pPr>
                      <a:r>
                        <a:rPr lang="en-US" sz="400" b="1">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4672704"/>
                  </a:ext>
                </a:extLst>
              </a:tr>
              <a:tr h="292034">
                <a:tc gridSpan="2">
                  <a:txBody>
                    <a:bodyPr/>
                    <a:lstStyle/>
                    <a:p>
                      <a:pPr marL="0" marR="0" algn="just">
                        <a:lnSpc>
                          <a:spcPct val="115000"/>
                        </a:lnSpc>
                        <a:spcBef>
                          <a:spcPts val="0"/>
                        </a:spcBef>
                        <a:spcAft>
                          <a:spcPts val="0"/>
                        </a:spcAft>
                      </a:pPr>
                      <a:r>
                        <a:rPr lang="en-US" sz="400" b="1">
                          <a:effectLst/>
                          <a:latin typeface="Arial" panose="020B0604020202020204" pitchFamily="34" charset="0"/>
                          <a:ea typeface="Times New Roman" panose="02020603050405020304" pitchFamily="18" charset="0"/>
                          <a:cs typeface="Times New Roman" panose="02020603050405020304" pitchFamily="18" charset="0"/>
                        </a:rPr>
                        <a:t> Health Care Provider Findings: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l">
                        <a:lnSpc>
                          <a:spcPct val="115000"/>
                        </a:lnSpc>
                        <a:spcBef>
                          <a:spcPts val="0"/>
                        </a:spcBef>
                        <a:spcAft>
                          <a:spcPts val="0"/>
                        </a:spcAft>
                      </a:pPr>
                      <a:r>
                        <a:rPr lang="en-US" sz="400" b="1">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l">
                        <a:lnSpc>
                          <a:spcPct val="115000"/>
                        </a:lnSpc>
                        <a:spcBef>
                          <a:spcPts val="0"/>
                        </a:spcBef>
                        <a:spcAft>
                          <a:spcPts val="0"/>
                        </a:spcAft>
                      </a:pPr>
                      <a:r>
                        <a:rPr lang="en-US" sz="400" b="1" i="1">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l">
                        <a:lnSpc>
                          <a:spcPct val="115000"/>
                        </a:lnSpc>
                        <a:spcBef>
                          <a:spcPts val="0"/>
                        </a:spcBef>
                        <a:spcAft>
                          <a:spcPts val="0"/>
                        </a:spcAft>
                      </a:pPr>
                      <a:r>
                        <a:rPr lang="en-US" sz="400" b="1">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632586784"/>
                  </a:ext>
                </a:extLst>
              </a:tr>
              <a:tr h="292034">
                <a:tc gridSpan="2">
                  <a:txBody>
                    <a:bodyPr/>
                    <a:lstStyle/>
                    <a:p>
                      <a:pPr marL="0" marR="0" algn="l">
                        <a:lnSpc>
                          <a:spcPct val="115000"/>
                        </a:lnSpc>
                        <a:spcBef>
                          <a:spcPts val="0"/>
                        </a:spcBef>
                        <a:spcAft>
                          <a:spcPts val="0"/>
                        </a:spcAft>
                      </a:pPr>
                      <a:r>
                        <a:rPr lang="en-US" sz="400" b="1">
                          <a:effectLst/>
                          <a:latin typeface="Arial" panose="020B0604020202020204" pitchFamily="34" charset="0"/>
                          <a:ea typeface="Times New Roman" panose="02020603050405020304" pitchFamily="18" charset="0"/>
                          <a:cs typeface="Times New Roman" panose="02020603050405020304" pitchFamily="18" charset="0"/>
                        </a:rPr>
                        <a:t>Medication/Treatment Orders:</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l">
                        <a:lnSpc>
                          <a:spcPct val="115000"/>
                        </a:lnSpc>
                        <a:spcBef>
                          <a:spcPts val="0"/>
                        </a:spcBef>
                        <a:spcAft>
                          <a:spcPts val="0"/>
                        </a:spcAft>
                      </a:pPr>
                      <a:r>
                        <a:rPr lang="en-US" sz="400" b="1">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l">
                        <a:lnSpc>
                          <a:spcPct val="115000"/>
                        </a:lnSpc>
                        <a:spcBef>
                          <a:spcPts val="0"/>
                        </a:spcBef>
                        <a:spcAft>
                          <a:spcPts val="0"/>
                        </a:spcAft>
                      </a:pPr>
                      <a:r>
                        <a:rPr lang="en-US" sz="400" b="1">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l">
                        <a:lnSpc>
                          <a:spcPct val="115000"/>
                        </a:lnSpc>
                        <a:spcBef>
                          <a:spcPts val="0"/>
                        </a:spcBef>
                        <a:spcAft>
                          <a:spcPts val="0"/>
                        </a:spcAft>
                      </a:pPr>
                      <a:r>
                        <a:rPr lang="en-US" sz="400" b="1">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517954379"/>
                  </a:ext>
                </a:extLst>
              </a:tr>
              <a:tr h="217524">
                <a:tc gridSpan="2">
                  <a:txBody>
                    <a:bodyPr/>
                    <a:lstStyle/>
                    <a:p>
                      <a:pPr marL="0" marR="0" algn="l">
                        <a:lnSpc>
                          <a:spcPct val="115000"/>
                        </a:lnSpc>
                        <a:spcBef>
                          <a:spcPts val="0"/>
                        </a:spcBef>
                        <a:spcAft>
                          <a:spcPts val="0"/>
                        </a:spcAft>
                      </a:pPr>
                      <a:r>
                        <a:rPr lang="en-US" sz="400" b="1">
                          <a:effectLst/>
                          <a:latin typeface="Arial" panose="020B0604020202020204" pitchFamily="34" charset="0"/>
                          <a:ea typeface="Times New Roman" panose="02020603050405020304" pitchFamily="18" charset="0"/>
                          <a:cs typeface="Times New Roman" panose="02020603050405020304" pitchFamily="18" charset="0"/>
                        </a:rPr>
                        <a:t>Instructions:</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l">
                        <a:lnSpc>
                          <a:spcPct val="115000"/>
                        </a:lnSpc>
                        <a:spcBef>
                          <a:spcPts val="0"/>
                        </a:spcBef>
                        <a:spcAft>
                          <a:spcPts val="0"/>
                        </a:spcAft>
                      </a:pPr>
                      <a:r>
                        <a:rPr lang="en-US" sz="400" b="1">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l">
                        <a:lnSpc>
                          <a:spcPct val="115000"/>
                        </a:lnSpc>
                        <a:spcBef>
                          <a:spcPts val="0"/>
                        </a:spcBef>
                        <a:spcAft>
                          <a:spcPts val="0"/>
                        </a:spcAft>
                      </a:pPr>
                      <a:r>
                        <a:rPr lang="en-US" sz="400" b="1">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624278419"/>
                  </a:ext>
                </a:extLst>
              </a:tr>
              <a:tr h="217524">
                <a:tc>
                  <a:txBody>
                    <a:bodyPr/>
                    <a:lstStyle/>
                    <a:p>
                      <a:pPr marL="0" marR="0" algn="l">
                        <a:lnSpc>
                          <a:spcPct val="115000"/>
                        </a:lnSpc>
                        <a:spcBef>
                          <a:spcPts val="0"/>
                        </a:spcBef>
                        <a:spcAft>
                          <a:spcPts val="0"/>
                        </a:spcAft>
                      </a:pPr>
                      <a:r>
                        <a:rPr lang="en-US" sz="400" b="1">
                          <a:effectLst/>
                          <a:latin typeface="Arial" panose="020B0604020202020204" pitchFamily="34" charset="0"/>
                          <a:ea typeface="Times New Roman" panose="02020603050405020304" pitchFamily="18" charset="0"/>
                          <a:cs typeface="Times New Roman" panose="02020603050405020304" pitchFamily="18" charset="0"/>
                        </a:rPr>
                        <a:t>Follow-up visit:</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400" b="1">
                          <a:effectLst/>
                          <a:latin typeface="Arial" panose="020B0604020202020204" pitchFamily="34" charset="0"/>
                          <a:ea typeface="Times New Roman" panose="02020603050405020304" pitchFamily="18" charset="0"/>
                          <a:cs typeface="Times New Roman" panose="02020603050405020304" pitchFamily="18" charset="0"/>
                        </a:rPr>
                        <a:t>Lab work or Tests:</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l">
                        <a:lnSpc>
                          <a:spcPct val="115000"/>
                        </a:lnSpc>
                        <a:spcBef>
                          <a:spcPts val="0"/>
                        </a:spcBef>
                        <a:spcAft>
                          <a:spcPts val="0"/>
                        </a:spcAft>
                      </a:pPr>
                      <a:r>
                        <a:rPr lang="en-US" sz="400" b="1">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l">
                        <a:lnSpc>
                          <a:spcPct val="115000"/>
                        </a:lnSpc>
                        <a:spcBef>
                          <a:spcPts val="0"/>
                        </a:spcBef>
                        <a:spcAft>
                          <a:spcPts val="0"/>
                        </a:spcAft>
                      </a:pPr>
                      <a:r>
                        <a:rPr lang="en-US" sz="400" b="1">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4779840"/>
                  </a:ext>
                </a:extLst>
              </a:tr>
              <a:tr h="146590">
                <a:tc>
                  <a:txBody>
                    <a:bodyPr/>
                    <a:lstStyle/>
                    <a:p>
                      <a:pPr marL="0" marR="0" algn="l">
                        <a:lnSpc>
                          <a:spcPct val="115000"/>
                        </a:lnSpc>
                        <a:spcBef>
                          <a:spcPts val="0"/>
                        </a:spcBef>
                        <a:spcAft>
                          <a:spcPts val="0"/>
                        </a:spcAft>
                      </a:pPr>
                      <a:r>
                        <a:rPr lang="en-US" sz="400" b="1">
                          <a:effectLst/>
                          <a:latin typeface="Arial" panose="020B0604020202020204" pitchFamily="34" charset="0"/>
                          <a:ea typeface="Times New Roman" panose="02020603050405020304" pitchFamily="18" charset="0"/>
                          <a:cs typeface="Times New Roman" panose="02020603050405020304" pitchFamily="18" charset="0"/>
                        </a:rPr>
                        <a:t>Signature: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l">
                        <a:lnSpc>
                          <a:spcPct val="115000"/>
                        </a:lnSpc>
                        <a:spcBef>
                          <a:spcPts val="0"/>
                        </a:spcBef>
                        <a:spcAft>
                          <a:spcPts val="0"/>
                        </a:spcAft>
                      </a:pPr>
                      <a:r>
                        <a:rPr lang="en-US" sz="400" b="1">
                          <a:effectLst/>
                          <a:latin typeface="Brush Script MT" panose="03060802040406070304" pitchFamily="66" charset="-122"/>
                          <a:ea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400" b="1" dirty="0">
                          <a:effectLst/>
                          <a:latin typeface="Arial" panose="020B0604020202020204" pitchFamily="34" charset="0"/>
                          <a:ea typeface="Times New Roman" panose="02020603050405020304" pitchFamily="18" charset="0"/>
                          <a:cs typeface="Times New Roman" panose="02020603050405020304" pitchFamily="18" charset="0"/>
                        </a:rPr>
                        <a:t>Date: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95591"/>
                  </a:ext>
                </a:extLst>
              </a:tr>
            </a:tbl>
          </a:graphicData>
        </a:graphic>
      </p:graphicFrame>
      <p:sp>
        <p:nvSpPr>
          <p:cNvPr id="16" name="TextBox 15">
            <a:extLst>
              <a:ext uri="{FF2B5EF4-FFF2-40B4-BE49-F238E27FC236}">
                <a16:creationId xmlns:a16="http://schemas.microsoft.com/office/drawing/2014/main" id="{E3DD0C36-892E-0743-BDB9-18E3EEF2EF89}"/>
              </a:ext>
            </a:extLst>
          </p:cNvPr>
          <p:cNvSpPr txBox="1"/>
          <p:nvPr/>
        </p:nvSpPr>
        <p:spPr>
          <a:xfrm>
            <a:off x="4958786" y="895381"/>
            <a:ext cx="1256793" cy="189860"/>
          </a:xfrm>
          <a:prstGeom prst="rect">
            <a:avLst/>
          </a:prstGeom>
          <a:noFill/>
        </p:spPr>
        <p:txBody>
          <a:bodyPr wrap="square">
            <a:spAutoFit/>
          </a:bodyPr>
          <a:lstStyle/>
          <a:p>
            <a:pPr marL="0" marR="0">
              <a:lnSpc>
                <a:spcPct val="115000"/>
              </a:lnSpc>
              <a:spcBef>
                <a:spcPts val="0"/>
              </a:spcBef>
              <a:spcAft>
                <a:spcPts val="1000"/>
              </a:spcAft>
            </a:pPr>
            <a:r>
              <a:rPr lang="en-US" sz="600" b="1" dirty="0">
                <a:effectLst/>
                <a:latin typeface="Arial" panose="020B0604020202020204" pitchFamily="34" charset="0"/>
                <a:ea typeface="Calibri" panose="020F0502020204030204" pitchFamily="34" charset="0"/>
                <a:cs typeface="Times New Roman" panose="02020603050405020304" pitchFamily="18" charset="0"/>
              </a:rPr>
              <a:t>Health Care Provider Order</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4D58055E-BFEC-834C-8A12-83845568D512}"/>
              </a:ext>
            </a:extLst>
          </p:cNvPr>
          <p:cNvPicPr>
            <a:picLocks noChangeAspect="1"/>
          </p:cNvPicPr>
          <p:nvPr/>
        </p:nvPicPr>
        <p:blipFill>
          <a:blip r:embed="rId4"/>
          <a:stretch>
            <a:fillRect/>
          </a:stretch>
        </p:blipFill>
        <p:spPr>
          <a:xfrm>
            <a:off x="4727376" y="3572711"/>
            <a:ext cx="2949178" cy="2148866"/>
          </a:xfrm>
          <a:prstGeom prst="rect">
            <a:avLst/>
          </a:prstGeom>
        </p:spPr>
      </p:pic>
      <p:sp>
        <p:nvSpPr>
          <p:cNvPr id="18" name="Text Box 2">
            <a:extLst>
              <a:ext uri="{FF2B5EF4-FFF2-40B4-BE49-F238E27FC236}">
                <a16:creationId xmlns:a16="http://schemas.microsoft.com/office/drawing/2014/main" id="{D681D958-C974-3843-BA7D-E2E73EB144B7}"/>
              </a:ext>
            </a:extLst>
          </p:cNvPr>
          <p:cNvSpPr txBox="1">
            <a:spLocks noChangeArrowheads="1"/>
          </p:cNvSpPr>
          <p:nvPr/>
        </p:nvSpPr>
        <p:spPr bwMode="auto">
          <a:xfrm>
            <a:off x="5443458" y="3373137"/>
            <a:ext cx="1517015" cy="213360"/>
          </a:xfrm>
          <a:prstGeom prst="rect">
            <a:avLst/>
          </a:prstGeom>
          <a:noFill/>
          <a:ln w="9525">
            <a:noFill/>
            <a:miter lim="800000"/>
            <a:headEnd/>
            <a:tailEnd/>
          </a:ln>
        </p:spPr>
        <p:txBody>
          <a:bodyPr rot="0" vert="horz" wrap="square" lIns="91440" tIns="45720" rIns="91440" bIns="45720" anchor="t" anchorCtr="0">
            <a:noAutofit/>
          </a:bodyPr>
          <a:lstStyle/>
          <a:p>
            <a:pPr marL="0" marR="0" algn="ctr">
              <a:spcBef>
                <a:spcPts val="0"/>
              </a:spcBef>
              <a:spcAft>
                <a:spcPts val="0"/>
              </a:spcAft>
            </a:pPr>
            <a:r>
              <a:rPr lang="en-US" sz="600" b="1" dirty="0">
                <a:effectLst/>
                <a:latin typeface="Arial" panose="020B0604020202020204" pitchFamily="34" charset="0"/>
                <a:ea typeface="Times New Roman" panose="02020603050405020304" pitchFamily="18" charset="0"/>
                <a:cs typeface="Times New Roman" panose="02020603050405020304" pitchFamily="18" charset="0"/>
              </a:rPr>
              <a:t>Medication Sheet</a:t>
            </a:r>
            <a:endParaRPr lang="en-US" sz="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1254017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CFE9A-9CFB-5146-A9B3-B1240EE589C0}"/>
              </a:ext>
            </a:extLst>
          </p:cNvPr>
          <p:cNvSpPr>
            <a:spLocks noGrp="1"/>
          </p:cNvSpPr>
          <p:nvPr>
            <p:ph type="title"/>
          </p:nvPr>
        </p:nvSpPr>
        <p:spPr>
          <a:xfrm>
            <a:off x="3724072" y="629268"/>
            <a:ext cx="4939868" cy="1286160"/>
          </a:xfrm>
        </p:spPr>
        <p:txBody>
          <a:bodyPr anchor="b">
            <a:normAutofit/>
          </a:bodyPr>
          <a:lstStyle/>
          <a:p>
            <a:r>
              <a:rPr lang="en-US" sz="4100" dirty="0"/>
              <a:t>Internal MAP Monitoring System</a:t>
            </a:r>
          </a:p>
        </p:txBody>
      </p:sp>
      <p:sp>
        <p:nvSpPr>
          <p:cNvPr id="23" name="Content Placeholder 2">
            <a:extLst>
              <a:ext uri="{FF2B5EF4-FFF2-40B4-BE49-F238E27FC236}">
                <a16:creationId xmlns:a16="http://schemas.microsoft.com/office/drawing/2014/main" id="{71E698C4-8426-1E4D-B49C-4585484ADE24}"/>
              </a:ext>
            </a:extLst>
          </p:cNvPr>
          <p:cNvSpPr>
            <a:spLocks noGrp="1"/>
          </p:cNvSpPr>
          <p:nvPr>
            <p:ph idx="1"/>
          </p:nvPr>
        </p:nvSpPr>
        <p:spPr>
          <a:xfrm>
            <a:off x="3724073" y="2438400"/>
            <a:ext cx="4939867" cy="3785419"/>
          </a:xfrm>
        </p:spPr>
        <p:txBody>
          <a:bodyPr>
            <a:normAutofit/>
          </a:bodyPr>
          <a:lstStyle/>
          <a:p>
            <a:r>
              <a:rPr lang="en-US" sz="3600" dirty="0"/>
              <a:t>Checklist</a:t>
            </a:r>
          </a:p>
          <a:p>
            <a:r>
              <a:rPr lang="en-US" sz="3600" dirty="0"/>
              <a:t>Blister Pack Monitoring</a:t>
            </a:r>
          </a:p>
        </p:txBody>
      </p:sp>
      <p:pic>
        <p:nvPicPr>
          <p:cNvPr id="7" name="Picture 6" descr="White calendar with a blue pen on top">
            <a:extLst>
              <a:ext uri="{FF2B5EF4-FFF2-40B4-BE49-F238E27FC236}">
                <a16:creationId xmlns:a16="http://schemas.microsoft.com/office/drawing/2014/main" id="{DC4F3397-E50E-A84F-8F1B-309AB0BEF0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103" r="19057" b="-1"/>
          <a:stretch/>
        </p:blipFill>
        <p:spPr>
          <a:xfrm>
            <a:off x="20" y="10"/>
            <a:ext cx="3476673" cy="6857990"/>
          </a:xfrm>
          <a:prstGeom prst="rect">
            <a:avLst/>
          </a:prstGeom>
          <a:effectLst/>
        </p:spPr>
      </p:pic>
      <p:cxnSp>
        <p:nvCxnSpPr>
          <p:cNvPr id="127" name="Straight Connector 12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073F8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0904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4F15C7-3D3C-6C47-9DFC-1959D839B9A7}"/>
              </a:ext>
            </a:extLst>
          </p:cNvPr>
          <p:cNvSpPr>
            <a:spLocks noGrp="1"/>
          </p:cNvSpPr>
          <p:nvPr>
            <p:ph type="title"/>
          </p:nvPr>
        </p:nvSpPr>
        <p:spPr>
          <a:xfrm>
            <a:off x="835357" y="2960716"/>
            <a:ext cx="3027251" cy="2387600"/>
          </a:xfrm>
        </p:spPr>
        <p:txBody>
          <a:bodyPr vert="horz" lIns="91440" tIns="45720" rIns="91440" bIns="45720" rtlCol="0" anchor="t">
            <a:normAutofit/>
          </a:bodyPr>
          <a:lstStyle/>
          <a:p>
            <a:r>
              <a:rPr lang="en-US" sz="4700" kern="1200">
                <a:solidFill>
                  <a:schemeClr val="tx1"/>
                </a:solidFill>
                <a:latin typeface="+mj-lt"/>
                <a:ea typeface="+mj-ea"/>
                <a:cs typeface="+mj-cs"/>
              </a:rPr>
              <a:t>Checklist</a:t>
            </a:r>
          </a:p>
        </p:txBody>
      </p:sp>
      <p:grpSp>
        <p:nvGrpSpPr>
          <p:cNvPr id="61" name="Group 6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2984992"/>
            <a:ext cx="548639" cy="673460"/>
            <a:chOff x="3940602" y="308034"/>
            <a:chExt cx="2116791" cy="3428999"/>
          </a:xfrm>
          <a:solidFill>
            <a:schemeClr val="accent4"/>
          </a:solidFill>
        </p:grpSpPr>
        <p:sp>
          <p:nvSpPr>
            <p:cNvPr id="62" name="Rectangle 6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391886"/>
            <a:ext cx="4507025"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able&#10;&#10;Description automatically generated">
            <a:extLst>
              <a:ext uri="{FF2B5EF4-FFF2-40B4-BE49-F238E27FC236}">
                <a16:creationId xmlns:a16="http://schemas.microsoft.com/office/drawing/2014/main" id="{1E56AFE9-6147-D642-9121-24876009FC3C}"/>
              </a:ext>
            </a:extLst>
          </p:cNvPr>
          <p:cNvPicPr>
            <a:picLocks noChangeAspect="1"/>
          </p:cNvPicPr>
          <p:nvPr/>
        </p:nvPicPr>
        <p:blipFill>
          <a:blip r:embed="rId3"/>
          <a:stretch>
            <a:fillRect/>
          </a:stretch>
        </p:blipFill>
        <p:spPr>
          <a:xfrm>
            <a:off x="4419600" y="950194"/>
            <a:ext cx="4152000" cy="4957612"/>
          </a:xfrm>
          <a:prstGeom prst="rect">
            <a:avLst/>
          </a:prstGeom>
          <a:ln>
            <a:solidFill>
              <a:schemeClr val="tx1"/>
            </a:solidFill>
          </a:ln>
        </p:spPr>
      </p:pic>
      <p:sp>
        <p:nvSpPr>
          <p:cNvPr id="3" name="TextBox 2">
            <a:extLst>
              <a:ext uri="{FF2B5EF4-FFF2-40B4-BE49-F238E27FC236}">
                <a16:creationId xmlns:a16="http://schemas.microsoft.com/office/drawing/2014/main" id="{2B986C29-2EE3-8542-A05D-659AF8ACB246}"/>
              </a:ext>
            </a:extLst>
          </p:cNvPr>
          <p:cNvSpPr txBox="1"/>
          <p:nvPr/>
        </p:nvSpPr>
        <p:spPr>
          <a:xfrm>
            <a:off x="6324600" y="3428682"/>
            <a:ext cx="762000" cy="369332"/>
          </a:xfrm>
          <a:prstGeom prst="rect">
            <a:avLst/>
          </a:prstGeom>
          <a:solidFill>
            <a:schemeClr val="bg1"/>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1B48A880-ABB0-5B4D-9F88-9950F4C61354}"/>
              </a:ext>
            </a:extLst>
          </p:cNvPr>
          <p:cNvSpPr txBox="1"/>
          <p:nvPr/>
        </p:nvSpPr>
        <p:spPr>
          <a:xfrm>
            <a:off x="6254780" y="4419600"/>
            <a:ext cx="527020" cy="152400"/>
          </a:xfrm>
          <a:prstGeom prst="rect">
            <a:avLst/>
          </a:prstGeom>
          <a:solidFill>
            <a:schemeClr val="accent3">
              <a:lumMod val="60000"/>
              <a:lumOff val="40000"/>
            </a:schemeClr>
          </a:solidFill>
        </p:spPr>
        <p:txBody>
          <a:bodyPr wrap="square" rtlCol="0">
            <a:spAutoFit/>
          </a:bodyPr>
          <a:lstStyle/>
          <a:p>
            <a:endParaRPr lang="en-US" dirty="0"/>
          </a:p>
        </p:txBody>
      </p:sp>
    </p:spTree>
    <p:extLst>
      <p:ext uri="{BB962C8B-B14F-4D97-AF65-F5344CB8AC3E}">
        <p14:creationId xmlns:p14="http://schemas.microsoft.com/office/powerpoint/2010/main" val="7141261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4F15C7-3D3C-6C47-9DFC-1959D839B9A7}"/>
              </a:ext>
            </a:extLst>
          </p:cNvPr>
          <p:cNvSpPr>
            <a:spLocks noGrp="1"/>
          </p:cNvSpPr>
          <p:nvPr>
            <p:ph type="title"/>
          </p:nvPr>
        </p:nvSpPr>
        <p:spPr>
          <a:xfrm>
            <a:off x="835357" y="2960716"/>
            <a:ext cx="3027251" cy="2387600"/>
          </a:xfrm>
        </p:spPr>
        <p:txBody>
          <a:bodyPr vert="horz" lIns="91440" tIns="45720" rIns="91440" bIns="45720" rtlCol="0" anchor="t">
            <a:normAutofit/>
          </a:bodyPr>
          <a:lstStyle/>
          <a:p>
            <a:r>
              <a:rPr lang="en-US" sz="4700" kern="1200">
                <a:solidFill>
                  <a:schemeClr val="tx1"/>
                </a:solidFill>
                <a:latin typeface="+mj-lt"/>
                <a:ea typeface="+mj-ea"/>
                <a:cs typeface="+mj-cs"/>
              </a:rPr>
              <a:t>Blister Pack Monitoring</a:t>
            </a:r>
          </a:p>
        </p:txBody>
      </p:sp>
      <p:grpSp>
        <p:nvGrpSpPr>
          <p:cNvPr id="35" name="Group 34">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2984992"/>
            <a:ext cx="548639" cy="673460"/>
            <a:chOff x="3940602" y="308034"/>
            <a:chExt cx="2116791" cy="3428999"/>
          </a:xfrm>
          <a:solidFill>
            <a:schemeClr val="accent4"/>
          </a:solidFill>
        </p:grpSpPr>
        <p:sp>
          <p:nvSpPr>
            <p:cNvPr id="36" name="Rectangle 35">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ectangle 39">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391886"/>
            <a:ext cx="4507025"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F815C78-C631-1541-99C9-315834966C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727822" y="666728"/>
            <a:ext cx="3580093" cy="5465791"/>
          </a:xfrm>
          <a:prstGeom prst="rect">
            <a:avLst/>
          </a:prstGeom>
          <a:noFill/>
          <a:ln>
            <a:solidFill>
              <a:schemeClr val="tx1"/>
            </a:solidFill>
          </a:ln>
        </p:spPr>
      </p:pic>
    </p:spTree>
    <p:extLst>
      <p:ext uri="{BB962C8B-B14F-4D97-AF65-F5344CB8AC3E}">
        <p14:creationId xmlns:p14="http://schemas.microsoft.com/office/powerpoint/2010/main" val="851970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13">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15">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17">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963930" y="1008993"/>
            <a:ext cx="6923558" cy="3542045"/>
          </a:xfrm>
        </p:spPr>
        <p:txBody>
          <a:bodyPr vert="horz" lIns="91440" tIns="45720" rIns="91440" bIns="45720" rtlCol="0" anchor="b">
            <a:normAutofit/>
          </a:bodyPr>
          <a:lstStyle/>
          <a:p>
            <a:r>
              <a:rPr lang="en-US" sz="10000" kern="1200" dirty="0">
                <a:solidFill>
                  <a:schemeClr val="tx1"/>
                </a:solidFill>
                <a:latin typeface="+mj-lt"/>
                <a:ea typeface="+mj-ea"/>
                <a:cs typeface="+mj-cs"/>
              </a:rPr>
              <a:t>Section B</a:t>
            </a:r>
          </a:p>
        </p:txBody>
      </p:sp>
      <p:sp>
        <p:nvSpPr>
          <p:cNvPr id="5" name="Text Placeholder 4"/>
          <p:cNvSpPr>
            <a:spLocks noGrp="1"/>
          </p:cNvSpPr>
          <p:nvPr>
            <p:ph type="body" idx="1"/>
          </p:nvPr>
        </p:nvSpPr>
        <p:spPr>
          <a:xfrm>
            <a:off x="963930" y="4582814"/>
            <a:ext cx="5349252" cy="1312657"/>
          </a:xfrm>
        </p:spPr>
        <p:txBody>
          <a:bodyPr vert="horz" lIns="91440" tIns="45720" rIns="91440" bIns="45720" rtlCol="0" anchor="t">
            <a:normAutofit/>
          </a:bodyPr>
          <a:lstStyle/>
          <a:p>
            <a:r>
              <a:rPr lang="en-US" kern="1200" dirty="0">
                <a:solidFill>
                  <a:schemeClr val="tx1"/>
                </a:solidFill>
                <a:latin typeface="+mn-lt"/>
                <a:ea typeface="+mn-ea"/>
                <a:cs typeface="+mn-cs"/>
              </a:rPr>
              <a:t>Over the Counter (OTC) Method B</a:t>
            </a:r>
          </a:p>
        </p:txBody>
      </p:sp>
      <p:sp>
        <p:nvSpPr>
          <p:cNvPr id="2" name="TextBox 1">
            <a:extLst>
              <a:ext uri="{FF2B5EF4-FFF2-40B4-BE49-F238E27FC236}">
                <a16:creationId xmlns:a16="http://schemas.microsoft.com/office/drawing/2014/main" id="{8F981C56-B73A-4142-A037-20C56394F72E}"/>
              </a:ext>
            </a:extLst>
          </p:cNvPr>
          <p:cNvSpPr txBox="1"/>
          <p:nvPr/>
        </p:nvSpPr>
        <p:spPr>
          <a:xfrm>
            <a:off x="6529038" y="6207358"/>
            <a:ext cx="2286000" cy="369332"/>
          </a:xfrm>
          <a:prstGeom prst="rect">
            <a:avLst/>
          </a:prstGeom>
          <a:noFill/>
        </p:spPr>
        <p:txBody>
          <a:bodyPr wrap="square" rtlCol="0">
            <a:spAutoFit/>
          </a:bodyPr>
          <a:lstStyle/>
          <a:p>
            <a:pPr>
              <a:spcBef>
                <a:spcPct val="50000"/>
              </a:spcBef>
            </a:pPr>
            <a:r>
              <a:rPr lang="en-US" altLang="en-US" dirty="0"/>
              <a:t>MAP Policy Section 06</a:t>
            </a:r>
          </a:p>
        </p:txBody>
      </p:sp>
    </p:spTree>
    <p:extLst>
      <p:ext uri="{BB962C8B-B14F-4D97-AF65-F5344CB8AC3E}">
        <p14:creationId xmlns:p14="http://schemas.microsoft.com/office/powerpoint/2010/main" val="29470584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5409" y="1011045"/>
            <a:ext cx="3277394"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17619" y="1112969"/>
            <a:ext cx="2952974" cy="4166010"/>
          </a:xfrm>
        </p:spPr>
        <p:txBody>
          <a:bodyPr>
            <a:normAutofit/>
          </a:bodyPr>
          <a:lstStyle/>
          <a:p>
            <a:r>
              <a:rPr lang="en-US" dirty="0"/>
              <a:t>OTC Method B</a:t>
            </a:r>
          </a:p>
        </p:txBody>
      </p:sp>
      <p:sp>
        <p:nvSpPr>
          <p:cNvPr id="24" name="Freeform: Shape 23">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7896" y="0"/>
            <a:ext cx="866357"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971133" y="-1"/>
            <a:ext cx="130305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19805"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4368801" y="1398602"/>
            <a:ext cx="4570793" cy="4889350"/>
          </a:xfrm>
        </p:spPr>
        <p:txBody>
          <a:bodyPr anchor="t">
            <a:normAutofit/>
          </a:bodyPr>
          <a:lstStyle/>
          <a:p>
            <a:r>
              <a:rPr lang="en-US" sz="3400" dirty="0"/>
              <a:t>Requirements</a:t>
            </a:r>
          </a:p>
          <a:p>
            <a:pPr lvl="1">
              <a:buSzPct val="75000"/>
              <a:buFont typeface="Wingdings" pitchFamily="2" charset="2"/>
              <a:buChar char="§"/>
            </a:pPr>
            <a:r>
              <a:rPr lang="en-US" sz="3000" dirty="0"/>
              <a:t>Service Provider Policy</a:t>
            </a:r>
          </a:p>
          <a:p>
            <a:pPr lvl="1">
              <a:buSzPct val="75000"/>
              <a:buFont typeface="Wingdings" pitchFamily="2" charset="2"/>
              <a:buChar char="§"/>
            </a:pPr>
            <a:r>
              <a:rPr lang="en-US" sz="3000" dirty="0"/>
              <a:t>Verification Process</a:t>
            </a:r>
          </a:p>
          <a:p>
            <a:pPr lvl="1">
              <a:buSzPct val="75000"/>
              <a:buFont typeface="Wingdings" pitchFamily="2" charset="2"/>
              <a:buChar char="§"/>
            </a:pPr>
            <a:r>
              <a:rPr lang="en-US" sz="3000" dirty="0"/>
              <a:t>Staff Training</a:t>
            </a:r>
          </a:p>
          <a:p>
            <a:pPr marL="457200" lvl="1" indent="0">
              <a:buSzPct val="50000"/>
              <a:buNone/>
            </a:pPr>
            <a:endParaRPr lang="en-US" sz="3600" dirty="0"/>
          </a:p>
          <a:p>
            <a:pPr lvl="1">
              <a:buSzPct val="50000"/>
              <a:buFont typeface="Wingdings" pitchFamily="2" charset="2"/>
              <a:buChar char="§"/>
            </a:pPr>
            <a:endParaRPr lang="en-US" dirty="0"/>
          </a:p>
        </p:txBody>
      </p:sp>
      <p:sp>
        <p:nvSpPr>
          <p:cNvPr id="30" name="Freeform: Shape 29">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161135"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563731" y="5717905"/>
            <a:ext cx="1328706"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99729" y="6258755"/>
            <a:ext cx="1174455"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5943710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A124C2-46A7-5447-B71F-5020C3432B09}"/>
              </a:ext>
            </a:extLst>
          </p:cNvPr>
          <p:cNvSpPr>
            <a:spLocks noGrp="1"/>
          </p:cNvSpPr>
          <p:nvPr>
            <p:ph type="title"/>
          </p:nvPr>
        </p:nvSpPr>
        <p:spPr>
          <a:xfrm>
            <a:off x="515125" y="1153572"/>
            <a:ext cx="2400300" cy="4461163"/>
          </a:xfrm>
        </p:spPr>
        <p:txBody>
          <a:bodyPr>
            <a:normAutofit/>
          </a:bodyPr>
          <a:lstStyle/>
          <a:p>
            <a:r>
              <a:rPr lang="en-US" dirty="0"/>
              <a:t>Service Provider Policy</a:t>
            </a:r>
          </a:p>
        </p:txBody>
      </p:sp>
      <p:sp>
        <p:nvSpPr>
          <p:cNvPr id="23"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2495E2F-86A3-1549-8BE6-2DD1D31580CD}"/>
              </a:ext>
            </a:extLst>
          </p:cNvPr>
          <p:cNvSpPr>
            <a:spLocks noGrp="1"/>
          </p:cNvSpPr>
          <p:nvPr>
            <p:ph idx="1"/>
          </p:nvPr>
        </p:nvSpPr>
        <p:spPr>
          <a:xfrm>
            <a:off x="3335480" y="591344"/>
            <a:ext cx="5389895" cy="5585619"/>
          </a:xfrm>
        </p:spPr>
        <p:txBody>
          <a:bodyPr anchor="ctr">
            <a:normAutofit/>
          </a:bodyPr>
          <a:lstStyle/>
          <a:p>
            <a:r>
              <a:rPr lang="en-US" sz="3600" dirty="0"/>
              <a:t>Management of</a:t>
            </a:r>
          </a:p>
          <a:p>
            <a:pPr lvl="1">
              <a:buSzPct val="75000"/>
              <a:buFont typeface="Wingdings" pitchFamily="2" charset="2"/>
              <a:buChar char="§"/>
            </a:pPr>
            <a:r>
              <a:rPr lang="en-US" sz="3200" dirty="0"/>
              <a:t>OTC Medication and </a:t>
            </a:r>
          </a:p>
          <a:p>
            <a:pPr lvl="1">
              <a:buSzPct val="75000"/>
              <a:buFont typeface="Wingdings" pitchFamily="2" charset="2"/>
              <a:buChar char="§"/>
            </a:pPr>
            <a:r>
              <a:rPr lang="en-US" sz="3200" dirty="0"/>
              <a:t>Dietary Supplements </a:t>
            </a:r>
          </a:p>
          <a:p>
            <a:pPr lvl="2">
              <a:buFont typeface="Courier New" panose="02070309020205020404" pitchFamily="49" charset="0"/>
              <a:buChar char="o"/>
            </a:pPr>
            <a:r>
              <a:rPr lang="en-US" sz="2800" dirty="0"/>
              <a:t> with no Pharmacy Label</a:t>
            </a:r>
          </a:p>
        </p:txBody>
      </p:sp>
    </p:spTree>
    <p:extLst>
      <p:ext uri="{BB962C8B-B14F-4D97-AF65-F5344CB8AC3E}">
        <p14:creationId xmlns:p14="http://schemas.microsoft.com/office/powerpoint/2010/main" val="42520024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91" y="1119031"/>
            <a:ext cx="3464954"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8304" y="1396686"/>
            <a:ext cx="2615909" cy="4064628"/>
          </a:xfrm>
        </p:spPr>
        <p:txBody>
          <a:bodyPr>
            <a:normAutofit/>
          </a:bodyPr>
          <a:lstStyle/>
          <a:p>
            <a:r>
              <a:rPr lang="en-US" dirty="0"/>
              <a:t>OTC Method B</a:t>
            </a:r>
          </a:p>
        </p:txBody>
      </p:sp>
      <p:sp>
        <p:nvSpPr>
          <p:cNvPr id="13" name="Arc 12">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6512790" y="941148"/>
            <a:ext cx="2240924"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536" y="4780992"/>
            <a:ext cx="409575"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4027614" y="1526033"/>
            <a:ext cx="4659186" cy="3935281"/>
          </a:xfrm>
        </p:spPr>
        <p:txBody>
          <a:bodyPr>
            <a:normAutofit/>
          </a:bodyPr>
          <a:lstStyle/>
          <a:p>
            <a:r>
              <a:rPr lang="en-US" sz="3200" dirty="0"/>
              <a:t>Verification Process</a:t>
            </a:r>
          </a:p>
          <a:p>
            <a:pPr lvl="1">
              <a:buSzPct val="75000"/>
              <a:buFont typeface="Wingdings" pitchFamily="2" charset="2"/>
              <a:buChar char="§"/>
            </a:pPr>
            <a:r>
              <a:rPr lang="en-US" sz="3200" dirty="0"/>
              <a:t>Completed Each </a:t>
            </a:r>
            <a:r>
              <a:rPr lang="en-US" sz="2800" dirty="0"/>
              <a:t>Time</a:t>
            </a:r>
            <a:endParaRPr lang="en-US" sz="3200" dirty="0"/>
          </a:p>
          <a:p>
            <a:pPr lvl="2">
              <a:buSzPct val="75000"/>
              <a:buFont typeface="Courier New" panose="02070309020205020404" pitchFamily="49" charset="0"/>
              <a:buChar char="o"/>
            </a:pPr>
            <a:r>
              <a:rPr lang="en-US" sz="2800" dirty="0"/>
              <a:t>  </a:t>
            </a:r>
            <a:r>
              <a:rPr lang="en-US" sz="2400" dirty="0"/>
              <a:t>HCP Order is updated</a:t>
            </a:r>
          </a:p>
          <a:p>
            <a:pPr lvl="2">
              <a:buFont typeface="Courier New" panose="02070309020205020404" pitchFamily="49" charset="0"/>
              <a:buChar char="o"/>
            </a:pPr>
            <a:r>
              <a:rPr lang="en-US" sz="2400" dirty="0"/>
              <a:t>  New purchase</a:t>
            </a:r>
          </a:p>
          <a:p>
            <a:pPr lvl="3">
              <a:buSzPct val="75000"/>
              <a:buFont typeface="Wingdings" pitchFamily="2" charset="2"/>
              <a:buChar char="q"/>
            </a:pPr>
            <a:r>
              <a:rPr lang="en-US" sz="2000" dirty="0"/>
              <a:t>OTC Medication   </a:t>
            </a:r>
          </a:p>
          <a:p>
            <a:pPr lvl="3">
              <a:buSzPct val="75000"/>
              <a:buFont typeface="Wingdings" pitchFamily="2" charset="2"/>
              <a:buChar char="q"/>
            </a:pPr>
            <a:r>
              <a:rPr lang="en-US" sz="2000" dirty="0"/>
              <a:t>Dietary Supplement </a:t>
            </a:r>
            <a:endParaRPr lang="en-US" sz="1400" dirty="0"/>
          </a:p>
        </p:txBody>
      </p:sp>
    </p:spTree>
    <p:extLst>
      <p:ext uri="{BB962C8B-B14F-4D97-AF65-F5344CB8AC3E}">
        <p14:creationId xmlns:p14="http://schemas.microsoft.com/office/powerpoint/2010/main" val="2008648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 name="Rectangle 102">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098" name="Rectangle 2"/>
          <p:cNvSpPr>
            <a:spLocks noGrp="1" noChangeArrowheads="1"/>
          </p:cNvSpPr>
          <p:nvPr>
            <p:ph type="title"/>
          </p:nvPr>
        </p:nvSpPr>
        <p:spPr>
          <a:xfrm>
            <a:off x="628650" y="365125"/>
            <a:ext cx="4045020" cy="1325563"/>
          </a:xfrm>
        </p:spPr>
        <p:txBody>
          <a:bodyPr>
            <a:normAutofit/>
          </a:bodyPr>
          <a:lstStyle/>
          <a:p>
            <a:r>
              <a:rPr lang="en-US" altLang="en-US" dirty="0"/>
              <a:t>Objectives</a:t>
            </a:r>
          </a:p>
        </p:txBody>
      </p:sp>
      <p:sp>
        <p:nvSpPr>
          <p:cNvPr id="4099" name="Rectangle 3"/>
          <p:cNvSpPr>
            <a:spLocks noGrp="1" noChangeArrowheads="1"/>
          </p:cNvSpPr>
          <p:nvPr>
            <p:ph idx="1"/>
          </p:nvPr>
        </p:nvSpPr>
        <p:spPr>
          <a:xfrm>
            <a:off x="628650" y="1825625"/>
            <a:ext cx="4045020" cy="4351338"/>
          </a:xfrm>
        </p:spPr>
        <p:txBody>
          <a:bodyPr>
            <a:normAutofit/>
          </a:bodyPr>
          <a:lstStyle/>
          <a:p>
            <a:pPr>
              <a:buClr>
                <a:schemeClr val="tx1"/>
              </a:buClr>
            </a:pPr>
            <a:r>
              <a:rPr lang="en-US" altLang="en-US" dirty="0">
                <a:cs typeface="Arial" charset="0"/>
              </a:rPr>
              <a:t>Technical Assistance Tool</a:t>
            </a:r>
          </a:p>
          <a:p>
            <a:pPr lvl="1">
              <a:buClr>
                <a:schemeClr val="tx1"/>
              </a:buClr>
              <a:buSzPct val="75000"/>
              <a:buFont typeface="Wingdings" pitchFamily="2" charset="2"/>
              <a:buChar char="§"/>
            </a:pPr>
            <a:r>
              <a:rPr lang="en-US" altLang="en-US" dirty="0">
                <a:cs typeface="Arial" charset="0"/>
              </a:rPr>
              <a:t>Familiarization</a:t>
            </a:r>
          </a:p>
          <a:p>
            <a:pPr>
              <a:buClr>
                <a:schemeClr val="tx1"/>
              </a:buClr>
            </a:pPr>
            <a:r>
              <a:rPr lang="en-US" altLang="en-US" dirty="0">
                <a:cs typeface="Arial" charset="0"/>
              </a:rPr>
              <a:t>Access MAP Resources</a:t>
            </a:r>
          </a:p>
          <a:p>
            <a:pPr lvl="1">
              <a:buClr>
                <a:srgbClr val="000000"/>
              </a:buClr>
              <a:buSzPct val="75000"/>
              <a:buFont typeface="Wingdings" pitchFamily="2" charset="2"/>
              <a:buChar char="§"/>
            </a:pPr>
            <a:r>
              <a:rPr lang="en-US" altLang="en-US" dirty="0">
                <a:cs typeface="Arial" charset="0"/>
              </a:rPr>
              <a:t>Required</a:t>
            </a:r>
          </a:p>
          <a:p>
            <a:pPr lvl="1">
              <a:buClr>
                <a:srgbClr val="000000"/>
              </a:buClr>
              <a:buSzPct val="75000"/>
              <a:buFont typeface="Wingdings" pitchFamily="2" charset="2"/>
              <a:buChar char="§"/>
            </a:pPr>
            <a:r>
              <a:rPr lang="en-US" altLang="en-US" dirty="0">
                <a:cs typeface="Arial" charset="0"/>
              </a:rPr>
              <a:t>Informational</a:t>
            </a:r>
          </a:p>
          <a:p>
            <a:pPr lvl="1">
              <a:buClr>
                <a:srgbClr val="000000"/>
              </a:buClr>
              <a:buSzPct val="75000"/>
              <a:buFont typeface="Wingdings" pitchFamily="2" charset="2"/>
              <a:buChar char="§"/>
            </a:pPr>
            <a:r>
              <a:rPr lang="en-US" altLang="en-US" dirty="0">
                <a:cs typeface="Arial" charset="0"/>
              </a:rPr>
              <a:t>Training</a:t>
            </a:r>
          </a:p>
        </p:txBody>
      </p:sp>
      <p:pic>
        <p:nvPicPr>
          <p:cNvPr id="4101" name="Picture 4100" descr="Light bulb on yellow background with sketched light beams and cord">
            <a:extLst>
              <a:ext uri="{FF2B5EF4-FFF2-40B4-BE49-F238E27FC236}">
                <a16:creationId xmlns:a16="http://schemas.microsoft.com/office/drawing/2014/main" id="{81CCC20D-6B08-4BD8-A01E-548FA3367542}"/>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l="40868" r="13007" b="-1"/>
          <a:stretch/>
        </p:blipFill>
        <p:spPr>
          <a:xfrm>
            <a:off x="4781190" y="758514"/>
            <a:ext cx="384167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05"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4696411" y="687822"/>
            <a:ext cx="4103360"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7"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86420" y="921125"/>
            <a:ext cx="593266"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OTC Method B</a:t>
            </a:r>
          </a:p>
        </p:txBody>
      </p:sp>
      <p:sp>
        <p:nvSpPr>
          <p:cNvPr id="3" name="Content Placeholder 2"/>
          <p:cNvSpPr>
            <a:spLocks noGrp="1"/>
          </p:cNvSpPr>
          <p:nvPr>
            <p:ph sz="half" idx="1"/>
          </p:nvPr>
        </p:nvSpPr>
        <p:spPr>
          <a:xfrm>
            <a:off x="457200" y="1825625"/>
            <a:ext cx="4057650" cy="4351338"/>
          </a:xfrm>
        </p:spPr>
        <p:txBody>
          <a:bodyPr>
            <a:normAutofit/>
          </a:bodyPr>
          <a:lstStyle/>
          <a:p>
            <a:r>
              <a:rPr lang="en-US" sz="3200" dirty="0"/>
              <a:t>Verification Process</a:t>
            </a:r>
          </a:p>
          <a:p>
            <a:pPr marL="1062990" lvl="2" indent="-514350">
              <a:buSzPct val="75000"/>
              <a:buFont typeface="Wingdings" pitchFamily="2" charset="2"/>
              <a:buChar char="§"/>
            </a:pPr>
            <a:r>
              <a:rPr lang="en-US" sz="2800" dirty="0"/>
              <a:t>Container is marked with</a:t>
            </a:r>
          </a:p>
          <a:p>
            <a:pPr marL="1520190" lvl="3" indent="-514350">
              <a:buSzPct val="75000"/>
              <a:buFont typeface="Courier New" panose="02070309020205020404" pitchFamily="49" charset="0"/>
              <a:buChar char="o"/>
            </a:pPr>
            <a:r>
              <a:rPr lang="en-US" sz="2400" dirty="0"/>
              <a:t>person’s name</a:t>
            </a:r>
          </a:p>
          <a:p>
            <a:pPr marL="1520190" lvl="3" indent="-514350">
              <a:buSzPct val="75000"/>
              <a:buFont typeface="Courier New" panose="02070309020205020404" pitchFamily="49" charset="0"/>
              <a:buChar char="o"/>
            </a:pPr>
            <a:r>
              <a:rPr lang="en-US" sz="2400" dirty="0"/>
              <a:t>nurse initials</a:t>
            </a:r>
          </a:p>
          <a:p>
            <a:pPr marL="1520190" lvl="3" indent="-514350">
              <a:buSzPct val="75000"/>
              <a:buFont typeface="Courier New" panose="02070309020205020404" pitchFamily="49" charset="0"/>
              <a:buChar char="o"/>
            </a:pPr>
            <a:r>
              <a:rPr lang="en-US" sz="2400" dirty="0"/>
              <a:t>date</a:t>
            </a:r>
          </a:p>
        </p:txBody>
      </p:sp>
      <p:sp>
        <p:nvSpPr>
          <p:cNvPr id="8" name="Right Arrow 7"/>
          <p:cNvSpPr/>
          <p:nvPr/>
        </p:nvSpPr>
        <p:spPr>
          <a:xfrm>
            <a:off x="4489970" y="2254727"/>
            <a:ext cx="978408" cy="484632"/>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D959017-0F2B-FA4F-A9FA-E478E02D7EAD}"/>
              </a:ext>
            </a:extLst>
          </p:cNvPr>
          <p:cNvPicPr>
            <a:picLocks noChangeAspect="1"/>
          </p:cNvPicPr>
          <p:nvPr/>
        </p:nvPicPr>
        <p:blipFill>
          <a:blip r:embed="rId3"/>
          <a:stretch>
            <a:fillRect/>
          </a:stretch>
        </p:blipFill>
        <p:spPr>
          <a:xfrm>
            <a:off x="5565478" y="1542564"/>
            <a:ext cx="2086792" cy="4266078"/>
          </a:xfrm>
          <a:prstGeom prst="rect">
            <a:avLst/>
          </a:prstGeom>
        </p:spPr>
      </p:pic>
      <p:sp>
        <p:nvSpPr>
          <p:cNvPr id="7" name="TextBox 6"/>
          <p:cNvSpPr txBox="1"/>
          <p:nvPr/>
        </p:nvSpPr>
        <p:spPr>
          <a:xfrm>
            <a:off x="5485311" y="2254727"/>
            <a:ext cx="2183892" cy="461665"/>
          </a:xfrm>
          <a:prstGeom prst="rect">
            <a:avLst/>
          </a:prstGeom>
          <a:noFill/>
        </p:spPr>
        <p:txBody>
          <a:bodyPr wrap="square" rtlCol="0">
            <a:spAutoFit/>
          </a:bodyPr>
          <a:lstStyle/>
          <a:p>
            <a:pPr algn="ctr"/>
            <a:r>
              <a:rPr lang="en-US" sz="1200" b="1" dirty="0">
                <a:latin typeface="Lucida Handwriting" panose="03010101010101010101" pitchFamily="66" charset="0"/>
              </a:rPr>
              <a:t>David Cook</a:t>
            </a:r>
          </a:p>
          <a:p>
            <a:pPr algn="ctr"/>
            <a:r>
              <a:rPr lang="en-US" sz="1200" b="1" dirty="0">
                <a:latin typeface="Lucida Handwriting" panose="03010101010101010101" pitchFamily="66" charset="0"/>
              </a:rPr>
              <a:t>HL 9-6-yr</a:t>
            </a:r>
          </a:p>
        </p:txBody>
      </p:sp>
    </p:spTree>
    <p:extLst>
      <p:ext uri="{BB962C8B-B14F-4D97-AF65-F5344CB8AC3E}">
        <p14:creationId xmlns:p14="http://schemas.microsoft.com/office/powerpoint/2010/main" val="6689485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4">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AE73EC-FC0A-304A-BD68-7970AAE8078E}"/>
              </a:ext>
            </a:extLst>
          </p:cNvPr>
          <p:cNvSpPr>
            <a:spLocks noGrp="1"/>
          </p:cNvSpPr>
          <p:nvPr>
            <p:ph type="title"/>
          </p:nvPr>
        </p:nvSpPr>
        <p:spPr>
          <a:xfrm>
            <a:off x="473202" y="639520"/>
            <a:ext cx="2571750" cy="1719072"/>
          </a:xfrm>
        </p:spPr>
        <p:txBody>
          <a:bodyPr vert="horz" lIns="91440" tIns="45720" rIns="91440" bIns="45720" rtlCol="0" anchor="b">
            <a:normAutofit/>
          </a:bodyPr>
          <a:lstStyle/>
          <a:p>
            <a:pPr lvl="0"/>
            <a:br>
              <a:rPr lang="en-US" sz="4700" kern="1200" dirty="0">
                <a:solidFill>
                  <a:schemeClr val="tx1"/>
                </a:solidFill>
                <a:latin typeface="+mj-lt"/>
                <a:ea typeface="+mj-ea"/>
                <a:cs typeface="+mj-cs"/>
              </a:rPr>
            </a:br>
            <a:endParaRPr lang="en-US" sz="4700" kern="1200" dirty="0">
              <a:solidFill>
                <a:schemeClr val="tx1"/>
              </a:solidFill>
              <a:latin typeface="+mj-lt"/>
              <a:ea typeface="+mj-ea"/>
              <a:cs typeface="+mj-cs"/>
            </a:endParaRPr>
          </a:p>
        </p:txBody>
      </p:sp>
      <p:sp>
        <p:nvSpPr>
          <p:cNvPr id="30"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573756"/>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EAC6CDB-DB54-3D4E-9B54-CFC311C7B52D}"/>
              </a:ext>
            </a:extLst>
          </p:cNvPr>
          <p:cNvPicPr>
            <a:picLocks noChangeAspect="1"/>
          </p:cNvPicPr>
          <p:nvPr/>
        </p:nvPicPr>
        <p:blipFill>
          <a:blip r:embed="rId3"/>
          <a:stretch>
            <a:fillRect/>
          </a:stretch>
        </p:blipFill>
        <p:spPr>
          <a:xfrm>
            <a:off x="3695090" y="640080"/>
            <a:ext cx="4769053" cy="5577840"/>
          </a:xfrm>
          <a:prstGeom prst="rect">
            <a:avLst/>
          </a:prstGeom>
        </p:spPr>
      </p:pic>
      <p:sp>
        <p:nvSpPr>
          <p:cNvPr id="7" name="TextBox 6">
            <a:extLst>
              <a:ext uri="{FF2B5EF4-FFF2-40B4-BE49-F238E27FC236}">
                <a16:creationId xmlns:a16="http://schemas.microsoft.com/office/drawing/2014/main" id="{13D2E6E1-89F7-0745-9FE7-A2B85AE6B5F1}"/>
              </a:ext>
            </a:extLst>
          </p:cNvPr>
          <p:cNvSpPr txBox="1"/>
          <p:nvPr/>
        </p:nvSpPr>
        <p:spPr>
          <a:xfrm>
            <a:off x="445846" y="1773817"/>
            <a:ext cx="2803398" cy="584775"/>
          </a:xfrm>
          <a:prstGeom prst="rect">
            <a:avLst/>
          </a:prstGeom>
          <a:noFill/>
        </p:spPr>
        <p:txBody>
          <a:bodyPr wrap="square" rtlCol="0">
            <a:spAutoFit/>
          </a:bodyPr>
          <a:lstStyle/>
          <a:p>
            <a:r>
              <a:rPr lang="en-US" sz="3200" dirty="0">
                <a:latin typeface="+mj-lt"/>
              </a:rPr>
              <a:t>OTC Method B</a:t>
            </a:r>
          </a:p>
        </p:txBody>
      </p:sp>
    </p:spTree>
    <p:extLst>
      <p:ext uri="{BB962C8B-B14F-4D97-AF65-F5344CB8AC3E}">
        <p14:creationId xmlns:p14="http://schemas.microsoft.com/office/powerpoint/2010/main" val="8788724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91" y="1119031"/>
            <a:ext cx="3464954"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8304" y="1396686"/>
            <a:ext cx="2626895" cy="4064628"/>
          </a:xfrm>
        </p:spPr>
        <p:txBody>
          <a:bodyPr>
            <a:normAutofit/>
          </a:bodyPr>
          <a:lstStyle/>
          <a:p>
            <a:r>
              <a:rPr lang="en-US" dirty="0"/>
              <a:t>OTC Method B</a:t>
            </a:r>
          </a:p>
        </p:txBody>
      </p:sp>
      <p:sp>
        <p:nvSpPr>
          <p:cNvPr id="13" name="Arc 12">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6512790" y="941148"/>
            <a:ext cx="2240924"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536" y="4780992"/>
            <a:ext cx="409575"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831845" y="1637983"/>
            <a:ext cx="4629619" cy="3935281"/>
          </a:xfrm>
        </p:spPr>
        <p:txBody>
          <a:bodyPr>
            <a:normAutofit fontScale="85000" lnSpcReduction="10000"/>
          </a:bodyPr>
          <a:lstStyle/>
          <a:p>
            <a:r>
              <a:rPr lang="en-US" sz="3900" dirty="0"/>
              <a:t>OTC Method B Training </a:t>
            </a:r>
          </a:p>
          <a:p>
            <a:pPr lvl="1">
              <a:buSzPct val="75000"/>
              <a:buFont typeface="Wingdings" pitchFamily="2" charset="2"/>
              <a:buChar char="§"/>
            </a:pPr>
            <a:r>
              <a:rPr lang="en-US" sz="3100" dirty="0"/>
              <a:t>Trainer Name and contact info </a:t>
            </a:r>
          </a:p>
          <a:p>
            <a:pPr lvl="1">
              <a:buSzPct val="75000"/>
              <a:buFont typeface="Wingdings" pitchFamily="2" charset="2"/>
              <a:buChar char="§"/>
            </a:pPr>
            <a:r>
              <a:rPr lang="en-US" sz="3100" dirty="0"/>
              <a:t>Dated attendance list of staff trained</a:t>
            </a:r>
          </a:p>
          <a:p>
            <a:pPr lvl="1">
              <a:buSzPct val="75000"/>
              <a:buFont typeface="Wingdings" pitchFamily="2" charset="2"/>
              <a:buChar char="§"/>
            </a:pPr>
            <a:r>
              <a:rPr lang="en-US" sz="3100" dirty="0"/>
              <a:t>Complete set of training materials (product specific)</a:t>
            </a:r>
          </a:p>
          <a:p>
            <a:pPr lvl="2">
              <a:buSzPct val="75000"/>
              <a:buFont typeface="Courier New" panose="02070309020205020404" pitchFamily="49" charset="0"/>
              <a:buChar char="o"/>
            </a:pPr>
            <a:r>
              <a:rPr lang="en-US" sz="2700" dirty="0"/>
              <a:t>OTC Medication</a:t>
            </a:r>
          </a:p>
          <a:p>
            <a:pPr lvl="2">
              <a:buSzPct val="75000"/>
              <a:buFont typeface="Courier New" panose="02070309020205020404" pitchFamily="49" charset="0"/>
              <a:buChar char="o"/>
            </a:pPr>
            <a:r>
              <a:rPr lang="en-US" sz="2700" dirty="0"/>
              <a:t>Dietary Supplement</a:t>
            </a:r>
          </a:p>
          <a:p>
            <a:pPr marL="274320" lvl="1" indent="0">
              <a:buSzPct val="50000"/>
              <a:buNone/>
            </a:pPr>
            <a:r>
              <a:rPr lang="en-US" sz="2700" dirty="0"/>
              <a:t> </a:t>
            </a:r>
          </a:p>
        </p:txBody>
      </p:sp>
    </p:spTree>
    <p:extLst>
      <p:ext uri="{BB962C8B-B14F-4D97-AF65-F5344CB8AC3E}">
        <p14:creationId xmlns:p14="http://schemas.microsoft.com/office/powerpoint/2010/main" val="20668051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13">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15">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17">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963930" y="1008993"/>
            <a:ext cx="6923558" cy="3542045"/>
          </a:xfrm>
        </p:spPr>
        <p:txBody>
          <a:bodyPr vert="horz" lIns="91440" tIns="45720" rIns="91440" bIns="45720" rtlCol="0" anchor="b">
            <a:normAutofit/>
          </a:bodyPr>
          <a:lstStyle/>
          <a:p>
            <a:r>
              <a:rPr lang="en-US" sz="10000" kern="1200" dirty="0">
                <a:solidFill>
                  <a:schemeClr val="tx1"/>
                </a:solidFill>
                <a:latin typeface="+mj-lt"/>
                <a:ea typeface="+mj-ea"/>
                <a:cs typeface="+mj-cs"/>
              </a:rPr>
              <a:t>Section C</a:t>
            </a:r>
          </a:p>
        </p:txBody>
      </p:sp>
      <p:sp>
        <p:nvSpPr>
          <p:cNvPr id="5" name="Text Placeholder 4"/>
          <p:cNvSpPr>
            <a:spLocks noGrp="1"/>
          </p:cNvSpPr>
          <p:nvPr>
            <p:ph type="body" idx="1"/>
          </p:nvPr>
        </p:nvSpPr>
        <p:spPr>
          <a:xfrm>
            <a:off x="963930" y="4582814"/>
            <a:ext cx="5349252" cy="1312657"/>
          </a:xfrm>
        </p:spPr>
        <p:txBody>
          <a:bodyPr vert="horz" lIns="91440" tIns="45720" rIns="91440" bIns="45720" rtlCol="0" anchor="t">
            <a:normAutofit/>
          </a:bodyPr>
          <a:lstStyle/>
          <a:p>
            <a:r>
              <a:rPr lang="en-US" kern="1200" dirty="0">
                <a:solidFill>
                  <a:schemeClr val="tx1"/>
                </a:solidFill>
                <a:latin typeface="+mn-lt"/>
                <a:ea typeface="+mn-ea"/>
                <a:cs typeface="+mn-cs"/>
              </a:rPr>
              <a:t>Vital Signs</a:t>
            </a:r>
          </a:p>
        </p:txBody>
      </p:sp>
      <p:sp>
        <p:nvSpPr>
          <p:cNvPr id="8" name="TextBox 7">
            <a:extLst>
              <a:ext uri="{FF2B5EF4-FFF2-40B4-BE49-F238E27FC236}">
                <a16:creationId xmlns:a16="http://schemas.microsoft.com/office/drawing/2014/main" id="{0413170D-6DCB-4846-BDFD-8852CE2E4D29}"/>
              </a:ext>
            </a:extLst>
          </p:cNvPr>
          <p:cNvSpPr txBox="1"/>
          <p:nvPr/>
        </p:nvSpPr>
        <p:spPr>
          <a:xfrm>
            <a:off x="5943600" y="6240797"/>
            <a:ext cx="4572000" cy="369332"/>
          </a:xfrm>
          <a:prstGeom prst="rect">
            <a:avLst/>
          </a:prstGeom>
          <a:noFill/>
        </p:spPr>
        <p:txBody>
          <a:bodyPr wrap="square">
            <a:spAutoFit/>
          </a:bodyPr>
          <a:lstStyle/>
          <a:p>
            <a:pPr eaLnBrk="1" hangingPunct="1">
              <a:spcBef>
                <a:spcPct val="50000"/>
              </a:spcBef>
              <a:buFontTx/>
              <a:buNone/>
            </a:pPr>
            <a:r>
              <a:rPr lang="en-US" altLang="en-US" sz="1800" dirty="0">
                <a:latin typeface="+mn-lt"/>
              </a:rPr>
              <a:t>MAP Policy Sections 03 &amp; 08</a:t>
            </a:r>
          </a:p>
        </p:txBody>
      </p:sp>
    </p:spTree>
    <p:extLst>
      <p:ext uri="{BB962C8B-B14F-4D97-AF65-F5344CB8AC3E}">
        <p14:creationId xmlns:p14="http://schemas.microsoft.com/office/powerpoint/2010/main" val="38288444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erson using iPad">
            <a:extLst>
              <a:ext uri="{FF2B5EF4-FFF2-40B4-BE49-F238E27FC236}">
                <a16:creationId xmlns:a16="http://schemas.microsoft.com/office/drawing/2014/main" id="{1FAF47BF-F8A3-CD49-AE46-73ED64C28E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00" r="-1" b="-1"/>
          <a:stretch/>
        </p:blipFill>
        <p:spPr>
          <a:xfrm>
            <a:off x="20" y="10"/>
            <a:ext cx="9141694" cy="6857990"/>
          </a:xfrm>
          <a:prstGeom prst="rect">
            <a:avLst/>
          </a:prstGeom>
        </p:spPr>
      </p:pic>
      <p:sp>
        <p:nvSpPr>
          <p:cNvPr id="64"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4512879"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p:cNvSpPr>
            <a:spLocks noGrp="1"/>
          </p:cNvSpPr>
          <p:nvPr>
            <p:ph type="title"/>
          </p:nvPr>
        </p:nvSpPr>
        <p:spPr>
          <a:xfrm>
            <a:off x="532086" y="1913950"/>
            <a:ext cx="3153102" cy="1342754"/>
          </a:xfrm>
        </p:spPr>
        <p:txBody>
          <a:bodyPr>
            <a:normAutofit/>
          </a:bodyPr>
          <a:lstStyle/>
          <a:p>
            <a:pPr algn="ctr"/>
            <a:r>
              <a:rPr lang="en-US" sz="3100" dirty="0"/>
              <a:t>Consult each HCP </a:t>
            </a:r>
          </a:p>
        </p:txBody>
      </p:sp>
      <p:cxnSp>
        <p:nvCxnSpPr>
          <p:cNvPr id="66" name="Straight Connector 65">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3337139"/>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4137" y="3417573"/>
            <a:ext cx="3444765" cy="2619839"/>
          </a:xfrm>
        </p:spPr>
        <p:txBody>
          <a:bodyPr anchor="ctr">
            <a:normAutofit/>
          </a:bodyPr>
          <a:lstStyle/>
          <a:p>
            <a:pPr marL="560070" lvl="1" indent="-285750"/>
            <a:r>
              <a:rPr lang="en-US" dirty="0"/>
              <a:t>Determine if </a:t>
            </a:r>
          </a:p>
          <a:p>
            <a:pPr marL="1017270" lvl="2" indent="-285750">
              <a:buSzPct val="75000"/>
              <a:buFont typeface="Wingdings" pitchFamily="2" charset="2"/>
              <a:buChar char="§"/>
            </a:pPr>
            <a:r>
              <a:rPr lang="en-US" sz="1800" dirty="0"/>
              <a:t>Vital Signs (VS) required</a:t>
            </a:r>
          </a:p>
        </p:txBody>
      </p:sp>
    </p:spTree>
    <p:extLst>
      <p:ext uri="{BB962C8B-B14F-4D97-AF65-F5344CB8AC3E}">
        <p14:creationId xmlns:p14="http://schemas.microsoft.com/office/powerpoint/2010/main" val="10612941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90600"/>
          </a:xfrm>
        </p:spPr>
        <p:txBody>
          <a:bodyPr>
            <a:noAutofit/>
          </a:bodyPr>
          <a:lstStyle/>
          <a:p>
            <a:r>
              <a:rPr lang="en-US" dirty="0"/>
              <a:t>Vital Signs</a:t>
            </a:r>
          </a:p>
        </p:txBody>
      </p:sp>
      <p:sp>
        <p:nvSpPr>
          <p:cNvPr id="3" name="Content Placeholder 2"/>
          <p:cNvSpPr>
            <a:spLocks noGrp="1"/>
          </p:cNvSpPr>
          <p:nvPr>
            <p:ph idx="1"/>
          </p:nvPr>
        </p:nvSpPr>
        <p:spPr>
          <a:xfrm>
            <a:off x="628650" y="1371769"/>
            <a:ext cx="7886700" cy="990600"/>
          </a:xfrm>
        </p:spPr>
        <p:txBody>
          <a:bodyPr>
            <a:normAutofit fontScale="77500" lnSpcReduction="20000"/>
          </a:bodyPr>
          <a:lstStyle/>
          <a:p>
            <a:pPr marL="845820" lvl="1" indent="-571500"/>
            <a:r>
              <a:rPr lang="en-US" sz="3600" dirty="0"/>
              <a:t>Documented on med sheet </a:t>
            </a:r>
          </a:p>
          <a:p>
            <a:pPr marL="1303020" lvl="2" indent="-571500">
              <a:buSzPct val="74000"/>
              <a:buFont typeface="Wingdings" pitchFamily="2" charset="2"/>
              <a:buChar char="§"/>
            </a:pPr>
            <a:r>
              <a:rPr lang="en-US" sz="3200" dirty="0"/>
              <a:t>above, below, or electronically tied to corresponding med</a:t>
            </a:r>
          </a:p>
          <a:p>
            <a:pPr marL="1017270" lvl="1" indent="-742950">
              <a:buFont typeface="+mj-lt"/>
              <a:buAutoNum type="alphaLcPeriod" startAt="3"/>
            </a:pPr>
            <a:endParaRPr lang="en-US" sz="2800" b="1" dirty="0"/>
          </a:p>
        </p:txBody>
      </p:sp>
      <p:graphicFrame>
        <p:nvGraphicFramePr>
          <p:cNvPr id="6" name="Object 5"/>
          <p:cNvGraphicFramePr>
            <a:graphicFrameLocks noChangeAspect="1"/>
          </p:cNvGraphicFramePr>
          <p:nvPr>
            <p:extLst>
              <p:ext uri="{D42A27DB-BD31-4B8C-83A1-F6EECF244321}">
                <p14:modId xmlns:p14="http://schemas.microsoft.com/office/powerpoint/2010/main" val="1250784397"/>
              </p:ext>
            </p:extLst>
          </p:nvPr>
        </p:nvGraphicFramePr>
        <p:xfrm>
          <a:off x="411734" y="2804794"/>
          <a:ext cx="8320532" cy="3657600"/>
        </p:xfrm>
        <a:graphic>
          <a:graphicData uri="http://schemas.openxmlformats.org/presentationml/2006/ole">
            <mc:AlternateContent xmlns:mc="http://schemas.openxmlformats.org/markup-compatibility/2006">
              <mc:Choice xmlns:v="urn:schemas-microsoft-com:vml" Requires="v">
                <p:oleObj spid="_x0000_s1027" name="Worksheet" r:id="rId4" imgW="5875074" imgH="2918532" progId="Excel.Sheet.8">
                  <p:embed/>
                </p:oleObj>
              </mc:Choice>
              <mc:Fallback>
                <p:oleObj name="Worksheet" r:id="rId4" imgW="5875074" imgH="2918532" progId="Excel.Sheet.8">
                  <p:embed/>
                  <p:pic>
                    <p:nvPicPr>
                      <p:cNvPr id="6"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734" y="2804794"/>
                        <a:ext cx="832053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4245836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Vital Signs</a:t>
            </a:r>
          </a:p>
        </p:txBody>
      </p:sp>
      <p:sp>
        <p:nvSpPr>
          <p:cNvPr id="3" name="Content Placeholder 2"/>
          <p:cNvSpPr>
            <a:spLocks noGrp="1"/>
          </p:cNvSpPr>
          <p:nvPr>
            <p:ph idx="1"/>
          </p:nvPr>
        </p:nvSpPr>
        <p:spPr>
          <a:xfrm>
            <a:off x="664368" y="1524000"/>
            <a:ext cx="7886700" cy="2556966"/>
          </a:xfrm>
        </p:spPr>
        <p:txBody>
          <a:bodyPr>
            <a:normAutofit/>
          </a:bodyPr>
          <a:lstStyle/>
          <a:p>
            <a:r>
              <a:rPr lang="en-US" sz="3200" dirty="0"/>
              <a:t>HCP notified if</a:t>
            </a:r>
          </a:p>
          <a:p>
            <a:pPr lvl="1">
              <a:buSzPct val="75000"/>
              <a:buFont typeface="Wingdings" pitchFamily="2" charset="2"/>
              <a:buChar char="§"/>
            </a:pPr>
            <a:r>
              <a:rPr lang="en-US" sz="2800" dirty="0"/>
              <a:t>VS outside of ordered parameters, if applicable</a:t>
            </a:r>
          </a:p>
          <a:p>
            <a:pPr lvl="1">
              <a:buSzPct val="75000"/>
              <a:buFont typeface="Wingdings" pitchFamily="2" charset="2"/>
              <a:buChar char="§"/>
            </a:pPr>
            <a:r>
              <a:rPr lang="en-US" sz="2800" dirty="0"/>
              <a:t>VS not obtained</a:t>
            </a:r>
          </a:p>
          <a:p>
            <a:pPr lvl="1">
              <a:buSzPct val="75000"/>
              <a:buFont typeface="Wingdings" pitchFamily="2" charset="2"/>
              <a:buChar char="§"/>
            </a:pPr>
            <a:r>
              <a:rPr lang="en-US" sz="2800" dirty="0"/>
              <a:t>Parameters not followed</a:t>
            </a:r>
          </a:p>
          <a:p>
            <a:pPr lvl="2">
              <a:buSzPct val="75000"/>
              <a:buFont typeface="Courier New" panose="02070309020205020404" pitchFamily="49" charset="0"/>
              <a:buChar char="o"/>
            </a:pPr>
            <a:r>
              <a:rPr lang="en-US" sz="2400" dirty="0"/>
              <a:t>Instructions received are documented</a:t>
            </a:r>
          </a:p>
        </p:txBody>
      </p:sp>
      <p:graphicFrame>
        <p:nvGraphicFramePr>
          <p:cNvPr id="5" name="Content Placeholder 2"/>
          <p:cNvGraphicFramePr>
            <a:graphicFrameLocks/>
          </p:cNvGraphicFramePr>
          <p:nvPr>
            <p:extLst>
              <p:ext uri="{D42A27DB-BD31-4B8C-83A1-F6EECF244321}">
                <p14:modId xmlns:p14="http://schemas.microsoft.com/office/powerpoint/2010/main" val="3355484975"/>
              </p:ext>
            </p:extLst>
          </p:nvPr>
        </p:nvGraphicFramePr>
        <p:xfrm>
          <a:off x="457200" y="4191000"/>
          <a:ext cx="8301036" cy="2245360"/>
        </p:xfrm>
        <a:graphic>
          <a:graphicData uri="http://schemas.openxmlformats.org/drawingml/2006/table">
            <a:tbl>
              <a:tblPr firstRow="1" lastRow="1" bandRow="1">
                <a:tableStyleId>{21E4AEA4-8DFA-4A89-87EB-49C32662AFE0}</a:tableStyleId>
              </a:tblPr>
              <a:tblGrid>
                <a:gridCol w="1383506">
                  <a:extLst>
                    <a:ext uri="{9D8B030D-6E8A-4147-A177-3AD203B41FA5}">
                      <a16:colId xmlns:a16="http://schemas.microsoft.com/office/drawing/2014/main" val="20000"/>
                    </a:ext>
                  </a:extLst>
                </a:gridCol>
                <a:gridCol w="1383506">
                  <a:extLst>
                    <a:ext uri="{9D8B030D-6E8A-4147-A177-3AD203B41FA5}">
                      <a16:colId xmlns:a16="http://schemas.microsoft.com/office/drawing/2014/main" val="20001"/>
                    </a:ext>
                  </a:extLst>
                </a:gridCol>
                <a:gridCol w="1383506">
                  <a:extLst>
                    <a:ext uri="{9D8B030D-6E8A-4147-A177-3AD203B41FA5}">
                      <a16:colId xmlns:a16="http://schemas.microsoft.com/office/drawing/2014/main" val="20002"/>
                    </a:ext>
                  </a:extLst>
                </a:gridCol>
                <a:gridCol w="1383506">
                  <a:extLst>
                    <a:ext uri="{9D8B030D-6E8A-4147-A177-3AD203B41FA5}">
                      <a16:colId xmlns:a16="http://schemas.microsoft.com/office/drawing/2014/main" val="20003"/>
                    </a:ext>
                  </a:extLst>
                </a:gridCol>
                <a:gridCol w="1383506">
                  <a:extLst>
                    <a:ext uri="{9D8B030D-6E8A-4147-A177-3AD203B41FA5}">
                      <a16:colId xmlns:a16="http://schemas.microsoft.com/office/drawing/2014/main" val="20004"/>
                    </a:ext>
                  </a:extLst>
                </a:gridCol>
                <a:gridCol w="1383506">
                  <a:extLst>
                    <a:ext uri="{9D8B030D-6E8A-4147-A177-3AD203B41FA5}">
                      <a16:colId xmlns:a16="http://schemas.microsoft.com/office/drawing/2014/main" val="20005"/>
                    </a:ext>
                  </a:extLst>
                </a:gridCol>
              </a:tblGrid>
              <a:tr h="331926">
                <a:tc>
                  <a:txBody>
                    <a:bodyPr/>
                    <a:lstStyle/>
                    <a:p>
                      <a:r>
                        <a:rPr lang="en-US" sz="1800" dirty="0">
                          <a:solidFill>
                            <a:schemeClr val="tx1"/>
                          </a:solidFill>
                        </a:rPr>
                        <a:t>Date</a:t>
                      </a:r>
                    </a:p>
                  </a:txBody>
                  <a:tcPr marL="91447" marR="91447">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r>
                        <a:rPr lang="en-US" sz="1800" dirty="0">
                          <a:solidFill>
                            <a:schemeClr val="tx1"/>
                          </a:solidFill>
                        </a:rPr>
                        <a:t>Time</a:t>
                      </a:r>
                    </a:p>
                  </a:txBody>
                  <a:tcPr marL="91447" marR="91447">
                    <a:lnT w="12700" cap="flat" cmpd="sng" algn="ctr">
                      <a:solidFill>
                        <a:schemeClr val="tx1"/>
                      </a:solidFill>
                      <a:prstDash val="solid"/>
                      <a:round/>
                      <a:headEnd type="none" w="med" len="med"/>
                      <a:tailEnd type="none" w="med" len="med"/>
                    </a:lnT>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r>
                        <a:rPr lang="en-US" sz="1800" dirty="0">
                          <a:solidFill>
                            <a:schemeClr val="tx1"/>
                          </a:solidFill>
                        </a:rPr>
                        <a:t>Medication</a:t>
                      </a:r>
                    </a:p>
                  </a:txBody>
                  <a:tcPr marL="91447" marR="91447">
                    <a:lnT w="12700" cap="flat" cmpd="sng" algn="ctr">
                      <a:solidFill>
                        <a:schemeClr val="tx1"/>
                      </a:solidFill>
                      <a:prstDash val="solid"/>
                      <a:round/>
                      <a:headEnd type="none" w="med" len="med"/>
                      <a:tailEnd type="none" w="med" len="med"/>
                    </a:lnT>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r>
                        <a:rPr lang="en-US" sz="1800" dirty="0">
                          <a:solidFill>
                            <a:schemeClr val="tx1"/>
                          </a:solidFill>
                        </a:rPr>
                        <a:t>Reason</a:t>
                      </a:r>
                    </a:p>
                  </a:txBody>
                  <a:tcPr marL="91447" marR="91447">
                    <a:lnT w="12700" cap="flat" cmpd="sng" algn="ctr">
                      <a:solidFill>
                        <a:schemeClr val="tx1"/>
                      </a:solidFill>
                      <a:prstDash val="solid"/>
                      <a:round/>
                      <a:headEnd type="none" w="med" len="med"/>
                      <a:tailEnd type="none" w="med" len="med"/>
                    </a:lnT>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r>
                        <a:rPr lang="en-US" sz="1800" dirty="0">
                          <a:solidFill>
                            <a:schemeClr val="tx1"/>
                          </a:solidFill>
                        </a:rPr>
                        <a:t>Response</a:t>
                      </a:r>
                    </a:p>
                  </a:txBody>
                  <a:tcPr marL="91447" marR="91447">
                    <a:lnT w="12700" cap="flat" cmpd="sng" algn="ctr">
                      <a:solidFill>
                        <a:schemeClr val="tx1"/>
                      </a:solidFill>
                      <a:prstDash val="solid"/>
                      <a:round/>
                      <a:headEnd type="none" w="med" len="med"/>
                      <a:tailEnd type="none" w="med" len="med"/>
                    </a:lnT>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r>
                        <a:rPr lang="en-US" sz="1800" dirty="0">
                          <a:solidFill>
                            <a:schemeClr val="tx1"/>
                          </a:solidFill>
                        </a:rPr>
                        <a:t>Signature</a:t>
                      </a:r>
                    </a:p>
                  </a:txBody>
                  <a:tcPr marL="91447" marR="91447">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extLst>
                  <a:ext uri="{0D108BD9-81ED-4DB2-BD59-A6C34878D82A}">
                    <a16:rowId xmlns:a16="http://schemas.microsoft.com/office/drawing/2014/main" val="10000"/>
                  </a:ext>
                </a:extLst>
              </a:tr>
              <a:tr h="9398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dirty="0"/>
                        <a:t>12/5/</a:t>
                      </a:r>
                      <a:r>
                        <a:rPr lang="en-US" altLang="en-US" sz="1800" dirty="0" err="1"/>
                        <a:t>yr</a:t>
                      </a:r>
                      <a:endParaRPr lang="en-US" altLang="en-US" sz="1800" dirty="0"/>
                    </a:p>
                    <a:p>
                      <a:endParaRPr lang="en-US" sz="2800" dirty="0"/>
                    </a:p>
                  </a:txBody>
                  <a:tcPr marL="91447" marR="91447">
                    <a:lnL w="12700" cap="flat" cmpd="sng" algn="ctr">
                      <a:solidFill>
                        <a:schemeClr val="tx1"/>
                      </a:solidFill>
                      <a:prstDash val="solid"/>
                      <a:round/>
                      <a:headEnd type="none" w="med" len="med"/>
                      <a:tailEnd type="none" w="med" len="med"/>
                    </a:lnL>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dirty="0"/>
                        <a:t>9:30am</a:t>
                      </a:r>
                    </a:p>
                    <a:p>
                      <a:endParaRPr lang="en-US" sz="1800" dirty="0"/>
                    </a:p>
                  </a:txBody>
                  <a:tcPr marL="91447" marR="91447">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endParaRPr lang="en-US" sz="1800" dirty="0"/>
                    </a:p>
                  </a:txBody>
                  <a:tcPr marL="91447" marR="91447">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endParaRPr lang="en-US" sz="1800"/>
                    </a:p>
                  </a:txBody>
                  <a:tcPr marL="91447" marR="91447">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endParaRPr lang="en-US" sz="1800"/>
                    </a:p>
                  </a:txBody>
                  <a:tcPr marL="91447" marR="91447">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endParaRPr lang="en-US" sz="1800"/>
                    </a:p>
                  </a:txBody>
                  <a:tcPr marL="91447" marR="91447">
                    <a:lnR w="12700" cap="flat" cmpd="sng" algn="ctr">
                      <a:solidFill>
                        <a:schemeClr val="tx1"/>
                      </a:solidFill>
                      <a:prstDash val="solid"/>
                      <a:round/>
                      <a:headEnd type="none" w="med" len="med"/>
                      <a:tailEnd type="none" w="med" len="med"/>
                    </a:ln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extLst>
                  <a:ext uri="{0D108BD9-81ED-4DB2-BD59-A6C34878D82A}">
                    <a16:rowId xmlns:a16="http://schemas.microsoft.com/office/drawing/2014/main" val="10001"/>
                  </a:ext>
                </a:extLst>
              </a:tr>
              <a:tr h="939800">
                <a:tc>
                  <a:txBody>
                    <a:bodyPr/>
                    <a:lstStyle/>
                    <a:p>
                      <a:endParaRPr lang="en-US" sz="1800" dirty="0"/>
                    </a:p>
                  </a:txBody>
                  <a:tcPr marL="91447" marR="91447">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endParaRPr lang="en-US" sz="1800" dirty="0"/>
                    </a:p>
                  </a:txBody>
                  <a:tcPr marL="91447" marR="91447">
                    <a:lnB w="12700" cap="flat" cmpd="sng" algn="ctr">
                      <a:solidFill>
                        <a:schemeClr val="tx1"/>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endParaRPr lang="en-US" sz="1800" dirty="0"/>
                    </a:p>
                  </a:txBody>
                  <a:tcPr marL="91447" marR="91447">
                    <a:lnB w="12700" cap="flat" cmpd="sng" algn="ctr">
                      <a:solidFill>
                        <a:schemeClr val="tx1"/>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endParaRPr lang="en-US" sz="1800" dirty="0"/>
                    </a:p>
                  </a:txBody>
                  <a:tcPr marL="91447" marR="91447">
                    <a:lnB w="12700" cap="flat" cmpd="sng" algn="ctr">
                      <a:solidFill>
                        <a:schemeClr val="tx1"/>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endParaRPr lang="en-US" sz="1800" dirty="0"/>
                    </a:p>
                  </a:txBody>
                  <a:tcPr marL="91447" marR="91447">
                    <a:lnB w="12700" cap="flat" cmpd="sng" algn="ctr">
                      <a:solidFill>
                        <a:schemeClr val="tx1"/>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endParaRPr lang="en-US" sz="1800" dirty="0"/>
                    </a:p>
                  </a:txBody>
                  <a:tcPr marL="91447" marR="91447">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extLst>
                  <a:ext uri="{0D108BD9-81ED-4DB2-BD59-A6C34878D82A}">
                    <a16:rowId xmlns:a16="http://schemas.microsoft.com/office/drawing/2014/main" val="10002"/>
                  </a:ext>
                </a:extLst>
              </a:tr>
            </a:tbl>
          </a:graphicData>
        </a:graphic>
      </p:graphicFrame>
      <p:sp>
        <p:nvSpPr>
          <p:cNvPr id="6" name="TextBox 3"/>
          <p:cNvSpPr txBox="1">
            <a:spLocks noChangeArrowheads="1"/>
          </p:cNvSpPr>
          <p:nvPr/>
        </p:nvSpPr>
        <p:spPr bwMode="auto">
          <a:xfrm>
            <a:off x="3124200" y="4572000"/>
            <a:ext cx="55626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v"/>
              <a:defRPr sz="3200">
                <a:solidFill>
                  <a:schemeClr val="tx1"/>
                </a:solidFill>
                <a:latin typeface="Arial" charset="0"/>
              </a:defRPr>
            </a:lvl1pPr>
            <a:lvl2pPr marL="742950" indent="-285750" eaLnBrk="0" hangingPunct="0">
              <a:spcBef>
                <a:spcPct val="20000"/>
              </a:spcBef>
              <a:buClr>
                <a:schemeClr val="accent1"/>
              </a:buClr>
              <a:buSzPct val="50000"/>
              <a:buFont typeface="Wingdings 2" pitchFamily="18" charset="2"/>
              <a:buChar char=""/>
              <a:defRPr sz="2800">
                <a:solidFill>
                  <a:schemeClr val="tx1"/>
                </a:solidFill>
                <a:latin typeface="Arial"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charset="0"/>
              </a:defRPr>
            </a:lvl3pPr>
            <a:lvl4pPr marL="1600200" indent="-228600" eaLnBrk="0" hangingPunct="0">
              <a:spcBef>
                <a:spcPct val="20000"/>
              </a:spcBef>
              <a:buClr>
                <a:schemeClr val="folHlink"/>
              </a:buClr>
              <a:buSzPct val="60000"/>
              <a:buFont typeface="Wingdings 2" pitchFamily="18" charset="2"/>
              <a:buChar char=""/>
              <a:defRPr sz="2000">
                <a:solidFill>
                  <a:schemeClr val="tx1"/>
                </a:solidFill>
                <a:latin typeface="Arial" charset="0"/>
              </a:defRPr>
            </a:lvl4pPr>
            <a:lvl5pPr marL="2057400" indent="-228600" eaLnBrk="0" hangingPunct="0">
              <a:spcBef>
                <a:spcPct val="20000"/>
              </a:spcBef>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Arial" charset="0"/>
              </a:defRPr>
            </a:lvl9pPr>
          </a:lstStyle>
          <a:p>
            <a:pPr eaLnBrk="1" hangingPunct="1">
              <a:spcBef>
                <a:spcPct val="0"/>
              </a:spcBef>
              <a:buFontTx/>
              <a:buNone/>
            </a:pPr>
            <a:r>
              <a:rPr lang="en-US" altLang="en-US" sz="1800" dirty="0">
                <a:latin typeface="+mn-lt"/>
              </a:rPr>
              <a:t>Notified Dr. Jones that Digoxin was held for the second day in a row.   Pulse was 54 yesterday and 52 this morning.  Dr. Jones said to continue with the med as ordered. He said if the pulse is less than 56 tomorrow morning to call back.  He may change the dose at that time. _________________________</a:t>
            </a:r>
            <a:r>
              <a:rPr lang="en-US" altLang="en-US" sz="1800" dirty="0">
                <a:latin typeface="Lucida Calligraphy" pitchFamily="66" charset="0"/>
              </a:rPr>
              <a:t>Don Stevens</a:t>
            </a:r>
          </a:p>
        </p:txBody>
      </p:sp>
    </p:spTree>
    <p:extLst>
      <p:ext uri="{BB962C8B-B14F-4D97-AF65-F5344CB8AC3E}">
        <p14:creationId xmlns:p14="http://schemas.microsoft.com/office/powerpoint/2010/main" val="8248106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lood pressure cuff on white background">
            <a:extLst>
              <a:ext uri="{FF2B5EF4-FFF2-40B4-BE49-F238E27FC236}">
                <a16:creationId xmlns:a16="http://schemas.microsoft.com/office/drawing/2014/main" id="{B65B5A97-C9BB-F040-817B-970385D3EF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954" t="9091" r="30303" b="-2"/>
          <a:stretch/>
        </p:blipFill>
        <p:spPr>
          <a:xfrm>
            <a:off x="2642616" y="10"/>
            <a:ext cx="6501384" cy="6857990"/>
          </a:xfrm>
          <a:prstGeom prst="rect">
            <a:avLst/>
          </a:prstGeom>
        </p:spPr>
      </p:pic>
      <p:sp>
        <p:nvSpPr>
          <p:cNvPr id="20" name="Rectangle 19">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78320" y="1161288"/>
            <a:ext cx="2578608" cy="1124712"/>
          </a:xfrm>
        </p:spPr>
        <p:txBody>
          <a:bodyPr anchor="b">
            <a:normAutofit/>
          </a:bodyPr>
          <a:lstStyle/>
          <a:p>
            <a:r>
              <a:rPr lang="en-US" sz="2400" dirty="0"/>
              <a:t>Vital Signs</a:t>
            </a:r>
          </a:p>
        </p:txBody>
      </p:sp>
      <p:sp>
        <p:nvSpPr>
          <p:cNvPr id="22" name="Rectangle 2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278320" y="2718054"/>
            <a:ext cx="2579180" cy="3207258"/>
          </a:xfrm>
        </p:spPr>
        <p:txBody>
          <a:bodyPr anchor="t">
            <a:normAutofit/>
          </a:bodyPr>
          <a:lstStyle/>
          <a:p>
            <a:r>
              <a:rPr lang="en-US" sz="1800" dirty="0"/>
              <a:t>VS Training includes</a:t>
            </a:r>
          </a:p>
          <a:p>
            <a:pPr lvl="1">
              <a:buSzPct val="75000"/>
              <a:buFont typeface="Wingdings" pitchFamily="2" charset="2"/>
              <a:buChar char="§"/>
            </a:pPr>
            <a:r>
              <a:rPr lang="en-US" sz="1700" dirty="0"/>
              <a:t>Trainer Name and contact info</a:t>
            </a:r>
          </a:p>
          <a:p>
            <a:pPr lvl="1">
              <a:buSzPct val="75000"/>
              <a:buFont typeface="Wingdings" pitchFamily="2" charset="2"/>
              <a:buChar char="§"/>
            </a:pPr>
            <a:r>
              <a:rPr lang="en-US" sz="1700" dirty="0"/>
              <a:t>Dated attendance list of staff trained</a:t>
            </a:r>
          </a:p>
          <a:p>
            <a:pPr lvl="1">
              <a:buSzPct val="75000"/>
              <a:buFont typeface="Wingdings" pitchFamily="2" charset="2"/>
              <a:buChar char="§"/>
            </a:pPr>
            <a:r>
              <a:rPr lang="en-US" sz="1700" dirty="0"/>
              <a:t>Equipment specific instructions for use</a:t>
            </a:r>
          </a:p>
          <a:p>
            <a:pPr lvl="1">
              <a:buSzPct val="75000"/>
              <a:buFont typeface="Wingdings" pitchFamily="2" charset="2"/>
              <a:buChar char="§"/>
            </a:pPr>
            <a:r>
              <a:rPr lang="en-US" sz="1700" dirty="0"/>
              <a:t>Complete set of training materials</a:t>
            </a:r>
          </a:p>
        </p:txBody>
      </p:sp>
    </p:spTree>
    <p:extLst>
      <p:ext uri="{BB962C8B-B14F-4D97-AF65-F5344CB8AC3E}">
        <p14:creationId xmlns:p14="http://schemas.microsoft.com/office/powerpoint/2010/main" val="19472262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13">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15">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17">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963930" y="1008993"/>
            <a:ext cx="6923558" cy="3542045"/>
          </a:xfrm>
        </p:spPr>
        <p:txBody>
          <a:bodyPr vert="horz" lIns="91440" tIns="45720" rIns="91440" bIns="45720" rtlCol="0" anchor="b">
            <a:normAutofit/>
          </a:bodyPr>
          <a:lstStyle/>
          <a:p>
            <a:r>
              <a:rPr lang="en-US" sz="10000" kern="1200" dirty="0">
                <a:solidFill>
                  <a:schemeClr val="tx1"/>
                </a:solidFill>
                <a:latin typeface="+mj-lt"/>
                <a:ea typeface="+mj-ea"/>
                <a:cs typeface="+mj-cs"/>
              </a:rPr>
              <a:t>Section D</a:t>
            </a:r>
          </a:p>
        </p:txBody>
      </p:sp>
      <p:sp>
        <p:nvSpPr>
          <p:cNvPr id="5" name="Text Placeholder 4"/>
          <p:cNvSpPr>
            <a:spLocks noGrp="1"/>
          </p:cNvSpPr>
          <p:nvPr>
            <p:ph type="body" idx="1"/>
          </p:nvPr>
        </p:nvSpPr>
        <p:spPr>
          <a:xfrm>
            <a:off x="963930" y="4582814"/>
            <a:ext cx="5349252" cy="1312657"/>
          </a:xfrm>
        </p:spPr>
        <p:txBody>
          <a:bodyPr vert="horz" lIns="91440" tIns="45720" rIns="91440" bIns="45720" rtlCol="0" anchor="t">
            <a:normAutofit/>
          </a:bodyPr>
          <a:lstStyle/>
          <a:p>
            <a:r>
              <a:rPr lang="en-US" kern="1200" dirty="0">
                <a:solidFill>
                  <a:schemeClr val="tx1"/>
                </a:solidFill>
                <a:latin typeface="+mn-lt"/>
                <a:ea typeface="+mn-ea"/>
                <a:cs typeface="+mn-cs"/>
              </a:rPr>
              <a:t>Medication Documentation</a:t>
            </a:r>
          </a:p>
        </p:txBody>
      </p:sp>
      <p:sp>
        <p:nvSpPr>
          <p:cNvPr id="2" name="TextBox 1">
            <a:extLst>
              <a:ext uri="{FF2B5EF4-FFF2-40B4-BE49-F238E27FC236}">
                <a16:creationId xmlns:a16="http://schemas.microsoft.com/office/drawing/2014/main" id="{DE33E27C-C0CF-074C-ABEA-E552C958CFC2}"/>
              </a:ext>
            </a:extLst>
          </p:cNvPr>
          <p:cNvSpPr txBox="1"/>
          <p:nvPr/>
        </p:nvSpPr>
        <p:spPr>
          <a:xfrm>
            <a:off x="5598171" y="6241103"/>
            <a:ext cx="3181307" cy="369332"/>
          </a:xfrm>
          <a:prstGeom prst="rect">
            <a:avLst/>
          </a:prstGeom>
          <a:noFill/>
        </p:spPr>
        <p:txBody>
          <a:bodyPr wrap="square" rtlCol="0">
            <a:spAutoFit/>
          </a:bodyPr>
          <a:lstStyle/>
          <a:p>
            <a:pPr>
              <a:spcBef>
                <a:spcPct val="50000"/>
              </a:spcBef>
            </a:pPr>
            <a:r>
              <a:rPr lang="en-US" altLang="en-US" dirty="0"/>
              <a:t>MAP Policy Sections 06, 08 &amp; 13</a:t>
            </a:r>
          </a:p>
        </p:txBody>
      </p:sp>
    </p:spTree>
    <p:extLst>
      <p:ext uri="{BB962C8B-B14F-4D97-AF65-F5344CB8AC3E}">
        <p14:creationId xmlns:p14="http://schemas.microsoft.com/office/powerpoint/2010/main" val="24126562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a:t>Transcription Re-Written</a:t>
            </a:r>
          </a:p>
        </p:txBody>
      </p:sp>
      <p:pic>
        <p:nvPicPr>
          <p:cNvPr id="3" name="Picture 2">
            <a:extLst>
              <a:ext uri="{FF2B5EF4-FFF2-40B4-BE49-F238E27FC236}">
                <a16:creationId xmlns:a16="http://schemas.microsoft.com/office/drawing/2014/main" id="{AA5AF72F-1BEC-F445-B5DF-06F5B2DD82AF}"/>
              </a:ext>
            </a:extLst>
          </p:cNvPr>
          <p:cNvPicPr>
            <a:picLocks noChangeAspect="1"/>
          </p:cNvPicPr>
          <p:nvPr/>
        </p:nvPicPr>
        <p:blipFill>
          <a:blip r:embed="rId3"/>
          <a:stretch>
            <a:fillRect/>
          </a:stretch>
        </p:blipFill>
        <p:spPr>
          <a:xfrm>
            <a:off x="190500" y="1822450"/>
            <a:ext cx="8763000" cy="3213100"/>
          </a:xfrm>
          <a:prstGeom prst="rect">
            <a:avLst/>
          </a:prstGeom>
        </p:spPr>
      </p:pic>
    </p:spTree>
    <p:extLst>
      <p:ext uri="{BB962C8B-B14F-4D97-AF65-F5344CB8AC3E}">
        <p14:creationId xmlns:p14="http://schemas.microsoft.com/office/powerpoint/2010/main" val="2757144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1" name="Rectangle 8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Shape 8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2" name="Rectangle 2"/>
          <p:cNvSpPr>
            <a:spLocks noGrp="1" noChangeArrowheads="1"/>
          </p:cNvSpPr>
          <p:nvPr>
            <p:ph type="title"/>
          </p:nvPr>
        </p:nvSpPr>
        <p:spPr>
          <a:xfrm>
            <a:off x="515125" y="1153572"/>
            <a:ext cx="2400300" cy="4461163"/>
          </a:xfrm>
        </p:spPr>
        <p:txBody>
          <a:bodyPr>
            <a:normAutofit/>
          </a:bodyPr>
          <a:lstStyle/>
          <a:p>
            <a:pPr eaLnBrk="1" hangingPunct="1"/>
            <a:r>
              <a:rPr lang="en-US" altLang="en-US" sz="3700" dirty="0"/>
              <a:t>Medication System</a:t>
            </a:r>
            <a:br>
              <a:rPr lang="en-US" altLang="en-US" sz="3700" dirty="0"/>
            </a:br>
            <a:r>
              <a:rPr lang="en-US" altLang="en-US" sz="3700" dirty="0"/>
              <a:t>Evaluation</a:t>
            </a:r>
          </a:p>
        </p:txBody>
      </p:sp>
      <p:sp>
        <p:nvSpPr>
          <p:cNvPr id="85" name="Arc 8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23" name="Rectangle 3"/>
          <p:cNvSpPr>
            <a:spLocks noGrp="1" noChangeArrowheads="1"/>
          </p:cNvSpPr>
          <p:nvPr>
            <p:ph idx="1"/>
          </p:nvPr>
        </p:nvSpPr>
        <p:spPr>
          <a:xfrm>
            <a:off x="3335481" y="591344"/>
            <a:ext cx="5179868" cy="5585619"/>
          </a:xfrm>
        </p:spPr>
        <p:txBody>
          <a:bodyPr anchor="ctr">
            <a:normAutofit/>
          </a:bodyPr>
          <a:lstStyle/>
          <a:p>
            <a:pPr eaLnBrk="1" hangingPunct="1"/>
            <a:r>
              <a:rPr lang="en-US" altLang="en-US" dirty="0"/>
              <a:t>Tech Assist Tool</a:t>
            </a:r>
          </a:p>
          <a:p>
            <a:pPr lvl="1" eaLnBrk="1" hangingPunct="1">
              <a:buSzPct val="75000"/>
              <a:buFont typeface="Wingdings" pitchFamily="2" charset="2"/>
              <a:buChar char="§"/>
            </a:pPr>
            <a:r>
              <a:rPr lang="en-US" altLang="en-US" dirty="0"/>
              <a:t>Evaluates medication system</a:t>
            </a:r>
          </a:p>
          <a:p>
            <a:pPr lvl="2" eaLnBrk="1" hangingPunct="1">
              <a:buSzPct val="75000"/>
              <a:buFont typeface="Courier New" panose="02070309020205020404" pitchFamily="49" charset="0"/>
              <a:buChar char="o"/>
            </a:pPr>
            <a:r>
              <a:rPr lang="en-US" altLang="en-US" dirty="0"/>
              <a:t>Sections within tool</a:t>
            </a:r>
          </a:p>
          <a:p>
            <a:pPr lvl="3" eaLnBrk="1" hangingPunct="1">
              <a:buSzPct val="50000"/>
              <a:buFont typeface="Wingdings" pitchFamily="2" charset="2"/>
              <a:buChar char="q"/>
            </a:pPr>
            <a:r>
              <a:rPr lang="en-US" altLang="en-US" dirty="0"/>
              <a:t>Correspond with MAP Policies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kern="1200" dirty="0">
                <a:solidFill>
                  <a:schemeClr val="tx1"/>
                </a:solidFill>
                <a:latin typeface="+mj-lt"/>
                <a:ea typeface="+mj-ea"/>
                <a:cs typeface="+mj-cs"/>
              </a:rPr>
              <a:t>Medication Sheet Documentation</a:t>
            </a:r>
            <a:endParaRPr lang="en-US" sz="3200" kern="1200" dirty="0">
              <a:solidFill>
                <a:schemeClr val="tx1"/>
              </a:solidFill>
              <a:latin typeface="+mj-lt"/>
              <a:ea typeface="+mj-ea"/>
              <a:cs typeface="+mj-cs"/>
            </a:endParaRPr>
          </a:p>
        </p:txBody>
      </p:sp>
      <p:graphicFrame>
        <p:nvGraphicFramePr>
          <p:cNvPr id="16" name="Text Placeholder 7">
            <a:extLst>
              <a:ext uri="{FF2B5EF4-FFF2-40B4-BE49-F238E27FC236}">
                <a16:creationId xmlns:a16="http://schemas.microsoft.com/office/drawing/2014/main" id="{597C10BA-4E15-4C96-96A2-A53B3F2B6E70}"/>
              </a:ext>
            </a:extLst>
          </p:cNvPr>
          <p:cNvGraphicFramePr>
            <a:graphicFrameLocks noGrp="1"/>
          </p:cNvGraphicFramePr>
          <p:nvPr>
            <p:ph idx="1"/>
            <p:extLst>
              <p:ext uri="{D42A27DB-BD31-4B8C-83A1-F6EECF244321}">
                <p14:modId xmlns:p14="http://schemas.microsoft.com/office/powerpoint/2010/main" val="3683712545"/>
              </p:ext>
            </p:extLst>
          </p:nvPr>
        </p:nvGraphicFramePr>
        <p:xfrm>
          <a:off x="590332" y="3531908"/>
          <a:ext cx="5086350" cy="24879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Up Arrow 11">
            <a:extLst>
              <a:ext uri="{FF2B5EF4-FFF2-40B4-BE49-F238E27FC236}">
                <a16:creationId xmlns:a16="http://schemas.microsoft.com/office/drawing/2014/main" id="{E6F6ED20-E790-4545-87D3-AE6FC4299583}"/>
              </a:ext>
            </a:extLst>
          </p:cNvPr>
          <p:cNvSpPr/>
          <p:nvPr/>
        </p:nvSpPr>
        <p:spPr>
          <a:xfrm>
            <a:off x="7391400" y="3423557"/>
            <a:ext cx="484632" cy="978408"/>
          </a:xfrm>
          <a:prstGeom prst="up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AC8B5211-643D-E048-8C06-11EE9817213B}"/>
              </a:ext>
            </a:extLst>
          </p:cNvPr>
          <p:cNvPicPr>
            <a:picLocks noChangeAspect="1"/>
          </p:cNvPicPr>
          <p:nvPr/>
        </p:nvPicPr>
        <p:blipFill>
          <a:blip r:embed="rId8"/>
          <a:stretch>
            <a:fillRect/>
          </a:stretch>
        </p:blipFill>
        <p:spPr>
          <a:xfrm>
            <a:off x="101600" y="1631838"/>
            <a:ext cx="8813800" cy="1676400"/>
          </a:xfrm>
          <a:prstGeom prst="rect">
            <a:avLst/>
          </a:prstGeom>
        </p:spPr>
      </p:pic>
    </p:spTree>
    <p:extLst>
      <p:ext uri="{BB962C8B-B14F-4D97-AF65-F5344CB8AC3E}">
        <p14:creationId xmlns:p14="http://schemas.microsoft.com/office/powerpoint/2010/main" val="35606387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28650" y="365125"/>
            <a:ext cx="7886700" cy="1325563"/>
          </a:xfrm>
        </p:spPr>
        <p:txBody>
          <a:bodyPr>
            <a:normAutofit/>
          </a:bodyPr>
          <a:lstStyle/>
          <a:p>
            <a:r>
              <a:rPr lang="en-US" dirty="0"/>
              <a:t>Medication Sheet Documentation</a:t>
            </a:r>
          </a:p>
        </p:txBody>
      </p:sp>
      <p:sp>
        <p:nvSpPr>
          <p:cNvPr id="25" name="Arc 2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93647" y="2693652"/>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628650" y="1825625"/>
            <a:ext cx="7886700" cy="4351338"/>
          </a:xfrm>
        </p:spPr>
        <p:txBody>
          <a:bodyPr>
            <a:normAutofit/>
          </a:bodyPr>
          <a:lstStyle/>
          <a:p>
            <a:r>
              <a:rPr lang="en-US" sz="3200" dirty="0"/>
              <a:t>Med Sheet boxes initialed and/or</a:t>
            </a:r>
          </a:p>
          <a:p>
            <a:pPr lvl="1">
              <a:buSzPct val="75000"/>
              <a:buFont typeface="Wingdings" pitchFamily="2" charset="2"/>
              <a:buChar char="§"/>
            </a:pPr>
            <a:r>
              <a:rPr lang="en-US" sz="2800" dirty="0"/>
              <a:t>Acceptable Codes </a:t>
            </a:r>
          </a:p>
          <a:p>
            <a:pPr lvl="2">
              <a:buSzPct val="75000"/>
              <a:buFont typeface="Courier New" panose="02070309020205020404" pitchFamily="49" charset="0"/>
              <a:buChar char="o"/>
            </a:pPr>
            <a:r>
              <a:rPr lang="en-US" sz="2400" dirty="0"/>
              <a:t>Documented in Real Time</a:t>
            </a:r>
          </a:p>
          <a:p>
            <a:pPr lvl="1">
              <a:buSzPct val="75000"/>
              <a:buFont typeface="Wingdings" pitchFamily="2" charset="2"/>
              <a:buChar char="§"/>
            </a:pPr>
            <a:r>
              <a:rPr lang="en-US" sz="2800" dirty="0"/>
              <a:t>Progress Note </a:t>
            </a:r>
          </a:p>
          <a:p>
            <a:pPr lvl="2">
              <a:buSzPct val="75000"/>
              <a:buFont typeface="Courier New" panose="02070309020205020404" pitchFamily="49" charset="0"/>
              <a:buChar char="o"/>
            </a:pPr>
            <a:r>
              <a:rPr lang="en-US" sz="2400" dirty="0"/>
              <a:t>Written by staff administering med but</a:t>
            </a:r>
          </a:p>
          <a:p>
            <a:pPr lvl="3">
              <a:buSzPct val="75000"/>
              <a:buFont typeface="Wingdings" pitchFamily="2" charset="2"/>
              <a:buChar char="q"/>
            </a:pPr>
            <a:r>
              <a:rPr lang="en-US" sz="2200" dirty="0"/>
              <a:t> Forgot to initial</a:t>
            </a:r>
          </a:p>
        </p:txBody>
      </p:sp>
    </p:spTree>
    <p:extLst>
      <p:ext uri="{BB962C8B-B14F-4D97-AF65-F5344CB8AC3E}">
        <p14:creationId xmlns:p14="http://schemas.microsoft.com/office/powerpoint/2010/main" val="760449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1">
            <a:extLst>
              <a:ext uri="{FF2B5EF4-FFF2-40B4-BE49-F238E27FC236}">
                <a16:creationId xmlns:a16="http://schemas.microsoft.com/office/drawing/2014/main" id="{C59AB4C8-9178-4F7A-8404-6890510B59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8338DA2-9A10-7242-98F8-4659A346E2EE}"/>
              </a:ext>
            </a:extLst>
          </p:cNvPr>
          <p:cNvSpPr>
            <a:spLocks noGrp="1"/>
          </p:cNvSpPr>
          <p:nvPr>
            <p:ph type="title"/>
          </p:nvPr>
        </p:nvSpPr>
        <p:spPr>
          <a:xfrm>
            <a:off x="479160" y="457201"/>
            <a:ext cx="8182230" cy="1832654"/>
          </a:xfrm>
        </p:spPr>
        <p:txBody>
          <a:bodyPr vert="horz" lIns="91440" tIns="45720" rIns="91440" bIns="45720" rtlCol="0" anchor="b">
            <a:normAutofit/>
          </a:bodyPr>
          <a:lstStyle/>
          <a:p>
            <a:pPr algn="ctr"/>
            <a:r>
              <a:rPr lang="en-US" sz="5700" kern="1200" dirty="0">
                <a:solidFill>
                  <a:schemeClr val="tx1"/>
                </a:solidFill>
                <a:latin typeface="+mj-lt"/>
                <a:ea typeface="+mj-ea"/>
                <a:cs typeface="+mj-cs"/>
              </a:rPr>
              <a:t>Acceptable Codes</a:t>
            </a:r>
          </a:p>
        </p:txBody>
      </p:sp>
      <p:sp>
        <p:nvSpPr>
          <p:cNvPr id="37" name="sketch line">
            <a:extLst>
              <a:ext uri="{FF2B5EF4-FFF2-40B4-BE49-F238E27FC236}">
                <a16:creationId xmlns:a16="http://schemas.microsoft.com/office/drawing/2014/main" id="{4CFDFB37-4BC7-42C6-915D-A6609139B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55776" y="2343912"/>
            <a:ext cx="3429000" cy="18288"/>
          </a:xfrm>
          <a:custGeom>
            <a:avLst/>
            <a:gdLst>
              <a:gd name="connsiteX0" fmla="*/ 0 w 3429000"/>
              <a:gd name="connsiteY0" fmla="*/ 0 h 18288"/>
              <a:gd name="connsiteX1" fmla="*/ 685800 w 3429000"/>
              <a:gd name="connsiteY1" fmla="*/ 0 h 18288"/>
              <a:gd name="connsiteX2" fmla="*/ 1371600 w 3429000"/>
              <a:gd name="connsiteY2" fmla="*/ 0 h 18288"/>
              <a:gd name="connsiteX3" fmla="*/ 2057400 w 3429000"/>
              <a:gd name="connsiteY3" fmla="*/ 0 h 18288"/>
              <a:gd name="connsiteX4" fmla="*/ 2674620 w 3429000"/>
              <a:gd name="connsiteY4" fmla="*/ 0 h 18288"/>
              <a:gd name="connsiteX5" fmla="*/ 3429000 w 3429000"/>
              <a:gd name="connsiteY5" fmla="*/ 0 h 18288"/>
              <a:gd name="connsiteX6" fmla="*/ 3429000 w 3429000"/>
              <a:gd name="connsiteY6" fmla="*/ 18288 h 18288"/>
              <a:gd name="connsiteX7" fmla="*/ 2811780 w 3429000"/>
              <a:gd name="connsiteY7" fmla="*/ 18288 h 18288"/>
              <a:gd name="connsiteX8" fmla="*/ 2228850 w 3429000"/>
              <a:gd name="connsiteY8" fmla="*/ 18288 h 18288"/>
              <a:gd name="connsiteX9" fmla="*/ 1543050 w 3429000"/>
              <a:gd name="connsiteY9" fmla="*/ 18288 h 18288"/>
              <a:gd name="connsiteX10" fmla="*/ 925830 w 3429000"/>
              <a:gd name="connsiteY10" fmla="*/ 18288 h 18288"/>
              <a:gd name="connsiteX11" fmla="*/ 0 w 3429000"/>
              <a:gd name="connsiteY11" fmla="*/ 18288 h 18288"/>
              <a:gd name="connsiteX12" fmla="*/ 0 w 3429000"/>
              <a:gd name="connsiteY12" fmla="*/ 0 h 18288"/>
              <a:gd name="connsiteX0" fmla="*/ 0 w 3429000"/>
              <a:gd name="connsiteY0" fmla="*/ 0 h 18288"/>
              <a:gd name="connsiteX1" fmla="*/ 617220 w 3429000"/>
              <a:gd name="connsiteY1" fmla="*/ 0 h 18288"/>
              <a:gd name="connsiteX2" fmla="*/ 1200150 w 3429000"/>
              <a:gd name="connsiteY2" fmla="*/ 0 h 18288"/>
              <a:gd name="connsiteX3" fmla="*/ 1817370 w 3429000"/>
              <a:gd name="connsiteY3" fmla="*/ 0 h 18288"/>
              <a:gd name="connsiteX4" fmla="*/ 2503170 w 3429000"/>
              <a:gd name="connsiteY4" fmla="*/ 0 h 18288"/>
              <a:gd name="connsiteX5" fmla="*/ 3429000 w 3429000"/>
              <a:gd name="connsiteY5" fmla="*/ 0 h 18288"/>
              <a:gd name="connsiteX6" fmla="*/ 3429000 w 3429000"/>
              <a:gd name="connsiteY6" fmla="*/ 18288 h 18288"/>
              <a:gd name="connsiteX7" fmla="*/ 2743200 w 3429000"/>
              <a:gd name="connsiteY7" fmla="*/ 18288 h 18288"/>
              <a:gd name="connsiteX8" fmla="*/ 1988820 w 3429000"/>
              <a:gd name="connsiteY8" fmla="*/ 18288 h 18288"/>
              <a:gd name="connsiteX9" fmla="*/ 1405890 w 3429000"/>
              <a:gd name="connsiteY9" fmla="*/ 18288 h 18288"/>
              <a:gd name="connsiteX10" fmla="*/ 651510 w 3429000"/>
              <a:gd name="connsiteY10" fmla="*/ 18288 h 18288"/>
              <a:gd name="connsiteX11" fmla="*/ 0 w 3429000"/>
              <a:gd name="connsiteY11" fmla="*/ 18288 h 18288"/>
              <a:gd name="connsiteX12" fmla="*/ 0 w 342900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0" h="18288" fill="none" extrusionOk="0">
                <a:moveTo>
                  <a:pt x="0" y="0"/>
                </a:moveTo>
                <a:cubicBezTo>
                  <a:pt x="207705" y="23860"/>
                  <a:pt x="509323" y="68036"/>
                  <a:pt x="685800" y="0"/>
                </a:cubicBezTo>
                <a:cubicBezTo>
                  <a:pt x="881422" y="-43910"/>
                  <a:pt x="1129204" y="-58858"/>
                  <a:pt x="1371600" y="0"/>
                </a:cubicBezTo>
                <a:cubicBezTo>
                  <a:pt x="1611115" y="-12848"/>
                  <a:pt x="1887211" y="-6418"/>
                  <a:pt x="2057400" y="0"/>
                </a:cubicBezTo>
                <a:cubicBezTo>
                  <a:pt x="2233905" y="-53439"/>
                  <a:pt x="2400311" y="-9735"/>
                  <a:pt x="2674620" y="0"/>
                </a:cubicBezTo>
                <a:cubicBezTo>
                  <a:pt x="2899369" y="50175"/>
                  <a:pt x="3197952" y="-27603"/>
                  <a:pt x="3429000" y="0"/>
                </a:cubicBezTo>
                <a:cubicBezTo>
                  <a:pt x="3428966" y="4844"/>
                  <a:pt x="3428590" y="11009"/>
                  <a:pt x="3429000" y="18288"/>
                </a:cubicBezTo>
                <a:cubicBezTo>
                  <a:pt x="3212354" y="28872"/>
                  <a:pt x="3083619" y="-836"/>
                  <a:pt x="2811780" y="18288"/>
                </a:cubicBezTo>
                <a:cubicBezTo>
                  <a:pt x="2533576" y="25058"/>
                  <a:pt x="2477440" y="20531"/>
                  <a:pt x="2228850" y="18288"/>
                </a:cubicBezTo>
                <a:cubicBezTo>
                  <a:pt x="2003657" y="-1843"/>
                  <a:pt x="1810789" y="18294"/>
                  <a:pt x="1543050" y="18288"/>
                </a:cubicBezTo>
                <a:cubicBezTo>
                  <a:pt x="1286635" y="-21162"/>
                  <a:pt x="1189418" y="22290"/>
                  <a:pt x="925830" y="18288"/>
                </a:cubicBezTo>
                <a:cubicBezTo>
                  <a:pt x="678389" y="-2387"/>
                  <a:pt x="367033" y="43234"/>
                  <a:pt x="0" y="18288"/>
                </a:cubicBezTo>
                <a:cubicBezTo>
                  <a:pt x="-649" y="11698"/>
                  <a:pt x="663" y="5413"/>
                  <a:pt x="0" y="0"/>
                </a:cubicBezTo>
                <a:close/>
              </a:path>
              <a:path w="3429000" h="18288" stroke="0" extrusionOk="0">
                <a:moveTo>
                  <a:pt x="0" y="0"/>
                </a:moveTo>
                <a:cubicBezTo>
                  <a:pt x="169914" y="-16656"/>
                  <a:pt x="469790" y="-24030"/>
                  <a:pt x="617220" y="0"/>
                </a:cubicBezTo>
                <a:cubicBezTo>
                  <a:pt x="786601" y="24467"/>
                  <a:pt x="1085311" y="15192"/>
                  <a:pt x="1200150" y="0"/>
                </a:cubicBezTo>
                <a:cubicBezTo>
                  <a:pt x="1340195" y="-5060"/>
                  <a:pt x="1552999" y="41254"/>
                  <a:pt x="1817370" y="0"/>
                </a:cubicBezTo>
                <a:cubicBezTo>
                  <a:pt x="2086739" y="-377"/>
                  <a:pt x="2228603" y="31972"/>
                  <a:pt x="2503170" y="0"/>
                </a:cubicBezTo>
                <a:cubicBezTo>
                  <a:pt x="2794334" y="-14173"/>
                  <a:pt x="3002837" y="-13310"/>
                  <a:pt x="3429000" y="0"/>
                </a:cubicBezTo>
                <a:cubicBezTo>
                  <a:pt x="3428475" y="5049"/>
                  <a:pt x="3429193" y="12044"/>
                  <a:pt x="3429000" y="18288"/>
                </a:cubicBezTo>
                <a:cubicBezTo>
                  <a:pt x="3101445" y="-3440"/>
                  <a:pt x="2879434" y="34023"/>
                  <a:pt x="2743200" y="18288"/>
                </a:cubicBezTo>
                <a:cubicBezTo>
                  <a:pt x="2609544" y="13915"/>
                  <a:pt x="2334178" y="48649"/>
                  <a:pt x="1988820" y="18288"/>
                </a:cubicBezTo>
                <a:cubicBezTo>
                  <a:pt x="1620184" y="18423"/>
                  <a:pt x="1586822" y="-1871"/>
                  <a:pt x="1405890" y="18288"/>
                </a:cubicBezTo>
                <a:cubicBezTo>
                  <a:pt x="1266239" y="28547"/>
                  <a:pt x="867500" y="15208"/>
                  <a:pt x="651510" y="18288"/>
                </a:cubicBezTo>
                <a:cubicBezTo>
                  <a:pt x="445459" y="40105"/>
                  <a:pt x="119818" y="-23744"/>
                  <a:pt x="0" y="18288"/>
                </a:cubicBezTo>
                <a:cubicBezTo>
                  <a:pt x="-39" y="12511"/>
                  <a:pt x="-381" y="8039"/>
                  <a:pt x="0" y="0"/>
                </a:cubicBezTo>
                <a:close/>
              </a:path>
              <a:path w="3429000" h="18288" fill="none" stroke="0" extrusionOk="0">
                <a:moveTo>
                  <a:pt x="0" y="0"/>
                </a:moveTo>
                <a:cubicBezTo>
                  <a:pt x="199661" y="29771"/>
                  <a:pt x="488726" y="20925"/>
                  <a:pt x="685800" y="0"/>
                </a:cubicBezTo>
                <a:cubicBezTo>
                  <a:pt x="835372" y="-29710"/>
                  <a:pt x="1088413" y="6369"/>
                  <a:pt x="1371600" y="0"/>
                </a:cubicBezTo>
                <a:cubicBezTo>
                  <a:pt x="1631865" y="6637"/>
                  <a:pt x="1839907" y="52251"/>
                  <a:pt x="2057400" y="0"/>
                </a:cubicBezTo>
                <a:cubicBezTo>
                  <a:pt x="2266442" y="-8132"/>
                  <a:pt x="2461070" y="-4034"/>
                  <a:pt x="2674620" y="0"/>
                </a:cubicBezTo>
                <a:cubicBezTo>
                  <a:pt x="2940120" y="30498"/>
                  <a:pt x="3202681" y="-54357"/>
                  <a:pt x="3429000" y="0"/>
                </a:cubicBezTo>
                <a:cubicBezTo>
                  <a:pt x="3429314" y="4158"/>
                  <a:pt x="3428021" y="12539"/>
                  <a:pt x="3429000" y="18288"/>
                </a:cubicBezTo>
                <a:cubicBezTo>
                  <a:pt x="3250522" y="56023"/>
                  <a:pt x="3056248" y="-1557"/>
                  <a:pt x="2811780" y="18288"/>
                </a:cubicBezTo>
                <a:cubicBezTo>
                  <a:pt x="2534418" y="26558"/>
                  <a:pt x="2483107" y="19890"/>
                  <a:pt x="2228850" y="18288"/>
                </a:cubicBezTo>
                <a:cubicBezTo>
                  <a:pt x="1996093" y="-20362"/>
                  <a:pt x="1790611" y="35096"/>
                  <a:pt x="1543050" y="18288"/>
                </a:cubicBezTo>
                <a:cubicBezTo>
                  <a:pt x="1276188" y="-29727"/>
                  <a:pt x="1196665" y="1050"/>
                  <a:pt x="925830" y="18288"/>
                </a:cubicBezTo>
                <a:cubicBezTo>
                  <a:pt x="718623" y="61416"/>
                  <a:pt x="374628" y="25039"/>
                  <a:pt x="0" y="18288"/>
                </a:cubicBezTo>
                <a:cubicBezTo>
                  <a:pt x="20" y="11469"/>
                  <a:pt x="-29" y="515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429000"/>
                      <a:gd name="connsiteY0" fmla="*/ 0 h 18288"/>
                      <a:gd name="connsiteX1" fmla="*/ 685800 w 3429000"/>
                      <a:gd name="connsiteY1" fmla="*/ 0 h 18288"/>
                      <a:gd name="connsiteX2" fmla="*/ 1371600 w 3429000"/>
                      <a:gd name="connsiteY2" fmla="*/ 0 h 18288"/>
                      <a:gd name="connsiteX3" fmla="*/ 2057400 w 3429000"/>
                      <a:gd name="connsiteY3" fmla="*/ 0 h 18288"/>
                      <a:gd name="connsiteX4" fmla="*/ 2674620 w 3429000"/>
                      <a:gd name="connsiteY4" fmla="*/ 0 h 18288"/>
                      <a:gd name="connsiteX5" fmla="*/ 3429000 w 3429000"/>
                      <a:gd name="connsiteY5" fmla="*/ 0 h 18288"/>
                      <a:gd name="connsiteX6" fmla="*/ 3429000 w 3429000"/>
                      <a:gd name="connsiteY6" fmla="*/ 18288 h 18288"/>
                      <a:gd name="connsiteX7" fmla="*/ 2811780 w 3429000"/>
                      <a:gd name="connsiteY7" fmla="*/ 18288 h 18288"/>
                      <a:gd name="connsiteX8" fmla="*/ 2228850 w 3429000"/>
                      <a:gd name="connsiteY8" fmla="*/ 18288 h 18288"/>
                      <a:gd name="connsiteX9" fmla="*/ 1543050 w 3429000"/>
                      <a:gd name="connsiteY9" fmla="*/ 18288 h 18288"/>
                      <a:gd name="connsiteX10" fmla="*/ 925830 w 3429000"/>
                      <a:gd name="connsiteY10" fmla="*/ 18288 h 18288"/>
                      <a:gd name="connsiteX11" fmla="*/ 0 w 3429000"/>
                      <a:gd name="connsiteY11" fmla="*/ 18288 h 18288"/>
                      <a:gd name="connsiteX12" fmla="*/ 0 w 342900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0" h="18288" fill="none" extrusionOk="0">
                        <a:moveTo>
                          <a:pt x="0" y="0"/>
                        </a:moveTo>
                        <a:cubicBezTo>
                          <a:pt x="219865" y="20479"/>
                          <a:pt x="493281" y="26186"/>
                          <a:pt x="685800" y="0"/>
                        </a:cubicBezTo>
                        <a:cubicBezTo>
                          <a:pt x="878319" y="-26186"/>
                          <a:pt x="1121382" y="-11869"/>
                          <a:pt x="1371600" y="0"/>
                        </a:cubicBezTo>
                        <a:cubicBezTo>
                          <a:pt x="1621818" y="11869"/>
                          <a:pt x="1878793" y="32281"/>
                          <a:pt x="2057400" y="0"/>
                        </a:cubicBezTo>
                        <a:cubicBezTo>
                          <a:pt x="2236007" y="-32281"/>
                          <a:pt x="2433797" y="-18251"/>
                          <a:pt x="2674620" y="0"/>
                        </a:cubicBezTo>
                        <a:cubicBezTo>
                          <a:pt x="2915443" y="18251"/>
                          <a:pt x="3205923" y="-1443"/>
                          <a:pt x="3429000" y="0"/>
                        </a:cubicBezTo>
                        <a:cubicBezTo>
                          <a:pt x="3429442" y="4516"/>
                          <a:pt x="3428173" y="12266"/>
                          <a:pt x="3429000" y="18288"/>
                        </a:cubicBezTo>
                        <a:cubicBezTo>
                          <a:pt x="3221081" y="48608"/>
                          <a:pt x="3088001" y="8066"/>
                          <a:pt x="2811780" y="18288"/>
                        </a:cubicBezTo>
                        <a:cubicBezTo>
                          <a:pt x="2535559" y="28510"/>
                          <a:pt x="2481355" y="24898"/>
                          <a:pt x="2228850" y="18288"/>
                        </a:cubicBezTo>
                        <a:cubicBezTo>
                          <a:pt x="1976345" y="11679"/>
                          <a:pt x="1807520" y="48356"/>
                          <a:pt x="1543050" y="18288"/>
                        </a:cubicBezTo>
                        <a:cubicBezTo>
                          <a:pt x="1278580" y="-11780"/>
                          <a:pt x="1181944" y="5123"/>
                          <a:pt x="925830" y="18288"/>
                        </a:cubicBezTo>
                        <a:cubicBezTo>
                          <a:pt x="669716" y="31453"/>
                          <a:pt x="410304" y="34815"/>
                          <a:pt x="0" y="18288"/>
                        </a:cubicBezTo>
                        <a:cubicBezTo>
                          <a:pt x="-306" y="11477"/>
                          <a:pt x="485" y="4355"/>
                          <a:pt x="0" y="0"/>
                        </a:cubicBezTo>
                        <a:close/>
                      </a:path>
                      <a:path w="3429000" h="18288" stroke="0" extrusionOk="0">
                        <a:moveTo>
                          <a:pt x="0" y="0"/>
                        </a:moveTo>
                        <a:cubicBezTo>
                          <a:pt x="174095" y="-12874"/>
                          <a:pt x="443087" y="-14090"/>
                          <a:pt x="617220" y="0"/>
                        </a:cubicBezTo>
                        <a:cubicBezTo>
                          <a:pt x="791353" y="14090"/>
                          <a:pt x="1072677" y="8451"/>
                          <a:pt x="1200150" y="0"/>
                        </a:cubicBezTo>
                        <a:cubicBezTo>
                          <a:pt x="1327623" y="-8451"/>
                          <a:pt x="1526638" y="19866"/>
                          <a:pt x="1817370" y="0"/>
                        </a:cubicBezTo>
                        <a:cubicBezTo>
                          <a:pt x="2108102" y="-19866"/>
                          <a:pt x="2221289" y="26161"/>
                          <a:pt x="2503170" y="0"/>
                        </a:cubicBezTo>
                        <a:cubicBezTo>
                          <a:pt x="2785051" y="-26161"/>
                          <a:pt x="3022134" y="39178"/>
                          <a:pt x="3429000" y="0"/>
                        </a:cubicBezTo>
                        <a:cubicBezTo>
                          <a:pt x="3429577" y="4624"/>
                          <a:pt x="3429819" y="11191"/>
                          <a:pt x="3429000" y="18288"/>
                        </a:cubicBezTo>
                        <a:cubicBezTo>
                          <a:pt x="3103464" y="593"/>
                          <a:pt x="2887909" y="22940"/>
                          <a:pt x="2743200" y="18288"/>
                        </a:cubicBezTo>
                        <a:cubicBezTo>
                          <a:pt x="2598491" y="13636"/>
                          <a:pt x="2362615" y="10656"/>
                          <a:pt x="1988820" y="18288"/>
                        </a:cubicBezTo>
                        <a:cubicBezTo>
                          <a:pt x="1615025" y="25920"/>
                          <a:pt x="1580494" y="3693"/>
                          <a:pt x="1405890" y="18288"/>
                        </a:cubicBezTo>
                        <a:cubicBezTo>
                          <a:pt x="1231286" y="32884"/>
                          <a:pt x="885259" y="-16285"/>
                          <a:pt x="651510" y="18288"/>
                        </a:cubicBezTo>
                        <a:cubicBezTo>
                          <a:pt x="417761" y="52861"/>
                          <a:pt x="138362" y="-13856"/>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781AB8-BAC3-E74E-AB88-FEB9D37EDF83}"/>
              </a:ext>
            </a:extLst>
          </p:cNvPr>
          <p:cNvPicPr>
            <a:picLocks noChangeAspect="1"/>
          </p:cNvPicPr>
          <p:nvPr/>
        </p:nvPicPr>
        <p:blipFill>
          <a:blip r:embed="rId3"/>
          <a:stretch>
            <a:fillRect/>
          </a:stretch>
        </p:blipFill>
        <p:spPr>
          <a:xfrm>
            <a:off x="239448" y="3048000"/>
            <a:ext cx="8661654" cy="2100451"/>
          </a:xfrm>
          <a:prstGeom prst="rect">
            <a:avLst/>
          </a:prstGeom>
        </p:spPr>
      </p:pic>
    </p:spTree>
    <p:extLst>
      <p:ext uri="{BB962C8B-B14F-4D97-AF65-F5344CB8AC3E}">
        <p14:creationId xmlns:p14="http://schemas.microsoft.com/office/powerpoint/2010/main" val="1226345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FE23B7-FDBD-D648-BE57-3CCEBD87B002}"/>
              </a:ext>
            </a:extLst>
          </p:cNvPr>
          <p:cNvPicPr>
            <a:picLocks noChangeAspect="1"/>
          </p:cNvPicPr>
          <p:nvPr/>
        </p:nvPicPr>
        <p:blipFill>
          <a:blip r:embed="rId3"/>
          <a:stretch>
            <a:fillRect/>
          </a:stretch>
        </p:blipFill>
        <p:spPr>
          <a:xfrm>
            <a:off x="2828357" y="1271737"/>
            <a:ext cx="6218806" cy="1379389"/>
          </a:xfrm>
          <a:prstGeom prst="rect">
            <a:avLst/>
          </a:prstGeom>
        </p:spPr>
      </p:pic>
      <p:pic>
        <p:nvPicPr>
          <p:cNvPr id="8" name="Picture 7">
            <a:extLst>
              <a:ext uri="{FF2B5EF4-FFF2-40B4-BE49-F238E27FC236}">
                <a16:creationId xmlns:a16="http://schemas.microsoft.com/office/drawing/2014/main" id="{8E29E424-D664-3246-86CE-3EAF82D2EB30}"/>
              </a:ext>
            </a:extLst>
          </p:cNvPr>
          <p:cNvPicPr>
            <a:picLocks noChangeAspect="1"/>
          </p:cNvPicPr>
          <p:nvPr/>
        </p:nvPicPr>
        <p:blipFill>
          <a:blip r:embed="rId4"/>
          <a:stretch>
            <a:fillRect/>
          </a:stretch>
        </p:blipFill>
        <p:spPr>
          <a:xfrm>
            <a:off x="2828357" y="2793253"/>
            <a:ext cx="6218806" cy="2829672"/>
          </a:xfrm>
          <a:prstGeom prst="rect">
            <a:avLst/>
          </a:prstGeom>
        </p:spPr>
      </p:pic>
      <p:sp>
        <p:nvSpPr>
          <p:cNvPr id="2" name="Title 1">
            <a:extLst>
              <a:ext uri="{FF2B5EF4-FFF2-40B4-BE49-F238E27FC236}">
                <a16:creationId xmlns:a16="http://schemas.microsoft.com/office/drawing/2014/main" id="{862F1CD6-86B0-684F-9CA3-F19533DCD2A6}"/>
              </a:ext>
            </a:extLst>
          </p:cNvPr>
          <p:cNvSpPr>
            <a:spLocks noGrp="1"/>
          </p:cNvSpPr>
          <p:nvPr>
            <p:ph type="title"/>
          </p:nvPr>
        </p:nvSpPr>
        <p:spPr>
          <a:xfrm>
            <a:off x="381000" y="2237163"/>
            <a:ext cx="2447357" cy="2383674"/>
          </a:xfrm>
          <a:prstGeom prst="ellipse">
            <a:avLst/>
          </a:prstGeom>
          <a:solidFill>
            <a:srgbClr val="7B7B7B"/>
          </a:solidFill>
          <a:ln w="174625" cmpd="thinThick">
            <a:solidFill>
              <a:srgbClr val="7B7B7B"/>
            </a:solidFill>
          </a:ln>
        </p:spPr>
        <p:txBody>
          <a:bodyPr vert="horz" lIns="91440" tIns="45720" rIns="91440" bIns="45720" rtlCol="0" anchor="ctr">
            <a:normAutofit/>
          </a:bodyPr>
          <a:lstStyle/>
          <a:p>
            <a:pPr algn="ctr"/>
            <a:r>
              <a:rPr lang="en-US" sz="1950" kern="1200" dirty="0">
                <a:solidFill>
                  <a:srgbClr val="FFFFFF"/>
                </a:solidFill>
                <a:latin typeface="+mj-lt"/>
                <a:ea typeface="+mj-ea"/>
                <a:cs typeface="+mj-cs"/>
              </a:rPr>
              <a:t>Med Sheet Documentation</a:t>
            </a:r>
          </a:p>
        </p:txBody>
      </p:sp>
    </p:spTree>
    <p:extLst>
      <p:ext uri="{BB962C8B-B14F-4D97-AF65-F5344CB8AC3E}">
        <p14:creationId xmlns:p14="http://schemas.microsoft.com/office/powerpoint/2010/main" val="42624110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AE73EC-FC0A-304A-BD68-7970AAE8078E}"/>
              </a:ext>
            </a:extLst>
          </p:cNvPr>
          <p:cNvSpPr>
            <a:spLocks noGrp="1"/>
          </p:cNvSpPr>
          <p:nvPr>
            <p:ph type="title"/>
          </p:nvPr>
        </p:nvSpPr>
        <p:spPr>
          <a:xfrm>
            <a:off x="6950931" y="2023110"/>
            <a:ext cx="1852218" cy="2846070"/>
          </a:xfrm>
        </p:spPr>
        <p:txBody>
          <a:bodyPr vert="horz" lIns="91440" tIns="45720" rIns="91440" bIns="45720" rtlCol="0" anchor="ctr">
            <a:normAutofit/>
          </a:bodyPr>
          <a:lstStyle/>
          <a:p>
            <a:r>
              <a:rPr lang="en-US" sz="2400" kern="1200" dirty="0">
                <a:solidFill>
                  <a:schemeClr val="tx1"/>
                </a:solidFill>
                <a:latin typeface="+mj-lt"/>
                <a:ea typeface="+mj-ea"/>
                <a:cs typeface="+mj-cs"/>
              </a:rPr>
              <a:t>Count Sheet</a:t>
            </a:r>
            <a:br>
              <a:rPr lang="en-US" sz="2400" kern="1200" dirty="0">
                <a:solidFill>
                  <a:schemeClr val="tx1"/>
                </a:solidFill>
                <a:latin typeface="+mj-lt"/>
                <a:ea typeface="+mj-ea"/>
                <a:cs typeface="+mj-cs"/>
              </a:rPr>
            </a:br>
            <a:r>
              <a:rPr lang="en-US" sz="2400" kern="1200" dirty="0">
                <a:solidFill>
                  <a:schemeClr val="tx1"/>
                </a:solidFill>
                <a:latin typeface="+mj-lt"/>
                <a:ea typeface="+mj-ea"/>
                <a:cs typeface="+mj-cs"/>
              </a:rPr>
              <a:t>‘Late Entry’</a:t>
            </a:r>
          </a:p>
        </p:txBody>
      </p:sp>
      <p:sp>
        <p:nvSpPr>
          <p:cNvPr id="16" name="Rectangle 15">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361045" y="245695"/>
            <a:ext cx="1715478" cy="64375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563" y="664308"/>
            <a:ext cx="6061974"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able&#10;&#10;Description automatically generated">
            <a:extLst>
              <a:ext uri="{FF2B5EF4-FFF2-40B4-BE49-F238E27FC236}">
                <a16:creationId xmlns:a16="http://schemas.microsoft.com/office/drawing/2014/main" id="{7807AE38-829C-AE4A-8520-BBDBCBE7B540}"/>
              </a:ext>
            </a:extLst>
          </p:cNvPr>
          <p:cNvPicPr>
            <a:picLocks noChangeAspect="1"/>
          </p:cNvPicPr>
          <p:nvPr/>
        </p:nvPicPr>
        <p:blipFill>
          <a:blip r:embed="rId3"/>
          <a:stretch>
            <a:fillRect/>
          </a:stretch>
        </p:blipFill>
        <p:spPr>
          <a:xfrm>
            <a:off x="988348" y="858525"/>
            <a:ext cx="4547388" cy="5211906"/>
          </a:xfrm>
          <a:prstGeom prst="rect">
            <a:avLst/>
          </a:prstGeom>
        </p:spPr>
      </p:pic>
      <p:sp>
        <p:nvSpPr>
          <p:cNvPr id="20" name="Rectangle 19">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47951" y="3411145"/>
            <a:ext cx="1719072"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53915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a:normAutofit/>
          </a:bodyPr>
          <a:lstStyle/>
          <a:p>
            <a:r>
              <a:rPr lang="en-US" sz="2800" dirty="0"/>
              <a:t>Medication Refusal Documentation</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a:noFill/>
        </p:spPr>
        <p:txBody>
          <a:bodyPr anchor="ctr">
            <a:normAutofit/>
          </a:bodyPr>
          <a:lstStyle/>
          <a:p>
            <a:r>
              <a:rPr lang="en-US" sz="2400" dirty="0"/>
              <a:t>Circled Initials on Med Sheet</a:t>
            </a:r>
          </a:p>
          <a:p>
            <a:r>
              <a:rPr lang="en-US" sz="2400" dirty="0"/>
              <a:t>Corresponding Progress Note</a:t>
            </a:r>
          </a:p>
          <a:p>
            <a:pPr lvl="1">
              <a:buSzPct val="75000"/>
              <a:buFont typeface="Wingdings" pitchFamily="2" charset="2"/>
              <a:buChar char="§"/>
            </a:pPr>
            <a:r>
              <a:rPr lang="en-US" sz="2000" dirty="0"/>
              <a:t>Explanation</a:t>
            </a:r>
          </a:p>
          <a:p>
            <a:pPr lvl="2">
              <a:buSzPct val="75000"/>
              <a:buFont typeface="Courier New" panose="02070309020205020404" pitchFamily="49" charset="0"/>
              <a:buChar char="o"/>
            </a:pPr>
            <a:r>
              <a:rPr lang="en-US" sz="1800" dirty="0"/>
              <a:t>What Happened</a:t>
            </a:r>
          </a:p>
          <a:p>
            <a:pPr lvl="1">
              <a:buSzPct val="75000"/>
              <a:buFont typeface="Wingdings" pitchFamily="2" charset="2"/>
              <a:buChar char="§"/>
            </a:pPr>
            <a:r>
              <a:rPr lang="en-US" sz="2000" dirty="0"/>
              <a:t>HCP Notification</a:t>
            </a:r>
          </a:p>
          <a:p>
            <a:pPr lvl="2">
              <a:buSzPct val="75000"/>
              <a:buFont typeface="Courier New" panose="02070309020205020404" pitchFamily="49" charset="0"/>
              <a:buChar char="o"/>
            </a:pPr>
            <a:r>
              <a:rPr lang="en-US" sz="1800" dirty="0"/>
              <a:t>Recommendation, if applicable</a:t>
            </a:r>
          </a:p>
          <a:p>
            <a:pPr lvl="1">
              <a:buSzPct val="75000"/>
              <a:buFont typeface="Wingdings" pitchFamily="2" charset="2"/>
              <a:buChar char="§"/>
            </a:pPr>
            <a:r>
              <a:rPr lang="en-US" sz="2000" dirty="0"/>
              <a:t>Site Supervisor Notification</a:t>
            </a:r>
          </a:p>
        </p:txBody>
      </p:sp>
    </p:spTree>
    <p:extLst>
      <p:ext uri="{BB962C8B-B14F-4D97-AF65-F5344CB8AC3E}">
        <p14:creationId xmlns:p14="http://schemas.microsoft.com/office/powerpoint/2010/main" val="42264099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Medication Refusal Documentation</a:t>
            </a:r>
            <a:endParaRPr lang="en-US" sz="4000" dirty="0">
              <a:highlight>
                <a:srgbClr val="FFFF00"/>
              </a:highlight>
            </a:endParaRPr>
          </a:p>
        </p:txBody>
      </p:sp>
      <p:pic>
        <p:nvPicPr>
          <p:cNvPr id="9" name="Picture 8">
            <a:extLst>
              <a:ext uri="{FF2B5EF4-FFF2-40B4-BE49-F238E27FC236}">
                <a16:creationId xmlns:a16="http://schemas.microsoft.com/office/drawing/2014/main" id="{B87FC284-F3BE-AE42-BD7C-4FF1C499B19B}"/>
              </a:ext>
            </a:extLst>
          </p:cNvPr>
          <p:cNvPicPr>
            <a:picLocks noChangeAspect="1"/>
          </p:cNvPicPr>
          <p:nvPr/>
        </p:nvPicPr>
        <p:blipFill>
          <a:blip r:embed="rId3"/>
          <a:stretch>
            <a:fillRect/>
          </a:stretch>
        </p:blipFill>
        <p:spPr>
          <a:xfrm>
            <a:off x="457200" y="1782292"/>
            <a:ext cx="8229600" cy="1330162"/>
          </a:xfrm>
          <a:prstGeom prst="rect">
            <a:avLst/>
          </a:prstGeom>
        </p:spPr>
      </p:pic>
      <p:sp>
        <p:nvSpPr>
          <p:cNvPr id="10" name="TextBox 9">
            <a:extLst>
              <a:ext uri="{FF2B5EF4-FFF2-40B4-BE49-F238E27FC236}">
                <a16:creationId xmlns:a16="http://schemas.microsoft.com/office/drawing/2014/main" id="{EA2D4829-89D6-4547-B680-0F374D96B6F6}"/>
              </a:ext>
            </a:extLst>
          </p:cNvPr>
          <p:cNvSpPr txBox="1"/>
          <p:nvPr/>
        </p:nvSpPr>
        <p:spPr>
          <a:xfrm>
            <a:off x="2244436" y="4690753"/>
            <a:ext cx="184731" cy="369332"/>
          </a:xfrm>
          <a:prstGeom prst="rect">
            <a:avLst/>
          </a:prstGeom>
          <a:noFill/>
        </p:spPr>
        <p:txBody>
          <a:bodyPr wrap="none" rtlCol="0">
            <a:spAutoFit/>
          </a:bodyPr>
          <a:lstStyle/>
          <a:p>
            <a:endParaRPr lang="en-US" dirty="0"/>
          </a:p>
        </p:txBody>
      </p:sp>
      <p:pic>
        <p:nvPicPr>
          <p:cNvPr id="20" name="Picture 19">
            <a:extLst>
              <a:ext uri="{FF2B5EF4-FFF2-40B4-BE49-F238E27FC236}">
                <a16:creationId xmlns:a16="http://schemas.microsoft.com/office/drawing/2014/main" id="{49C0DC57-8678-C14B-A6A7-44F32741B5B5}"/>
              </a:ext>
            </a:extLst>
          </p:cNvPr>
          <p:cNvPicPr>
            <a:picLocks noChangeAspect="1"/>
          </p:cNvPicPr>
          <p:nvPr/>
        </p:nvPicPr>
        <p:blipFill>
          <a:blip r:embed="rId4"/>
          <a:stretch>
            <a:fillRect/>
          </a:stretch>
        </p:blipFill>
        <p:spPr>
          <a:xfrm>
            <a:off x="457200" y="3240500"/>
            <a:ext cx="8229600" cy="2950029"/>
          </a:xfrm>
          <a:prstGeom prst="rect">
            <a:avLst/>
          </a:prstGeom>
        </p:spPr>
      </p:pic>
    </p:spTree>
    <p:extLst>
      <p:ext uri="{BB962C8B-B14F-4D97-AF65-F5344CB8AC3E}">
        <p14:creationId xmlns:p14="http://schemas.microsoft.com/office/powerpoint/2010/main" val="30103521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ble&#10;&#10;Description automatically generated">
            <a:extLst>
              <a:ext uri="{FF2B5EF4-FFF2-40B4-BE49-F238E27FC236}">
                <a16:creationId xmlns:a16="http://schemas.microsoft.com/office/drawing/2014/main" id="{1EF89DC7-0A00-C34E-BB25-191418B1CA0F}"/>
              </a:ext>
            </a:extLst>
          </p:cNvPr>
          <p:cNvPicPr>
            <a:picLocks noChangeAspect="1"/>
          </p:cNvPicPr>
          <p:nvPr/>
        </p:nvPicPr>
        <p:blipFill>
          <a:blip r:embed="rId3"/>
          <a:stretch>
            <a:fillRect/>
          </a:stretch>
        </p:blipFill>
        <p:spPr>
          <a:xfrm>
            <a:off x="2828357" y="1267195"/>
            <a:ext cx="6194993" cy="1388693"/>
          </a:xfrm>
          <a:prstGeom prst="rect">
            <a:avLst/>
          </a:prstGeom>
        </p:spPr>
      </p:pic>
      <p:pic>
        <p:nvPicPr>
          <p:cNvPr id="5" name="Picture 4" descr="Table&#10;&#10;Description automatically generated">
            <a:extLst>
              <a:ext uri="{FF2B5EF4-FFF2-40B4-BE49-F238E27FC236}">
                <a16:creationId xmlns:a16="http://schemas.microsoft.com/office/drawing/2014/main" id="{88654BD6-4D2D-3A47-AE70-E7457009F301}"/>
              </a:ext>
            </a:extLst>
          </p:cNvPr>
          <p:cNvPicPr>
            <a:picLocks noChangeAspect="1"/>
          </p:cNvPicPr>
          <p:nvPr/>
        </p:nvPicPr>
        <p:blipFill>
          <a:blip r:embed="rId4"/>
          <a:stretch>
            <a:fillRect/>
          </a:stretch>
        </p:blipFill>
        <p:spPr>
          <a:xfrm>
            <a:off x="2971800" y="2855543"/>
            <a:ext cx="6051550" cy="2768970"/>
          </a:xfrm>
          <a:prstGeom prst="rect">
            <a:avLst/>
          </a:prstGeom>
        </p:spPr>
      </p:pic>
      <p:sp>
        <p:nvSpPr>
          <p:cNvPr id="2" name="Title 1">
            <a:extLst>
              <a:ext uri="{FF2B5EF4-FFF2-40B4-BE49-F238E27FC236}">
                <a16:creationId xmlns:a16="http://schemas.microsoft.com/office/drawing/2014/main" id="{44027196-223F-B743-B7CA-4F503562A39E}"/>
              </a:ext>
            </a:extLst>
          </p:cNvPr>
          <p:cNvSpPr>
            <a:spLocks noGrp="1"/>
          </p:cNvSpPr>
          <p:nvPr>
            <p:ph type="title"/>
          </p:nvPr>
        </p:nvSpPr>
        <p:spPr>
          <a:xfrm>
            <a:off x="444683" y="2237163"/>
            <a:ext cx="2383674" cy="2383674"/>
          </a:xfrm>
          <a:prstGeom prst="ellipse">
            <a:avLst/>
          </a:prstGeom>
          <a:solidFill>
            <a:srgbClr val="7B7B7B"/>
          </a:solidFill>
          <a:ln w="174625" cmpd="thinThick">
            <a:solidFill>
              <a:srgbClr val="7B7B7B"/>
            </a:solidFill>
          </a:ln>
        </p:spPr>
        <p:txBody>
          <a:bodyPr anchor="ctr">
            <a:normAutofit/>
          </a:bodyPr>
          <a:lstStyle/>
          <a:p>
            <a:pPr algn="ctr"/>
            <a:r>
              <a:rPr lang="en-US" sz="1950" dirty="0">
                <a:solidFill>
                  <a:srgbClr val="FFFFFF"/>
                </a:solidFill>
              </a:rPr>
              <a:t>Medication  Omitted</a:t>
            </a:r>
          </a:p>
        </p:txBody>
      </p:sp>
    </p:spTree>
    <p:extLst>
      <p:ext uri="{BB962C8B-B14F-4D97-AF65-F5344CB8AC3E}">
        <p14:creationId xmlns:p14="http://schemas.microsoft.com/office/powerpoint/2010/main" val="40163173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5400" dirty="0"/>
              <a:t>Monthly Accuracy Checks</a:t>
            </a:r>
          </a:p>
        </p:txBody>
      </p:sp>
      <p:pic>
        <p:nvPicPr>
          <p:cNvPr id="7" name="Picture 6">
            <a:extLst>
              <a:ext uri="{FF2B5EF4-FFF2-40B4-BE49-F238E27FC236}">
                <a16:creationId xmlns:a16="http://schemas.microsoft.com/office/drawing/2014/main" id="{E41F7EC5-635D-E34C-B605-13C38DDA81A2}"/>
              </a:ext>
            </a:extLst>
          </p:cNvPr>
          <p:cNvPicPr>
            <a:picLocks noChangeAspect="1"/>
          </p:cNvPicPr>
          <p:nvPr/>
        </p:nvPicPr>
        <p:blipFill>
          <a:blip r:embed="rId3"/>
          <a:stretch>
            <a:fillRect/>
          </a:stretch>
        </p:blipFill>
        <p:spPr>
          <a:xfrm>
            <a:off x="1676400" y="1447800"/>
            <a:ext cx="6048664" cy="4724400"/>
          </a:xfrm>
          <a:prstGeom prst="rect">
            <a:avLst/>
          </a:prstGeom>
        </p:spPr>
      </p:pic>
      <p:sp>
        <p:nvSpPr>
          <p:cNvPr id="9" name="Right Arrow 8">
            <a:extLst>
              <a:ext uri="{FF2B5EF4-FFF2-40B4-BE49-F238E27FC236}">
                <a16:creationId xmlns:a16="http://schemas.microsoft.com/office/drawing/2014/main" id="{6B5446E9-9B40-7240-9FCF-42995E2E0B41}"/>
              </a:ext>
            </a:extLst>
          </p:cNvPr>
          <p:cNvSpPr/>
          <p:nvPr/>
        </p:nvSpPr>
        <p:spPr>
          <a:xfrm>
            <a:off x="585616" y="57912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71315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28">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5"/>
            <a:ext cx="4168866" cy="1325563"/>
          </a:xfrm>
        </p:spPr>
        <p:txBody>
          <a:bodyPr>
            <a:normAutofit/>
          </a:bodyPr>
          <a:lstStyle/>
          <a:p>
            <a:r>
              <a:rPr lang="en-US" dirty="0"/>
              <a:t>Data Tracking</a:t>
            </a:r>
          </a:p>
        </p:txBody>
      </p:sp>
      <p:sp>
        <p:nvSpPr>
          <p:cNvPr id="38" name="Freeform: Shape 30">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628650" y="1825625"/>
            <a:ext cx="4168866" cy="4351338"/>
          </a:xfrm>
        </p:spPr>
        <p:txBody>
          <a:bodyPr>
            <a:normAutofit/>
          </a:bodyPr>
          <a:lstStyle/>
          <a:p>
            <a:r>
              <a:rPr lang="en-US" dirty="0"/>
              <a:t>Cross reference for medication administration</a:t>
            </a:r>
          </a:p>
          <a:p>
            <a:pPr lvl="1">
              <a:buSzPct val="75000"/>
              <a:buFont typeface="Wingdings" pitchFamily="2" charset="2"/>
              <a:buChar char="§"/>
            </a:pPr>
            <a:r>
              <a:rPr lang="en-US" dirty="0"/>
              <a:t>Bowel Movements</a:t>
            </a:r>
          </a:p>
          <a:p>
            <a:pPr lvl="1">
              <a:buSzPct val="75000"/>
              <a:buFont typeface="Wingdings" pitchFamily="2" charset="2"/>
              <a:buChar char="§"/>
            </a:pPr>
            <a:r>
              <a:rPr lang="en-US" dirty="0"/>
              <a:t>Blood Glucose Monitoring</a:t>
            </a:r>
          </a:p>
          <a:p>
            <a:pPr lvl="1">
              <a:buSzPct val="75000"/>
              <a:buFont typeface="Wingdings" pitchFamily="2" charset="2"/>
              <a:buChar char="§"/>
            </a:pPr>
            <a:r>
              <a:rPr lang="en-US" dirty="0"/>
              <a:t>Weight</a:t>
            </a:r>
          </a:p>
          <a:p>
            <a:pPr lvl="1">
              <a:buSzPct val="75000"/>
              <a:buFont typeface="Wingdings" pitchFamily="2" charset="2"/>
              <a:buChar char="§"/>
            </a:pPr>
            <a:r>
              <a:rPr lang="en-US" dirty="0"/>
              <a:t>Vital Signs</a:t>
            </a:r>
          </a:p>
          <a:p>
            <a:pPr lvl="1">
              <a:buSzPct val="75000"/>
              <a:buFont typeface="Wingdings" pitchFamily="2" charset="2"/>
              <a:buChar char="§"/>
            </a:pPr>
            <a:r>
              <a:rPr lang="en-US" dirty="0"/>
              <a:t>Seizures</a:t>
            </a:r>
          </a:p>
          <a:p>
            <a:pPr>
              <a:buSzPct val="75000"/>
              <a:buFont typeface="Wingdings" pitchFamily="2" charset="2"/>
              <a:buChar char="§"/>
            </a:pPr>
            <a:r>
              <a:rPr lang="en-US" dirty="0"/>
              <a:t>Recorded on Med Sheet</a:t>
            </a:r>
          </a:p>
        </p:txBody>
      </p:sp>
      <p:sp>
        <p:nvSpPr>
          <p:cNvPr id="40" name="Oval 32">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2624479"/>
            <a:ext cx="609320"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Block Arc 34">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85863" y="1516981"/>
            <a:ext cx="2387600" cy="17907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Freeform: Shape 36">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0"/>
            <a:ext cx="1736438"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39" name="Straight Connector 38">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9347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41" name="Freeform: Shape 40">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54162" y="4112081"/>
            <a:ext cx="889838"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43" name="Arc 42">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4565205" y="4145122"/>
            <a:ext cx="3062574"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5" name="Freeform: Shape 44">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4962670"/>
            <a:ext cx="1982514"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2333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13">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15">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17">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963930" y="1008993"/>
            <a:ext cx="6923558" cy="3542045"/>
          </a:xfrm>
        </p:spPr>
        <p:txBody>
          <a:bodyPr vert="horz" lIns="91440" tIns="45720" rIns="91440" bIns="45720" rtlCol="0" anchor="b">
            <a:normAutofit/>
          </a:bodyPr>
          <a:lstStyle/>
          <a:p>
            <a:r>
              <a:rPr lang="en-US" sz="10000" kern="1200" dirty="0">
                <a:solidFill>
                  <a:schemeClr val="tx1"/>
                </a:solidFill>
                <a:latin typeface="+mj-lt"/>
                <a:ea typeface="+mj-ea"/>
                <a:cs typeface="+mj-cs"/>
              </a:rPr>
              <a:t>Section A</a:t>
            </a:r>
          </a:p>
        </p:txBody>
      </p:sp>
      <p:sp>
        <p:nvSpPr>
          <p:cNvPr id="5" name="Text Placeholder 4"/>
          <p:cNvSpPr>
            <a:spLocks noGrp="1"/>
          </p:cNvSpPr>
          <p:nvPr>
            <p:ph type="body" idx="1"/>
          </p:nvPr>
        </p:nvSpPr>
        <p:spPr>
          <a:xfrm>
            <a:off x="963930" y="4582814"/>
            <a:ext cx="5349252" cy="1312657"/>
          </a:xfrm>
        </p:spPr>
        <p:txBody>
          <a:bodyPr vert="horz" lIns="91440" tIns="45720" rIns="91440" bIns="45720" rtlCol="0" anchor="t">
            <a:normAutofit/>
          </a:bodyPr>
          <a:lstStyle/>
          <a:p>
            <a:r>
              <a:rPr lang="en-US" kern="1200" dirty="0">
                <a:solidFill>
                  <a:schemeClr val="tx1"/>
                </a:solidFill>
                <a:latin typeface="+mn-lt"/>
                <a:ea typeface="+mn-ea"/>
                <a:cs typeface="+mn-cs"/>
              </a:rPr>
              <a:t>Health Care Provider (HCP) Orders</a:t>
            </a:r>
          </a:p>
        </p:txBody>
      </p:sp>
      <p:sp>
        <p:nvSpPr>
          <p:cNvPr id="2" name="TextBox 1">
            <a:extLst>
              <a:ext uri="{FF2B5EF4-FFF2-40B4-BE49-F238E27FC236}">
                <a16:creationId xmlns:a16="http://schemas.microsoft.com/office/drawing/2014/main" id="{78C299B1-E868-A144-848D-8736D2A6FCF6}"/>
              </a:ext>
            </a:extLst>
          </p:cNvPr>
          <p:cNvSpPr txBox="1"/>
          <p:nvPr/>
        </p:nvSpPr>
        <p:spPr>
          <a:xfrm>
            <a:off x="6500616" y="6198772"/>
            <a:ext cx="2462530" cy="646331"/>
          </a:xfrm>
          <a:prstGeom prst="rect">
            <a:avLst/>
          </a:prstGeom>
          <a:noFill/>
        </p:spPr>
        <p:txBody>
          <a:bodyPr wrap="square" rtlCol="0">
            <a:spAutoFit/>
          </a:bodyPr>
          <a:lstStyle/>
          <a:p>
            <a:r>
              <a:rPr lang="en-US" altLang="en-US" dirty="0"/>
              <a:t>MAP Policy Section 13</a:t>
            </a:r>
          </a:p>
          <a:p>
            <a:endParaRPr lang="en-US" dirty="0"/>
          </a:p>
        </p:txBody>
      </p:sp>
    </p:spTree>
    <p:extLst>
      <p:ext uri="{BB962C8B-B14F-4D97-AF65-F5344CB8AC3E}">
        <p14:creationId xmlns:p14="http://schemas.microsoft.com/office/powerpoint/2010/main" val="1507489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a:t>Data Tracking Documentation</a:t>
            </a: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601" t="8532" r="35198" b="55200"/>
          <a:stretch/>
        </p:blipFill>
        <p:spPr bwMode="auto">
          <a:xfrm>
            <a:off x="45720" y="1874520"/>
            <a:ext cx="8869680" cy="3108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66387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91" y="1119031"/>
            <a:ext cx="3464954"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8305" y="1396686"/>
            <a:ext cx="2430380" cy="4064628"/>
          </a:xfrm>
        </p:spPr>
        <p:txBody>
          <a:bodyPr>
            <a:normAutofit/>
          </a:bodyPr>
          <a:lstStyle/>
          <a:p>
            <a:r>
              <a:rPr lang="en-US" dirty="0"/>
              <a:t>Seizure Record</a:t>
            </a:r>
          </a:p>
        </p:txBody>
      </p:sp>
      <p:sp>
        <p:nvSpPr>
          <p:cNvPr id="13" name="Arc 12">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6512790" y="941148"/>
            <a:ext cx="2240924"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536" y="4780992"/>
            <a:ext cx="409575"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4027614" y="1526033"/>
            <a:ext cx="4152298" cy="3935281"/>
          </a:xfrm>
        </p:spPr>
        <p:txBody>
          <a:bodyPr>
            <a:normAutofit/>
          </a:bodyPr>
          <a:lstStyle/>
          <a:p>
            <a:r>
              <a:rPr lang="en-US" sz="3200" dirty="0"/>
              <a:t>Seizure Record</a:t>
            </a:r>
          </a:p>
          <a:p>
            <a:pPr lvl="1">
              <a:buSzPct val="75000"/>
              <a:buFont typeface="Wingdings" pitchFamily="2" charset="2"/>
              <a:buChar char="§"/>
            </a:pPr>
            <a:r>
              <a:rPr lang="en-US" sz="2800" dirty="0"/>
              <a:t>Available to cross reference for med administration, if applicable</a:t>
            </a:r>
          </a:p>
        </p:txBody>
      </p:sp>
    </p:spTree>
    <p:extLst>
      <p:ext uri="{BB962C8B-B14F-4D97-AF65-F5344CB8AC3E}">
        <p14:creationId xmlns:p14="http://schemas.microsoft.com/office/powerpoint/2010/main" val="33783409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BCD9EF8-1FAB-1448-A1AC-163886B03EB7}"/>
              </a:ext>
            </a:extLst>
          </p:cNvPr>
          <p:cNvSpPr>
            <a:spLocks noGrp="1"/>
          </p:cNvSpPr>
          <p:nvPr>
            <p:ph type="title"/>
          </p:nvPr>
        </p:nvSpPr>
        <p:spPr>
          <a:xfrm>
            <a:off x="480060" y="325369"/>
            <a:ext cx="3276451" cy="1956841"/>
          </a:xfrm>
        </p:spPr>
        <p:txBody>
          <a:bodyPr vert="horz" lIns="91440" tIns="45720" rIns="91440" bIns="45720" rtlCol="0" anchor="b">
            <a:normAutofit/>
          </a:bodyPr>
          <a:lstStyle/>
          <a:p>
            <a:r>
              <a:rPr lang="en-US" sz="4400" dirty="0"/>
              <a:t>Emergency Fact Sheet</a:t>
            </a:r>
            <a:br>
              <a:rPr lang="en-US" sz="4400" dirty="0"/>
            </a:br>
            <a:r>
              <a:rPr lang="en-US" sz="4400" dirty="0"/>
              <a:t>(EFS)</a:t>
            </a:r>
          </a:p>
        </p:txBody>
      </p:sp>
      <p:sp>
        <p:nvSpPr>
          <p:cNvPr id="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98DB3EF7-F9B1-FD41-A3D8-E0DB0502BCC5}"/>
              </a:ext>
            </a:extLst>
          </p:cNvPr>
          <p:cNvSpPr>
            <a:spLocks noGrp="1"/>
          </p:cNvSpPr>
          <p:nvPr>
            <p:ph type="body" sz="half" idx="2"/>
          </p:nvPr>
        </p:nvSpPr>
        <p:spPr>
          <a:xfrm>
            <a:off x="480060" y="2872899"/>
            <a:ext cx="3276451" cy="3320668"/>
          </a:xfrm>
        </p:spPr>
        <p:txBody>
          <a:bodyPr vert="horz" lIns="91440" tIns="45720" rIns="91440" bIns="45720" rtlCol="0">
            <a:normAutofit/>
          </a:bodyPr>
          <a:lstStyle/>
          <a:p>
            <a:pPr indent="-228600">
              <a:buFont typeface="Arial" panose="020B0604020202020204" pitchFamily="34" charset="0"/>
              <a:buChar char="•"/>
            </a:pPr>
            <a:r>
              <a:rPr lang="en-US" sz="2800" dirty="0"/>
              <a:t>Includes</a:t>
            </a:r>
          </a:p>
          <a:p>
            <a:pPr marL="514350" lvl="1" indent="-285750">
              <a:buSzPct val="75000"/>
              <a:buFont typeface="Wingdings" pitchFamily="2" charset="2"/>
              <a:buChar char="§"/>
            </a:pPr>
            <a:r>
              <a:rPr lang="en-US" sz="2400" dirty="0"/>
              <a:t>Current Medications</a:t>
            </a:r>
          </a:p>
          <a:p>
            <a:pPr marL="1028700" lvl="2" indent="-342900">
              <a:buSzPct val="75000"/>
              <a:buFont typeface="Courier New" panose="02070309020205020404" pitchFamily="49" charset="0"/>
              <a:buChar char="o"/>
            </a:pPr>
            <a:r>
              <a:rPr lang="en-US" sz="2200" dirty="0"/>
              <a:t>Dosages</a:t>
            </a:r>
          </a:p>
          <a:p>
            <a:pPr marL="1028700" lvl="2" indent="-342900">
              <a:buSzPct val="75000"/>
              <a:buFont typeface="Courier New" panose="02070309020205020404" pitchFamily="49" charset="0"/>
              <a:buChar char="o"/>
            </a:pPr>
            <a:r>
              <a:rPr lang="en-US" sz="2200" dirty="0"/>
              <a:t>Frequencies</a:t>
            </a:r>
            <a:endParaRPr lang="en-US" sz="1500" dirty="0"/>
          </a:p>
          <a:p>
            <a:pPr marL="571500" lvl="1" indent="-342900">
              <a:buSzPct val="75000"/>
              <a:buFont typeface="Wingdings" pitchFamily="2" charset="2"/>
              <a:buChar char="§"/>
            </a:pPr>
            <a:r>
              <a:rPr lang="en-US" sz="2400" dirty="0"/>
              <a:t>Listed or Attached</a:t>
            </a:r>
          </a:p>
        </p:txBody>
      </p:sp>
      <p:pic>
        <p:nvPicPr>
          <p:cNvPr id="8" name="Content Placeholder 7" descr="A screenshot of a social media post&#10;&#10;Description automatically generated">
            <a:extLst>
              <a:ext uri="{FF2B5EF4-FFF2-40B4-BE49-F238E27FC236}">
                <a16:creationId xmlns:a16="http://schemas.microsoft.com/office/drawing/2014/main" id="{FCCCB6A1-C38E-284B-8368-2EC2B3FDF946}"/>
              </a:ext>
            </a:extLst>
          </p:cNvPr>
          <p:cNvPicPr>
            <a:picLocks noGrp="1" noChangeAspect="1"/>
          </p:cNvPicPr>
          <p:nvPr>
            <p:ph idx="1"/>
          </p:nvPr>
        </p:nvPicPr>
        <p:blipFill rotWithShape="1">
          <a:blip r:embed="rId3"/>
          <a:srcRect r="1" b="8944"/>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0889877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anchor="b">
            <a:normAutofit/>
          </a:bodyPr>
          <a:lstStyle/>
          <a:p>
            <a:r>
              <a:rPr lang="en-US" sz="3600" dirty="0"/>
              <a:t>Medication Documentation</a:t>
            </a:r>
          </a:p>
        </p:txBody>
      </p:sp>
      <p:sp>
        <p:nvSpPr>
          <p:cNvPr id="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0060" y="2872899"/>
            <a:ext cx="3182691" cy="3320668"/>
          </a:xfrm>
        </p:spPr>
        <p:txBody>
          <a:bodyPr>
            <a:normAutofit/>
          </a:bodyPr>
          <a:lstStyle/>
          <a:p>
            <a:r>
              <a:rPr lang="en-US" sz="2400" dirty="0"/>
              <a:t>Allergies included  </a:t>
            </a:r>
          </a:p>
          <a:p>
            <a:pPr lvl="1">
              <a:buSzPct val="75000"/>
              <a:buFont typeface="Wingdings" pitchFamily="2" charset="2"/>
              <a:buChar char="§"/>
            </a:pPr>
            <a:r>
              <a:rPr lang="en-US" sz="2000" dirty="0"/>
              <a:t>HCP Order</a:t>
            </a:r>
          </a:p>
          <a:p>
            <a:pPr lvl="1">
              <a:buSzPct val="75000"/>
              <a:buFont typeface="Wingdings" pitchFamily="2" charset="2"/>
              <a:buChar char="§"/>
            </a:pPr>
            <a:r>
              <a:rPr lang="en-US" sz="2000" dirty="0"/>
              <a:t>Consult Form</a:t>
            </a:r>
          </a:p>
          <a:p>
            <a:pPr lvl="1">
              <a:buSzPct val="75000"/>
              <a:buFont typeface="Wingdings" pitchFamily="2" charset="2"/>
              <a:buChar char="§"/>
            </a:pPr>
            <a:r>
              <a:rPr lang="en-US" sz="2000" dirty="0"/>
              <a:t>Med Sheet</a:t>
            </a:r>
          </a:p>
          <a:p>
            <a:pPr lvl="1">
              <a:buSzPct val="75000"/>
              <a:buFont typeface="Wingdings" pitchFamily="2" charset="2"/>
              <a:buChar char="§"/>
            </a:pPr>
            <a:r>
              <a:rPr lang="en-US" sz="2000" dirty="0"/>
              <a:t>EFS, etc.</a:t>
            </a:r>
            <a:endParaRPr lang="en-US" sz="1900" dirty="0"/>
          </a:p>
        </p:txBody>
      </p:sp>
      <p:pic>
        <p:nvPicPr>
          <p:cNvPr id="8" name="Picture 7" descr="Doctor writing on tablet with pen">
            <a:extLst>
              <a:ext uri="{FF2B5EF4-FFF2-40B4-BE49-F238E27FC236}">
                <a16:creationId xmlns:a16="http://schemas.microsoft.com/office/drawing/2014/main" id="{DEFEBB79-4F0B-CB46-93D7-82716DD3B141}"/>
              </a:ext>
            </a:extLst>
          </p:cNvPr>
          <p:cNvPicPr>
            <a:picLocks noChangeAspect="1"/>
          </p:cNvPicPr>
          <p:nvPr/>
        </p:nvPicPr>
        <p:blipFill rotWithShape="1">
          <a:blip r:embed="rId3">
            <a:extLst>
              <a:ext uri="{28A0092B-C50C-407E-A947-70E740481C1C}">
                <a14:useLocalDpi xmlns:a14="http://schemas.microsoft.com/office/drawing/2010/main" val="0"/>
              </a:ext>
            </a:extLst>
          </a:blip>
          <a:srcRect l="58676" r="1142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9884822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13">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15">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17">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963930" y="1008993"/>
            <a:ext cx="6923558" cy="3542045"/>
          </a:xfrm>
        </p:spPr>
        <p:txBody>
          <a:bodyPr vert="horz" lIns="91440" tIns="45720" rIns="91440" bIns="45720" rtlCol="0" anchor="b">
            <a:normAutofit/>
          </a:bodyPr>
          <a:lstStyle/>
          <a:p>
            <a:r>
              <a:rPr lang="en-US" sz="10000" kern="1200" dirty="0">
                <a:solidFill>
                  <a:schemeClr val="tx1"/>
                </a:solidFill>
                <a:latin typeface="+mj-lt"/>
                <a:ea typeface="+mj-ea"/>
                <a:cs typeface="+mj-cs"/>
              </a:rPr>
              <a:t>Section E</a:t>
            </a:r>
          </a:p>
        </p:txBody>
      </p:sp>
      <p:sp>
        <p:nvSpPr>
          <p:cNvPr id="5" name="Text Placeholder 4"/>
          <p:cNvSpPr>
            <a:spLocks noGrp="1"/>
          </p:cNvSpPr>
          <p:nvPr>
            <p:ph type="body" idx="1"/>
          </p:nvPr>
        </p:nvSpPr>
        <p:spPr>
          <a:xfrm>
            <a:off x="963930" y="4582814"/>
            <a:ext cx="5349252" cy="1312657"/>
          </a:xfrm>
        </p:spPr>
        <p:txBody>
          <a:bodyPr vert="horz" lIns="91440" tIns="45720" rIns="91440" bIns="45720" rtlCol="0" anchor="t">
            <a:normAutofit/>
          </a:bodyPr>
          <a:lstStyle/>
          <a:p>
            <a:r>
              <a:rPr lang="en-US" kern="1200" dirty="0">
                <a:solidFill>
                  <a:schemeClr val="tx1"/>
                </a:solidFill>
                <a:latin typeface="+mn-lt"/>
                <a:ea typeface="+mn-ea"/>
                <a:cs typeface="+mn-cs"/>
              </a:rPr>
              <a:t>Staff Certification</a:t>
            </a:r>
          </a:p>
        </p:txBody>
      </p:sp>
      <p:sp>
        <p:nvSpPr>
          <p:cNvPr id="2" name="TextBox 1">
            <a:extLst>
              <a:ext uri="{FF2B5EF4-FFF2-40B4-BE49-F238E27FC236}">
                <a16:creationId xmlns:a16="http://schemas.microsoft.com/office/drawing/2014/main" id="{53C88106-7F77-534F-96FC-31CE3701C19C}"/>
              </a:ext>
            </a:extLst>
          </p:cNvPr>
          <p:cNvSpPr txBox="1"/>
          <p:nvPr/>
        </p:nvSpPr>
        <p:spPr>
          <a:xfrm>
            <a:off x="6490340" y="6221413"/>
            <a:ext cx="2895600" cy="646331"/>
          </a:xfrm>
          <a:prstGeom prst="rect">
            <a:avLst/>
          </a:prstGeom>
          <a:noFill/>
        </p:spPr>
        <p:txBody>
          <a:bodyPr wrap="square" rtlCol="0">
            <a:spAutoFit/>
          </a:bodyPr>
          <a:lstStyle/>
          <a:p>
            <a:r>
              <a:rPr lang="en-US" altLang="en-US" dirty="0"/>
              <a:t>MAP Policy Section 02</a:t>
            </a:r>
          </a:p>
          <a:p>
            <a:endParaRPr lang="en-US" dirty="0"/>
          </a:p>
        </p:txBody>
      </p:sp>
    </p:spTree>
    <p:extLst>
      <p:ext uri="{BB962C8B-B14F-4D97-AF65-F5344CB8AC3E}">
        <p14:creationId xmlns:p14="http://schemas.microsoft.com/office/powerpoint/2010/main" val="4749118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2170" y="856180"/>
            <a:ext cx="3420438" cy="1128068"/>
          </a:xfrm>
        </p:spPr>
        <p:txBody>
          <a:bodyPr vert="horz" lIns="91440" tIns="45720" rIns="91440" bIns="45720" rtlCol="0" anchor="ctr">
            <a:normAutofit/>
          </a:bodyPr>
          <a:lstStyle/>
          <a:p>
            <a:br>
              <a:rPr lang="en-US" sz="3500" dirty="0"/>
            </a:br>
            <a:r>
              <a:rPr lang="en-US" sz="3500" dirty="0"/>
              <a:t>MAP Certification </a:t>
            </a:r>
            <a:endParaRPr lang="en-US" sz="3500" i="1" dirty="0"/>
          </a:p>
        </p:txBody>
      </p:sp>
      <p:grpSp>
        <p:nvGrpSpPr>
          <p:cNvPr id="29" name="Group 28">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30" name="Rectangle 2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390881" y="2364137"/>
            <a:ext cx="3602334" cy="3979585"/>
          </a:xfrm>
        </p:spPr>
        <p:txBody>
          <a:bodyPr vert="horz" lIns="91440" tIns="45720" rIns="91440" bIns="45720" rtlCol="0" anchor="ctr">
            <a:normAutofit/>
          </a:bodyPr>
          <a:lstStyle/>
          <a:p>
            <a:r>
              <a:rPr lang="en-US" dirty="0"/>
              <a:t>Acceptable Proof </a:t>
            </a:r>
          </a:p>
          <a:p>
            <a:pPr lvl="1">
              <a:buSzPct val="75000"/>
              <a:buFont typeface="Wingdings" pitchFamily="2" charset="2"/>
              <a:buChar char="§"/>
            </a:pPr>
            <a:r>
              <a:rPr lang="en-US" dirty="0"/>
              <a:t>Massachusetts MAP Certification letter or</a:t>
            </a:r>
          </a:p>
          <a:p>
            <a:pPr lvl="1">
              <a:buSzPct val="75000"/>
              <a:buFont typeface="Wingdings" pitchFamily="2" charset="2"/>
              <a:buChar char="§"/>
            </a:pPr>
            <a:r>
              <a:rPr lang="en-US" dirty="0"/>
              <a:t>Master List with Expiration Date or</a:t>
            </a:r>
          </a:p>
          <a:p>
            <a:pPr lvl="1">
              <a:buSzPct val="75000"/>
              <a:buFont typeface="Wingdings" pitchFamily="2" charset="2"/>
              <a:buChar char="§"/>
            </a:pPr>
            <a:r>
              <a:rPr lang="en-US" dirty="0"/>
              <a:t>MAP Recertification Competency Evaluation form</a:t>
            </a:r>
          </a:p>
          <a:p>
            <a:pPr lvl="2">
              <a:buSzPct val="75000"/>
              <a:buFont typeface="Courier New" panose="02070309020205020404" pitchFamily="49" charset="0"/>
              <a:buChar char="o"/>
            </a:pPr>
            <a:r>
              <a:rPr lang="en-US" dirty="0"/>
              <a:t>replaced ASAP with MAP Certification letter </a:t>
            </a:r>
          </a:p>
          <a:p>
            <a:pPr marL="457200" lvl="1">
              <a:buSzPct val="75000"/>
            </a:pPr>
            <a:endParaRPr lang="en-US" sz="1700" dirty="0"/>
          </a:p>
        </p:txBody>
      </p:sp>
      <p:sp>
        <p:nvSpPr>
          <p:cNvPr id="35" name="Rectangle 34">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F33E993-B957-844D-8605-5C5EF2E9D4C5}"/>
              </a:ext>
            </a:extLst>
          </p:cNvPr>
          <p:cNvPicPr>
            <a:picLocks noChangeAspect="1"/>
          </p:cNvPicPr>
          <p:nvPr/>
        </p:nvPicPr>
        <p:blipFill>
          <a:blip r:embed="rId3"/>
          <a:stretch>
            <a:fillRect/>
          </a:stretch>
        </p:blipFill>
        <p:spPr>
          <a:xfrm>
            <a:off x="4296433" y="482310"/>
            <a:ext cx="4129222" cy="5892744"/>
          </a:xfrm>
          <a:prstGeom prst="rect">
            <a:avLst/>
          </a:prstGeom>
        </p:spPr>
      </p:pic>
    </p:spTree>
    <p:extLst>
      <p:ext uri="{BB962C8B-B14F-4D97-AF65-F5344CB8AC3E}">
        <p14:creationId xmlns:p14="http://schemas.microsoft.com/office/powerpoint/2010/main" val="8764319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pPr algn="ctr"/>
            <a:r>
              <a:rPr lang="en-US" sz="4800" dirty="0"/>
              <a:t>https://ma.tmuniverse.com/</a:t>
            </a:r>
          </a:p>
        </p:txBody>
      </p:sp>
      <p:pic>
        <p:nvPicPr>
          <p:cNvPr id="3" name="Picture 2">
            <a:extLst>
              <a:ext uri="{FF2B5EF4-FFF2-40B4-BE49-F238E27FC236}">
                <a16:creationId xmlns:a16="http://schemas.microsoft.com/office/drawing/2014/main" id="{A7A67C9F-432D-9943-B854-76C0800C7330}"/>
              </a:ext>
            </a:extLst>
          </p:cNvPr>
          <p:cNvPicPr>
            <a:picLocks noChangeAspect="1"/>
          </p:cNvPicPr>
          <p:nvPr/>
        </p:nvPicPr>
        <p:blipFill>
          <a:blip r:embed="rId3"/>
          <a:stretch>
            <a:fillRect/>
          </a:stretch>
        </p:blipFill>
        <p:spPr>
          <a:xfrm>
            <a:off x="0" y="1690689"/>
            <a:ext cx="9144000" cy="4359859"/>
          </a:xfrm>
          <a:prstGeom prst="rect">
            <a:avLst/>
          </a:prstGeom>
        </p:spPr>
      </p:pic>
    </p:spTree>
    <p:extLst>
      <p:ext uri="{BB962C8B-B14F-4D97-AF65-F5344CB8AC3E}">
        <p14:creationId xmlns:p14="http://schemas.microsoft.com/office/powerpoint/2010/main" val="31691298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13">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15">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17">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963930" y="1008993"/>
            <a:ext cx="6923558" cy="3542045"/>
          </a:xfrm>
        </p:spPr>
        <p:txBody>
          <a:bodyPr vert="horz" lIns="91440" tIns="45720" rIns="91440" bIns="45720" rtlCol="0" anchor="b">
            <a:normAutofit/>
          </a:bodyPr>
          <a:lstStyle/>
          <a:p>
            <a:r>
              <a:rPr lang="en-US" sz="10000" kern="1200" dirty="0">
                <a:solidFill>
                  <a:schemeClr val="tx1"/>
                </a:solidFill>
                <a:latin typeface="+mj-lt"/>
                <a:ea typeface="+mj-ea"/>
                <a:cs typeface="+mj-cs"/>
              </a:rPr>
              <a:t>Section F</a:t>
            </a:r>
          </a:p>
        </p:txBody>
      </p:sp>
      <p:sp>
        <p:nvSpPr>
          <p:cNvPr id="5" name="Text Placeholder 4"/>
          <p:cNvSpPr>
            <a:spLocks noGrp="1"/>
          </p:cNvSpPr>
          <p:nvPr>
            <p:ph type="body" idx="1"/>
          </p:nvPr>
        </p:nvSpPr>
        <p:spPr>
          <a:xfrm>
            <a:off x="963930" y="4582814"/>
            <a:ext cx="5349252" cy="1312657"/>
          </a:xfrm>
        </p:spPr>
        <p:txBody>
          <a:bodyPr vert="horz" lIns="91440" tIns="45720" rIns="91440" bIns="45720" rtlCol="0" anchor="t">
            <a:normAutofit/>
          </a:bodyPr>
          <a:lstStyle/>
          <a:p>
            <a:r>
              <a:rPr lang="en-US" kern="1200" dirty="0">
                <a:solidFill>
                  <a:schemeClr val="tx1"/>
                </a:solidFill>
                <a:latin typeface="+mn-lt"/>
                <a:ea typeface="+mn-ea"/>
                <a:cs typeface="+mn-cs"/>
              </a:rPr>
              <a:t>Ancillary Practices</a:t>
            </a:r>
          </a:p>
        </p:txBody>
      </p:sp>
      <p:sp>
        <p:nvSpPr>
          <p:cNvPr id="3" name="TextBox 2">
            <a:extLst>
              <a:ext uri="{FF2B5EF4-FFF2-40B4-BE49-F238E27FC236}">
                <a16:creationId xmlns:a16="http://schemas.microsoft.com/office/drawing/2014/main" id="{34439205-5E76-BB4E-AF4D-52FDD3B8FA4B}"/>
              </a:ext>
            </a:extLst>
          </p:cNvPr>
          <p:cNvSpPr txBox="1"/>
          <p:nvPr/>
        </p:nvSpPr>
        <p:spPr>
          <a:xfrm>
            <a:off x="5917708" y="6183979"/>
            <a:ext cx="3048000" cy="369332"/>
          </a:xfrm>
          <a:prstGeom prst="rect">
            <a:avLst/>
          </a:prstGeom>
          <a:noFill/>
        </p:spPr>
        <p:txBody>
          <a:bodyPr wrap="square" rtlCol="0">
            <a:spAutoFit/>
          </a:bodyPr>
          <a:lstStyle/>
          <a:p>
            <a:pPr>
              <a:spcBef>
                <a:spcPct val="50000"/>
              </a:spcBef>
            </a:pPr>
            <a:r>
              <a:rPr lang="en-US" altLang="en-US" dirty="0"/>
              <a:t>MAP Policy Sections 08 &amp; 14</a:t>
            </a:r>
          </a:p>
        </p:txBody>
      </p:sp>
    </p:spTree>
    <p:extLst>
      <p:ext uri="{BB962C8B-B14F-4D97-AF65-F5344CB8AC3E}">
        <p14:creationId xmlns:p14="http://schemas.microsoft.com/office/powerpoint/2010/main" val="14442925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a:normAutofit/>
          </a:bodyPr>
          <a:lstStyle/>
          <a:p>
            <a:r>
              <a:rPr lang="en-US" dirty="0"/>
              <a:t>Ancillary Practices</a:t>
            </a:r>
          </a:p>
        </p:txBody>
      </p:sp>
      <p:sp>
        <p:nvSpPr>
          <p:cNvPr id="18"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a:bodyPr>
          <a:lstStyle/>
          <a:p>
            <a:r>
              <a:rPr lang="en-US" dirty="0"/>
              <a:t>CLIA Waiver </a:t>
            </a:r>
          </a:p>
          <a:p>
            <a:pPr lvl="1">
              <a:buSzPct val="75000"/>
              <a:buFont typeface="Wingdings" pitchFamily="2" charset="2"/>
              <a:buChar char="§"/>
            </a:pPr>
            <a:r>
              <a:rPr lang="en-US" dirty="0"/>
              <a:t>laboratory testing on site</a:t>
            </a:r>
          </a:p>
        </p:txBody>
      </p:sp>
      <p:pic>
        <p:nvPicPr>
          <p:cNvPr id="25" name="Graphic 24" descr="Four test tubes in a row, partly filled with liquid">
            <a:extLst>
              <a:ext uri="{FF2B5EF4-FFF2-40B4-BE49-F238E27FC236}">
                <a16:creationId xmlns:a16="http://schemas.microsoft.com/office/drawing/2014/main" id="{C73578D6-766F-074D-8CB5-BCB093EA9D5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34567" y="3429000"/>
            <a:ext cx="3259521" cy="3259521"/>
          </a:xfrm>
          <a:prstGeom prst="rect">
            <a:avLst/>
          </a:prstGeom>
        </p:spPr>
      </p:pic>
    </p:spTree>
    <p:extLst>
      <p:ext uri="{BB962C8B-B14F-4D97-AF65-F5344CB8AC3E}">
        <p14:creationId xmlns:p14="http://schemas.microsoft.com/office/powerpoint/2010/main" val="10979032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9141618"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9144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4554" y="489439"/>
            <a:ext cx="8354891" cy="930447"/>
          </a:xfrm>
        </p:spPr>
        <p:txBody>
          <a:bodyPr vert="horz" lIns="91440" tIns="45720" rIns="91440" bIns="45720" rtlCol="0" anchor="b">
            <a:normAutofit/>
          </a:bodyPr>
          <a:lstStyle/>
          <a:p>
            <a:pPr algn="ctr"/>
            <a:r>
              <a:rPr lang="en-US" kern="1200" dirty="0">
                <a:solidFill>
                  <a:schemeClr val="bg1"/>
                </a:solidFill>
                <a:latin typeface="+mj-lt"/>
                <a:ea typeface="+mj-ea"/>
                <a:cs typeface="+mj-cs"/>
              </a:rPr>
              <a:t>www.mass.gov</a:t>
            </a:r>
          </a:p>
        </p:txBody>
      </p:sp>
      <p:cxnSp>
        <p:nvCxnSpPr>
          <p:cNvPr id="26" name="Straight Connector 25">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1479733"/>
            <a:ext cx="20574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9141618"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Graphical user interface, website&#10;&#10;Description automatically generated">
            <a:extLst>
              <a:ext uri="{FF2B5EF4-FFF2-40B4-BE49-F238E27FC236}">
                <a16:creationId xmlns:a16="http://schemas.microsoft.com/office/drawing/2014/main" id="{02FEC961-C339-2544-B387-C5F7A2CFD07B}"/>
              </a:ext>
            </a:extLst>
          </p:cNvPr>
          <p:cNvPicPr>
            <a:picLocks noChangeAspect="1"/>
          </p:cNvPicPr>
          <p:nvPr/>
        </p:nvPicPr>
        <p:blipFill>
          <a:blip r:embed="rId3"/>
          <a:stretch>
            <a:fillRect/>
          </a:stretch>
        </p:blipFill>
        <p:spPr>
          <a:xfrm>
            <a:off x="670137" y="2427541"/>
            <a:ext cx="7762401" cy="3997637"/>
          </a:xfrm>
          <a:prstGeom prst="rect">
            <a:avLst/>
          </a:prstGeom>
        </p:spPr>
      </p:pic>
      <p:sp>
        <p:nvSpPr>
          <p:cNvPr id="7" name="Right Arrow 6">
            <a:extLst>
              <a:ext uri="{FF2B5EF4-FFF2-40B4-BE49-F238E27FC236}">
                <a16:creationId xmlns:a16="http://schemas.microsoft.com/office/drawing/2014/main" id="{ACAFC16F-07A1-5A4B-B8B3-489DC4608D9C}"/>
              </a:ext>
            </a:extLst>
          </p:cNvPr>
          <p:cNvSpPr/>
          <p:nvPr/>
        </p:nvSpPr>
        <p:spPr>
          <a:xfrm>
            <a:off x="1295400" y="56388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0345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8199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93555" y="620392"/>
            <a:ext cx="2856201" cy="5504688"/>
          </a:xfrm>
        </p:spPr>
        <p:txBody>
          <a:bodyPr>
            <a:normAutofit/>
          </a:bodyPr>
          <a:lstStyle/>
          <a:p>
            <a:r>
              <a:rPr lang="en-US" sz="5200" dirty="0"/>
              <a:t>Valid HCP  Orders</a:t>
            </a:r>
          </a:p>
        </p:txBody>
      </p:sp>
      <p:graphicFrame>
        <p:nvGraphicFramePr>
          <p:cNvPr id="15" name="Content Placeholder 2">
            <a:extLst>
              <a:ext uri="{FF2B5EF4-FFF2-40B4-BE49-F238E27FC236}">
                <a16:creationId xmlns:a16="http://schemas.microsoft.com/office/drawing/2014/main" id="{B4F28178-CED9-45E1-BFFF-0118FB5B9506}"/>
              </a:ext>
            </a:extLst>
          </p:cNvPr>
          <p:cNvGraphicFramePr>
            <a:graphicFrameLocks noGrp="1"/>
          </p:cNvGraphicFramePr>
          <p:nvPr>
            <p:ph idx="1"/>
            <p:extLst>
              <p:ext uri="{D42A27DB-BD31-4B8C-83A1-F6EECF244321}">
                <p14:modId xmlns:p14="http://schemas.microsoft.com/office/powerpoint/2010/main" val="2382769802"/>
              </p:ext>
            </p:extLst>
          </p:nvPr>
        </p:nvGraphicFramePr>
        <p:xfrm>
          <a:off x="4101291" y="620392"/>
          <a:ext cx="469773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775508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7399" y="643467"/>
            <a:ext cx="8408193" cy="744836"/>
          </a:xfrm>
        </p:spPr>
        <p:txBody>
          <a:bodyPr vert="horz" lIns="91440" tIns="45720" rIns="91440" bIns="45720" rtlCol="0" anchor="ctr">
            <a:normAutofit/>
          </a:bodyPr>
          <a:lstStyle/>
          <a:p>
            <a:pPr algn="ctr"/>
            <a:r>
              <a:rPr lang="en-US" kern="1200" dirty="0">
                <a:solidFill>
                  <a:schemeClr val="bg1"/>
                </a:solidFill>
                <a:latin typeface="+mj-lt"/>
                <a:ea typeface="+mj-ea"/>
                <a:cs typeface="+mj-cs"/>
              </a:rPr>
              <a:t>CLIA Certificate</a:t>
            </a:r>
          </a:p>
        </p:txBody>
      </p:sp>
      <p:pic>
        <p:nvPicPr>
          <p:cNvPr id="4" name="Picture 3">
            <a:extLst>
              <a:ext uri="{FF2B5EF4-FFF2-40B4-BE49-F238E27FC236}">
                <a16:creationId xmlns:a16="http://schemas.microsoft.com/office/drawing/2014/main" id="{6A6A1C66-03EF-D742-B4C3-F661DDBAC7AA}"/>
              </a:ext>
            </a:extLst>
          </p:cNvPr>
          <p:cNvPicPr>
            <a:picLocks noChangeAspect="1"/>
          </p:cNvPicPr>
          <p:nvPr/>
        </p:nvPicPr>
        <p:blipFill>
          <a:blip r:embed="rId3"/>
          <a:stretch>
            <a:fillRect/>
          </a:stretch>
        </p:blipFill>
        <p:spPr>
          <a:xfrm>
            <a:off x="482600" y="1837850"/>
            <a:ext cx="8178799" cy="4068952"/>
          </a:xfrm>
          <a:prstGeom prst="rect">
            <a:avLst/>
          </a:prstGeom>
        </p:spPr>
      </p:pic>
    </p:spTree>
    <p:extLst>
      <p:ext uri="{BB962C8B-B14F-4D97-AF65-F5344CB8AC3E}">
        <p14:creationId xmlns:p14="http://schemas.microsoft.com/office/powerpoint/2010/main" val="25725607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063C7A0-1547-4648-AF4D-CC98BB27E23A}"/>
              </a:ext>
            </a:extLst>
          </p:cNvPr>
          <p:cNvSpPr>
            <a:spLocks noGrp="1"/>
          </p:cNvSpPr>
          <p:nvPr>
            <p:ph type="title"/>
          </p:nvPr>
        </p:nvSpPr>
        <p:spPr>
          <a:xfrm>
            <a:off x="417399" y="643467"/>
            <a:ext cx="8408193" cy="744836"/>
          </a:xfrm>
        </p:spPr>
        <p:txBody>
          <a:bodyPr>
            <a:normAutofit/>
          </a:bodyPr>
          <a:lstStyle/>
          <a:p>
            <a:pPr algn="ctr"/>
            <a:r>
              <a:rPr lang="en-US" dirty="0">
                <a:solidFill>
                  <a:schemeClr val="bg1"/>
                </a:solidFill>
              </a:rPr>
              <a:t>CLIA Application Process</a:t>
            </a:r>
          </a:p>
        </p:txBody>
      </p:sp>
      <p:pic>
        <p:nvPicPr>
          <p:cNvPr id="5" name="Picture 4">
            <a:extLst>
              <a:ext uri="{FF2B5EF4-FFF2-40B4-BE49-F238E27FC236}">
                <a16:creationId xmlns:a16="http://schemas.microsoft.com/office/drawing/2014/main" id="{A673F94F-9A4E-BF4B-8C38-1FB451F69AA6}"/>
              </a:ext>
            </a:extLst>
          </p:cNvPr>
          <p:cNvPicPr>
            <a:picLocks noChangeAspect="1"/>
          </p:cNvPicPr>
          <p:nvPr/>
        </p:nvPicPr>
        <p:blipFill>
          <a:blip r:embed="rId3"/>
          <a:stretch>
            <a:fillRect/>
          </a:stretch>
        </p:blipFill>
        <p:spPr>
          <a:xfrm>
            <a:off x="482600" y="1776509"/>
            <a:ext cx="8178799" cy="4191635"/>
          </a:xfrm>
          <a:prstGeom prst="rect">
            <a:avLst/>
          </a:prstGeom>
        </p:spPr>
      </p:pic>
    </p:spTree>
    <p:extLst>
      <p:ext uri="{BB962C8B-B14F-4D97-AF65-F5344CB8AC3E}">
        <p14:creationId xmlns:p14="http://schemas.microsoft.com/office/powerpoint/2010/main" val="31177469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sz="3100" dirty="0"/>
              <a:t>Blood Glucose Monitoring (BGM</a:t>
            </a:r>
            <a:r>
              <a:rPr lang="en-US" sz="3100" b="1" dirty="0"/>
              <a:t>)</a:t>
            </a:r>
          </a:p>
        </p:txBody>
      </p:sp>
      <p:pic>
        <p:nvPicPr>
          <p:cNvPr id="12" name="Picture 11" descr="Close up of cells">
            <a:extLst>
              <a:ext uri="{FF2B5EF4-FFF2-40B4-BE49-F238E27FC236}">
                <a16:creationId xmlns:a16="http://schemas.microsoft.com/office/drawing/2014/main" id="{51F90A7C-134C-E049-AE86-F05A6FF1DE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095" b="9763"/>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r>
              <a:rPr lang="en-US" sz="2400" dirty="0"/>
              <a:t>HCP Order and/or Protocol for BGM</a:t>
            </a:r>
          </a:p>
          <a:p>
            <a:pPr lvl="1">
              <a:buSzPct val="75000"/>
              <a:buFont typeface="Wingdings" pitchFamily="2" charset="2"/>
              <a:buChar char="§"/>
            </a:pPr>
            <a:r>
              <a:rPr lang="en-US" sz="2000" dirty="0"/>
              <a:t>Specific written upper/lower parameters</a:t>
            </a:r>
          </a:p>
          <a:p>
            <a:pPr lvl="1">
              <a:buSzPct val="75000"/>
              <a:buFont typeface="Wingdings" pitchFamily="2" charset="2"/>
              <a:buChar char="§"/>
            </a:pPr>
            <a:r>
              <a:rPr lang="en-US" sz="2000" dirty="0"/>
              <a:t>Steps to take when outside parameters</a:t>
            </a:r>
          </a:p>
          <a:p>
            <a:pPr lvl="1">
              <a:buSzPct val="75000"/>
              <a:buFont typeface="Wingdings" pitchFamily="2" charset="2"/>
              <a:buChar char="§"/>
            </a:pPr>
            <a:r>
              <a:rPr lang="en-US" sz="2000" dirty="0"/>
              <a:t>BGM monitored as ordered</a:t>
            </a:r>
          </a:p>
        </p:txBody>
      </p:sp>
    </p:spTree>
    <p:extLst>
      <p:ext uri="{BB962C8B-B14F-4D97-AF65-F5344CB8AC3E}">
        <p14:creationId xmlns:p14="http://schemas.microsoft.com/office/powerpoint/2010/main" val="35740885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dirty="0"/>
              <a:t>Blood Glucose Monitoring (BGM)</a:t>
            </a:r>
          </a:p>
        </p:txBody>
      </p:sp>
      <p:graphicFrame>
        <p:nvGraphicFramePr>
          <p:cNvPr id="15" name="Content Placeholder 2">
            <a:extLst>
              <a:ext uri="{FF2B5EF4-FFF2-40B4-BE49-F238E27FC236}">
                <a16:creationId xmlns:a16="http://schemas.microsoft.com/office/drawing/2014/main" id="{5F054683-C620-4239-9669-1859CFC1F6BE}"/>
              </a:ext>
            </a:extLst>
          </p:cNvPr>
          <p:cNvGraphicFramePr>
            <a:graphicFrameLocks noGrp="1"/>
          </p:cNvGraphicFramePr>
          <p:nvPr>
            <p:ph idx="1"/>
            <p:extLst>
              <p:ext uri="{D42A27DB-BD31-4B8C-83A1-F6EECF244321}">
                <p14:modId xmlns:p14="http://schemas.microsoft.com/office/powerpoint/2010/main" val="2713253811"/>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72219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anchor="b">
            <a:normAutofit/>
          </a:bodyPr>
          <a:lstStyle/>
          <a:p>
            <a:r>
              <a:rPr lang="en-US" sz="4000" dirty="0"/>
              <a:t>Blood Glucose Monitoring (BGM) Training</a:t>
            </a:r>
          </a:p>
        </p:txBody>
      </p:sp>
      <p:sp>
        <p:nvSpPr>
          <p:cNvPr id="2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0060" y="2872899"/>
            <a:ext cx="3182691" cy="3320668"/>
          </a:xfrm>
        </p:spPr>
        <p:txBody>
          <a:bodyPr>
            <a:normAutofit fontScale="92500" lnSpcReduction="10000"/>
          </a:bodyPr>
          <a:lstStyle/>
          <a:p>
            <a:r>
              <a:rPr lang="en-US" dirty="0"/>
              <a:t>Training Documentation</a:t>
            </a:r>
          </a:p>
          <a:p>
            <a:pPr lvl="1">
              <a:buSzPct val="75000"/>
              <a:buFont typeface="Wingdings" pitchFamily="2" charset="2"/>
              <a:buChar char="§"/>
            </a:pPr>
            <a:r>
              <a:rPr lang="en-US" dirty="0"/>
              <a:t>Trainer name &amp; contact info </a:t>
            </a:r>
          </a:p>
          <a:p>
            <a:pPr lvl="1">
              <a:buSzPct val="75000"/>
              <a:buFont typeface="Wingdings" pitchFamily="2" charset="2"/>
              <a:buChar char="§"/>
            </a:pPr>
            <a:r>
              <a:rPr lang="en-US" dirty="0"/>
              <a:t>Dated attendance list</a:t>
            </a:r>
          </a:p>
          <a:p>
            <a:pPr lvl="1">
              <a:buSzPct val="75000"/>
              <a:buFont typeface="Wingdings" pitchFamily="2" charset="2"/>
              <a:buChar char="§"/>
            </a:pPr>
            <a:r>
              <a:rPr lang="en-US" dirty="0"/>
              <a:t>Equipment specific instructions for use</a:t>
            </a:r>
          </a:p>
          <a:p>
            <a:pPr lvl="1">
              <a:buSzPct val="75000"/>
              <a:buFont typeface="Wingdings" pitchFamily="2" charset="2"/>
              <a:buChar char="§"/>
            </a:pPr>
            <a:r>
              <a:rPr lang="en-US" dirty="0"/>
              <a:t>Complete set of training materials</a:t>
            </a:r>
          </a:p>
        </p:txBody>
      </p:sp>
      <p:pic>
        <p:nvPicPr>
          <p:cNvPr id="10" name="Picture 9" descr="Woman holding tablet, presenting to seated audience">
            <a:extLst>
              <a:ext uri="{FF2B5EF4-FFF2-40B4-BE49-F238E27FC236}">
                <a16:creationId xmlns:a16="http://schemas.microsoft.com/office/drawing/2014/main" id="{D1BAB1F9-7EBE-8049-9413-D20E7AECD6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768" r="33017" b="-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827439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Close up photo of vial beside a syringe">
            <a:extLst>
              <a:ext uri="{FF2B5EF4-FFF2-40B4-BE49-F238E27FC236}">
                <a16:creationId xmlns:a16="http://schemas.microsoft.com/office/drawing/2014/main" id="{34D28131-766E-E94C-B65B-374D7AABCD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49" r="2150" b="-1"/>
          <a:stretch/>
        </p:blipFill>
        <p:spPr>
          <a:xfrm>
            <a:off x="20" y="10"/>
            <a:ext cx="9143979" cy="6857990"/>
          </a:xfrm>
          <a:prstGeom prst="rect">
            <a:avLst/>
          </a:prstGeom>
        </p:spPr>
      </p:pic>
      <p:sp>
        <p:nvSpPr>
          <p:cNvPr id="4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4512879"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p:cNvSpPr>
            <a:spLocks noGrp="1"/>
          </p:cNvSpPr>
          <p:nvPr>
            <p:ph type="title"/>
          </p:nvPr>
        </p:nvSpPr>
        <p:spPr>
          <a:xfrm>
            <a:off x="532086" y="1913950"/>
            <a:ext cx="3153102" cy="1342754"/>
          </a:xfrm>
        </p:spPr>
        <p:txBody>
          <a:bodyPr>
            <a:normAutofit/>
          </a:bodyPr>
          <a:lstStyle/>
          <a:p>
            <a:pPr algn="ctr"/>
            <a:r>
              <a:rPr lang="en-US" sz="3100" dirty="0"/>
              <a:t>Insulin </a:t>
            </a:r>
          </a:p>
        </p:txBody>
      </p:sp>
      <p:cxnSp>
        <p:nvCxnSpPr>
          <p:cNvPr id="41" name="Straight Connector 3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3337139"/>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4137" y="3417573"/>
            <a:ext cx="3644463" cy="2619839"/>
          </a:xfrm>
        </p:spPr>
        <p:txBody>
          <a:bodyPr anchor="ctr">
            <a:normAutofit/>
          </a:bodyPr>
          <a:lstStyle/>
          <a:p>
            <a:r>
              <a:rPr lang="en-US" sz="2000" dirty="0"/>
              <a:t>Managed by licensed nurses or</a:t>
            </a:r>
          </a:p>
          <a:p>
            <a:pPr lvl="1">
              <a:buSzPct val="75000"/>
              <a:buFont typeface="Wingdings" pitchFamily="2" charset="2"/>
              <a:buChar char="§"/>
            </a:pPr>
            <a:r>
              <a:rPr lang="en-US" sz="1600" dirty="0"/>
              <a:t>Person transitioning to self-administration with only licensed staff support </a:t>
            </a:r>
          </a:p>
          <a:p>
            <a:pPr lvl="2">
              <a:buSzPct val="75000"/>
              <a:buFont typeface="Courier New" panose="02070309020205020404" pitchFamily="49" charset="0"/>
              <a:buChar char="o"/>
            </a:pPr>
            <a:r>
              <a:rPr lang="en-US" sz="1400" dirty="0"/>
              <a:t>Supporting Documentation</a:t>
            </a:r>
          </a:p>
          <a:p>
            <a:pPr>
              <a:buSzPct val="100000"/>
            </a:pPr>
            <a:r>
              <a:rPr lang="en-US" sz="2000" dirty="0"/>
              <a:t>Person self-administers</a:t>
            </a:r>
          </a:p>
          <a:p>
            <a:pPr lvl="1">
              <a:buSzPct val="75000"/>
              <a:buFont typeface="Wingdings" pitchFamily="2" charset="2"/>
              <a:buChar char="§"/>
            </a:pPr>
            <a:r>
              <a:rPr lang="en-US" sz="1600" dirty="0"/>
              <a:t>Meets criteria</a:t>
            </a:r>
          </a:p>
          <a:p>
            <a:pPr lvl="2">
              <a:buSzPct val="75000"/>
              <a:buFont typeface="Courier New" panose="02070309020205020404" pitchFamily="49" charset="0"/>
              <a:buChar char="o"/>
            </a:pPr>
            <a:r>
              <a:rPr lang="en-US" sz="1400" dirty="0"/>
              <a:t>Supporting Documentation </a:t>
            </a:r>
          </a:p>
          <a:p>
            <a:pPr lvl="2">
              <a:buSzPct val="75000"/>
              <a:buFont typeface="Courier New" panose="02070309020205020404" pitchFamily="49" charset="0"/>
              <a:buChar char="o"/>
            </a:pPr>
            <a:endParaRPr lang="en-US" sz="1400" dirty="0"/>
          </a:p>
        </p:txBody>
      </p:sp>
    </p:spTree>
    <p:extLst>
      <p:ext uri="{BB962C8B-B14F-4D97-AF65-F5344CB8AC3E}">
        <p14:creationId xmlns:p14="http://schemas.microsoft.com/office/powerpoint/2010/main" val="18081124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vert="horz" lIns="91440" tIns="45720" rIns="91440" bIns="45720" rtlCol="0" anchor="b">
            <a:normAutofit/>
          </a:bodyPr>
          <a:lstStyle/>
          <a:p>
            <a:r>
              <a:rPr lang="en-US" dirty="0"/>
              <a:t>Medication Security</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A2AEF705-87EB-2942-828B-CF419C7E6BEB}"/>
              </a:ext>
            </a:extLst>
          </p:cNvPr>
          <p:cNvSpPr>
            <a:spLocks noGrp="1"/>
          </p:cNvSpPr>
          <p:nvPr>
            <p:ph sz="half" idx="1"/>
          </p:nvPr>
        </p:nvSpPr>
        <p:spPr>
          <a:xfrm>
            <a:off x="480061" y="2872899"/>
            <a:ext cx="2948940" cy="3320668"/>
          </a:xfrm>
        </p:spPr>
        <p:txBody>
          <a:bodyPr vert="horz" lIns="91440" tIns="45720" rIns="91440" bIns="45720" rtlCol="0">
            <a:normAutofit fontScale="77500" lnSpcReduction="20000"/>
          </a:bodyPr>
          <a:lstStyle/>
          <a:p>
            <a:r>
              <a:rPr lang="en-US" sz="4000" dirty="0"/>
              <a:t>Access Insulin</a:t>
            </a:r>
          </a:p>
          <a:p>
            <a:pPr lvl="1">
              <a:buSzPct val="75000"/>
              <a:buFont typeface="Wingdings" pitchFamily="2" charset="2"/>
              <a:buChar char="§"/>
            </a:pPr>
            <a:r>
              <a:rPr lang="en-US" sz="3600" dirty="0"/>
              <a:t>through Certified staff  </a:t>
            </a:r>
          </a:p>
          <a:p>
            <a:r>
              <a:rPr lang="en-US" sz="4000" dirty="0"/>
              <a:t>Storage Options</a:t>
            </a:r>
          </a:p>
          <a:p>
            <a:pPr lvl="1">
              <a:buSzPct val="75000"/>
              <a:buFont typeface="Wingdings" pitchFamily="2" charset="2"/>
              <a:buChar char="§"/>
            </a:pPr>
            <a:r>
              <a:rPr lang="en-US" sz="3600" dirty="0"/>
              <a:t>Locked box</a:t>
            </a:r>
          </a:p>
          <a:p>
            <a:pPr lvl="1">
              <a:buSzPct val="75000"/>
              <a:buFont typeface="Wingdings" pitchFamily="2" charset="2"/>
              <a:buChar char="§"/>
            </a:pPr>
            <a:r>
              <a:rPr lang="en-US" sz="3600" dirty="0"/>
              <a:t>Locked bank bag</a:t>
            </a:r>
          </a:p>
          <a:p>
            <a:pPr lvl="1"/>
            <a:endParaRPr lang="en-US" sz="1500" dirty="0"/>
          </a:p>
        </p:txBody>
      </p:sp>
      <p:pic>
        <p:nvPicPr>
          <p:cNvPr id="7" name="Content Placeholder 6" descr="Padlock on computer motherboard">
            <a:extLst>
              <a:ext uri="{FF2B5EF4-FFF2-40B4-BE49-F238E27FC236}">
                <a16:creationId xmlns:a16="http://schemas.microsoft.com/office/drawing/2014/main" id="{443A8378-91C9-B043-A0D0-1AA8B632834C}"/>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4050" r="35735" b="-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416481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Woman discussing in meeting">
            <a:extLst>
              <a:ext uri="{FF2B5EF4-FFF2-40B4-BE49-F238E27FC236}">
                <a16:creationId xmlns:a16="http://schemas.microsoft.com/office/drawing/2014/main" id="{45556A03-BE35-E649-AF65-57FC9FF241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754" r="33167" b="9091"/>
          <a:stretch/>
        </p:blipFill>
        <p:spPr>
          <a:xfrm>
            <a:off x="2642616" y="10"/>
            <a:ext cx="6501384" cy="6857990"/>
          </a:xfrm>
          <a:prstGeom prst="rect">
            <a:avLst/>
          </a:prstGeom>
        </p:spPr>
      </p:pic>
      <p:sp>
        <p:nvSpPr>
          <p:cNvPr id="29" name="Rectangle 28">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58485" y="1122363"/>
            <a:ext cx="3017520" cy="3204134"/>
          </a:xfrm>
        </p:spPr>
        <p:txBody>
          <a:bodyPr vert="horz" lIns="91440" tIns="45720" rIns="91440" bIns="45720" rtlCol="0" anchor="b">
            <a:normAutofit/>
          </a:bodyPr>
          <a:lstStyle/>
          <a:p>
            <a:r>
              <a:rPr lang="en-US" sz="3300" dirty="0"/>
              <a:t>Communication System </a:t>
            </a:r>
            <a:endParaRPr lang="en-US" sz="3300" dirty="0">
              <a:highlight>
                <a:srgbClr val="FFFF00"/>
              </a:highlight>
            </a:endParaRPr>
          </a:p>
        </p:txBody>
      </p:sp>
      <p:sp>
        <p:nvSpPr>
          <p:cNvPr id="31" name="Rectangle 3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3" name="Rectangle 3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415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9141618"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9144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4554" y="489439"/>
            <a:ext cx="8354891" cy="930447"/>
          </a:xfrm>
        </p:spPr>
        <p:txBody>
          <a:bodyPr vert="horz" lIns="91440" tIns="45720" rIns="91440" bIns="45720" rtlCol="0" anchor="b">
            <a:normAutofit/>
          </a:bodyPr>
          <a:lstStyle/>
          <a:p>
            <a:pPr algn="ctr"/>
            <a:r>
              <a:rPr lang="en-US" kern="1200" dirty="0">
                <a:solidFill>
                  <a:schemeClr val="bg1"/>
                </a:solidFill>
                <a:latin typeface="+mj-lt"/>
                <a:ea typeface="+mj-ea"/>
                <a:cs typeface="+mj-cs"/>
              </a:rPr>
              <a:t>Insulin </a:t>
            </a:r>
            <a:endParaRPr lang="en-US" kern="1200" dirty="0">
              <a:solidFill>
                <a:schemeClr val="bg1"/>
              </a:solidFill>
              <a:highlight>
                <a:srgbClr val="FFFF00"/>
              </a:highlight>
              <a:latin typeface="+mj-lt"/>
              <a:ea typeface="+mj-ea"/>
              <a:cs typeface="+mj-cs"/>
            </a:endParaRPr>
          </a:p>
        </p:txBody>
      </p:sp>
      <p:cxnSp>
        <p:nvCxnSpPr>
          <p:cNvPr id="31" name="Straight Connector 30">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1479733"/>
            <a:ext cx="20574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9141618"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7956FD7A-25DB-A24E-9816-A4EFB57D4A77}"/>
              </a:ext>
            </a:extLst>
          </p:cNvPr>
          <p:cNvPicPr>
            <a:picLocks noChangeAspect="1"/>
          </p:cNvPicPr>
          <p:nvPr/>
        </p:nvPicPr>
        <p:blipFill>
          <a:blip r:embed="rId3"/>
          <a:stretch>
            <a:fillRect/>
          </a:stretch>
        </p:blipFill>
        <p:spPr>
          <a:xfrm>
            <a:off x="240030" y="3520985"/>
            <a:ext cx="8622615" cy="1810749"/>
          </a:xfrm>
          <a:prstGeom prst="rect">
            <a:avLst/>
          </a:prstGeom>
        </p:spPr>
      </p:pic>
    </p:spTree>
    <p:extLst>
      <p:ext uri="{BB962C8B-B14F-4D97-AF65-F5344CB8AC3E}">
        <p14:creationId xmlns:p14="http://schemas.microsoft.com/office/powerpoint/2010/main" val="34620659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490" y="365125"/>
            <a:ext cx="3840085" cy="1692794"/>
          </a:xfrm>
        </p:spPr>
        <p:txBody>
          <a:bodyPr>
            <a:normAutofit/>
          </a:bodyPr>
          <a:lstStyle/>
          <a:p>
            <a:r>
              <a:rPr lang="en-US" dirty="0"/>
              <a:t>Auto-Injectable Epinephrine </a:t>
            </a:r>
          </a:p>
        </p:txBody>
      </p:sp>
      <p:cxnSp>
        <p:nvCxnSpPr>
          <p:cNvPr id="15" name="Straight Arrow Connector 14">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graphicFrame>
        <p:nvGraphicFramePr>
          <p:cNvPr id="17" name="Content Placeholder 2">
            <a:extLst>
              <a:ext uri="{FF2B5EF4-FFF2-40B4-BE49-F238E27FC236}">
                <a16:creationId xmlns:a16="http://schemas.microsoft.com/office/drawing/2014/main" id="{D05F9979-5EE0-4BF2-8964-4327AEAF3C8D}"/>
              </a:ext>
            </a:extLst>
          </p:cNvPr>
          <p:cNvGraphicFramePr>
            <a:graphicFrameLocks noGrp="1"/>
          </p:cNvGraphicFramePr>
          <p:nvPr>
            <p:ph idx="1"/>
            <p:extLst>
              <p:ext uri="{D42A27DB-BD31-4B8C-83A1-F6EECF244321}">
                <p14:modId xmlns:p14="http://schemas.microsoft.com/office/powerpoint/2010/main" val="2964452048"/>
              </p:ext>
            </p:extLst>
          </p:nvPr>
        </p:nvGraphicFramePr>
        <p:xfrm>
          <a:off x="356235" y="2575042"/>
          <a:ext cx="3699510" cy="20731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descr="Bees working on a honeycomb">
            <a:extLst>
              <a:ext uri="{FF2B5EF4-FFF2-40B4-BE49-F238E27FC236}">
                <a16:creationId xmlns:a16="http://schemas.microsoft.com/office/drawing/2014/main" id="{5D31317E-12AC-4F49-B03C-4905F1ADB30F}"/>
              </a:ext>
            </a:extLst>
          </p:cNvPr>
          <p:cNvPicPr>
            <a:picLocks noChangeAspect="1"/>
          </p:cNvPicPr>
          <p:nvPr/>
        </p:nvPicPr>
        <p:blipFill>
          <a:blip r:embed="rId8">
            <a:extLst>
              <a:ext uri="{28A0092B-C50C-407E-A947-70E740481C1C}">
                <a14:useLocalDpi xmlns:a14="http://schemas.microsoft.com/office/drawing/2010/main" val="0"/>
              </a:ext>
            </a:extLst>
          </a:blip>
          <a:srcRect l="24868" r="24868"/>
          <a:stretch/>
        </p:blipFill>
        <p:spPr>
          <a:xfrm>
            <a:off x="4409136" y="10"/>
            <a:ext cx="4734863"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823759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658B5F-1ECF-D541-B65C-C703AA5B382A}"/>
              </a:ext>
            </a:extLst>
          </p:cNvPr>
          <p:cNvSpPr>
            <a:spLocks noGrp="1"/>
          </p:cNvSpPr>
          <p:nvPr>
            <p:ph type="title"/>
          </p:nvPr>
        </p:nvSpPr>
        <p:spPr>
          <a:xfrm>
            <a:off x="480060" y="325369"/>
            <a:ext cx="3276451" cy="1956841"/>
          </a:xfrm>
        </p:spPr>
        <p:txBody>
          <a:bodyPr anchor="b">
            <a:normAutofit/>
          </a:bodyPr>
          <a:lstStyle/>
          <a:p>
            <a:r>
              <a:rPr lang="en-US" sz="4300" dirty="0"/>
              <a:t>Medication Ordered </a:t>
            </a:r>
            <a:r>
              <a:rPr lang="en-US" sz="4300" i="1" dirty="0"/>
              <a:t>but</a:t>
            </a:r>
            <a:r>
              <a:rPr lang="en-US" sz="4300" dirty="0"/>
              <a:t> Not Available </a:t>
            </a:r>
          </a:p>
        </p:txBody>
      </p:sp>
      <p:sp>
        <p:nvSpPr>
          <p:cNvPr id="2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A4C51A6-718F-B84D-A754-6406E8A46FD3}"/>
              </a:ext>
            </a:extLst>
          </p:cNvPr>
          <p:cNvSpPr>
            <a:spLocks noGrp="1"/>
          </p:cNvSpPr>
          <p:nvPr>
            <p:ph idx="1"/>
          </p:nvPr>
        </p:nvSpPr>
        <p:spPr>
          <a:xfrm>
            <a:off x="480060" y="2872899"/>
            <a:ext cx="3182691" cy="3320668"/>
          </a:xfrm>
        </p:spPr>
        <p:txBody>
          <a:bodyPr>
            <a:normAutofit/>
          </a:bodyPr>
          <a:lstStyle/>
          <a:p>
            <a:r>
              <a:rPr lang="en-US" sz="1900" dirty="0"/>
              <a:t>HCP Order present</a:t>
            </a:r>
          </a:p>
          <a:p>
            <a:pPr lvl="1">
              <a:buSzPct val="75000"/>
              <a:buFont typeface="Wingdings" pitchFamily="2" charset="2"/>
              <a:buChar char="§"/>
            </a:pPr>
            <a:r>
              <a:rPr lang="en-US" sz="1900" dirty="0"/>
              <a:t>Reflects HCP recommendation</a:t>
            </a:r>
          </a:p>
          <a:p>
            <a:pPr lvl="2">
              <a:buSzPct val="75000"/>
              <a:buFont typeface="Courier New" panose="02070309020205020404" pitchFamily="49" charset="0"/>
              <a:buChar char="o"/>
            </a:pPr>
            <a:r>
              <a:rPr lang="en-US" sz="1900" dirty="0"/>
              <a:t>until medication obtained</a:t>
            </a:r>
          </a:p>
          <a:p>
            <a:pPr marL="0" indent="0">
              <a:buNone/>
            </a:pPr>
            <a:endParaRPr lang="en-US" sz="1900" dirty="0"/>
          </a:p>
        </p:txBody>
      </p:sp>
      <p:pic>
        <p:nvPicPr>
          <p:cNvPr id="5" name="Picture 4" descr="Close-up unopened pill packets">
            <a:extLst>
              <a:ext uri="{FF2B5EF4-FFF2-40B4-BE49-F238E27FC236}">
                <a16:creationId xmlns:a16="http://schemas.microsoft.com/office/drawing/2014/main" id="{3103AAE7-2865-4C56-B881-6810A2F66F53}"/>
              </a:ext>
            </a:extLst>
          </p:cNvPr>
          <p:cNvPicPr>
            <a:picLocks noChangeAspect="1"/>
          </p:cNvPicPr>
          <p:nvPr/>
        </p:nvPicPr>
        <p:blipFill rotWithShape="1">
          <a:blip r:embed="rId3"/>
          <a:srcRect l="28295" r="22243"/>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127658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Auto-Injectable Epinephrine</a:t>
            </a:r>
          </a:p>
        </p:txBody>
      </p:sp>
      <p:graphicFrame>
        <p:nvGraphicFramePr>
          <p:cNvPr id="6" name="Content Placeholder 2">
            <a:extLst>
              <a:ext uri="{FF2B5EF4-FFF2-40B4-BE49-F238E27FC236}">
                <a16:creationId xmlns:a16="http://schemas.microsoft.com/office/drawing/2014/main" id="{B358A50E-3969-4574-9E6E-535C1D817C77}"/>
              </a:ext>
            </a:extLst>
          </p:cNvPr>
          <p:cNvGraphicFramePr>
            <a:graphicFrameLocks noGrp="1"/>
          </p:cNvGraphicFramePr>
          <p:nvPr>
            <p:ph idx="1"/>
            <p:extLst>
              <p:ext uri="{D42A27DB-BD31-4B8C-83A1-F6EECF244321}">
                <p14:modId xmlns:p14="http://schemas.microsoft.com/office/powerpoint/2010/main" val="1733585738"/>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417132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anchor="b">
            <a:normAutofit fontScale="90000"/>
          </a:bodyPr>
          <a:lstStyle/>
          <a:p>
            <a:r>
              <a:rPr lang="en-US" sz="4000" dirty="0"/>
              <a:t>Auto-Injectable Epinephrine Training</a:t>
            </a:r>
          </a:p>
        </p:txBody>
      </p:sp>
      <p:sp>
        <p:nvSpPr>
          <p:cNvPr id="2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0060" y="2872899"/>
            <a:ext cx="3182691" cy="3320668"/>
          </a:xfrm>
        </p:spPr>
        <p:txBody>
          <a:bodyPr>
            <a:normAutofit lnSpcReduction="10000"/>
          </a:bodyPr>
          <a:lstStyle/>
          <a:p>
            <a:r>
              <a:rPr lang="en-US" dirty="0"/>
              <a:t>Documentation</a:t>
            </a:r>
          </a:p>
          <a:p>
            <a:pPr lvl="1">
              <a:buSzPct val="75000"/>
              <a:buFont typeface="Wingdings" pitchFamily="2" charset="2"/>
              <a:buChar char="§"/>
            </a:pPr>
            <a:r>
              <a:rPr lang="en-US" dirty="0"/>
              <a:t>Trainer name &amp; contact info </a:t>
            </a:r>
          </a:p>
          <a:p>
            <a:pPr lvl="1">
              <a:buSzPct val="75000"/>
              <a:buFont typeface="Wingdings" pitchFamily="2" charset="2"/>
              <a:buChar char="§"/>
            </a:pPr>
            <a:r>
              <a:rPr lang="en-US" dirty="0"/>
              <a:t>Dated attendance list</a:t>
            </a:r>
          </a:p>
          <a:p>
            <a:pPr lvl="1">
              <a:buSzPct val="75000"/>
              <a:buFont typeface="Wingdings" pitchFamily="2" charset="2"/>
              <a:buChar char="§"/>
            </a:pPr>
            <a:r>
              <a:rPr lang="en-US" dirty="0"/>
              <a:t>Complete set of training materials</a:t>
            </a:r>
          </a:p>
          <a:p>
            <a:pPr lvl="1">
              <a:buSzPct val="75000"/>
              <a:buFont typeface="Wingdings" pitchFamily="2" charset="2"/>
              <a:buChar char="§"/>
            </a:pPr>
            <a:r>
              <a:rPr lang="en-US" dirty="0"/>
              <a:t>Competency Evaluation Tool</a:t>
            </a:r>
          </a:p>
        </p:txBody>
      </p:sp>
      <p:pic>
        <p:nvPicPr>
          <p:cNvPr id="10" name="Picture 9" descr="Woman holding tablet, presenting to seated audience">
            <a:extLst>
              <a:ext uri="{FF2B5EF4-FFF2-40B4-BE49-F238E27FC236}">
                <a16:creationId xmlns:a16="http://schemas.microsoft.com/office/drawing/2014/main" id="{D1BAB1F9-7EBE-8049-9413-D20E7AECD6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768" r="33017" b="-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061308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 name="Rectangle 59">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5357" y="2960716"/>
            <a:ext cx="3027251" cy="2387600"/>
          </a:xfrm>
        </p:spPr>
        <p:txBody>
          <a:bodyPr vert="horz" lIns="91440" tIns="45720" rIns="91440" bIns="45720" rtlCol="0" anchor="t">
            <a:normAutofit fontScale="90000"/>
          </a:bodyPr>
          <a:lstStyle/>
          <a:p>
            <a:r>
              <a:rPr lang="en-US" sz="3200" kern="1200" dirty="0">
                <a:solidFill>
                  <a:schemeClr val="tx1"/>
                </a:solidFill>
                <a:latin typeface="+mj-lt"/>
                <a:ea typeface="+mj-ea"/>
                <a:cs typeface="+mj-cs"/>
              </a:rPr>
              <a:t>Medication Administration via Gastrostomy (G) or Jejunostomy (J) Tube</a:t>
            </a:r>
          </a:p>
        </p:txBody>
      </p:sp>
      <p:grpSp>
        <p:nvGrpSpPr>
          <p:cNvPr id="68" name="Group 6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2984992"/>
            <a:ext cx="548639" cy="673460"/>
            <a:chOff x="3940602" y="308034"/>
            <a:chExt cx="2116791" cy="3428999"/>
          </a:xfrm>
          <a:solidFill>
            <a:schemeClr val="accent4"/>
          </a:solidFill>
        </p:grpSpPr>
        <p:sp>
          <p:nvSpPr>
            <p:cNvPr id="70" name="Rectangle 62">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6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Rectangle 6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391886"/>
            <a:ext cx="4507025"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descr="Diagram&#10;&#10;Description automatically generated">
            <a:extLst>
              <a:ext uri="{FF2B5EF4-FFF2-40B4-BE49-F238E27FC236}">
                <a16:creationId xmlns:a16="http://schemas.microsoft.com/office/drawing/2014/main" id="{3AB20ECE-1CF8-8541-B3F7-058D2A9250B7}"/>
              </a:ext>
            </a:extLst>
          </p:cNvPr>
          <p:cNvPicPr>
            <a:picLocks noChangeAspect="1"/>
          </p:cNvPicPr>
          <p:nvPr/>
        </p:nvPicPr>
        <p:blipFill>
          <a:blip r:embed="rId3"/>
          <a:stretch>
            <a:fillRect/>
          </a:stretch>
        </p:blipFill>
        <p:spPr>
          <a:xfrm>
            <a:off x="4441869" y="1229687"/>
            <a:ext cx="4152000" cy="4339873"/>
          </a:xfrm>
          <a:prstGeom prst="rect">
            <a:avLst/>
          </a:prstGeom>
        </p:spPr>
      </p:pic>
    </p:spTree>
    <p:extLst>
      <p:ext uri="{BB962C8B-B14F-4D97-AF65-F5344CB8AC3E}">
        <p14:creationId xmlns:p14="http://schemas.microsoft.com/office/powerpoint/2010/main" val="40382168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Gastrostomy or Jejunostomy Tube </a:t>
            </a:r>
          </a:p>
        </p:txBody>
      </p:sp>
      <p:graphicFrame>
        <p:nvGraphicFramePr>
          <p:cNvPr id="6" name="Content Placeholder 2">
            <a:extLst>
              <a:ext uri="{FF2B5EF4-FFF2-40B4-BE49-F238E27FC236}">
                <a16:creationId xmlns:a16="http://schemas.microsoft.com/office/drawing/2014/main" id="{72127601-18FD-4B30-B3C4-F5EE73390004}"/>
              </a:ext>
            </a:extLst>
          </p:cNvPr>
          <p:cNvGraphicFramePr>
            <a:graphicFrameLocks noGrp="1"/>
          </p:cNvGraphicFramePr>
          <p:nvPr>
            <p:ph idx="1"/>
            <p:extLst>
              <p:ext uri="{D42A27DB-BD31-4B8C-83A1-F6EECF244321}">
                <p14:modId xmlns:p14="http://schemas.microsoft.com/office/powerpoint/2010/main" val="3165079963"/>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82174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anchor="b">
            <a:normAutofit/>
          </a:bodyPr>
          <a:lstStyle/>
          <a:p>
            <a:r>
              <a:rPr lang="en-US" sz="2600"/>
              <a:t>Medication Administration via Gastrostomy (G) or Jejunostomy (J) Tube Training </a:t>
            </a:r>
          </a:p>
        </p:txBody>
      </p:sp>
      <p:sp>
        <p:nvSpPr>
          <p:cNvPr id="4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0060" y="2872899"/>
            <a:ext cx="3182691" cy="3320668"/>
          </a:xfrm>
        </p:spPr>
        <p:txBody>
          <a:bodyPr>
            <a:normAutofit/>
          </a:bodyPr>
          <a:lstStyle/>
          <a:p>
            <a:r>
              <a:rPr lang="en-US" sz="1900"/>
              <a:t>Documentation</a:t>
            </a:r>
          </a:p>
          <a:p>
            <a:pPr lvl="1">
              <a:buSzPct val="75000"/>
              <a:buFont typeface="Wingdings" pitchFamily="2" charset="2"/>
              <a:buChar char="§"/>
            </a:pPr>
            <a:r>
              <a:rPr lang="en-US" sz="1900"/>
              <a:t>Trainer Name and contact info </a:t>
            </a:r>
          </a:p>
          <a:p>
            <a:pPr lvl="1">
              <a:buSzPct val="75000"/>
              <a:buFont typeface="Wingdings" pitchFamily="2" charset="2"/>
              <a:buChar char="§"/>
            </a:pPr>
            <a:r>
              <a:rPr lang="en-US" sz="1900"/>
              <a:t>Dated attendance list</a:t>
            </a:r>
          </a:p>
          <a:p>
            <a:pPr lvl="1">
              <a:buSzPct val="75000"/>
              <a:buFont typeface="Wingdings" pitchFamily="2" charset="2"/>
              <a:buChar char="§"/>
            </a:pPr>
            <a:r>
              <a:rPr lang="en-US" sz="1900"/>
              <a:t>Complete set of training materials</a:t>
            </a:r>
          </a:p>
          <a:p>
            <a:pPr lvl="1">
              <a:buSzPct val="75000"/>
              <a:buFont typeface="Wingdings" pitchFamily="2" charset="2"/>
              <a:buChar char="§"/>
            </a:pPr>
            <a:r>
              <a:rPr lang="en-US" sz="1900"/>
              <a:t>Competency Evaluation Tools</a:t>
            </a:r>
          </a:p>
          <a:p>
            <a:pPr marL="274320" lvl="1" indent="0">
              <a:buNone/>
            </a:pPr>
            <a:endParaRPr lang="en-US" sz="1900" b="1"/>
          </a:p>
        </p:txBody>
      </p:sp>
      <p:pic>
        <p:nvPicPr>
          <p:cNvPr id="12" name="Picture 11" descr="Two people working">
            <a:extLst>
              <a:ext uri="{FF2B5EF4-FFF2-40B4-BE49-F238E27FC236}">
                <a16:creationId xmlns:a16="http://schemas.microsoft.com/office/drawing/2014/main" id="{15CF2DFE-A1D4-2740-98EF-FAB78DB41D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001" r="19784" b="-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683311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Droplets forming a molecular connection">
            <a:extLst>
              <a:ext uri="{FF2B5EF4-FFF2-40B4-BE49-F238E27FC236}">
                <a16:creationId xmlns:a16="http://schemas.microsoft.com/office/drawing/2014/main" id="{C38FF4B2-F771-284E-952C-E46CAC959360}"/>
              </a:ext>
            </a:extLst>
          </p:cNvPr>
          <p:cNvPicPr>
            <a:picLocks noChangeAspect="1"/>
          </p:cNvPicPr>
          <p:nvPr/>
        </p:nvPicPr>
        <p:blipFill rotWithShape="1">
          <a:blip r:embed="rId3">
            <a:extLst>
              <a:ext uri="{28A0092B-C50C-407E-A947-70E740481C1C}">
                <a14:useLocalDpi xmlns:a14="http://schemas.microsoft.com/office/drawing/2010/main" val="0"/>
              </a:ext>
            </a:extLst>
          </a:blip>
          <a:srcRect l="8170" t="6484" r="41962" b="-1"/>
          <a:stretch/>
        </p:blipFill>
        <p:spPr>
          <a:xfrm>
            <a:off x="2642616" y="10"/>
            <a:ext cx="6501384" cy="6857990"/>
          </a:xfrm>
          <a:prstGeom prst="rect">
            <a:avLst/>
          </a:prstGeom>
        </p:spPr>
      </p:pic>
      <p:sp>
        <p:nvSpPr>
          <p:cNvPr id="33" name="Rectangle 3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58485" y="1122363"/>
            <a:ext cx="3017520" cy="3204134"/>
          </a:xfrm>
        </p:spPr>
        <p:txBody>
          <a:bodyPr vert="horz" lIns="91440" tIns="45720" rIns="91440" bIns="45720" rtlCol="0" anchor="b">
            <a:normAutofit/>
          </a:bodyPr>
          <a:lstStyle/>
          <a:p>
            <a:r>
              <a:rPr lang="en-US" sz="4200"/>
              <a:t>Oxygen Therapy </a:t>
            </a:r>
          </a:p>
        </p:txBody>
      </p:sp>
      <p:sp>
        <p:nvSpPr>
          <p:cNvPr id="3" name="Content Placeholder 2"/>
          <p:cNvSpPr>
            <a:spLocks noGrp="1"/>
          </p:cNvSpPr>
          <p:nvPr>
            <p:ph idx="1"/>
          </p:nvPr>
        </p:nvSpPr>
        <p:spPr>
          <a:xfrm>
            <a:off x="358485" y="4872922"/>
            <a:ext cx="3017519" cy="1208141"/>
          </a:xfrm>
        </p:spPr>
        <p:txBody>
          <a:bodyPr vert="horz" lIns="91440" tIns="45720" rIns="91440" bIns="45720" rtlCol="0">
            <a:normAutofit/>
          </a:bodyPr>
          <a:lstStyle/>
          <a:p>
            <a:pPr marL="0" indent="0">
              <a:buNone/>
            </a:pPr>
            <a:r>
              <a:rPr lang="en-US" sz="1700" dirty="0"/>
              <a:t>HCP Order and/or Protocol</a:t>
            </a:r>
          </a:p>
        </p:txBody>
      </p:sp>
      <p:sp>
        <p:nvSpPr>
          <p:cNvPr id="35" name="Rectangle 3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7" name="Rectangle 3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98961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Smiling man talking on cell phone">
            <a:extLst>
              <a:ext uri="{FF2B5EF4-FFF2-40B4-BE49-F238E27FC236}">
                <a16:creationId xmlns:a16="http://schemas.microsoft.com/office/drawing/2014/main" id="{9956B0FF-5A20-EF4E-B80F-100100730A12}"/>
              </a:ext>
            </a:extLst>
          </p:cNvPr>
          <p:cNvPicPr>
            <a:picLocks noChangeAspect="1"/>
          </p:cNvPicPr>
          <p:nvPr/>
        </p:nvPicPr>
        <p:blipFill rotWithShape="1">
          <a:blip r:embed="rId3">
            <a:extLst>
              <a:ext uri="{28A0092B-C50C-407E-A947-70E740481C1C}">
                <a14:useLocalDpi xmlns:a14="http://schemas.microsoft.com/office/drawing/2010/main" val="0"/>
              </a:ext>
            </a:extLst>
          </a:blip>
          <a:srcRect l="11000" r="-1" b="-1"/>
          <a:stretch/>
        </p:blipFill>
        <p:spPr>
          <a:xfrm>
            <a:off x="20" y="10"/>
            <a:ext cx="9143979" cy="6857990"/>
          </a:xfrm>
          <a:prstGeom prst="rect">
            <a:avLst/>
          </a:prstGeom>
        </p:spPr>
      </p:pic>
      <p:sp>
        <p:nvSpPr>
          <p:cNvPr id="4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4512879"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p:cNvSpPr>
            <a:spLocks noGrp="1"/>
          </p:cNvSpPr>
          <p:nvPr>
            <p:ph type="title"/>
          </p:nvPr>
        </p:nvSpPr>
        <p:spPr>
          <a:xfrm>
            <a:off x="532086" y="1913950"/>
            <a:ext cx="3153102" cy="1342754"/>
          </a:xfrm>
        </p:spPr>
        <p:txBody>
          <a:bodyPr>
            <a:normAutofit/>
          </a:bodyPr>
          <a:lstStyle/>
          <a:p>
            <a:pPr algn="ctr"/>
            <a:r>
              <a:rPr lang="en-US" sz="3100"/>
              <a:t>Oxygen Therapy </a:t>
            </a:r>
          </a:p>
        </p:txBody>
      </p:sp>
      <p:cxnSp>
        <p:nvCxnSpPr>
          <p:cNvPr id="43" name="Straight Connector 4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3337139"/>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4137" y="3417573"/>
            <a:ext cx="3444765" cy="2619839"/>
          </a:xfrm>
        </p:spPr>
        <p:txBody>
          <a:bodyPr anchor="ctr">
            <a:normAutofit/>
          </a:bodyPr>
          <a:lstStyle/>
          <a:p>
            <a:r>
              <a:rPr lang="en-US" sz="1600"/>
              <a:t>HCP Notification</a:t>
            </a:r>
          </a:p>
          <a:p>
            <a:pPr lvl="1">
              <a:buSzPct val="75000"/>
              <a:buFont typeface="Wingdings" pitchFamily="2" charset="2"/>
              <a:buChar char="§"/>
            </a:pPr>
            <a:r>
              <a:rPr lang="en-US" sz="1600"/>
              <a:t>Oxygen not given and/or </a:t>
            </a:r>
          </a:p>
          <a:p>
            <a:pPr lvl="1">
              <a:buSzPct val="75000"/>
              <a:buFont typeface="Wingdings" pitchFamily="2" charset="2"/>
              <a:buChar char="§"/>
            </a:pPr>
            <a:r>
              <a:rPr lang="en-US" sz="1600"/>
              <a:t>Parameters not followed</a:t>
            </a:r>
          </a:p>
          <a:p>
            <a:r>
              <a:rPr lang="en-US" sz="1600"/>
              <a:t>After Notification</a:t>
            </a:r>
          </a:p>
          <a:p>
            <a:pPr lvl="1">
              <a:buSzPct val="75000"/>
              <a:buFont typeface="Wingdings" pitchFamily="2" charset="2"/>
              <a:buChar char="§"/>
            </a:pPr>
            <a:r>
              <a:rPr lang="en-US" sz="1600"/>
              <a:t>Document HCP Orders and/or instructions </a:t>
            </a:r>
          </a:p>
        </p:txBody>
      </p:sp>
      <p:sp>
        <p:nvSpPr>
          <p:cNvPr id="4" name="Rectangle 5"/>
          <p:cNvSpPr>
            <a:spLocks noChangeArrowheads="1"/>
          </p:cNvSpPr>
          <p:nvPr/>
        </p:nvSpPr>
        <p:spPr bwMode="auto">
          <a:xfrm>
            <a:off x="6483043" y="6400800"/>
            <a:ext cx="34290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Wingdings" pitchFamily="2" charset="2"/>
              <a:buChar char="v"/>
              <a:defRPr sz="3200">
                <a:solidFill>
                  <a:schemeClr val="tx1"/>
                </a:solidFill>
                <a:latin typeface="Arial" charset="0"/>
              </a:defRPr>
            </a:lvl1pPr>
            <a:lvl2pPr marL="742950" indent="-285750" eaLnBrk="0" hangingPunct="0">
              <a:spcBef>
                <a:spcPct val="20000"/>
              </a:spcBef>
              <a:buClr>
                <a:schemeClr val="accent1"/>
              </a:buClr>
              <a:buSzPct val="50000"/>
              <a:buFont typeface="Wingdings 2" pitchFamily="18" charset="2"/>
              <a:buChar char=""/>
              <a:defRPr sz="2800">
                <a:solidFill>
                  <a:schemeClr val="tx1"/>
                </a:solidFill>
                <a:latin typeface="Arial"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charset="0"/>
              </a:defRPr>
            </a:lvl3pPr>
            <a:lvl4pPr marL="1600200" indent="-228600" eaLnBrk="0" hangingPunct="0">
              <a:spcBef>
                <a:spcPct val="20000"/>
              </a:spcBef>
              <a:buClr>
                <a:schemeClr val="folHlink"/>
              </a:buClr>
              <a:buSzPct val="60000"/>
              <a:buFont typeface="Wingdings 2" pitchFamily="18" charset="2"/>
              <a:buChar char=""/>
              <a:defRPr sz="2000">
                <a:solidFill>
                  <a:schemeClr val="tx1"/>
                </a:solidFill>
                <a:latin typeface="Arial" charset="0"/>
              </a:defRPr>
            </a:lvl4pPr>
            <a:lvl5pPr marL="2057400" indent="-228600" eaLnBrk="0" hangingPunct="0">
              <a:spcBef>
                <a:spcPct val="20000"/>
              </a:spcBef>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Arial" charset="0"/>
              </a:defRPr>
            </a:lvl9pPr>
          </a:lstStyle>
          <a:p>
            <a:pPr eaLnBrk="1" hangingPunct="1">
              <a:spcBef>
                <a:spcPct val="50000"/>
              </a:spcBef>
              <a:buFontTx/>
              <a:buNone/>
            </a:pPr>
            <a:endParaRPr lang="en-US" altLang="en-US" sz="1600" dirty="0">
              <a:solidFill>
                <a:schemeClr val="bg1"/>
              </a:solidFill>
              <a:latin typeface="+mn-lt"/>
            </a:endParaRPr>
          </a:p>
        </p:txBody>
      </p:sp>
    </p:spTree>
    <p:extLst>
      <p:ext uri="{BB962C8B-B14F-4D97-AF65-F5344CB8AC3E}">
        <p14:creationId xmlns:p14="http://schemas.microsoft.com/office/powerpoint/2010/main" val="24446971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Oxygen Therapy</a:t>
            </a:r>
          </a:p>
        </p:txBody>
      </p:sp>
      <p:graphicFrame>
        <p:nvGraphicFramePr>
          <p:cNvPr id="6" name="Content Placeholder 2">
            <a:extLst>
              <a:ext uri="{FF2B5EF4-FFF2-40B4-BE49-F238E27FC236}">
                <a16:creationId xmlns:a16="http://schemas.microsoft.com/office/drawing/2014/main" id="{72127601-18FD-4B30-B3C4-F5EE73390004}"/>
              </a:ext>
            </a:extLst>
          </p:cNvPr>
          <p:cNvGraphicFramePr>
            <a:graphicFrameLocks noGrp="1"/>
          </p:cNvGraphicFramePr>
          <p:nvPr>
            <p:ph idx="1"/>
            <p:extLst>
              <p:ext uri="{D42A27DB-BD31-4B8C-83A1-F6EECF244321}">
                <p14:modId xmlns:p14="http://schemas.microsoft.com/office/powerpoint/2010/main" val="2929653819"/>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14641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anchor="b">
            <a:normAutofit/>
          </a:bodyPr>
          <a:lstStyle/>
          <a:p>
            <a:r>
              <a:rPr lang="en-US" sz="4300"/>
              <a:t>Oxygen Therapy Training</a:t>
            </a:r>
          </a:p>
        </p:txBody>
      </p:sp>
      <p:sp>
        <p:nvSpPr>
          <p:cNvPr id="5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0060" y="2872899"/>
            <a:ext cx="3182691" cy="3320668"/>
          </a:xfrm>
        </p:spPr>
        <p:txBody>
          <a:bodyPr>
            <a:normAutofit/>
          </a:bodyPr>
          <a:lstStyle/>
          <a:p>
            <a:r>
              <a:rPr lang="en-US" sz="1900" dirty="0"/>
              <a:t>Documentation</a:t>
            </a:r>
          </a:p>
          <a:p>
            <a:pPr lvl="1">
              <a:buSzPct val="75000"/>
              <a:buFont typeface="Wingdings" pitchFamily="2" charset="2"/>
              <a:buChar char="§"/>
            </a:pPr>
            <a:r>
              <a:rPr lang="en-US" sz="1900" dirty="0"/>
              <a:t>Trainer Name and contact info </a:t>
            </a:r>
          </a:p>
          <a:p>
            <a:pPr lvl="1">
              <a:buSzPct val="75000"/>
              <a:buFont typeface="Wingdings" pitchFamily="2" charset="2"/>
              <a:buChar char="§"/>
            </a:pPr>
            <a:r>
              <a:rPr lang="en-US" sz="1900" dirty="0"/>
              <a:t>Dated attendance list</a:t>
            </a:r>
          </a:p>
          <a:p>
            <a:pPr lvl="1">
              <a:buSzPct val="75000"/>
              <a:buFont typeface="Wingdings" pitchFamily="2" charset="2"/>
              <a:buChar char="§"/>
            </a:pPr>
            <a:r>
              <a:rPr lang="en-US" sz="1900" dirty="0"/>
              <a:t>Complete set of training materials</a:t>
            </a:r>
          </a:p>
          <a:p>
            <a:pPr lvl="1">
              <a:buSzPct val="75000"/>
              <a:buFont typeface="Wingdings" pitchFamily="2" charset="2"/>
              <a:buChar char="§"/>
            </a:pPr>
            <a:r>
              <a:rPr lang="en-US" sz="1900" dirty="0"/>
              <a:t>Competency Evaluation Tool</a:t>
            </a:r>
          </a:p>
          <a:p>
            <a:pPr marL="274320" lvl="1" indent="0">
              <a:buNone/>
            </a:pPr>
            <a:endParaRPr lang="en-US" sz="1900" b="1" dirty="0"/>
          </a:p>
        </p:txBody>
      </p:sp>
      <p:pic>
        <p:nvPicPr>
          <p:cNvPr id="7" name="Picture 6" descr="Two women, one in glasses and blazer, talking in business office">
            <a:extLst>
              <a:ext uri="{FF2B5EF4-FFF2-40B4-BE49-F238E27FC236}">
                <a16:creationId xmlns:a16="http://schemas.microsoft.com/office/drawing/2014/main" id="{7F55A548-89A1-CC4C-9969-E3ABD7F147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112" r="5363"/>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880905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4777739"/>
            <a:ext cx="2564242" cy="1412119"/>
          </a:xfrm>
        </p:spPr>
        <p:txBody>
          <a:bodyPr vert="horz" lIns="91440" tIns="45720" rIns="91440" bIns="45720" rtlCol="0">
            <a:normAutofit/>
          </a:bodyPr>
          <a:lstStyle/>
          <a:p>
            <a:r>
              <a:rPr lang="en-US" sz="3900"/>
              <a:t>PT/INR Test Process</a:t>
            </a:r>
          </a:p>
        </p:txBody>
      </p:sp>
      <p:pic>
        <p:nvPicPr>
          <p:cNvPr id="29" name="Picture 28" descr="Three Victorian style houses in a row">
            <a:extLst>
              <a:ext uri="{FF2B5EF4-FFF2-40B4-BE49-F238E27FC236}">
                <a16:creationId xmlns:a16="http://schemas.microsoft.com/office/drawing/2014/main" id="{C3A7412D-A40E-5345-B1A5-9B86C9E626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2572" b="960"/>
          <a:stretch/>
        </p:blipFill>
        <p:spPr>
          <a:xfrm>
            <a:off x="20" y="10"/>
            <a:ext cx="9143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72"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74529" y="5470492"/>
            <a:ext cx="1371600" cy="13716"/>
          </a:xfrm>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 name="connsiteX0" fmla="*/ 0 w 1371600"/>
              <a:gd name="connsiteY0" fmla="*/ 0 h 13716"/>
              <a:gd name="connsiteX1" fmla="*/ 644652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0249" y="32963"/>
                  <a:pt x="409296" y="-18450"/>
                  <a:pt x="685800" y="0"/>
                </a:cubicBezTo>
                <a:cubicBezTo>
                  <a:pt x="954142" y="211"/>
                  <a:pt x="1166785" y="22353"/>
                  <a:pt x="1371600" y="0"/>
                </a:cubicBezTo>
                <a:cubicBezTo>
                  <a:pt x="1370996" y="3142"/>
                  <a:pt x="1371820" y="8880"/>
                  <a:pt x="1371600" y="13716"/>
                </a:cubicBezTo>
                <a:cubicBezTo>
                  <a:pt x="1106837" y="28424"/>
                  <a:pt x="1032834" y="20364"/>
                  <a:pt x="713232" y="13716"/>
                </a:cubicBezTo>
                <a:cubicBezTo>
                  <a:pt x="399250" y="-7822"/>
                  <a:pt x="277176" y="48782"/>
                  <a:pt x="0" y="13716"/>
                </a:cubicBezTo>
                <a:cubicBezTo>
                  <a:pt x="310" y="7052"/>
                  <a:pt x="119" y="6101"/>
                  <a:pt x="0" y="0"/>
                </a:cubicBezTo>
                <a:close/>
              </a:path>
              <a:path w="1371600" h="13716" stroke="0" extrusionOk="0">
                <a:moveTo>
                  <a:pt x="0" y="0"/>
                </a:moveTo>
                <a:cubicBezTo>
                  <a:pt x="168171" y="-27104"/>
                  <a:pt x="522270" y="7661"/>
                  <a:pt x="644652" y="0"/>
                </a:cubicBezTo>
                <a:cubicBezTo>
                  <a:pt x="812772" y="-55512"/>
                  <a:pt x="1098507" y="70876"/>
                  <a:pt x="1371600" y="0"/>
                </a:cubicBezTo>
                <a:cubicBezTo>
                  <a:pt x="1372276" y="6444"/>
                  <a:pt x="1371882" y="10524"/>
                  <a:pt x="1371600" y="13716"/>
                </a:cubicBezTo>
                <a:cubicBezTo>
                  <a:pt x="1195700" y="-500"/>
                  <a:pt x="896159" y="12360"/>
                  <a:pt x="713232" y="13716"/>
                </a:cubicBezTo>
                <a:cubicBezTo>
                  <a:pt x="556279" y="-18909"/>
                  <a:pt x="248593" y="33389"/>
                  <a:pt x="0" y="13716"/>
                </a:cubicBezTo>
                <a:cubicBezTo>
                  <a:pt x="708" y="8775"/>
                  <a:pt x="205" y="3193"/>
                  <a:pt x="0" y="0"/>
                </a:cubicBezTo>
                <a:close/>
              </a:path>
              <a:path w="1371600" h="13716" fill="none" stroke="0" extrusionOk="0">
                <a:moveTo>
                  <a:pt x="0" y="0"/>
                </a:moveTo>
                <a:cubicBezTo>
                  <a:pt x="244262" y="19623"/>
                  <a:pt x="384306" y="-36563"/>
                  <a:pt x="685800" y="0"/>
                </a:cubicBezTo>
                <a:cubicBezTo>
                  <a:pt x="948860" y="14963"/>
                  <a:pt x="1224146" y="-8100"/>
                  <a:pt x="1371600" y="0"/>
                </a:cubicBezTo>
                <a:cubicBezTo>
                  <a:pt x="1371106" y="3035"/>
                  <a:pt x="1371590" y="7528"/>
                  <a:pt x="1371600" y="13716"/>
                </a:cubicBezTo>
                <a:cubicBezTo>
                  <a:pt x="1096935" y="20595"/>
                  <a:pt x="1028598" y="23761"/>
                  <a:pt x="713232" y="13716"/>
                </a:cubicBezTo>
                <a:cubicBezTo>
                  <a:pt x="397901" y="-1585"/>
                  <a:pt x="274098" y="18066"/>
                  <a:pt x="0" y="13716"/>
                </a:cubicBezTo>
                <a:cubicBezTo>
                  <a:pt x="190" y="7214"/>
                  <a:pt x="-13" y="597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7303" y="31625"/>
                          <a:pt x="422310" y="-25629"/>
                          <a:pt x="685800" y="0"/>
                        </a:cubicBezTo>
                        <a:cubicBezTo>
                          <a:pt x="949290" y="25629"/>
                          <a:pt x="1192357" y="6696"/>
                          <a:pt x="1371600" y="0"/>
                        </a:cubicBezTo>
                        <a:cubicBezTo>
                          <a:pt x="1371127" y="2892"/>
                          <a:pt x="1371229" y="8681"/>
                          <a:pt x="1371600" y="13716"/>
                        </a:cubicBezTo>
                        <a:cubicBezTo>
                          <a:pt x="1107995" y="21892"/>
                          <a:pt x="1033361" y="28370"/>
                          <a:pt x="713232" y="13716"/>
                        </a:cubicBezTo>
                        <a:cubicBezTo>
                          <a:pt x="393103" y="-938"/>
                          <a:pt x="289343" y="38649"/>
                          <a:pt x="0" y="13716"/>
                        </a:cubicBezTo>
                        <a:cubicBezTo>
                          <a:pt x="227" y="7219"/>
                          <a:pt x="197" y="5990"/>
                          <a:pt x="0" y="0"/>
                        </a:cubicBezTo>
                        <a:close/>
                      </a:path>
                      <a:path w="1371600" h="13716" stroke="0" extrusionOk="0">
                        <a:moveTo>
                          <a:pt x="0" y="0"/>
                        </a:moveTo>
                        <a:cubicBezTo>
                          <a:pt x="170249" y="-24099"/>
                          <a:pt x="504634" y="14338"/>
                          <a:pt x="644652" y="0"/>
                        </a:cubicBezTo>
                        <a:cubicBezTo>
                          <a:pt x="784670" y="-14338"/>
                          <a:pt x="1087773" y="8679"/>
                          <a:pt x="1371600" y="0"/>
                        </a:cubicBezTo>
                        <a:cubicBezTo>
                          <a:pt x="1372228" y="6235"/>
                          <a:pt x="1371259" y="10206"/>
                          <a:pt x="1371600" y="13716"/>
                        </a:cubicBezTo>
                        <a:cubicBezTo>
                          <a:pt x="1176823" y="-5981"/>
                          <a:pt x="900830" y="5417"/>
                          <a:pt x="713232" y="13716"/>
                        </a:cubicBezTo>
                        <a:cubicBezTo>
                          <a:pt x="525634" y="22015"/>
                          <a:pt x="282837" y="1152"/>
                          <a:pt x="0" y="13716"/>
                        </a:cubicBezTo>
                        <a:cubicBezTo>
                          <a:pt x="596" y="8712"/>
                          <a:pt x="320" y="342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490720" y="4777739"/>
            <a:ext cx="5173220" cy="1399223"/>
          </a:xfrm>
        </p:spPr>
        <p:txBody>
          <a:bodyPr vert="horz" lIns="91440" tIns="45720" rIns="91440" bIns="45720" rtlCol="0" anchor="ctr">
            <a:normAutofit/>
          </a:bodyPr>
          <a:lstStyle/>
          <a:p>
            <a:r>
              <a:rPr lang="en-US" sz="1900" dirty="0"/>
              <a:t>If PT/INR self-testing is managed on site</a:t>
            </a:r>
          </a:p>
          <a:p>
            <a:pPr lvl="1">
              <a:buSzPct val="75000"/>
              <a:buFont typeface="Wingdings" pitchFamily="2" charset="2"/>
              <a:buChar char="§"/>
            </a:pPr>
            <a:r>
              <a:rPr lang="en-US" sz="1900" dirty="0"/>
              <a:t>Testing is conducted by licensed staff only</a:t>
            </a:r>
          </a:p>
        </p:txBody>
      </p:sp>
    </p:spTree>
    <p:extLst>
      <p:ext uri="{BB962C8B-B14F-4D97-AF65-F5344CB8AC3E}">
        <p14:creationId xmlns:p14="http://schemas.microsoft.com/office/powerpoint/2010/main" val="3370859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8199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93555" y="620392"/>
            <a:ext cx="2856201" cy="5504688"/>
          </a:xfrm>
        </p:spPr>
        <p:txBody>
          <a:bodyPr>
            <a:normAutofit/>
          </a:bodyPr>
          <a:lstStyle/>
          <a:p>
            <a:r>
              <a:rPr lang="en-US" dirty="0"/>
              <a:t>PRN Medication HCP Order Details</a:t>
            </a:r>
          </a:p>
        </p:txBody>
      </p:sp>
      <p:graphicFrame>
        <p:nvGraphicFramePr>
          <p:cNvPr id="15" name="Content Placeholder 2">
            <a:extLst>
              <a:ext uri="{FF2B5EF4-FFF2-40B4-BE49-F238E27FC236}">
                <a16:creationId xmlns:a16="http://schemas.microsoft.com/office/drawing/2014/main" id="{B4F28178-CED9-45E1-BFFF-0118FB5B9506}"/>
              </a:ext>
            </a:extLst>
          </p:cNvPr>
          <p:cNvGraphicFramePr>
            <a:graphicFrameLocks noGrp="1"/>
          </p:cNvGraphicFramePr>
          <p:nvPr>
            <p:ph idx="1"/>
            <p:extLst>
              <p:ext uri="{D42A27DB-BD31-4B8C-83A1-F6EECF244321}">
                <p14:modId xmlns:p14="http://schemas.microsoft.com/office/powerpoint/2010/main" val="1102311317"/>
              </p:ext>
            </p:extLst>
          </p:nvPr>
        </p:nvGraphicFramePr>
        <p:xfrm>
          <a:off x="4101291" y="620392"/>
          <a:ext cx="469773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075966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Stethoscope">
            <a:extLst>
              <a:ext uri="{FF2B5EF4-FFF2-40B4-BE49-F238E27FC236}">
                <a16:creationId xmlns:a16="http://schemas.microsoft.com/office/drawing/2014/main" id="{CC6EDFE5-EDF8-3B44-BCE8-F2DDAED266DC}"/>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11000" r="-1" b="-1"/>
          <a:stretch/>
        </p:blipFill>
        <p:spPr>
          <a:xfrm>
            <a:off x="20" y="10"/>
            <a:ext cx="9143979" cy="6857990"/>
          </a:xfrm>
          <a:prstGeom prst="rect">
            <a:avLst/>
          </a:prstGeom>
        </p:spPr>
      </p:pic>
      <p:sp>
        <p:nvSpPr>
          <p:cNvPr id="35"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4512879"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p:cNvSpPr>
            <a:spLocks noGrp="1"/>
          </p:cNvSpPr>
          <p:nvPr>
            <p:ph type="title"/>
          </p:nvPr>
        </p:nvSpPr>
        <p:spPr>
          <a:xfrm>
            <a:off x="532086" y="1913950"/>
            <a:ext cx="3153102" cy="1342754"/>
          </a:xfrm>
        </p:spPr>
        <p:txBody>
          <a:bodyPr>
            <a:normAutofit fontScale="90000"/>
          </a:bodyPr>
          <a:lstStyle/>
          <a:p>
            <a:pPr algn="ctr"/>
            <a:r>
              <a:rPr lang="en-US" sz="3600" dirty="0"/>
              <a:t>Warfarin Sodium Therapy </a:t>
            </a:r>
          </a:p>
        </p:txBody>
      </p:sp>
      <p:cxnSp>
        <p:nvCxnSpPr>
          <p:cNvPr id="37" name="Straight Connector 36">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3337139"/>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4137" y="3417573"/>
            <a:ext cx="3444765" cy="2619839"/>
          </a:xfrm>
        </p:spPr>
        <p:txBody>
          <a:bodyPr anchor="ctr">
            <a:normAutofit/>
          </a:bodyPr>
          <a:lstStyle/>
          <a:p>
            <a:r>
              <a:rPr lang="en-US" sz="2400" dirty="0"/>
              <a:t>HCP Order includes</a:t>
            </a:r>
          </a:p>
          <a:p>
            <a:pPr lvl="1">
              <a:buSzPct val="75000"/>
              <a:buFont typeface="Wingdings" pitchFamily="2" charset="2"/>
              <a:buChar char="§"/>
            </a:pPr>
            <a:r>
              <a:rPr lang="en-US" sz="1800" dirty="0"/>
              <a:t>Specific medical diagnosis</a:t>
            </a:r>
          </a:p>
          <a:p>
            <a:pPr lvl="1">
              <a:buSzPct val="75000"/>
              <a:buFont typeface="Wingdings" pitchFamily="2" charset="2"/>
              <a:buChar char="§"/>
            </a:pPr>
            <a:r>
              <a:rPr lang="en-US" sz="1800" dirty="0"/>
              <a:t>INR target range/goal</a:t>
            </a:r>
          </a:p>
        </p:txBody>
      </p:sp>
    </p:spTree>
    <p:extLst>
      <p:ext uri="{BB962C8B-B14F-4D97-AF65-F5344CB8AC3E}">
        <p14:creationId xmlns:p14="http://schemas.microsoft.com/office/powerpoint/2010/main" val="4985452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AE73EC-FC0A-304A-BD68-7970AAE8078E}"/>
              </a:ext>
            </a:extLst>
          </p:cNvPr>
          <p:cNvSpPr>
            <a:spLocks noGrp="1"/>
          </p:cNvSpPr>
          <p:nvPr>
            <p:ph type="title"/>
          </p:nvPr>
        </p:nvSpPr>
        <p:spPr>
          <a:xfrm>
            <a:off x="6950931" y="2023110"/>
            <a:ext cx="1852218" cy="2846070"/>
          </a:xfrm>
        </p:spPr>
        <p:txBody>
          <a:bodyPr vert="horz" lIns="91440" tIns="45720" rIns="91440" bIns="45720" rtlCol="0" anchor="ctr">
            <a:normAutofit/>
          </a:bodyPr>
          <a:lstStyle/>
          <a:p>
            <a:r>
              <a:rPr lang="en-US" sz="2000" kern="1200" dirty="0">
                <a:solidFill>
                  <a:schemeClr val="tx1"/>
                </a:solidFill>
                <a:latin typeface="+mj-lt"/>
                <a:ea typeface="+mj-ea"/>
                <a:cs typeface="+mj-cs"/>
              </a:rPr>
              <a:t>Individualized Protocol</a:t>
            </a:r>
          </a:p>
        </p:txBody>
      </p:sp>
      <p:sp>
        <p:nvSpPr>
          <p:cNvPr id="27" name="Rectangle 26">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361045" y="245695"/>
            <a:ext cx="1715478" cy="64375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563" y="664308"/>
            <a:ext cx="6061974"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47951" y="3411145"/>
            <a:ext cx="1719072"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8785434-3C29-ED47-9CBA-70366F8B8936}"/>
              </a:ext>
            </a:extLst>
          </p:cNvPr>
          <p:cNvPicPr>
            <a:picLocks noChangeAspect="1"/>
          </p:cNvPicPr>
          <p:nvPr/>
        </p:nvPicPr>
        <p:blipFill>
          <a:blip r:embed="rId3"/>
          <a:stretch>
            <a:fillRect/>
          </a:stretch>
        </p:blipFill>
        <p:spPr>
          <a:xfrm>
            <a:off x="1239545" y="593352"/>
            <a:ext cx="4036009" cy="5181600"/>
          </a:xfrm>
          <a:prstGeom prst="rect">
            <a:avLst/>
          </a:prstGeom>
          <a:ln>
            <a:solidFill>
              <a:schemeClr val="tx1"/>
            </a:solidFill>
          </a:ln>
        </p:spPr>
      </p:pic>
    </p:spTree>
    <p:extLst>
      <p:ext uri="{BB962C8B-B14F-4D97-AF65-F5344CB8AC3E}">
        <p14:creationId xmlns:p14="http://schemas.microsoft.com/office/powerpoint/2010/main" val="22068308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row of samples for medical testing">
            <a:extLst>
              <a:ext uri="{FF2B5EF4-FFF2-40B4-BE49-F238E27FC236}">
                <a16:creationId xmlns:a16="http://schemas.microsoft.com/office/drawing/2014/main" id="{1920EA84-FAA8-9843-8832-76859515918F}"/>
              </a:ext>
            </a:extLst>
          </p:cNvPr>
          <p:cNvPicPr>
            <a:picLocks noChangeAspect="1"/>
          </p:cNvPicPr>
          <p:nvPr/>
        </p:nvPicPr>
        <p:blipFill rotWithShape="1">
          <a:blip r:embed="rId3">
            <a:extLst>
              <a:ext uri="{28A0092B-C50C-407E-A947-70E740481C1C}">
                <a14:useLocalDpi xmlns:a14="http://schemas.microsoft.com/office/drawing/2010/main" val="0"/>
              </a:ext>
            </a:extLst>
          </a:blip>
          <a:srcRect l="31845" r="3519" b="9091"/>
          <a:stretch/>
        </p:blipFill>
        <p:spPr>
          <a:xfrm>
            <a:off x="2642616" y="10"/>
            <a:ext cx="6501384" cy="6857990"/>
          </a:xfrm>
          <a:prstGeom prst="rect">
            <a:avLst/>
          </a:prstGeom>
        </p:spPr>
      </p:pic>
      <p:sp>
        <p:nvSpPr>
          <p:cNvPr id="46" name="Rectangle 45">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78320" y="1161288"/>
            <a:ext cx="2578608" cy="1124712"/>
          </a:xfrm>
        </p:spPr>
        <p:txBody>
          <a:bodyPr anchor="b">
            <a:normAutofit/>
          </a:bodyPr>
          <a:lstStyle/>
          <a:p>
            <a:r>
              <a:rPr lang="en-US" sz="2700" dirty="0"/>
              <a:t>Warfarin Sodium Therapy </a:t>
            </a:r>
          </a:p>
        </p:txBody>
      </p:sp>
      <p:sp>
        <p:nvSpPr>
          <p:cNvPr id="48" name="Rectangle 4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0" name="Rectangle 4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278320" y="2718054"/>
            <a:ext cx="2579180" cy="3207258"/>
          </a:xfrm>
        </p:spPr>
        <p:txBody>
          <a:bodyPr anchor="t">
            <a:normAutofit/>
          </a:bodyPr>
          <a:lstStyle/>
          <a:p>
            <a:r>
              <a:rPr lang="en-US" sz="2400" dirty="0"/>
              <a:t>Anticoagulation Management Service </a:t>
            </a:r>
          </a:p>
          <a:p>
            <a:pPr lvl="1">
              <a:buSzPct val="75000"/>
              <a:buFont typeface="Wingdings" pitchFamily="2" charset="2"/>
              <a:buChar char="§"/>
            </a:pPr>
            <a:r>
              <a:rPr lang="en-US" sz="2000" dirty="0"/>
              <a:t>Dose Changes</a:t>
            </a:r>
          </a:p>
          <a:p>
            <a:pPr marL="0" indent="0">
              <a:buNone/>
            </a:pPr>
            <a:endParaRPr lang="en-US" sz="1500" b="1" dirty="0"/>
          </a:p>
        </p:txBody>
      </p:sp>
    </p:spTree>
    <p:extLst>
      <p:ext uri="{BB962C8B-B14F-4D97-AF65-F5344CB8AC3E}">
        <p14:creationId xmlns:p14="http://schemas.microsoft.com/office/powerpoint/2010/main" val="13390827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Warfarin Sodium Therapy </a:t>
            </a:r>
          </a:p>
        </p:txBody>
      </p:sp>
      <p:graphicFrame>
        <p:nvGraphicFramePr>
          <p:cNvPr id="7" name="Content Placeholder 2">
            <a:extLst>
              <a:ext uri="{FF2B5EF4-FFF2-40B4-BE49-F238E27FC236}">
                <a16:creationId xmlns:a16="http://schemas.microsoft.com/office/drawing/2014/main" id="{3549BB15-FEF6-4CE6-81E2-11812BF7167D}"/>
              </a:ext>
            </a:extLst>
          </p:cNvPr>
          <p:cNvGraphicFramePr>
            <a:graphicFrameLocks noGrp="1"/>
          </p:cNvGraphicFramePr>
          <p:nvPr>
            <p:ph idx="1"/>
            <p:extLst>
              <p:ext uri="{D42A27DB-BD31-4B8C-83A1-F6EECF244321}">
                <p14:modId xmlns:p14="http://schemas.microsoft.com/office/powerpoint/2010/main" val="499750652"/>
              </p:ext>
            </p:extLst>
          </p:nvPr>
        </p:nvGraphicFramePr>
        <p:xfrm>
          <a:off x="628650" y="1825625"/>
          <a:ext cx="8286750" cy="3584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899296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16597"/>
            <a:ext cx="548639"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59" y="613954"/>
            <a:ext cx="8180615"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82723" y="809898"/>
            <a:ext cx="7457037" cy="1554480"/>
          </a:xfrm>
        </p:spPr>
        <p:txBody>
          <a:bodyPr anchor="ctr">
            <a:normAutofit/>
          </a:bodyPr>
          <a:lstStyle/>
          <a:p>
            <a:r>
              <a:rPr lang="en-US" sz="4200" dirty="0"/>
              <a:t>Warfarin Sodium Therapy </a:t>
            </a:r>
          </a:p>
        </p:txBody>
      </p:sp>
      <p:sp>
        <p:nvSpPr>
          <p:cNvPr id="3" name="Content Placeholder 2"/>
          <p:cNvSpPr>
            <a:spLocks noGrp="1"/>
          </p:cNvSpPr>
          <p:nvPr>
            <p:ph idx="1"/>
          </p:nvPr>
        </p:nvSpPr>
        <p:spPr>
          <a:xfrm>
            <a:off x="783771" y="3017522"/>
            <a:ext cx="7455989" cy="3124658"/>
          </a:xfrm>
        </p:spPr>
        <p:txBody>
          <a:bodyPr anchor="ctr">
            <a:normAutofit/>
          </a:bodyPr>
          <a:lstStyle/>
          <a:p>
            <a:r>
              <a:rPr lang="en-US" sz="3200" dirty="0"/>
              <a:t>Medication Sheet Requirements</a:t>
            </a:r>
          </a:p>
          <a:p>
            <a:pPr lvl="1">
              <a:buSzPct val="75000"/>
              <a:buFont typeface="Wingdings" pitchFamily="2" charset="2"/>
              <a:buChar char="§"/>
            </a:pPr>
            <a:r>
              <a:rPr lang="en-US" sz="2800" dirty="0"/>
              <a:t>Upcoming INR lab draw date</a:t>
            </a:r>
          </a:p>
          <a:p>
            <a:pPr lvl="1">
              <a:buSzPct val="75000"/>
              <a:buFont typeface="Wingdings" pitchFamily="2" charset="2"/>
              <a:buChar char="§"/>
            </a:pPr>
            <a:r>
              <a:rPr lang="en-US" sz="2800" dirty="0"/>
              <a:t>Space for second staff to verify dose/initial</a:t>
            </a:r>
          </a:p>
          <a:p>
            <a:pPr lvl="2">
              <a:buSzPct val="75000"/>
              <a:buFont typeface="Courier New" panose="02070309020205020404" pitchFamily="49" charset="0"/>
              <a:buChar char="o"/>
            </a:pPr>
            <a:r>
              <a:rPr lang="en-US" sz="2400" dirty="0"/>
              <a:t>Acceptable Code ‘NSS’ = no second staff  </a:t>
            </a:r>
          </a:p>
          <a:p>
            <a:pPr marL="274320" lvl="1" indent="0">
              <a:buNone/>
            </a:pPr>
            <a:endParaRPr lang="en-US" sz="2100" b="1" dirty="0"/>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8650" y="6485313"/>
            <a:ext cx="78867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92841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anchor="b">
            <a:normAutofit/>
          </a:bodyPr>
          <a:lstStyle/>
          <a:p>
            <a:r>
              <a:rPr lang="en-US" sz="4300"/>
              <a:t>Warfarin Sodium Therapy</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Businessperson using a digital tablet in office">
            <a:extLst>
              <a:ext uri="{FF2B5EF4-FFF2-40B4-BE49-F238E27FC236}">
                <a16:creationId xmlns:a16="http://schemas.microsoft.com/office/drawing/2014/main" id="{2A414003-C4AD-AD47-82BE-A67828DD4B0B}"/>
              </a:ext>
            </a:extLst>
          </p:cNvPr>
          <p:cNvPicPr>
            <a:picLocks noChangeAspect="1"/>
          </p:cNvPicPr>
          <p:nvPr/>
        </p:nvPicPr>
        <p:blipFill rotWithShape="1">
          <a:blip r:embed="rId3">
            <a:extLst>
              <a:ext uri="{28A0092B-C50C-407E-A947-70E740481C1C}">
                <a14:useLocalDpi xmlns:a14="http://schemas.microsoft.com/office/drawing/2010/main" val="0"/>
              </a:ext>
            </a:extLst>
          </a:blip>
          <a:srcRect l="40622" r="9163" b="-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graphicFrame>
        <p:nvGraphicFramePr>
          <p:cNvPr id="6" name="Content Placeholder 2">
            <a:extLst>
              <a:ext uri="{FF2B5EF4-FFF2-40B4-BE49-F238E27FC236}">
                <a16:creationId xmlns:a16="http://schemas.microsoft.com/office/drawing/2014/main" id="{72127601-18FD-4B30-B3C4-F5EE73390004}"/>
              </a:ext>
            </a:extLst>
          </p:cNvPr>
          <p:cNvGraphicFramePr>
            <a:graphicFrameLocks noGrp="1"/>
          </p:cNvGraphicFramePr>
          <p:nvPr>
            <p:ph idx="1"/>
            <p:extLst>
              <p:ext uri="{D42A27DB-BD31-4B8C-83A1-F6EECF244321}">
                <p14:modId xmlns:p14="http://schemas.microsoft.com/office/powerpoint/2010/main" val="3882804703"/>
              </p:ext>
            </p:extLst>
          </p:nvPr>
        </p:nvGraphicFramePr>
        <p:xfrm>
          <a:off x="450843" y="1980332"/>
          <a:ext cx="3182691" cy="33206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044833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eacher pointing at laptop screen to young students">
            <a:extLst>
              <a:ext uri="{FF2B5EF4-FFF2-40B4-BE49-F238E27FC236}">
                <a16:creationId xmlns:a16="http://schemas.microsoft.com/office/drawing/2014/main" id="{4E7780C9-C46B-DE4E-B21B-E9E9F80915AB}"/>
              </a:ext>
            </a:extLst>
          </p:cNvPr>
          <p:cNvPicPr>
            <a:picLocks noChangeAspect="1"/>
          </p:cNvPicPr>
          <p:nvPr/>
        </p:nvPicPr>
        <p:blipFill rotWithShape="1">
          <a:blip r:embed="rId3">
            <a:extLst>
              <a:ext uri="{28A0092B-C50C-407E-A947-70E740481C1C}">
                <a14:useLocalDpi xmlns:a14="http://schemas.microsoft.com/office/drawing/2010/main" val="0"/>
              </a:ext>
            </a:extLst>
          </a:blip>
          <a:srcRect l="1249" r="9772" b="-1"/>
          <a:stretch/>
        </p:blipFill>
        <p:spPr>
          <a:xfrm>
            <a:off x="20" y="10"/>
            <a:ext cx="9141694" cy="6857990"/>
          </a:xfrm>
          <a:prstGeom prst="rect">
            <a:avLst/>
          </a:prstGeom>
        </p:spPr>
      </p:pic>
      <p:sp>
        <p:nvSpPr>
          <p:cNvPr id="21" name="Freeform: Shape 16">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463546" y="4185749"/>
            <a:ext cx="6949328" cy="622836"/>
          </a:xfrm>
        </p:spPr>
        <p:txBody>
          <a:bodyPr>
            <a:normAutofit/>
          </a:bodyPr>
          <a:lstStyle/>
          <a:p>
            <a:r>
              <a:rPr lang="en-US" sz="3100"/>
              <a:t>Warfarin Sodium Therapy Training</a:t>
            </a:r>
          </a:p>
        </p:txBody>
      </p:sp>
      <p:sp>
        <p:nvSpPr>
          <p:cNvPr id="3" name="Content Placeholder 2"/>
          <p:cNvSpPr>
            <a:spLocks noGrp="1"/>
          </p:cNvSpPr>
          <p:nvPr>
            <p:ph idx="1"/>
          </p:nvPr>
        </p:nvSpPr>
        <p:spPr>
          <a:xfrm>
            <a:off x="463547" y="4856921"/>
            <a:ext cx="7173771" cy="1249240"/>
          </a:xfrm>
        </p:spPr>
        <p:txBody>
          <a:bodyPr>
            <a:normAutofit/>
          </a:bodyPr>
          <a:lstStyle/>
          <a:p>
            <a:r>
              <a:rPr lang="en-US" sz="1400"/>
              <a:t>Documentation</a:t>
            </a:r>
          </a:p>
          <a:p>
            <a:pPr lvl="1">
              <a:buSzPct val="75000"/>
              <a:buFont typeface="Wingdings" pitchFamily="2" charset="2"/>
              <a:buChar char="§"/>
            </a:pPr>
            <a:r>
              <a:rPr lang="en-US" sz="1200"/>
              <a:t>Trainer Name and contact info </a:t>
            </a:r>
          </a:p>
          <a:p>
            <a:pPr lvl="1">
              <a:buSzPct val="75000"/>
              <a:buFont typeface="Wingdings" pitchFamily="2" charset="2"/>
              <a:buChar char="§"/>
            </a:pPr>
            <a:r>
              <a:rPr lang="en-US" sz="1200"/>
              <a:t>Dated attendance list</a:t>
            </a:r>
          </a:p>
          <a:p>
            <a:pPr lvl="1">
              <a:buSzPct val="75000"/>
              <a:buFont typeface="Wingdings" pitchFamily="2" charset="2"/>
              <a:buChar char="§"/>
            </a:pPr>
            <a:r>
              <a:rPr lang="en-US" sz="1200"/>
              <a:t>Complete set of training materials</a:t>
            </a:r>
            <a:endParaRPr lang="en-US" sz="1200" dirty="0"/>
          </a:p>
        </p:txBody>
      </p:sp>
    </p:spTree>
    <p:extLst>
      <p:ext uri="{BB962C8B-B14F-4D97-AF65-F5344CB8AC3E}">
        <p14:creationId xmlns:p14="http://schemas.microsoft.com/office/powerpoint/2010/main" val="3816716806"/>
      </p:ext>
    </p:extLst>
  </p:cSld>
  <p:clrMapOvr>
    <a:overrideClrMapping bg1="dk1" tx1="lt1" bg2="dk2" tx2="lt2" accent1="accent1" accent2="accent2" accent3="accent3" accent4="accent4" accent5="accent5" accent6="accent6" hlink="hlink" folHlink="folHlink"/>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EC8973-BA11-3440-A981-C4F2489DC17F}"/>
              </a:ext>
            </a:extLst>
          </p:cNvPr>
          <p:cNvPicPr>
            <a:picLocks noChangeAspect="1"/>
          </p:cNvPicPr>
          <p:nvPr/>
        </p:nvPicPr>
        <p:blipFill rotWithShape="1">
          <a:blip r:embed="rId3"/>
          <a:srcRect l="12113" r="12887"/>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F9C780-5F43-FB4A-A0D9-15443AE48EB2}"/>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gn="ctr"/>
            <a:r>
              <a:rPr lang="en-US" sz="3100" dirty="0">
                <a:solidFill>
                  <a:schemeClr val="tx1">
                    <a:lumMod val="85000"/>
                    <a:lumOff val="15000"/>
                  </a:schemeClr>
                </a:solidFill>
              </a:rPr>
              <a:t>Optional Training Tool</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89043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9C3C73-6F41-D746-880E-BDABFCE40E8C}"/>
              </a:ext>
            </a:extLst>
          </p:cNvPr>
          <p:cNvSpPr>
            <a:spLocks noGrp="1"/>
          </p:cNvSpPr>
          <p:nvPr>
            <p:ph type="title"/>
          </p:nvPr>
        </p:nvSpPr>
        <p:spPr>
          <a:xfrm>
            <a:off x="628649" y="291090"/>
            <a:ext cx="7886699" cy="932688"/>
          </a:xfrm>
        </p:spPr>
        <p:txBody>
          <a:bodyPr vert="horz" lIns="91440" tIns="45720" rIns="91440" bIns="45720" rtlCol="0" anchor="b">
            <a:normAutofit/>
          </a:bodyPr>
          <a:lstStyle/>
          <a:p>
            <a:pPr algn="ctr"/>
            <a:r>
              <a:rPr lang="en-US" dirty="0"/>
              <a:t>mapmass.com</a:t>
            </a:r>
            <a:endParaRPr lang="en-US" kern="1200" dirty="0">
              <a:solidFill>
                <a:schemeClr val="tx1"/>
              </a:solidFill>
              <a:latin typeface="+mj-lt"/>
              <a:ea typeface="+mj-ea"/>
              <a:cs typeface="+mj-cs"/>
            </a:endParaRPr>
          </a:p>
        </p:txBody>
      </p:sp>
      <p:pic>
        <p:nvPicPr>
          <p:cNvPr id="4" name="Picture 3" descr="Graphical user interface, website&#10;&#10;Description automatically generated">
            <a:extLst>
              <a:ext uri="{FF2B5EF4-FFF2-40B4-BE49-F238E27FC236}">
                <a16:creationId xmlns:a16="http://schemas.microsoft.com/office/drawing/2014/main" id="{4BFECFA3-F03F-4E45-AA3A-BDD2792B1DB1}"/>
              </a:ext>
            </a:extLst>
          </p:cNvPr>
          <p:cNvPicPr>
            <a:picLocks noChangeAspect="1"/>
          </p:cNvPicPr>
          <p:nvPr/>
        </p:nvPicPr>
        <p:blipFill>
          <a:blip r:embed="rId3"/>
          <a:stretch>
            <a:fillRect/>
          </a:stretch>
        </p:blipFill>
        <p:spPr>
          <a:xfrm>
            <a:off x="139445" y="1502212"/>
            <a:ext cx="8932855" cy="5203388"/>
          </a:xfrm>
          <a:prstGeom prst="rect">
            <a:avLst/>
          </a:prstGeom>
          <a:solidFill>
            <a:schemeClr val="bg1"/>
          </a:solidFill>
        </p:spPr>
      </p:pic>
    </p:spTree>
    <p:extLst>
      <p:ext uri="{BB962C8B-B14F-4D97-AF65-F5344CB8AC3E}">
        <p14:creationId xmlns:p14="http://schemas.microsoft.com/office/powerpoint/2010/main" val="270457259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anchor="b">
            <a:normAutofit/>
          </a:bodyPr>
          <a:lstStyle/>
          <a:p>
            <a:r>
              <a:rPr lang="en-US" dirty="0"/>
              <a:t>Clozapine Therapy </a:t>
            </a: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0060" y="2872899"/>
            <a:ext cx="3182691" cy="3320668"/>
          </a:xfrm>
        </p:spPr>
        <p:txBody>
          <a:bodyPr>
            <a:normAutofit/>
          </a:bodyPr>
          <a:lstStyle/>
          <a:p>
            <a:r>
              <a:rPr lang="en-US" sz="1900"/>
              <a:t>HCP Order </a:t>
            </a:r>
          </a:p>
          <a:p>
            <a:pPr lvl="1">
              <a:buSzPct val="75000"/>
              <a:buFont typeface="Wingdings" pitchFamily="2" charset="2"/>
              <a:buChar char="§"/>
            </a:pPr>
            <a:r>
              <a:rPr lang="en-US" sz="1900"/>
              <a:t>Specific medical condition or diagnosis</a:t>
            </a:r>
          </a:p>
          <a:p>
            <a:pPr lvl="1">
              <a:buSzPct val="75000"/>
              <a:buFont typeface="Wingdings" pitchFamily="2" charset="2"/>
              <a:buChar char="§"/>
            </a:pPr>
            <a:r>
              <a:rPr lang="en-US" sz="1900"/>
              <a:t>Individualized instructions if dose is omitted, including if dose is omitted for 2 days or more</a:t>
            </a:r>
          </a:p>
        </p:txBody>
      </p:sp>
      <p:pic>
        <p:nvPicPr>
          <p:cNvPr id="7" name="Picture 6" descr="Doctor smiling">
            <a:extLst>
              <a:ext uri="{FF2B5EF4-FFF2-40B4-BE49-F238E27FC236}">
                <a16:creationId xmlns:a16="http://schemas.microsoft.com/office/drawing/2014/main" id="{B279C5A5-AD8F-1C4D-9CCE-07C05F3FC0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268" r="24517" b="-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75474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556995"/>
            <a:ext cx="7886700" cy="1133693"/>
          </a:xfrm>
        </p:spPr>
        <p:txBody>
          <a:bodyPr>
            <a:normAutofit/>
          </a:bodyPr>
          <a:lstStyle/>
          <a:p>
            <a:r>
              <a:rPr lang="en-US" sz="4500" dirty="0"/>
              <a:t>PRN HCP Order Details </a:t>
            </a:r>
          </a:p>
        </p:txBody>
      </p:sp>
      <p:graphicFrame>
        <p:nvGraphicFramePr>
          <p:cNvPr id="15" name="Content Placeholder 2">
            <a:extLst>
              <a:ext uri="{FF2B5EF4-FFF2-40B4-BE49-F238E27FC236}">
                <a16:creationId xmlns:a16="http://schemas.microsoft.com/office/drawing/2014/main" id="{B4F28178-CED9-45E1-BFFF-0118FB5B9506}"/>
              </a:ext>
            </a:extLst>
          </p:cNvPr>
          <p:cNvGraphicFramePr>
            <a:graphicFrameLocks noGrp="1"/>
          </p:cNvGraphicFramePr>
          <p:nvPr>
            <p:ph idx="1"/>
            <p:extLst>
              <p:ext uri="{D42A27DB-BD31-4B8C-83A1-F6EECF244321}">
                <p14:modId xmlns:p14="http://schemas.microsoft.com/office/powerpoint/2010/main" val="3594286839"/>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8675347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AE73EC-FC0A-304A-BD68-7970AAE8078E}"/>
              </a:ext>
            </a:extLst>
          </p:cNvPr>
          <p:cNvSpPr>
            <a:spLocks noGrp="1"/>
          </p:cNvSpPr>
          <p:nvPr>
            <p:ph type="title"/>
          </p:nvPr>
        </p:nvSpPr>
        <p:spPr>
          <a:xfrm>
            <a:off x="6950931" y="2023110"/>
            <a:ext cx="1852218" cy="2846070"/>
          </a:xfrm>
        </p:spPr>
        <p:txBody>
          <a:bodyPr vert="horz" lIns="91440" tIns="45720" rIns="91440" bIns="45720" rtlCol="0" anchor="ctr">
            <a:normAutofit/>
          </a:bodyPr>
          <a:lstStyle/>
          <a:p>
            <a:r>
              <a:rPr lang="en-US" sz="2300" kern="1200" dirty="0">
                <a:solidFill>
                  <a:schemeClr val="tx1"/>
                </a:solidFill>
                <a:latin typeface="+mj-lt"/>
                <a:ea typeface="+mj-ea"/>
                <a:cs typeface="+mj-cs"/>
              </a:rPr>
              <a:t>Individualized Protocol</a:t>
            </a:r>
          </a:p>
        </p:txBody>
      </p:sp>
      <p:sp>
        <p:nvSpPr>
          <p:cNvPr id="27" name="Rectangle 26">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361045" y="245695"/>
            <a:ext cx="1715478" cy="64375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563" y="664308"/>
            <a:ext cx="6061974"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47951" y="3411145"/>
            <a:ext cx="1719072"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EDAE518-60CA-754D-9084-7FFFF84597B5}"/>
              </a:ext>
            </a:extLst>
          </p:cNvPr>
          <p:cNvPicPr>
            <a:picLocks noChangeAspect="1"/>
          </p:cNvPicPr>
          <p:nvPr/>
        </p:nvPicPr>
        <p:blipFill>
          <a:blip r:embed="rId3"/>
          <a:stretch>
            <a:fillRect/>
          </a:stretch>
        </p:blipFill>
        <p:spPr>
          <a:xfrm>
            <a:off x="1170275" y="593352"/>
            <a:ext cx="4174549" cy="5322772"/>
          </a:xfrm>
          <a:prstGeom prst="rect">
            <a:avLst/>
          </a:prstGeom>
          <a:ln>
            <a:solidFill>
              <a:schemeClr val="tx1"/>
            </a:solidFill>
          </a:ln>
        </p:spPr>
      </p:pic>
    </p:spTree>
    <p:extLst>
      <p:ext uri="{BB962C8B-B14F-4D97-AF65-F5344CB8AC3E}">
        <p14:creationId xmlns:p14="http://schemas.microsoft.com/office/powerpoint/2010/main" val="251118979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16597"/>
            <a:ext cx="548639"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59" y="613954"/>
            <a:ext cx="8180615"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82723" y="809898"/>
            <a:ext cx="7457037" cy="1554480"/>
          </a:xfrm>
        </p:spPr>
        <p:txBody>
          <a:bodyPr anchor="ctr">
            <a:normAutofit/>
          </a:bodyPr>
          <a:lstStyle/>
          <a:p>
            <a:r>
              <a:rPr lang="en-US" dirty="0"/>
              <a:t>Clozapine Therapy </a:t>
            </a:r>
          </a:p>
        </p:txBody>
      </p:sp>
      <p:sp>
        <p:nvSpPr>
          <p:cNvPr id="3" name="Content Placeholder 2"/>
          <p:cNvSpPr>
            <a:spLocks noGrp="1"/>
          </p:cNvSpPr>
          <p:nvPr>
            <p:ph idx="1"/>
          </p:nvPr>
        </p:nvSpPr>
        <p:spPr>
          <a:xfrm>
            <a:off x="783771" y="2787602"/>
            <a:ext cx="7455989" cy="3124658"/>
          </a:xfrm>
        </p:spPr>
        <p:txBody>
          <a:bodyPr anchor="ctr">
            <a:normAutofit/>
          </a:bodyPr>
          <a:lstStyle/>
          <a:p>
            <a:r>
              <a:rPr lang="en-US" sz="3200" dirty="0"/>
              <a:t>Medication Sheet Requirement</a:t>
            </a:r>
          </a:p>
          <a:p>
            <a:pPr lvl="1">
              <a:buSzPct val="75000"/>
              <a:buFont typeface="Wingdings" pitchFamily="2" charset="2"/>
              <a:buChar char="§"/>
            </a:pPr>
            <a:r>
              <a:rPr lang="en-US" sz="2800" dirty="0"/>
              <a:t>Upcoming lab draw dates</a:t>
            </a:r>
          </a:p>
          <a:p>
            <a:pPr lvl="2">
              <a:buSzPct val="75000"/>
              <a:buFont typeface="Courier New" panose="02070309020205020404" pitchFamily="49" charset="0"/>
              <a:buChar char="o"/>
            </a:pPr>
            <a:r>
              <a:rPr lang="en-US" sz="2400" dirty="0"/>
              <a:t>Initialed after lab draw completion </a:t>
            </a:r>
          </a:p>
          <a:p>
            <a:pPr marL="274320" lvl="1" indent="0">
              <a:buNone/>
            </a:pPr>
            <a:endParaRPr lang="en-US" sz="2100" b="1" dirty="0"/>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8650" y="6485313"/>
            <a:ext cx="78867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32517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Clozapine Therapy</a:t>
            </a:r>
            <a:endParaRPr lang="en-US" sz="4400" dirty="0"/>
          </a:p>
        </p:txBody>
      </p:sp>
      <p:graphicFrame>
        <p:nvGraphicFramePr>
          <p:cNvPr id="6" name="Content Placeholder 2">
            <a:extLst>
              <a:ext uri="{FF2B5EF4-FFF2-40B4-BE49-F238E27FC236}">
                <a16:creationId xmlns:a16="http://schemas.microsoft.com/office/drawing/2014/main" id="{72127601-18FD-4B30-B3C4-F5EE73390004}"/>
              </a:ext>
            </a:extLst>
          </p:cNvPr>
          <p:cNvGraphicFramePr>
            <a:graphicFrameLocks noGrp="1"/>
          </p:cNvGraphicFramePr>
          <p:nvPr>
            <p:ph idx="1"/>
            <p:extLst>
              <p:ext uri="{D42A27DB-BD31-4B8C-83A1-F6EECF244321}">
                <p14:modId xmlns:p14="http://schemas.microsoft.com/office/powerpoint/2010/main" val="969553946"/>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6678010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screenshot of a computer&#10;&#10;Description automatically generated with low confidence">
            <a:extLst>
              <a:ext uri="{FF2B5EF4-FFF2-40B4-BE49-F238E27FC236}">
                <a16:creationId xmlns:a16="http://schemas.microsoft.com/office/drawing/2014/main" id="{B53D64F5-2385-CD4C-A23C-76EABA979ADC}"/>
              </a:ext>
            </a:extLst>
          </p:cNvPr>
          <p:cNvPicPr>
            <a:picLocks noChangeAspect="1"/>
          </p:cNvPicPr>
          <p:nvPr/>
        </p:nvPicPr>
        <p:blipFill rotWithShape="1">
          <a:blip r:embed="rId3"/>
          <a:srcRect l="17130" r="7202" b="-1"/>
          <a:stretch/>
        </p:blipFill>
        <p:spPr>
          <a:xfrm>
            <a:off x="20" y="10"/>
            <a:ext cx="9143980" cy="6857990"/>
          </a:xfrm>
          <a:prstGeom prst="rect">
            <a:avLst/>
          </a:prstGeom>
        </p:spPr>
      </p:pic>
      <p:sp>
        <p:nvSpPr>
          <p:cNvPr id="20" name="Rectangle 1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EFD271FB-4357-8C46-B739-5731D6B9598D}"/>
              </a:ext>
            </a:extLst>
          </p:cNvPr>
          <p:cNvSpPr>
            <a:spLocks noGrp="1"/>
          </p:cNvSpPr>
          <p:nvPr>
            <p:ph type="title"/>
          </p:nvPr>
        </p:nvSpPr>
        <p:spPr>
          <a:xfrm>
            <a:off x="392906" y="5317240"/>
            <a:ext cx="8408194" cy="744836"/>
          </a:xfrm>
        </p:spPr>
        <p:txBody>
          <a:bodyPr>
            <a:normAutofit/>
          </a:bodyPr>
          <a:lstStyle/>
          <a:p>
            <a:pPr algn="ctr"/>
            <a:r>
              <a:rPr lang="en-US" sz="3100" dirty="0"/>
              <a:t>Optional Training Tool</a:t>
            </a:r>
          </a:p>
        </p:txBody>
      </p:sp>
      <p:cxnSp>
        <p:nvCxnSpPr>
          <p:cNvPr id="22" name="Straight Connector 2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112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9C3C73-6F41-D746-880E-BDABFCE40E8C}"/>
              </a:ext>
            </a:extLst>
          </p:cNvPr>
          <p:cNvSpPr>
            <a:spLocks noGrp="1"/>
          </p:cNvSpPr>
          <p:nvPr>
            <p:ph type="title"/>
          </p:nvPr>
        </p:nvSpPr>
        <p:spPr>
          <a:xfrm>
            <a:off x="628649" y="291090"/>
            <a:ext cx="7886699" cy="932688"/>
          </a:xfrm>
        </p:spPr>
        <p:txBody>
          <a:bodyPr vert="horz" lIns="91440" tIns="45720" rIns="91440" bIns="45720" rtlCol="0" anchor="b">
            <a:normAutofit/>
          </a:bodyPr>
          <a:lstStyle/>
          <a:p>
            <a:pPr algn="ctr"/>
            <a:r>
              <a:rPr lang="en-US" kern="1200" dirty="0">
                <a:solidFill>
                  <a:schemeClr val="tx1"/>
                </a:solidFill>
                <a:latin typeface="+mj-lt"/>
                <a:ea typeface="+mj-ea"/>
                <a:cs typeface="+mj-cs"/>
              </a:rPr>
              <a:t>mapmass.com</a:t>
            </a:r>
          </a:p>
        </p:txBody>
      </p:sp>
      <p:pic>
        <p:nvPicPr>
          <p:cNvPr id="4" name="Picture 3" descr="Graphical user interface, website&#10;&#10;Description automatically generated">
            <a:extLst>
              <a:ext uri="{FF2B5EF4-FFF2-40B4-BE49-F238E27FC236}">
                <a16:creationId xmlns:a16="http://schemas.microsoft.com/office/drawing/2014/main" id="{4BFECFA3-F03F-4E45-AA3A-BDD2792B1DB1}"/>
              </a:ext>
            </a:extLst>
          </p:cNvPr>
          <p:cNvPicPr>
            <a:picLocks noChangeAspect="1"/>
          </p:cNvPicPr>
          <p:nvPr/>
        </p:nvPicPr>
        <p:blipFill>
          <a:blip r:embed="rId3"/>
          <a:stretch>
            <a:fillRect/>
          </a:stretch>
        </p:blipFill>
        <p:spPr>
          <a:xfrm>
            <a:off x="139445" y="1502212"/>
            <a:ext cx="8932855" cy="5203388"/>
          </a:xfrm>
          <a:prstGeom prst="rect">
            <a:avLst/>
          </a:prstGeom>
          <a:solidFill>
            <a:schemeClr val="bg1"/>
          </a:solidFill>
        </p:spPr>
      </p:pic>
    </p:spTree>
    <p:extLst>
      <p:ext uri="{BB962C8B-B14F-4D97-AF65-F5344CB8AC3E}">
        <p14:creationId xmlns:p14="http://schemas.microsoft.com/office/powerpoint/2010/main" val="38872827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anchor="b">
            <a:normAutofit/>
          </a:bodyPr>
          <a:lstStyle/>
          <a:p>
            <a:r>
              <a:rPr lang="en-US" sz="4300"/>
              <a:t>Clozapine Therapy Training</a:t>
            </a:r>
          </a:p>
        </p:txBody>
      </p:sp>
      <p:sp>
        <p:nvSpPr>
          <p:cNvPr id="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0060" y="2872899"/>
            <a:ext cx="3182691" cy="3320668"/>
          </a:xfrm>
        </p:spPr>
        <p:txBody>
          <a:bodyPr>
            <a:normAutofit/>
          </a:bodyPr>
          <a:lstStyle/>
          <a:p>
            <a:r>
              <a:rPr lang="en-US" sz="1900"/>
              <a:t>Documentation</a:t>
            </a:r>
          </a:p>
          <a:p>
            <a:pPr lvl="1">
              <a:buSzPct val="75000"/>
              <a:buFont typeface="Wingdings" pitchFamily="2" charset="2"/>
              <a:buChar char="§"/>
            </a:pPr>
            <a:r>
              <a:rPr lang="en-US" sz="1900"/>
              <a:t>Trainer Name and contact info </a:t>
            </a:r>
          </a:p>
          <a:p>
            <a:pPr lvl="1">
              <a:buSzPct val="75000"/>
              <a:buFont typeface="Wingdings" pitchFamily="2" charset="2"/>
              <a:buChar char="§"/>
            </a:pPr>
            <a:r>
              <a:rPr lang="en-US" sz="1900"/>
              <a:t>Dated attendance list</a:t>
            </a:r>
          </a:p>
          <a:p>
            <a:pPr lvl="1">
              <a:buSzPct val="75000"/>
              <a:buFont typeface="Wingdings" pitchFamily="2" charset="2"/>
              <a:buChar char="§"/>
            </a:pPr>
            <a:r>
              <a:rPr lang="en-US" sz="1900"/>
              <a:t>Complete set of training materials</a:t>
            </a:r>
          </a:p>
        </p:txBody>
      </p:sp>
      <p:pic>
        <p:nvPicPr>
          <p:cNvPr id="9" name="Picture 8" descr="Stethoscope on green background">
            <a:extLst>
              <a:ext uri="{FF2B5EF4-FFF2-40B4-BE49-F238E27FC236}">
                <a16:creationId xmlns:a16="http://schemas.microsoft.com/office/drawing/2014/main" id="{0C66FB4E-A20A-F341-A18E-748E7C91884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r="54299" b="-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3251592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13">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15">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17">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963930" y="1008993"/>
            <a:ext cx="6923558" cy="3542045"/>
          </a:xfrm>
        </p:spPr>
        <p:txBody>
          <a:bodyPr vert="horz" lIns="91440" tIns="45720" rIns="91440" bIns="45720" rtlCol="0" anchor="b">
            <a:normAutofit/>
          </a:bodyPr>
          <a:lstStyle/>
          <a:p>
            <a:r>
              <a:rPr lang="en-US" sz="10000" kern="1200" dirty="0">
                <a:solidFill>
                  <a:schemeClr val="tx1"/>
                </a:solidFill>
                <a:latin typeface="+mj-lt"/>
                <a:ea typeface="+mj-ea"/>
                <a:cs typeface="+mj-cs"/>
              </a:rPr>
              <a:t>Section G</a:t>
            </a:r>
          </a:p>
        </p:txBody>
      </p:sp>
      <p:sp>
        <p:nvSpPr>
          <p:cNvPr id="5" name="Text Placeholder 4"/>
          <p:cNvSpPr>
            <a:spLocks noGrp="1"/>
          </p:cNvSpPr>
          <p:nvPr>
            <p:ph type="body" idx="1"/>
          </p:nvPr>
        </p:nvSpPr>
        <p:spPr>
          <a:xfrm>
            <a:off x="963930" y="4582814"/>
            <a:ext cx="5894070" cy="1312657"/>
          </a:xfrm>
        </p:spPr>
        <p:txBody>
          <a:bodyPr vert="horz" lIns="91440" tIns="45720" rIns="91440" bIns="45720" rtlCol="0" anchor="t">
            <a:normAutofit/>
          </a:bodyPr>
          <a:lstStyle/>
          <a:p>
            <a:r>
              <a:rPr lang="en-US" dirty="0"/>
              <a:t>Countable Controlled Substance Packaging</a:t>
            </a:r>
          </a:p>
        </p:txBody>
      </p:sp>
      <p:sp>
        <p:nvSpPr>
          <p:cNvPr id="2" name="TextBox 1">
            <a:extLst>
              <a:ext uri="{FF2B5EF4-FFF2-40B4-BE49-F238E27FC236}">
                <a16:creationId xmlns:a16="http://schemas.microsoft.com/office/drawing/2014/main" id="{F16AC8B0-E3E4-E64E-BB50-23FA1B55FDC0}"/>
              </a:ext>
            </a:extLst>
          </p:cNvPr>
          <p:cNvSpPr txBox="1"/>
          <p:nvPr/>
        </p:nvSpPr>
        <p:spPr>
          <a:xfrm>
            <a:off x="6553200" y="6231581"/>
            <a:ext cx="2590800" cy="646331"/>
          </a:xfrm>
          <a:prstGeom prst="rect">
            <a:avLst/>
          </a:prstGeom>
          <a:noFill/>
        </p:spPr>
        <p:txBody>
          <a:bodyPr wrap="square" rtlCol="0">
            <a:spAutoFit/>
          </a:bodyPr>
          <a:lstStyle/>
          <a:p>
            <a:r>
              <a:rPr lang="en-US" altLang="en-US" dirty="0"/>
              <a:t>MAP Policy Section 10</a:t>
            </a:r>
          </a:p>
          <a:p>
            <a:endParaRPr lang="en-US" dirty="0"/>
          </a:p>
        </p:txBody>
      </p:sp>
    </p:spTree>
    <p:extLst>
      <p:ext uri="{BB962C8B-B14F-4D97-AF65-F5344CB8AC3E}">
        <p14:creationId xmlns:p14="http://schemas.microsoft.com/office/powerpoint/2010/main" val="9265707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40" name="Rectangle 32">
            <a:extLst>
              <a:ext uri="{FF2B5EF4-FFF2-40B4-BE49-F238E27FC236}">
                <a16:creationId xmlns:a16="http://schemas.microsoft.com/office/drawing/2014/main" id="{ED4D6CE2-C4FB-4B4D-991A-84C9705CD7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916074" y="978408"/>
            <a:ext cx="2791206" cy="1106424"/>
          </a:xfrm>
          <a:ln>
            <a:noFill/>
          </a:ln>
        </p:spPr>
        <p:txBody>
          <a:bodyPr anchor="b">
            <a:normAutofit/>
          </a:bodyPr>
          <a:lstStyle/>
          <a:p>
            <a:r>
              <a:rPr lang="en-US" sz="2400" dirty="0"/>
              <a:t>Countable Controlled Substance Packaging </a:t>
            </a:r>
          </a:p>
        </p:txBody>
      </p:sp>
      <p:pic>
        <p:nvPicPr>
          <p:cNvPr id="5"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31505" r="-1" b="-1"/>
          <a:stretch/>
        </p:blipFill>
        <p:spPr bwMode="auto">
          <a:xfrm>
            <a:off x="300635" y="630936"/>
            <a:ext cx="2839212" cy="549554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5545" r="10153"/>
          <a:stretch/>
        </p:blipFill>
        <p:spPr bwMode="auto">
          <a:xfrm>
            <a:off x="3271266" y="630936"/>
            <a:ext cx="1988820" cy="267919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8" descr="A close-up of a calculator&#10;&#10;Description automatically generated with medium confidence"/>
          <p:cNvPicPr>
            <a:picLocks noChangeAspect="1" noChangeArrowheads="1"/>
          </p:cNvPicPr>
          <p:nvPr/>
        </p:nvPicPr>
        <p:blipFill rotWithShape="1">
          <a:blip r:embed="rId5">
            <a:extLst>
              <a:ext uri="{28A0092B-C50C-407E-A947-70E740481C1C}">
                <a14:useLocalDpi xmlns:a14="http://schemas.microsoft.com/office/drawing/2010/main" val="0"/>
              </a:ext>
            </a:extLst>
          </a:blip>
          <a:srcRect l="9468" r="36902" b="5"/>
          <a:stretch/>
        </p:blipFill>
        <p:spPr bwMode="auto">
          <a:xfrm>
            <a:off x="3271266" y="3447288"/>
            <a:ext cx="1988820" cy="267919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1" name="Straight Connector 34">
            <a:extLst>
              <a:ext uri="{FF2B5EF4-FFF2-40B4-BE49-F238E27FC236}">
                <a16:creationId xmlns:a16="http://schemas.microsoft.com/office/drawing/2014/main" id="{11A9DAB5-E11B-41CA-85F3-20711F7902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88313"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916074" y="2368296"/>
            <a:ext cx="2791206" cy="3502152"/>
          </a:xfrm>
        </p:spPr>
        <p:txBody>
          <a:bodyPr>
            <a:normAutofit/>
          </a:bodyPr>
          <a:lstStyle/>
          <a:p>
            <a:r>
              <a:rPr lang="en-US" sz="1800" dirty="0"/>
              <a:t>Schedule II-V countable controlled medication</a:t>
            </a:r>
          </a:p>
          <a:p>
            <a:pPr lvl="1">
              <a:buSzPct val="75000"/>
              <a:buFont typeface="Wingdings" pitchFamily="2" charset="2"/>
              <a:buChar char="§"/>
            </a:pPr>
            <a:r>
              <a:rPr lang="en-US" sz="1600" dirty="0"/>
              <a:t>Tamper resistant packaging types</a:t>
            </a:r>
          </a:p>
        </p:txBody>
      </p:sp>
    </p:spTree>
    <p:extLst>
      <p:ext uri="{BB962C8B-B14F-4D97-AF65-F5344CB8AC3E}">
        <p14:creationId xmlns:p14="http://schemas.microsoft.com/office/powerpoint/2010/main" val="3958366779"/>
      </p:ext>
    </p:extLst>
  </p:cSld>
  <p:clrMapOvr>
    <a:overrideClrMapping bg1="dk1" tx1="lt1" bg2="dk2" tx2="lt2" accent1="accent1" accent2="accent2" accent3="accent3" accent4="accent4" accent5="accent5" accent6="accent6" hlink="hlink" folHlink="folHlink"/>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graphical user interface&#10;&#10;Description automatically generated">
            <a:extLst>
              <a:ext uri="{FF2B5EF4-FFF2-40B4-BE49-F238E27FC236}">
                <a16:creationId xmlns:a16="http://schemas.microsoft.com/office/drawing/2014/main" id="{59C80474-C4BE-8F4B-9BBD-32FABFA8336D}"/>
              </a:ext>
            </a:extLst>
          </p:cNvPr>
          <p:cNvPicPr>
            <a:picLocks noChangeAspect="1"/>
          </p:cNvPicPr>
          <p:nvPr/>
        </p:nvPicPr>
        <p:blipFill rotWithShape="1">
          <a:blip r:embed="rId3">
            <a:extLst>
              <a:ext uri="{28A0092B-C50C-407E-A947-70E740481C1C}">
                <a14:useLocalDpi xmlns:a14="http://schemas.microsoft.com/office/drawing/2010/main" val="0"/>
              </a:ext>
            </a:extLst>
          </a:blip>
          <a:srcRect b="13295"/>
          <a:stretch/>
        </p:blipFill>
        <p:spPr>
          <a:xfrm>
            <a:off x="20" y="10"/>
            <a:ext cx="9143980" cy="6857990"/>
          </a:xfrm>
          <a:prstGeom prst="rect">
            <a:avLst/>
          </a:prstGeom>
        </p:spPr>
      </p:pic>
      <p:sp>
        <p:nvSpPr>
          <p:cNvPr id="25" name="Rectangle 2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2906" y="5317240"/>
            <a:ext cx="8408194" cy="744836"/>
          </a:xfrm>
        </p:spPr>
        <p:txBody>
          <a:bodyPr vert="horz" lIns="91440" tIns="45720" rIns="91440" bIns="45720" rtlCol="0">
            <a:normAutofit/>
          </a:bodyPr>
          <a:lstStyle/>
          <a:p>
            <a:pPr algn="ctr"/>
            <a:r>
              <a:rPr lang="en-US" sz="3100" dirty="0">
                <a:solidFill>
                  <a:schemeClr val="tx1">
                    <a:lumMod val="85000"/>
                    <a:lumOff val="15000"/>
                  </a:schemeClr>
                </a:solidFill>
              </a:rPr>
              <a:t>Countable Controlled Substance Packaging </a:t>
            </a:r>
          </a:p>
        </p:txBody>
      </p:sp>
      <p:cxnSp>
        <p:nvCxnSpPr>
          <p:cNvPr id="27" name="Straight Connector 2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362858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61233" y="4519652"/>
            <a:ext cx="8021533" cy="1096455"/>
          </a:xfrm>
          <a:noFill/>
        </p:spPr>
        <p:txBody>
          <a:bodyPr vert="horz" lIns="91440" tIns="45720" rIns="91440" bIns="45720" rtlCol="0" anchor="b">
            <a:normAutofit/>
          </a:bodyPr>
          <a:lstStyle/>
          <a:p>
            <a:pPr algn="ctr"/>
            <a:r>
              <a:rPr lang="en-US" sz="3300" dirty="0"/>
              <a:t>Liquid Countable Controlled Substance Packaging  </a:t>
            </a:r>
          </a:p>
        </p:txBody>
      </p:sp>
      <p:grpSp>
        <p:nvGrpSpPr>
          <p:cNvPr id="27" name="Group 26">
            <a:extLst>
              <a:ext uri="{FF2B5EF4-FFF2-40B4-BE49-F238E27FC236}">
                <a16:creationId xmlns:a16="http://schemas.microsoft.com/office/drawing/2014/main" id="{83B7CC69-A838-4341-925C-07B8F45ABC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11462" y="643466"/>
            <a:ext cx="4526282" cy="3304320"/>
            <a:chOff x="2948616" y="643466"/>
            <a:chExt cx="6035042" cy="3304320"/>
          </a:xfrm>
        </p:grpSpPr>
        <p:sp>
          <p:nvSpPr>
            <p:cNvPr id="28" name="Rectangle 27">
              <a:extLst>
                <a:ext uri="{FF2B5EF4-FFF2-40B4-BE49-F238E27FC236}">
                  <a16:creationId xmlns:a16="http://schemas.microsoft.com/office/drawing/2014/main" id="{8E3EA467-C7CD-4650-81F0-DC090964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948616" y="643466"/>
              <a:ext cx="6035040" cy="3304319"/>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A0E8B0F-3612-48FC-BA61-E2522F3045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948618" y="655947"/>
              <a:ext cx="6035040" cy="3291839"/>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6" name="Picture 5">
            <a:extLst>
              <a:ext uri="{FF2B5EF4-FFF2-40B4-BE49-F238E27FC236}">
                <a16:creationId xmlns:a16="http://schemas.microsoft.com/office/drawing/2014/main" id="{9255864B-B856-074B-A84A-64BE298EBDF0}"/>
              </a:ext>
            </a:extLst>
          </p:cNvPr>
          <p:cNvPicPr>
            <a:picLocks noChangeAspect="1"/>
          </p:cNvPicPr>
          <p:nvPr/>
        </p:nvPicPr>
        <p:blipFill rotWithShape="1">
          <a:blip r:embed="rId3"/>
          <a:srcRect l="5000" r="2" b="2"/>
          <a:stretch/>
        </p:blipFill>
        <p:spPr>
          <a:xfrm>
            <a:off x="2417202" y="924025"/>
            <a:ext cx="4114800" cy="2743200"/>
          </a:xfrm>
          <a:prstGeom prst="rect">
            <a:avLst/>
          </a:prstGeom>
        </p:spPr>
      </p:pic>
    </p:spTree>
    <p:extLst>
      <p:ext uri="{BB962C8B-B14F-4D97-AF65-F5344CB8AC3E}">
        <p14:creationId xmlns:p14="http://schemas.microsoft.com/office/powerpoint/2010/main" val="425846838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46176</TotalTime>
  <Words>12649</Words>
  <Application>Microsoft Office PowerPoint</Application>
  <PresentationFormat>On-screen Show (4:3)</PresentationFormat>
  <Paragraphs>1683</Paragraphs>
  <Slides>172</Slides>
  <Notes>172</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172</vt:i4>
      </vt:variant>
    </vt:vector>
  </HeadingPairs>
  <TitlesOfParts>
    <vt:vector size="183" baseType="lpstr">
      <vt:lpstr>Arial</vt:lpstr>
      <vt:lpstr>Brush Script MT</vt:lpstr>
      <vt:lpstr>Calibri</vt:lpstr>
      <vt:lpstr>Calibri Light</vt:lpstr>
      <vt:lpstr>Courier New</vt:lpstr>
      <vt:lpstr>Lucida Calligraphy</vt:lpstr>
      <vt:lpstr>Lucida Handwriting</vt:lpstr>
      <vt:lpstr>Times New Roman</vt:lpstr>
      <vt:lpstr>Wingdings</vt:lpstr>
      <vt:lpstr>Office Theme</vt:lpstr>
      <vt:lpstr>Worksheet</vt:lpstr>
      <vt:lpstr>MAP Technical Assistance Tool Revised 2-10-2021 Overview     </vt:lpstr>
      <vt:lpstr>Tech Assist Tool Sections</vt:lpstr>
      <vt:lpstr>Objectives</vt:lpstr>
      <vt:lpstr>Medication System Evaluation</vt:lpstr>
      <vt:lpstr>Section A</vt:lpstr>
      <vt:lpstr>Valid HCP  Orders</vt:lpstr>
      <vt:lpstr>Medication Ordered but Not Available </vt:lpstr>
      <vt:lpstr>PRN Medication HCP Order Details</vt:lpstr>
      <vt:lpstr>PRN HCP Order Details </vt:lpstr>
      <vt:lpstr>PRN Medication HCP Order Details</vt:lpstr>
      <vt:lpstr>HCP Orders</vt:lpstr>
      <vt:lpstr>HCP Telephone/Fax Order </vt:lpstr>
      <vt:lpstr> Protocol HCP Order </vt:lpstr>
      <vt:lpstr>Health Care Provider Orders</vt:lpstr>
      <vt:lpstr>Medication Reconciliation </vt:lpstr>
      <vt:lpstr>Medication Reconciliation Discharge Checklist  </vt:lpstr>
      <vt:lpstr>Health Care Provider Orders </vt:lpstr>
      <vt:lpstr>PowerPoint Presentation</vt:lpstr>
      <vt:lpstr>  Exhausting Current Medication Supply   </vt:lpstr>
      <vt:lpstr>HCP Orders </vt:lpstr>
      <vt:lpstr>HCP Orders</vt:lpstr>
      <vt:lpstr> HCP Orders </vt:lpstr>
      <vt:lpstr>Internal MAP Monitoring System</vt:lpstr>
      <vt:lpstr>Checklist</vt:lpstr>
      <vt:lpstr>Blister Pack Monitoring</vt:lpstr>
      <vt:lpstr>Section B</vt:lpstr>
      <vt:lpstr>OTC Method B</vt:lpstr>
      <vt:lpstr>Service Provider Policy</vt:lpstr>
      <vt:lpstr>OTC Method B</vt:lpstr>
      <vt:lpstr>OTC Method B</vt:lpstr>
      <vt:lpstr> </vt:lpstr>
      <vt:lpstr>OTC Method B</vt:lpstr>
      <vt:lpstr>Section C</vt:lpstr>
      <vt:lpstr>Consult each HCP </vt:lpstr>
      <vt:lpstr>Vital Signs</vt:lpstr>
      <vt:lpstr>Vital Signs</vt:lpstr>
      <vt:lpstr>Vital Signs</vt:lpstr>
      <vt:lpstr>Section D</vt:lpstr>
      <vt:lpstr>Transcription Re-Written</vt:lpstr>
      <vt:lpstr>Medication Sheet Documentation</vt:lpstr>
      <vt:lpstr>Medication Sheet Documentation</vt:lpstr>
      <vt:lpstr>Acceptable Codes</vt:lpstr>
      <vt:lpstr>Med Sheet Documentation</vt:lpstr>
      <vt:lpstr>Count Sheet ‘Late Entry’</vt:lpstr>
      <vt:lpstr>Medication Refusal Documentation</vt:lpstr>
      <vt:lpstr>Medication Refusal Documentation</vt:lpstr>
      <vt:lpstr>Medication  Omitted</vt:lpstr>
      <vt:lpstr>Monthly Accuracy Checks</vt:lpstr>
      <vt:lpstr>Data Tracking</vt:lpstr>
      <vt:lpstr>Data Tracking Documentation</vt:lpstr>
      <vt:lpstr>Seizure Record</vt:lpstr>
      <vt:lpstr>Emergency Fact Sheet (EFS)</vt:lpstr>
      <vt:lpstr>Medication Documentation</vt:lpstr>
      <vt:lpstr>Section E</vt:lpstr>
      <vt:lpstr> MAP Certification </vt:lpstr>
      <vt:lpstr>https://ma.tmuniverse.com/</vt:lpstr>
      <vt:lpstr>Section F</vt:lpstr>
      <vt:lpstr>Ancillary Practices</vt:lpstr>
      <vt:lpstr>www.mass.gov</vt:lpstr>
      <vt:lpstr>CLIA Certificate</vt:lpstr>
      <vt:lpstr>CLIA Application Process</vt:lpstr>
      <vt:lpstr>Blood Glucose Monitoring (BGM)</vt:lpstr>
      <vt:lpstr>Blood Glucose Monitoring (BGM)</vt:lpstr>
      <vt:lpstr>Blood Glucose Monitoring (BGM) Training</vt:lpstr>
      <vt:lpstr>Insulin </vt:lpstr>
      <vt:lpstr>Medication Security</vt:lpstr>
      <vt:lpstr>Communication System </vt:lpstr>
      <vt:lpstr>Insulin </vt:lpstr>
      <vt:lpstr>Auto-Injectable Epinephrine </vt:lpstr>
      <vt:lpstr>Auto-Injectable Epinephrine</vt:lpstr>
      <vt:lpstr>Auto-Injectable Epinephrine Training</vt:lpstr>
      <vt:lpstr>Medication Administration via Gastrostomy (G) or Jejunostomy (J) Tube</vt:lpstr>
      <vt:lpstr>Gastrostomy or Jejunostomy Tube </vt:lpstr>
      <vt:lpstr>Medication Administration via Gastrostomy (G) or Jejunostomy (J) Tube Training </vt:lpstr>
      <vt:lpstr>Oxygen Therapy </vt:lpstr>
      <vt:lpstr>Oxygen Therapy </vt:lpstr>
      <vt:lpstr>Oxygen Therapy</vt:lpstr>
      <vt:lpstr>Oxygen Therapy Training</vt:lpstr>
      <vt:lpstr>PT/INR Test Process</vt:lpstr>
      <vt:lpstr>Warfarin Sodium Therapy </vt:lpstr>
      <vt:lpstr>Individualized Protocol</vt:lpstr>
      <vt:lpstr>Warfarin Sodium Therapy </vt:lpstr>
      <vt:lpstr>Warfarin Sodium Therapy </vt:lpstr>
      <vt:lpstr>Warfarin Sodium Therapy </vt:lpstr>
      <vt:lpstr>Warfarin Sodium Therapy</vt:lpstr>
      <vt:lpstr>Warfarin Sodium Therapy Training</vt:lpstr>
      <vt:lpstr>Optional Training Tool</vt:lpstr>
      <vt:lpstr>mapmass.com</vt:lpstr>
      <vt:lpstr>Clozapine Therapy </vt:lpstr>
      <vt:lpstr>Individualized Protocol</vt:lpstr>
      <vt:lpstr>Clozapine Therapy </vt:lpstr>
      <vt:lpstr>Clozapine Therapy</vt:lpstr>
      <vt:lpstr>Optional Training Tool</vt:lpstr>
      <vt:lpstr>mapmass.com</vt:lpstr>
      <vt:lpstr>Clozapine Therapy Training</vt:lpstr>
      <vt:lpstr>Section G</vt:lpstr>
      <vt:lpstr>Countable Controlled Substance Packaging </vt:lpstr>
      <vt:lpstr>Countable Controlled Substance Packaging </vt:lpstr>
      <vt:lpstr>Liquid Countable Controlled Substance Packaging  </vt:lpstr>
      <vt:lpstr>OPUS Cassette Management of Spare Tabs </vt:lpstr>
      <vt:lpstr>OPUS Cassette Management of ‘Spare’ Tabs </vt:lpstr>
      <vt:lpstr>Section H</vt:lpstr>
      <vt:lpstr>Count Book Basics </vt:lpstr>
      <vt:lpstr>Countable Controlled Substance Documentation </vt:lpstr>
      <vt:lpstr>Error Correction </vt:lpstr>
      <vt:lpstr>Error Correction Late Entry </vt:lpstr>
      <vt:lpstr>Count Book Contents</vt:lpstr>
      <vt:lpstr>Documentation Review</vt:lpstr>
      <vt:lpstr>Documentation Review</vt:lpstr>
      <vt:lpstr>Documentation Review</vt:lpstr>
      <vt:lpstr>Medication Supply Discrepancy</vt:lpstr>
      <vt:lpstr>Non-Suspicious  Discrepancy</vt:lpstr>
      <vt:lpstr>Suspicious Discrepancy</vt:lpstr>
      <vt:lpstr>Suspicious Discrepancy</vt:lpstr>
      <vt:lpstr>Drug Incident Report (DIR)  Form</vt:lpstr>
      <vt:lpstr>www.mass.gov/dph/map</vt:lpstr>
      <vt:lpstr>www.mass.gov/dph/map</vt:lpstr>
      <vt:lpstr>Section I</vt:lpstr>
      <vt:lpstr>Transition to Self-Administration of Medication Process</vt:lpstr>
      <vt:lpstr>Pill Organizer</vt:lpstr>
      <vt:lpstr>Observation Sheet</vt:lpstr>
      <vt:lpstr>PRN Medication</vt:lpstr>
      <vt:lpstr>Section J</vt:lpstr>
      <vt:lpstr>Self-Administering Medication</vt:lpstr>
      <vt:lpstr>Section K</vt:lpstr>
      <vt:lpstr>Medication Administration Locations other than the Site</vt:lpstr>
      <vt:lpstr>Leave of Absence (LOA)</vt:lpstr>
      <vt:lpstr> LOA Form</vt:lpstr>
      <vt:lpstr> Count Book</vt:lpstr>
      <vt:lpstr> Transfer Form</vt:lpstr>
      <vt:lpstr>Residential Site &amp; Day Program Meds</vt:lpstr>
      <vt:lpstr>Day Program &amp; Day Program Meds</vt:lpstr>
      <vt:lpstr>Residential &amp; Day Program Site Communication</vt:lpstr>
      <vt:lpstr>Transfer Form</vt:lpstr>
      <vt:lpstr>Off-Site Administration (OSA)</vt:lpstr>
      <vt:lpstr>Section L</vt:lpstr>
      <vt:lpstr>Medication Ordering/Receiving</vt:lpstr>
      <vt:lpstr>Section M</vt:lpstr>
      <vt:lpstr>Storage</vt:lpstr>
      <vt:lpstr>Expiration Dates</vt:lpstr>
      <vt:lpstr>Security</vt:lpstr>
      <vt:lpstr>Section N</vt:lpstr>
      <vt:lpstr>   Massachusetts Controlled Substances Registration (MCSR)   </vt:lpstr>
      <vt:lpstr>Section O</vt:lpstr>
      <vt:lpstr>www.mass.gov/dph/map</vt:lpstr>
      <vt:lpstr>www.mass.gov/dph/map</vt:lpstr>
      <vt:lpstr>www.mass.gov/dph/map</vt:lpstr>
      <vt:lpstr>www.mass.gov/dph/map</vt:lpstr>
      <vt:lpstr>Controlled Substance Disposal Record</vt:lpstr>
      <vt:lpstr>Medication Disposal </vt:lpstr>
      <vt:lpstr>Cross Referencing Documentation</vt:lpstr>
      <vt:lpstr>Section P</vt:lpstr>
      <vt:lpstr>Program Resources</vt:lpstr>
      <vt:lpstr>Program Resources</vt:lpstr>
      <vt:lpstr>Program Resources</vt:lpstr>
      <vt:lpstr>Electronic Versions</vt:lpstr>
      <vt:lpstr>Section Q</vt:lpstr>
      <vt:lpstr>Provider Policies</vt:lpstr>
      <vt:lpstr>Pertinent Medication Specific Policies</vt:lpstr>
      <vt:lpstr>Internal Procedure </vt:lpstr>
      <vt:lpstr>Section R</vt:lpstr>
      <vt:lpstr>Medication Occurrence Reporting</vt:lpstr>
      <vt:lpstr>Medication Occurrence Report Form</vt:lpstr>
      <vt:lpstr>www.mass.gov/dph/map</vt:lpstr>
      <vt:lpstr>www.mass.gov/dph/map</vt:lpstr>
      <vt:lpstr>www.mass.gov/dph/map</vt:lpstr>
      <vt:lpstr>www.mass.gov/dph/map</vt:lpstr>
      <vt:lpstr>Medication Occurrence Report Timelines</vt:lpstr>
      <vt:lpstr>Minimize Future Medication Occurrences</vt:lpstr>
      <vt:lpstr>Original MOR Forms</vt:lpstr>
      <vt:lpstr>Online Resources</vt:lpstr>
      <vt:lpstr>Questions</vt:lpstr>
    </vt:vector>
  </TitlesOfParts>
  <Company>EOHHS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Medication Administration Program</dc:title>
  <dc:creator>ginah</dc:creator>
  <cp:lastModifiedBy>Dutra, Courtney</cp:lastModifiedBy>
  <cp:revision>1125</cp:revision>
  <cp:lastPrinted>2022-03-08T13:59:25Z</cp:lastPrinted>
  <dcterms:created xsi:type="dcterms:W3CDTF">2011-01-24T16:54:46Z</dcterms:created>
  <dcterms:modified xsi:type="dcterms:W3CDTF">2022-04-05T21:27:47Z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arkets">
    <vt:lpwstr/>
  </property>
  <property fmtid="{D5CDD505-2E9C-101B-9397-08002B2CF9AE}" pid="3" name="AssetType">
    <vt:lpwstr>TP</vt:lpwstr>
  </property>
  <property fmtid="{D5CDD505-2E9C-101B-9397-08002B2CF9AE}" pid="4" name="BugNumber">
    <vt:lpwstr>490681L</vt:lpwstr>
  </property>
  <property fmtid="{D5CDD505-2E9C-101B-9397-08002B2CF9AE}" pid="5" name="TPInstallLocation">
    <vt:lpwstr>{Document Themes}</vt:lpwstr>
  </property>
  <property fmtid="{D5CDD505-2E9C-101B-9397-08002B2CF9AE}" pid="6" name="PrimaryImageGen">
    <vt:lpwstr>1</vt:lpwstr>
  </property>
  <property fmtid="{D5CDD505-2E9C-101B-9397-08002B2CF9AE}" pid="7" name="display_urn:schemas-microsoft-com:office:office#APAuthor">
    <vt:lpwstr>REDMOND\cynvey</vt:lpwstr>
  </property>
  <property fmtid="{D5CDD505-2E9C-101B-9397-08002B2CF9AE}" pid="8" name="APAuthor">
    <vt:lpwstr>191</vt:lpwstr>
  </property>
  <property fmtid="{D5CDD505-2E9C-101B-9397-08002B2CF9AE}" pid="9" name="Milestone">
    <vt:lpwstr>Continuous</vt:lpwstr>
  </property>
  <property fmtid="{D5CDD505-2E9C-101B-9397-08002B2CF9AE}" pid="10" name="TPAppVersion">
    <vt:lpwstr>11</vt:lpwstr>
  </property>
  <property fmtid="{D5CDD505-2E9C-101B-9397-08002B2CF9AE}" pid="11" name="TPCommandLine">
    <vt:lpwstr>{PP} {FilePath}</vt:lpwstr>
  </property>
  <property fmtid="{D5CDD505-2E9C-101B-9397-08002B2CF9AE}" pid="12" name="AssetId">
    <vt:lpwstr>TS001136799</vt:lpwstr>
  </property>
  <property fmtid="{D5CDD505-2E9C-101B-9397-08002B2CF9AE}" pid="13" name="IsSearchable">
    <vt:lpwstr>0</vt:lpwstr>
  </property>
  <property fmtid="{D5CDD505-2E9C-101B-9397-08002B2CF9AE}" pid="14" name="NumericId">
    <vt:lpwstr>-1.00000000000000</vt:lpwstr>
  </property>
  <property fmtid="{D5CDD505-2E9C-101B-9397-08002B2CF9AE}" pid="15" name="PublishTargets">
    <vt:lpwstr>OfficeOnline</vt:lpwstr>
  </property>
  <property fmtid="{D5CDD505-2E9C-101B-9397-08002B2CF9AE}" pid="16" name="TPLaunchHelpLinkType">
    <vt:lpwstr>Template</vt:lpwstr>
  </property>
  <property fmtid="{D5CDD505-2E9C-101B-9397-08002B2CF9AE}" pid="17" name="TPFriendlyName">
    <vt:lpwstr>Sample presentation slides with animation (Blue bars design)</vt:lpwstr>
  </property>
  <property fmtid="{D5CDD505-2E9C-101B-9397-08002B2CF9AE}" pid="18" name="display_urn:schemas-microsoft-com:office:office#APEditor">
    <vt:lpwstr>REDMOND\v-luannv</vt:lpwstr>
  </property>
  <property fmtid="{D5CDD505-2E9C-101B-9397-08002B2CF9AE}" pid="19" name="APEditor">
    <vt:lpwstr>92</vt:lpwstr>
  </property>
  <property fmtid="{D5CDD505-2E9C-101B-9397-08002B2CF9AE}" pid="20" name="Provider">
    <vt:lpwstr>EY001138790</vt:lpwstr>
  </property>
  <property fmtid="{D5CDD505-2E9C-101B-9397-08002B2CF9AE}" pid="21" name="SourceTitle">
    <vt:lpwstr>Sample presentation slides with animation (Blue bars design)</vt:lpwstr>
  </property>
  <property fmtid="{D5CDD505-2E9C-101B-9397-08002B2CF9AE}" pid="22" name="TPApplication">
    <vt:lpwstr>PowerPoint</vt:lpwstr>
  </property>
  <property fmtid="{D5CDD505-2E9C-101B-9397-08002B2CF9AE}" pid="23" name="TPLaunchHelpLink">
    <vt:lpwstr/>
  </property>
  <property fmtid="{D5CDD505-2E9C-101B-9397-08002B2CF9AE}" pid="24" name="TemplateType">
    <vt:lpwstr>Presentations</vt:lpwstr>
  </property>
  <property fmtid="{D5CDD505-2E9C-101B-9397-08002B2CF9AE}" pid="25" name="OpenTemplate">
    <vt:lpwstr>1</vt:lpwstr>
  </property>
  <property fmtid="{D5CDD505-2E9C-101B-9397-08002B2CF9AE}" pid="26" name="UACurrentWords">
    <vt:lpwstr>0</vt:lpwstr>
  </property>
  <property fmtid="{D5CDD505-2E9C-101B-9397-08002B2CF9AE}" pid="27" name="UALocRecommendation">
    <vt:lpwstr>Localize</vt:lpwstr>
  </property>
  <property fmtid="{D5CDD505-2E9C-101B-9397-08002B2CF9AE}" pid="28" name="Applications">
    <vt:lpwstr>79;#Template 12;#66;#PowerPoint - Design Templt 2003;#67;#PowerPoint - Design Templt 12;#64;#PowerPoint 2003;#182;#Office XP;#65;#Microsoft Office PowerPoint 2007</vt:lpwstr>
  </property>
  <property fmtid="{D5CDD505-2E9C-101B-9397-08002B2CF9AE}" pid="29" name="TemplateStatus">
    <vt:lpwstr>Complete</vt:lpwstr>
  </property>
  <property fmtid="{D5CDD505-2E9C-101B-9397-08002B2CF9AE}" pid="30" name="ContentTypeId">
    <vt:lpwstr>0x0101006025706CF4CD034688BEBAE97A2E701D020200C3831ACA17D8814887A164412888521E</vt:lpwstr>
  </property>
  <property fmtid="{D5CDD505-2E9C-101B-9397-08002B2CF9AE}" pid="31" name="IsDeleted">
    <vt:lpwstr>0</vt:lpwstr>
  </property>
  <property fmtid="{D5CDD505-2E9C-101B-9397-08002B2CF9AE}" pid="32" name="ShowIn">
    <vt:lpwstr>Show everywhere</vt:lpwstr>
  </property>
  <property fmtid="{D5CDD505-2E9C-101B-9397-08002B2CF9AE}" pid="33" name="PublishStatusLookup">
    <vt:lpwstr>259288</vt:lpwstr>
  </property>
  <property fmtid="{D5CDD505-2E9C-101B-9397-08002B2CF9AE}" pid="34" name="TPClientViewer">
    <vt:lpwstr>Microsoft Office PowerPoint</vt:lpwstr>
  </property>
  <property fmtid="{D5CDD505-2E9C-101B-9397-08002B2CF9AE}" pid="35" name="TPComponent">
    <vt:lpwstr>PPTFiles</vt:lpwstr>
  </property>
  <property fmtid="{D5CDD505-2E9C-101B-9397-08002B2CF9AE}" pid="36" name="TPNamespace">
    <vt:lpwstr>POWERPNT</vt:lpwstr>
  </property>
  <property fmtid="{D5CDD505-2E9C-101B-9397-08002B2CF9AE}" pid="37" name="APTrustLevel">
    <vt:lpwstr>1.00000000000000</vt:lpwstr>
  </property>
  <property fmtid="{D5CDD505-2E9C-101B-9397-08002B2CF9AE}" pid="38" name="TrustLevel">
    <vt:lpwstr>Microsoft Managed Content</vt:lpwstr>
  </property>
  <property fmtid="{D5CDD505-2E9C-101B-9397-08002B2CF9AE}" pid="39" name="Content Type">
    <vt:lpwstr>OOFile</vt:lpwstr>
  </property>
  <property fmtid="{D5CDD505-2E9C-101B-9397-08002B2CF9AE}" pid="40" name="AuthoringAssetId">
    <vt:lpwstr>TP001136799</vt:lpwstr>
  </property>
</Properties>
</file>