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E6D2"/>
          </a:solidFill>
        </a:fill>
      </a:tcStyle>
    </a:wholeTbl>
    <a:band2H>
      <a:tcTxStyle/>
      <a:tcStyle>
        <a:tcBdr/>
        <a:fill>
          <a:solidFill>
            <a:srgbClr val="F6F3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4EB"/>
          </a:solidFill>
        </a:fill>
      </a:tcStyle>
    </a:wholeTbl>
    <a:band2H>
      <a:tcTxStyle/>
      <a:tcStyle>
        <a:tcBdr/>
        <a:fill>
          <a:solidFill>
            <a:srgbClr val="EAF2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6E7"/>
          </a:solidFill>
        </a:fill>
      </a:tcStyle>
    </a:wholeTbl>
    <a:band2H>
      <a:tcTxStyle/>
      <a:tcStyle>
        <a:tcBdr/>
        <a:fill>
          <a:solidFill>
            <a:srgbClr val="F0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73" autoAdjust="0"/>
  </p:normalViewPr>
  <p:slideViewPr>
    <p:cSldViewPr snapToGrid="0">
      <p:cViewPr varScale="1">
        <p:scale>
          <a:sx n="78" d="100"/>
          <a:sy n="78" d="100"/>
        </p:scale>
        <p:origin x="25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MAP.MCSR@mas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endParaRPr/>
          </a:p>
        </p:txBody>
      </p:sp>
      <p:sp>
        <p:nvSpPr>
          <p:cNvPr id="105" name="Shape 105"/>
          <p:cNvSpPr>
            <a:spLocks noGrp="1"/>
          </p:cNvSpPr>
          <p:nvPr>
            <p:ph type="body" sz="quarter" idx="1"/>
          </p:nvPr>
        </p:nvSpPr>
        <p:spPr>
          <a:prstGeom prst="rect">
            <a:avLst/>
          </a:prstGeom>
        </p:spPr>
        <p:txBody>
          <a:bodyPr/>
          <a:lstStyle/>
          <a:p>
            <a:pPr defTabSz="933237">
              <a:defRPr b="1"/>
            </a:pPr>
            <a:r>
              <a:t>Welcome to the semi-annual MAP Trainer webinar.  </a:t>
            </a:r>
          </a:p>
          <a:p>
            <a:pPr defTabSz="933237">
              <a:defRPr b="1"/>
            </a:pPr>
            <a:endParaRPr/>
          </a:p>
          <a:p>
            <a:pPr defTabSz="933237">
              <a:defRPr b="1"/>
            </a:pPr>
            <a:r>
              <a:t>I’m Matthew Meredith, the ABI/MFP Statewide MAP Coordinator and I’m your webinar presenter.  </a:t>
            </a:r>
          </a:p>
          <a:p>
            <a:pPr defTabSz="933237">
              <a:defRPr b="1"/>
            </a:pPr>
            <a:endParaRPr/>
          </a:p>
          <a:p>
            <a:pPr defTabSz="933237">
              <a:defRPr b="1"/>
            </a:pPr>
            <a:r>
              <a:t>By viewing webinars marked as ‘required’ within the specific time period, you’ll meet the MAP Trainer meeting ‘attendance’ requirement.</a:t>
            </a:r>
          </a:p>
          <a:p>
            <a:pPr defTabSz="933237">
              <a:defRPr b="1"/>
            </a:pPr>
            <a:endParaRPr/>
          </a:p>
          <a:p>
            <a:pPr>
              <a:defRPr b="1"/>
            </a:pPr>
            <a:r>
              <a:t>After the webinar, you’re encouraged to contact your MAP Coordinator if you have a question or need further clarification on a topic presented.</a:t>
            </a:r>
          </a:p>
          <a:p>
            <a:pPr>
              <a:defRPr b="1"/>
            </a:pPr>
            <a:endParaRPr/>
          </a:p>
          <a:p>
            <a:pPr>
              <a:defRPr b="1"/>
            </a:pPr>
            <a:r>
              <a:t>An updated MAP Organizational chart is included as a handout.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lvl1pPr>
              <a:defRPr b="1"/>
            </a:lvl1pPr>
          </a:lstStyle>
          <a:p>
            <a:r>
              <a:t>and click on the section titled ‘What’s New:  MAP Recent News’.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pPr>
              <a:defRPr b="1"/>
            </a:pPr>
            <a:r>
              <a:t>Here you'll see a Table of Contents consisting of the specific date each ‘update' is added to the website.</a:t>
            </a:r>
          </a:p>
          <a:p>
            <a:pPr>
              <a:defRPr b="1"/>
            </a:pPr>
            <a:endParaRPr/>
          </a:p>
          <a:p>
            <a:pPr>
              <a:defRPr b="1"/>
            </a:pPr>
            <a:r>
              <a:t>The most current update is listed first.</a:t>
            </a:r>
          </a:p>
          <a:p>
            <a:pPr>
              <a:defRPr b="1"/>
            </a:pPr>
            <a:endParaRPr/>
          </a:p>
          <a:p>
            <a:pPr>
              <a:defRPr b="1"/>
            </a:pPr>
            <a:r>
              <a:t>You can either click on the date of interest or if you scroll down…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a:defRPr b="1"/>
            </a:pPr>
            <a:r>
              <a:t>…you’ll see the subject of each update.</a:t>
            </a:r>
          </a:p>
          <a:p>
            <a:pPr>
              <a:defRPr b="1"/>
            </a:pPr>
            <a:endParaRPr/>
          </a:p>
          <a:p>
            <a:pPr>
              <a:defRPr b="1"/>
            </a:pPr>
            <a:r>
              <a:t>DPH typically issues an ‘Advisory’ when a clarification, modification or change is made to an existing MAP Policy or when there is no Policy that exists. </a:t>
            </a:r>
          </a:p>
          <a:p>
            <a:pPr>
              <a:defRPr b="1"/>
            </a:pPr>
            <a:endParaRPr/>
          </a:p>
          <a:p>
            <a:pPr>
              <a:defRPr b="1"/>
            </a:pPr>
            <a:r>
              <a:t>Many times, an ‘Advisory’ becomes Policy, reflected in a future MAP Policy Manual Revision.</a:t>
            </a:r>
          </a:p>
          <a:p>
            <a:pPr>
              <a:defRPr b="1"/>
            </a:pPr>
            <a:endParaRPr/>
          </a:p>
          <a:p>
            <a:pPr>
              <a:defRPr b="1"/>
            </a:pPr>
            <a:r>
              <a:t>One of the more recent  ‘Advisories’ issued was in regard to ’MAP Policy 10-3 Controlled Substance Count’, which clarifies the ‘Shoulder-to-Shoulder’ Count Process.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defRPr b="1"/>
            </a:pPr>
            <a:r>
              <a:t>Many ‘Notices’ were issued during COVID-19 regarding various MAP medication-related duties. </a:t>
            </a:r>
          </a:p>
          <a:p>
            <a:pPr>
              <a:defRPr b="1"/>
            </a:pPr>
            <a:endParaRPr/>
          </a:p>
          <a:p>
            <a:pPr>
              <a:defRPr b="1"/>
            </a:pPr>
            <a:r>
              <a:t>Be advised, that all COVID-19 Notices on the mass.gov website are subject to rescission without prior notice. </a:t>
            </a:r>
          </a:p>
          <a:p>
            <a:pPr>
              <a:defRPr b="1"/>
            </a:pPr>
            <a:endParaRPr/>
          </a:p>
          <a:p>
            <a:pPr>
              <a:defRPr b="1"/>
            </a:pPr>
            <a:r>
              <a:t>It is strongly recommended that you make a regular practice of reviewing online MAP-related information.</a:t>
            </a:r>
          </a:p>
          <a:p>
            <a:pPr>
              <a:defRPr b="1"/>
            </a:pPr>
            <a:endParaRPr/>
          </a:p>
          <a:p>
            <a:pPr>
              <a:defRPr b="1"/>
            </a:pPr>
            <a:r>
              <a:t>All current Notices and Advisories should be available at each MAP Registered site for staff reference. </a:t>
            </a:r>
          </a:p>
          <a:p>
            <a:pPr>
              <a:defRPr b="1"/>
            </a:pPr>
            <a:endParaRPr/>
          </a:p>
          <a:p>
            <a:pPr>
              <a:defRPr b="1"/>
            </a:pPr>
            <a:r>
              <a:t>After review of the ‘mass.gov’ website, if you’re unsure whether a Notice or an Advisory is still in effect, or you need clarification, please contact your Regional, Area or Statewide MAP Coordinator.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lvl1pPr>
              <a:defRPr b="1"/>
            </a:lvl1pPr>
          </a:lstStyle>
          <a:p>
            <a:r>
              <a:t>The DPH ‘Notice’ regarding MAP Certification Expiration Extension ended December 31, 2020.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a:defRPr b="1"/>
            </a:pPr>
            <a:r>
              <a:t>Initially during COVID, all MCSR’s were allowed to extend beyond the expiration date.  </a:t>
            </a:r>
          </a:p>
          <a:p>
            <a:pPr>
              <a:defRPr b="1"/>
            </a:pPr>
            <a:endParaRPr/>
          </a:p>
          <a:p>
            <a:pPr>
              <a:defRPr b="1"/>
            </a:pPr>
            <a:r>
              <a:t>As of December 31, 2020, the MCSR extension ended. </a:t>
            </a:r>
          </a:p>
          <a:p>
            <a:pPr>
              <a:defRPr b="1"/>
            </a:pPr>
            <a:endParaRPr/>
          </a:p>
          <a:p>
            <a:pPr>
              <a:defRPr b="1"/>
            </a:pPr>
            <a:r>
              <a:t>MAP Registered sites must have an in-date MCSR.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a:defRPr b="1"/>
            </a:pPr>
            <a:r>
              <a:t>Due to Covid and the work at home orders, completed MCSR applications and supporting documents are to be emailed to DPH at </a:t>
            </a:r>
            <a:r>
              <a:rPr u="sng">
                <a:solidFill>
                  <a:srgbClr val="0000FF"/>
                </a:solidFill>
                <a:uFill>
                  <a:solidFill>
                    <a:srgbClr val="0000FF"/>
                  </a:solidFill>
                </a:uFill>
                <a:hlinkClick r:id="rId3"/>
              </a:rPr>
              <a:t>MAP.MCSR@mass.gov</a:t>
            </a:r>
            <a:r>
              <a:t>; this is the only method MCSR applications will be accepted. Once submitted, you will receive an email receipt; the email receipt along with the supporting documents which were submitted, should be maintained on site until the MCSR is issued. Please note: The MCSR application and supporting documents must be received six weeks prior to the expiration date listed on the current MCSR. </a:t>
            </a:r>
            <a:endParaRPr i="1"/>
          </a:p>
          <a:p>
            <a:pPr>
              <a:defRPr b="1" i="1"/>
            </a:pPr>
            <a:endParaRPr i="1"/>
          </a:p>
          <a:p>
            <a:pPr>
              <a:defRPr b="1"/>
            </a:pPr>
            <a:r>
              <a:t>Once DPH receives the application and supporting documents, they are are reviewed and when approved, the Massachusetts Controlled Substance Registration certificates are now issued via email from DPH to the Service Provider. </a:t>
            </a:r>
          </a:p>
          <a:p>
            <a:pPr>
              <a:defRPr b="1"/>
            </a:pPr>
            <a:endParaRPr/>
          </a:p>
          <a:p>
            <a:pPr>
              <a:defRPr b="1" i="1"/>
            </a:pPr>
            <a:r>
              <a:t>This is an interim process.  A new process is in development in which the application itself will be completed electronically. This process should be completed within the next 12 months.   </a:t>
            </a:r>
          </a:p>
          <a:p>
            <a:pPr>
              <a:defRPr b="1" i="1"/>
            </a:pPr>
            <a:endParaRPr/>
          </a:p>
          <a:p>
            <a:pPr>
              <a:defRPr b="1"/>
            </a:pPr>
            <a:r>
              <a:t>For questions regarding the status of a MAP Registered site MCSR, please contact Nathaniel Furey-Moore at DPH via email at Nathaniel.Furey-Moore@mass.gov</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defRPr b="1"/>
            </a:pPr>
            <a:r>
              <a:t>The</a:t>
            </a:r>
            <a:r>
              <a:rPr b="0"/>
              <a:t> </a:t>
            </a:r>
            <a:r>
              <a:t>Attestation Process allowing Reinstatement of Expired/Lapsed MAP Certifications, continues as of now, however, in anticipation of ‘rescission without notice’ of this process, you should resume conducting in-house Recertification Testing.</a:t>
            </a:r>
          </a:p>
          <a:p>
            <a:pPr>
              <a:defRPr b="1"/>
            </a:pPr>
            <a:endParaRPr/>
          </a:p>
          <a:p>
            <a:pPr>
              <a:defRPr b="1"/>
            </a:pPr>
            <a:r>
              <a:t> Recertification testing can also be scheduled through D&amp;S.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a:defRPr b="1"/>
            </a:pPr>
            <a:r>
              <a:t>During the pandemic, most Trainers maintained their ‘Approved MAP Trainer’ status by completing the online MAP Certification course, allowing a Trainer to be eligible to train their own student groups.</a:t>
            </a:r>
          </a:p>
          <a:p>
            <a:pPr>
              <a:defRPr b="1"/>
            </a:pPr>
            <a:endParaRPr/>
          </a:p>
          <a:p>
            <a:pPr>
              <a:defRPr b="1"/>
            </a:pPr>
            <a:r>
              <a:t>In addition, many new nurses have completed the Online Train-the-Trainer Program and are also eligible to train staff to become MAP Certified. </a:t>
            </a:r>
          </a:p>
          <a:p>
            <a:pPr>
              <a:defRPr b="1"/>
            </a:pPr>
            <a:endParaRPr/>
          </a:p>
          <a:p>
            <a:pPr>
              <a:defRPr b="1"/>
            </a:pPr>
            <a:r>
              <a:t>As a result, Service Provider staff shortages have decreased as more staff have completed the online training, have tested and are MAP Certified. </a:t>
            </a:r>
          </a:p>
          <a:p>
            <a:pPr>
              <a:defRPr b="1"/>
            </a:pPr>
            <a:endParaRPr/>
          </a:p>
          <a:p>
            <a:pPr>
              <a:defRPr b="1"/>
            </a:pPr>
            <a:r>
              <a:t>The COVID-19 flexibilities for non-MAP Certified staff to administer medications, will end July 1, 2021. </a:t>
            </a:r>
          </a:p>
          <a:p>
            <a:pPr>
              <a:defRPr b="1"/>
            </a:pPr>
            <a:endParaRPr/>
          </a:p>
          <a:p>
            <a:pPr>
              <a:defRPr b="1" i="1"/>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lvl1pPr>
              <a:defRPr b="1"/>
            </a:lvl1pPr>
          </a:lstStyle>
          <a:p>
            <a:r>
              <a:t>To access non-COVID related DPH MAP Communications, from the homepage…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lvl1pPr>
              <a:defRPr b="1"/>
            </a:lvl1pPr>
          </a:lstStyle>
          <a:p>
            <a:r>
              <a:t>The agenda covers new information, updates related to MAP Policy and Covid-19, Online Learning, Online Testing and Issues in the Field.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a:defRPr b="1"/>
            </a:pPr>
            <a:r>
              <a:t>…scroll down to the section titled, ‘What you need to know’.  </a:t>
            </a:r>
          </a:p>
          <a:p>
            <a:pPr>
              <a:defRPr b="1"/>
            </a:pPr>
            <a:endParaRPr/>
          </a:p>
          <a:p>
            <a:pPr>
              <a:defRPr b="1"/>
            </a:pPr>
            <a:r>
              <a:t>Click on ‘MAP Resources’…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defRPr b="1"/>
            </a:pPr>
            <a:r>
              <a:t>…once there, you’ll see a Table of Contents consisting of MAP Resource topics to choose from.</a:t>
            </a:r>
          </a:p>
          <a:p>
            <a:pPr>
              <a:defRPr b="1"/>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pPr>
              <a:defRPr b="1"/>
            </a:pPr>
            <a:r>
              <a:t>As of 2/10/21, the Technical Assistance Tool (Medication System Monitoring Checklist) was updated and now includes DDS/DMH/DCF and MRC. </a:t>
            </a:r>
          </a:p>
          <a:p>
            <a:pPr>
              <a:defRPr b="1"/>
            </a:pPr>
            <a:endParaRPr/>
          </a:p>
          <a:p>
            <a:pPr>
              <a:defRPr b="1"/>
            </a:pPr>
            <a:r>
              <a:t>Please note that in the Medication Documentation section of the Tool that the item “Hospital Discharge orders are transcribed onto new medication sheets (prior med sheets are not used)” has been removed from the tool however, it remains best practice.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pPr>
              <a:defRPr b="1"/>
            </a:pPr>
            <a:r>
              <a:t>As of July 2020, DDS in partnership with The Center for Developmental Disabilities Evaluation and Research, known as CDDER, using the curriculum, </a:t>
            </a:r>
            <a:r>
              <a:rPr i="1"/>
              <a:t>‘Responsibilities in Action’ </a:t>
            </a:r>
            <a:r>
              <a:t>as the framework, converted the in-person MAP Certification training to an online learning course. </a:t>
            </a:r>
          </a:p>
          <a:p>
            <a:pPr>
              <a:defRPr b="1"/>
            </a:pPr>
            <a:endParaRPr/>
          </a:p>
          <a:p>
            <a:pPr>
              <a:defRPr b="1"/>
            </a:pPr>
            <a:r>
              <a:t>The course meets MAP Certification Training requirements.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pPr>
              <a:defRPr b="1"/>
            </a:pPr>
            <a:r>
              <a:t>The mapmass site is the location of the online MAP Certification course and all MAP Training Resources and Support.  </a:t>
            </a:r>
          </a:p>
          <a:p>
            <a:pPr>
              <a:defRPr b="1"/>
            </a:pPr>
            <a:endParaRPr/>
          </a:p>
          <a:p>
            <a:pPr>
              <a:defRPr b="1"/>
            </a:pPr>
            <a:r>
              <a:t>There are many areas of the homepage that are open to the public.  MAP Trainers have access to all locked areas.</a:t>
            </a:r>
          </a:p>
          <a:p>
            <a:pPr>
              <a:defRPr b="1"/>
            </a:pPr>
            <a:endParaRPr/>
          </a:p>
          <a:p>
            <a:pPr>
              <a:defRPr b="1"/>
            </a:pPr>
            <a:r>
              <a:t>The site includes the Course Curriculum and Resources for both Trainers and Students.</a:t>
            </a:r>
          </a:p>
          <a:p>
            <a:pPr>
              <a:defRPr b="1"/>
            </a:pPr>
            <a:endParaRPr/>
          </a:p>
          <a:p>
            <a:pPr>
              <a:defRPr b="1"/>
            </a:pPr>
            <a:endParaRPr/>
          </a:p>
          <a:p>
            <a:pPr>
              <a:defRPr b="1"/>
            </a:pPr>
            <a:endParaRPr/>
          </a:p>
          <a:p>
            <a:pPr>
              <a:defRPr b="1"/>
            </a:pPr>
            <a: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a:defRPr sz="1400" b="1"/>
            </a:pPr>
            <a:r>
              <a:t>The site also includes a MAP Trainer Basics webinar for Trainers new to facilitating online learning.</a:t>
            </a:r>
          </a:p>
          <a:p>
            <a:pPr>
              <a:defRPr sz="1400" b="1"/>
            </a:pPr>
            <a:endParaRPr/>
          </a:p>
          <a:p>
            <a:pPr>
              <a:defRPr sz="1400" b="1"/>
            </a:pPr>
            <a:r>
              <a:t>The goals of the webinar include reviews of:</a:t>
            </a:r>
          </a:p>
          <a:p>
            <a:pPr>
              <a:defRPr sz="1400" b="1"/>
            </a:pPr>
            <a:endParaRPr/>
          </a:p>
          <a:p>
            <a:pPr marL="171450" indent="-171450">
              <a:buSzPct val="100000"/>
              <a:buFont typeface="Arial"/>
              <a:buChar char="•"/>
              <a:defRPr sz="1400" b="1"/>
            </a:pPr>
            <a:r>
              <a:t>MAP Certification Training requirements</a:t>
            </a:r>
          </a:p>
          <a:p>
            <a:pPr marL="171450" indent="-171450">
              <a:buSzPct val="100000"/>
              <a:buFont typeface="Arial"/>
              <a:buChar char="•"/>
              <a:defRPr sz="1400" b="1"/>
            </a:pPr>
            <a:r>
              <a:t>Online MAP Certification pre-course preparation, facilitation tips, post course responsibilities and </a:t>
            </a:r>
          </a:p>
          <a:p>
            <a:pPr marL="171450" indent="-171450">
              <a:buSzPct val="100000"/>
              <a:buFont typeface="Arial"/>
              <a:buChar char="•"/>
              <a:defRPr sz="1400" b="1"/>
            </a:pPr>
            <a:r>
              <a:t>Resources to help you navigate the state-contracted test vendor website, D&amp;S Diversified Technologies, known as D&amp;S DT. </a:t>
            </a:r>
          </a:p>
          <a:p>
            <a:pPr>
              <a:defRPr sz="1400" b="1"/>
            </a:pPr>
            <a:r>
              <a:t>   </a:t>
            </a:r>
          </a:p>
          <a:p>
            <a:pPr>
              <a:defRPr sz="1400" b="1"/>
            </a:pPr>
            <a:r>
              <a:t>It’s recommended even if you are not a new Trainer that you review this webinar as a refresher for online training tips and  D&amp;S DT testing information.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pPr>
              <a:defRPr b="1"/>
            </a:pPr>
            <a:r>
              <a:t>On the mapmass site you will find an updated, PowerPoint presentation, posted in April, titled </a:t>
            </a:r>
            <a:r>
              <a:rPr i="1"/>
              <a:t>Warfarin Sodium, Anticoagulant Therapy, </a:t>
            </a:r>
            <a:r>
              <a:t>that can be used for general knowledge training as an optional resource if you choose.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lvl1pPr>
              <a:defRPr b="1"/>
            </a:lvl1pPr>
          </a:lstStyle>
          <a:p>
            <a:r>
              <a:t>Also updated and posted on the mapmass website as of May 2021, you will see the general knowledge Powerpoint for Clozapine Therapy.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a:defRPr b="1"/>
            </a:pPr>
            <a:r>
              <a:t>During COVID-19, Certification Testing moved from an in-person test process to an online test process. </a:t>
            </a:r>
          </a:p>
          <a:p>
            <a:pPr>
              <a:defRPr b="1"/>
            </a:pPr>
            <a:endParaRPr/>
          </a:p>
          <a:p>
            <a:pPr>
              <a:defRPr b="1"/>
            </a:pPr>
            <a:r>
              <a:t>In addition, ‘TestMaster Universe’ known as TMU©, the secure section of the D&amp;S DT website was revised after its implementation in January 2020.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pPr>
              <a:defRPr b="1"/>
            </a:pPr>
            <a:r>
              <a:t>To access TMU</a:t>
            </a:r>
            <a:r>
              <a:rPr b="0"/>
              <a:t>Ⓒ</a:t>
            </a:r>
            <a:r>
              <a:t>, from the hdmaster website, click on ‘Massachusetts MAP Registry and Testing’.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pPr>
              <a:defRPr sz="1300" b="1"/>
            </a:pPr>
            <a:r>
              <a:t>Let’s start with ‘New Information</a:t>
            </a:r>
            <a:r>
              <a:rPr sz="120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a:defRPr b="1"/>
            </a:pPr>
            <a:r>
              <a:t>This brings you to the Massachusetts homepage. </a:t>
            </a:r>
          </a:p>
          <a:p>
            <a:pPr>
              <a:defRPr b="1"/>
            </a:pPr>
            <a:endParaRPr/>
          </a:p>
          <a:p>
            <a:pPr>
              <a:defRPr b="1"/>
            </a:pPr>
            <a:r>
              <a:t>You can then access TMU© by clicking on ‘TestMaster Universe TMU© Start Page’.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a:defRPr b="1"/>
            </a:pPr>
            <a:r>
              <a:t>TMU</a:t>
            </a:r>
            <a:r>
              <a:rPr b="0"/>
              <a:t>Ⓒ</a:t>
            </a:r>
            <a:r>
              <a:t> is also accessible via the direct link seen on your screen.  </a:t>
            </a:r>
          </a:p>
          <a:p>
            <a:pPr>
              <a:defRPr b="1"/>
            </a:pPr>
            <a:endParaRPr/>
          </a:p>
          <a:p>
            <a:pPr>
              <a:defRPr b="1"/>
            </a:pPr>
            <a:r>
              <a:t>On the homepage there’s a calendar for upcoming test dates, the option to search the public Massachusetts Registry or to read the Frequently Asked Questions (FAQs).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pPr>
              <a:defRPr b="1"/>
            </a:pPr>
            <a:r>
              <a:t>For assistance in navigating the various features of the TMU</a:t>
            </a:r>
            <a:r>
              <a:rPr b="0"/>
              <a:t>Ⓒ</a:t>
            </a:r>
            <a:r>
              <a:t> site, D&amp;S DT developed sets of tutorials to assist Providers, Trainers and Students.</a:t>
            </a:r>
          </a:p>
          <a:p>
            <a:pPr>
              <a:defRPr b="1"/>
            </a:pPr>
            <a:endParaRPr/>
          </a:p>
          <a:p>
            <a:pPr>
              <a:defRPr b="1"/>
            </a:pPr>
            <a:r>
              <a:t>To view the tutorials, go to the Massachusetts homepage of the hdmaster website and click the category of your choice under ‘TMU</a:t>
            </a:r>
            <a:r>
              <a:rPr b="0"/>
              <a:t>Ⓒ</a:t>
            </a:r>
            <a:r>
              <a:t> video trainings’.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pPr>
              <a:defRPr b="1" i="1"/>
            </a:pPr>
            <a:r>
              <a:t>As of 5/06/21, MAP Trainers now have access to both the 30-Question Multiple-Choice Knowledge Pretest  and Transcription Pretest in TMU by creating a fake student account.</a:t>
            </a:r>
          </a:p>
          <a:p>
            <a:pPr>
              <a:defRPr b="1"/>
            </a:pPr>
            <a:endParaRPr/>
          </a:p>
          <a:p>
            <a:pPr>
              <a:defRPr b="1"/>
            </a:pPr>
            <a:r>
              <a:t>After following the steps above, a new “student account” will be available for you to access the pretests. Please remember to </a:t>
            </a:r>
            <a:r>
              <a:rPr i="1"/>
              <a:t>enter </a:t>
            </a:r>
            <a:r>
              <a:t>a start date. </a:t>
            </a:r>
          </a:p>
          <a:p>
            <a:pPr>
              <a:defRPr b="1"/>
            </a:pPr>
            <a:endParaRPr/>
          </a:p>
          <a:p>
            <a:pPr>
              <a:defRPr b="1"/>
            </a:pPr>
            <a:r>
              <a:t>Please note: To keep your new “student account” active, DO NOT enter a training completion date. Instead, after six months, update the ‘Class Start Date’ so that the record will not be archived. </a:t>
            </a:r>
          </a:p>
          <a:p>
            <a:pPr>
              <a:defRPr b="1"/>
            </a:pPr>
            <a:endParaRPr/>
          </a:p>
          <a:p>
            <a:pPr>
              <a:defRPr b="1"/>
            </a:pPr>
            <a:r>
              <a:t>(See notice from Sharon Oxx, DDS Health Services Director, which was distributed on 05/06/2021.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pPr>
              <a:defRPr sz="1300" b="1"/>
            </a:pPr>
            <a:r>
              <a:t>Since the Knowledge Pretest is now accessible in TMU by a MAP Trainer, on the hdmaster website, under the labeled, </a:t>
            </a:r>
            <a:r>
              <a:rPr i="1"/>
              <a:t>‘Trainer Tool only: Online Computer Based Pretest</a:t>
            </a:r>
            <a:r>
              <a:t>’, will be removed.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pPr>
              <a:defRPr b="1"/>
            </a:pPr>
            <a:r>
              <a:t>MAP ‘in-person’ Certification Testing evolved to online testing by D&amp;S DT during COVID-19 pandemic and remains online to present day.  </a:t>
            </a:r>
          </a:p>
          <a:p>
            <a:pPr>
              <a:defRPr b="1"/>
            </a:pPr>
            <a:r>
              <a:t> </a:t>
            </a:r>
          </a:p>
          <a:p>
            <a:pPr>
              <a:defRPr b="1"/>
            </a:pPr>
            <a:r>
              <a:t>The Knowledge and Transcription test components are both taken in TMU©. This allows them to be taken from any location as a D&amp;S DT Test Observer looks on. </a:t>
            </a:r>
          </a:p>
          <a:p>
            <a:pPr>
              <a:defRPr b="1"/>
            </a:pPr>
            <a:endParaRPr/>
          </a:p>
          <a:p>
            <a:pPr>
              <a:defRPr b="1"/>
            </a:pPr>
            <a:r>
              <a:t>The Medication Administration Demonstration test component requires a Service Provider ‘Proctor’ in addition to the D&amp;S DT Test Observer. The Medication Administration Demonstration test is conducted via the live video platform Zoom. </a:t>
            </a:r>
          </a:p>
          <a:p>
            <a:pPr>
              <a:defRPr b="1"/>
            </a:pPr>
            <a:endParaRPr/>
          </a:p>
          <a:p>
            <a:pPr>
              <a:defRPr b="1"/>
            </a:pPr>
            <a:r>
              <a:t>The Service Provider ‘Proctor’ may be a MAP Trainer or another designated person who has access to TMU©.  Prior to the test, the Proctor must ensure there is a multi-use ‘Test Packet’ available for use by the student during the test process.</a:t>
            </a:r>
          </a:p>
          <a:p>
            <a:pPr>
              <a:defRPr i="1"/>
            </a:pPr>
            <a:endParaRPr/>
          </a:p>
          <a:p>
            <a:pPr>
              <a:defRPr b="1"/>
            </a:pPr>
            <a:r>
              <a:t>The Proctor will provide the ‘Test Packet’ materials, set up the test area for staff, and connect online with the D&amp;S DT Test Observer prior to the start of the test.</a:t>
            </a:r>
          </a:p>
          <a:p>
            <a:pPr>
              <a:defRPr b="1"/>
            </a:pPr>
            <a:endParaRPr/>
          </a:p>
          <a:p>
            <a:pPr>
              <a:defRPr b="1"/>
            </a:pPr>
            <a:r>
              <a:t>The 3 test components may be taken in any order.</a:t>
            </a:r>
          </a:p>
          <a:p>
            <a:pPr>
              <a:defRPr b="1"/>
            </a:pPr>
            <a:endParaRPr/>
          </a:p>
          <a:p>
            <a:pPr>
              <a:defRPr b="1"/>
            </a:pPr>
            <a:r>
              <a:t>One of the TMU tutorials includes ‘How to Schedule Students’.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lvl1pPr>
              <a:defRPr b="1"/>
            </a:lvl1pPr>
          </a:lstStyle>
          <a:p>
            <a:r>
              <a:t>If a staff trained does not work for a Service Provider, the Independent MAP Trainer is responsible to identify a test location and be present as the ‘Proctor’ during the medication administration demonstration component of the test.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lvl1pPr>
              <a:defRPr b="1"/>
            </a:lvl1pPr>
          </a:lstStyle>
          <a:p>
            <a:r>
              <a:t>Please contact a member of the D&amp;S Massachusetts team for any test related or TMU© questions or issues.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lvl1pPr>
              <a:defRPr b="1"/>
            </a:lvl1pPr>
          </a:lstStyle>
          <a:p>
            <a:r>
              <a:t>The ‘traditional’ in-person TTT due to COVID, was converted to an online program.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a:defRPr b="1"/>
            </a:pPr>
            <a:r>
              <a:t>As always, qualified professionals interested in becoming a MAP Trainer, can register for the TTT program through a MAP Coordinator.  </a:t>
            </a:r>
          </a:p>
          <a:p>
            <a:pPr>
              <a:defRPr b="1"/>
            </a:pPr>
            <a:endParaRPr/>
          </a:p>
          <a:p>
            <a:pPr>
              <a:defRPr b="1"/>
            </a:pPr>
            <a:r>
              <a:t>The online program is located at www.mapmass.com and consists of 4 Steps.  DDS, DMH, and/or DCF MAP Coordinator ‘Overseers’ will support participants through the process.  </a:t>
            </a:r>
          </a:p>
          <a:p>
            <a:pPr>
              <a:defRPr b="1"/>
            </a:pPr>
            <a:endParaRPr/>
          </a:p>
          <a:p>
            <a:pPr>
              <a:defRPr b="1"/>
            </a:pPr>
            <a:r>
              <a:t>The DPH Clinical Reviewer is also available, if needed for 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lvl1pPr>
              <a:defRPr sz="1300" b="1"/>
            </a:lvl1pPr>
          </a:lstStyle>
          <a:p>
            <a:r>
              <a:t>You’ll notice the MAP Organizational chart has expanded!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lvl1pPr>
              <a:defRPr b="1"/>
            </a:lvl1pPr>
          </a:lstStyle>
          <a:p>
            <a:r>
              <a:t>The requirements to maintain your Approved MAP Trainer status are unchanged.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lvl1pPr>
              <a:defRPr b="1"/>
            </a:lvl1pPr>
          </a:lstStyle>
          <a:p>
            <a:r>
              <a:t>The last few slides identify trends noted statewide.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pPr>
              <a:defRPr b="1"/>
            </a:pPr>
            <a:r>
              <a:t>A contributing factor on medication occurrence reports reveal numerous omissions of medication due to lack of receiving the medication in a timely manner from the pharmacy.  This type of omission can often be avoided by re-training staff on the MAP Registered sites’ ordering and receiving medication system, to ensure individuals receive their medication as prescribed.  </a:t>
            </a:r>
          </a:p>
          <a:p>
            <a:pPr>
              <a:defRPr b="1"/>
            </a:pPr>
            <a:endParaRPr/>
          </a:p>
          <a:p>
            <a:pPr>
              <a:defRPr b="1"/>
            </a:pPr>
            <a:r>
              <a:t>When medication is received, remind staff to note the number of refills remaining so that the HCP can be contacted well in advance of running out of medication. </a:t>
            </a:r>
          </a:p>
          <a:p>
            <a:pPr>
              <a:defRPr b="1"/>
            </a:pPr>
            <a:endParaRPr/>
          </a:p>
          <a:p>
            <a:pPr>
              <a:defRPr b="1"/>
            </a:pPr>
            <a:r>
              <a:t>Sometimes omissions are out of staff’s control.  If a medication has been ordered in a timely manner, and the pharmacy has not delivered it, correspondence with pharmacy personnel should be documented until the medication is received. </a:t>
            </a:r>
          </a:p>
          <a:p>
            <a:pPr>
              <a:defRPr b="1"/>
            </a:pPr>
            <a:endParaRPr/>
          </a:p>
          <a:p>
            <a:pPr>
              <a:defRPr b="1"/>
            </a:pPr>
            <a:r>
              <a:t>In addition, when there is a delay in receiving a medication due to other reasons (e.g., medication requiring a Prior Authorization, it’s out of stock etc.), the HCP should be immediately contacted, and orders obtained.  </a:t>
            </a:r>
          </a:p>
          <a:p>
            <a:pPr>
              <a:defRPr b="1"/>
            </a:pPr>
            <a:endParaRPr/>
          </a:p>
          <a:p>
            <a:pPr>
              <a:defRPr b="1"/>
            </a:pPr>
            <a:r>
              <a:t>Obtaining an HCP order with instructions regarding what to do in the interim if a medication is not available, supports staff not administering the medication and is therefore not a medication occurrence.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pPr>
              <a:defRPr b="1"/>
            </a:pPr>
            <a:r>
              <a:t>The category of ‘Wrong Time’ is selected when a medication is administered outside of the time ordered by the HCP or outside of HCP ordered parameters.</a:t>
            </a:r>
          </a:p>
          <a:p>
            <a:pPr>
              <a:defRPr b="1"/>
            </a:pPr>
            <a:endParaRPr/>
          </a:p>
          <a:p>
            <a:pPr>
              <a:defRPr b="1"/>
            </a:pPr>
            <a:r>
              <a:t>Please note the example on your screen.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pPr>
              <a:defRPr b="1"/>
            </a:pPr>
            <a:r>
              <a:t>There has been confusion regarding when a medication is administered but is not initialed as given on the medication sheet. </a:t>
            </a:r>
          </a:p>
          <a:p>
            <a:pPr>
              <a:defRPr b="1"/>
            </a:pPr>
            <a:endParaRPr/>
          </a:p>
          <a:p>
            <a:pPr>
              <a:defRPr b="1"/>
            </a:pPr>
            <a:r>
              <a:t>During the review of monthly medication administration record documentation, if a blank space is noted in the medication box, and a process such as blister pack monitoring is in place where it is determined the medication was administered as ordered, there is a ‘Late Entry’ documentation process that follows.  </a:t>
            </a:r>
          </a:p>
          <a:p>
            <a:pPr>
              <a:defRPr b="1"/>
            </a:pPr>
            <a:r>
              <a:t>When the staff who forgot to initial following medication administered returns to work, they must document a ‘late entry’ progress note on the back of the MAR. </a:t>
            </a:r>
          </a:p>
          <a:p>
            <a:pPr>
              <a:defRPr b="1"/>
            </a:pPr>
            <a:r>
              <a:t>The expectation is that the box on the medication grid remains blank.  The late entry progress note will explain the reason for the empty box.</a:t>
            </a:r>
          </a:p>
          <a:p>
            <a:pPr>
              <a:defRPr b="1"/>
            </a:pPr>
            <a:endParaRPr/>
          </a:p>
          <a:p>
            <a:pPr>
              <a:defRPr b="1"/>
            </a:pPr>
            <a:r>
              <a:t>Please remember it is only a Medication Occurrence if it is able to be determined that a medication was not in fact given. </a:t>
            </a:r>
          </a:p>
          <a:p>
            <a:pPr>
              <a:defRPr b="1"/>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a:defRPr b="1"/>
            </a:pPr>
            <a:r>
              <a:t>As a reminder, Hotline MORs must be reported to the applicable MAP Coordinator and DPH within 24 hours of discovery/time of the occurrence. </a:t>
            </a:r>
          </a:p>
          <a:p>
            <a:pPr>
              <a:defRPr b="1"/>
            </a:pPr>
            <a:endParaRPr/>
          </a:p>
          <a:p>
            <a:pPr>
              <a:defRPr b="1"/>
            </a:pPr>
            <a:r>
              <a:t>Non-Hotline MORs must be reported with 7 days of discovery. </a:t>
            </a:r>
          </a:p>
          <a:p>
            <a:pPr>
              <a:defRPr b="1"/>
            </a:pPr>
            <a:endParaRPr/>
          </a:p>
          <a:p>
            <a:pPr>
              <a:defRPr b="1"/>
            </a:pPr>
            <a:r>
              <a:t>If you are unsure if a Medication Occurrence occurred, please reach out to your Regional/Area/Statewide MAP Coordinator.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a:defRPr b="1"/>
            </a:pPr>
            <a:r>
              <a:t>The DPH medication occurrence report form is frequently revised.  The most current DPH MOR form was revised on 1/06/2021.</a:t>
            </a:r>
          </a:p>
          <a:p>
            <a:pPr>
              <a:defRPr b="1" i="1"/>
            </a:pPr>
            <a:endParaRPr/>
          </a:p>
          <a:p>
            <a:pPr>
              <a:defRPr b="1"/>
            </a:pPr>
            <a:r>
              <a:t>To locate the form, from the DPH MAP homepage, click on ‘MAP Policy Manual’.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lvl1pPr>
              <a:defRPr b="1"/>
            </a:lvl1pPr>
          </a:lstStyle>
          <a:p>
            <a:r>
              <a:t>Clicking the ‘Forms’ link will bring you to a list of forms.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lvl1pPr>
              <a:defRPr b="1"/>
            </a:lvl1pPr>
          </a:lstStyle>
          <a:p>
            <a:r>
              <a:t>Scroll down to the MOR form.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defRPr b="1"/>
            </a:pPr>
            <a:r>
              <a:t>As a reminder</a:t>
            </a:r>
            <a:r>
              <a:rPr i="1"/>
              <a:t>, </a:t>
            </a:r>
            <a:r>
              <a:t>per MAP Policy 13-4, Exhausting Current Supply of Medication, a ‘directions change’ sticker is </a:t>
            </a:r>
            <a:r>
              <a:rPr i="1" u="sng"/>
              <a:t>only</a:t>
            </a:r>
            <a:r>
              <a:t> to be used as a flag to alert the staff administering the medication to a new, changed HCP order.  </a:t>
            </a:r>
          </a:p>
          <a:p>
            <a:pPr>
              <a:defRPr b="1"/>
            </a:pPr>
            <a:endParaRPr/>
          </a:p>
          <a:p>
            <a:pPr>
              <a:defRPr b="1"/>
            </a:pPr>
            <a:r>
              <a:t>The sticker placed on the pharmacy packaging indicates that there is a new Health Care Provider order and that the information on the label is no longer accurate. </a:t>
            </a:r>
          </a:p>
          <a:p>
            <a:pPr>
              <a:defRPr b="1"/>
            </a:pPr>
            <a:endParaRPr/>
          </a:p>
          <a:p>
            <a:pPr>
              <a:defRPr b="1"/>
            </a:pPr>
            <a:r>
              <a:t>A ‘directions change’ sticker should be adhered to the medication packaging as to not destroy or obstruct the original pharmacy label.  Staff are never to write or mark directly on the medication label. </a:t>
            </a:r>
          </a:p>
          <a:p>
            <a:pPr>
              <a:defRPr b="1"/>
            </a:pPr>
            <a:endParaRPr/>
          </a:p>
          <a:p>
            <a:pPr>
              <a:defRPr b="1"/>
            </a:pPr>
            <a:r>
              <a:t>The pharmacy must be contacted so that the label is corrected within 30-days or when the next supply of medication is delivered, whichever comes first.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pPr>
              <a:defRPr b="1"/>
            </a:pPr>
            <a:r>
              <a:t>The DPH Drug Control Program organizational structure now includes a position titled, ‘Statewide DPH MAP Coordinator’. </a:t>
            </a:r>
          </a:p>
          <a:p>
            <a:pPr>
              <a:defRPr b="1"/>
            </a:pPr>
            <a:endParaRPr/>
          </a:p>
          <a:p>
            <a:pPr>
              <a:defRPr b="1"/>
            </a:pPr>
            <a:r>
              <a:t>Sherri Muise joins the current DPH Clinical Reviewer, Mary Rota.  </a:t>
            </a:r>
          </a:p>
          <a:p>
            <a:pPr>
              <a:defRPr b="1"/>
            </a:pPr>
            <a:endParaRPr/>
          </a:p>
          <a:p>
            <a:pPr>
              <a:defRPr b="1"/>
            </a:pPr>
            <a:r>
              <a:t>In her role, Sherri has also been conducting Clinical Reviews statewide for the purpose of evaluating the Medication Administration Program for safety and effectiveness. </a:t>
            </a:r>
          </a:p>
          <a:p>
            <a:pPr>
              <a:defRPr b="1"/>
            </a:pPr>
            <a:endParaRPr/>
          </a:p>
          <a:p>
            <a:pPr>
              <a:defRPr b="1"/>
            </a:pPr>
            <a:r>
              <a:t>In addition…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pPr>
              <a:defRPr b="1"/>
            </a:pPr>
            <a:r>
              <a:t>A ‘directions change’ sticker </a:t>
            </a:r>
            <a:r>
              <a:rPr i="1" u="sng"/>
              <a:t>cannot</a:t>
            </a:r>
            <a:r>
              <a:t> be used as a ‘flag’ to alert staff of a discrepancy between the pharmacy label and HCP order such as the medication name on the HCP order not agreeing with the medication name on the pharmacy label. </a:t>
            </a:r>
          </a:p>
          <a:p>
            <a:pPr>
              <a:defRPr b="1"/>
            </a:pPr>
            <a:endParaRPr/>
          </a:p>
          <a:p>
            <a:pPr>
              <a:defRPr b="1"/>
            </a:pPr>
            <a:r>
              <a:t>Any discrepancy must be reported to your MAP Consultant for a recommendation and the label must be corrected by the pharmacy immediately.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Although MAP allows Certified staff to take telephone HCP orders, some Service Provider’s do not.   </a:t>
            </a:r>
          </a:p>
          <a:p>
            <a:pPr>
              <a:defRPr b="1"/>
            </a:pPr>
            <a:endParaRPr/>
          </a:p>
          <a:p>
            <a:pPr>
              <a:defRPr b="1"/>
            </a:pPr>
            <a:r>
              <a:t>For those Service Providers who do allow the practice, trends identified show the process of taking a telephone order is not always carried out correctly.  This has resulted in medication occurrences due to medication administered without a valid HCP order.</a:t>
            </a:r>
          </a:p>
          <a:p>
            <a:pPr>
              <a:defRPr b="1"/>
            </a:pPr>
            <a:endParaRPr/>
          </a:p>
          <a:p>
            <a:pPr>
              <a:defRPr b="1"/>
            </a:pPr>
            <a:r>
              <a:t>All telephone HCP orders must be repeated back to the HCP, posted and verified by certified staff and sent to the HCP for their signature. The order must be received back into the program and signed by the HCP within 72 hours, and posted and verified a second time.  For details, please see MAP Policy 13-3.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pPr>
              <a:defRPr b="1"/>
            </a:pPr>
            <a:r>
              <a:t>Disposal forms must be completed accurately to avoid reporting missed documentation as a drug loss. </a:t>
            </a:r>
          </a:p>
          <a:p>
            <a:pPr>
              <a:defRPr b="1"/>
            </a:pPr>
            <a:r>
              <a:t>Please keep in mind that all disposals require two Certified and/or licensed staff, one of which is a supervisor. If a dose of medication requires disposal (in cases of refusals, dropped medications etc.), two Certified staff on shift may dispose of the medication in the absence of the supervisor if also allowed by the Service Provider. Please make certain that both staff are signing off on the most current Medication Disposal Form.</a:t>
            </a:r>
          </a:p>
          <a:p>
            <a:pPr>
              <a:defRPr b="1"/>
            </a:pPr>
            <a:endParaRPr/>
          </a:p>
          <a:p>
            <a:pPr>
              <a:defRPr b="1"/>
            </a:pPr>
            <a:r>
              <a:t>Disposing of medication alone or a single signature on a Disposal Form is considered a drug loss and must be reported to the Drug Control Program.  See MAP Policy No. 10-5 for details.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a:defRPr b="1"/>
            </a:pPr>
            <a:r>
              <a:t>As a reminder, MAP certified staff including relief staff must receive additional training if they are required to administer medication that requires vital signs monitoring or blood glucose monitoring prior to administration of a medication; will administer a medication via a route other than oral; and/or for any other specialized trainings listed on your screen. </a:t>
            </a:r>
          </a:p>
          <a:p>
            <a:endParaRPr/>
          </a:p>
          <a:p>
            <a:pPr>
              <a:defRPr b="1"/>
            </a:pPr>
            <a:r>
              <a:t>Proof of the above trainings must be maintained at each program site.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pPr>
              <a:defRPr b="1"/>
            </a:pPr>
            <a:r>
              <a:t>This concludes today’s webinar, the next MAP Trainer webinar will be in the Fall of 2021, date to be determined.</a:t>
            </a:r>
          </a:p>
          <a:p>
            <a:pPr>
              <a:defRPr b="1"/>
            </a:pPr>
            <a:endParaRPr/>
          </a:p>
          <a:p>
            <a:pPr>
              <a:defRPr b="1"/>
            </a:pPr>
            <a:r>
              <a:t>Thank you for listening.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a:defRPr b="1"/>
            </a:pPr>
            <a:r>
              <a:t>The Massachusetts Rehabilitation Commission,  known as MRC,  which funds adult residential programs, officially joined MAP in December of 2020.</a:t>
            </a:r>
          </a:p>
          <a:p>
            <a:pPr>
              <a:defRPr b="1"/>
            </a:pPr>
            <a:endParaRPr/>
          </a:p>
          <a:p>
            <a:pPr>
              <a:defRPr b="1"/>
            </a:pPr>
            <a:r>
              <a:t>You’ll notice the organizational chart includes a new MRC section, contact information for Maureen Long and Dawn Lovely, as well as their respective titles, MAP Director and MAP Coordinator.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lvl1pPr>
              <a:defRPr b="1"/>
            </a:lvl1pPr>
          </a:lstStyle>
          <a:p>
            <a:r>
              <a:t>The last change to the org chart is that of the title of Carminda Andrade.  Carminda is now the DCF MAP Coordinator.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lvl1pPr>
              <a:defRPr b="1"/>
            </a:lvl1pPr>
          </a:lstStyle>
          <a:p>
            <a:r>
              <a:t>To convey new information, such as a change or an exception to a policy, DPH will typically communicate the new information by posting it online. To locate new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lvl1pPr>
              <a:defRPr b="1"/>
            </a:lvl1pPr>
          </a:lstStyle>
          <a:p>
            <a:r>
              <a:t>Using the MAP friendly URL, listed at the top of your screen, scroll down…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Rectangle 6"/>
          <p:cNvSpPr/>
          <p:nvPr/>
        </p:nvSpPr>
        <p:spPr>
          <a:xfrm>
            <a:off x="0" y="0"/>
            <a:ext cx="9144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16" name="Rounded Rectangle 7"/>
          <p:cNvSpPr/>
          <p:nvPr/>
        </p:nvSpPr>
        <p:spPr>
          <a:xfrm>
            <a:off x="91436" y="101600"/>
            <a:ext cx="8961126" cy="6664960"/>
          </a:xfrm>
          <a:prstGeom prst="roundRect">
            <a:avLst>
              <a:gd name="adj" fmla="val 1735"/>
            </a:avLst>
          </a:prstGeom>
          <a:blipFill>
            <a:blip r:embed="rId2"/>
          </a:blip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17" name="Rectangle 8"/>
          <p:cNvSpPr/>
          <p:nvPr/>
        </p:nvSpPr>
        <p:spPr>
          <a:xfrm>
            <a:off x="345439" y="2942601"/>
            <a:ext cx="7147932" cy="2463801"/>
          </a:xfrm>
          <a:prstGeom prst="rect">
            <a:avLst/>
          </a:prstGeom>
          <a:solidFill>
            <a:srgbClr val="FFFFFF">
              <a:alpha val="83000"/>
            </a:srgbClr>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18" name="Rectangle 11"/>
          <p:cNvSpPr/>
          <p:nvPr/>
        </p:nvSpPr>
        <p:spPr>
          <a:xfrm>
            <a:off x="7572650" y="2944634"/>
            <a:ext cx="1190356" cy="2459736"/>
          </a:xfrm>
          <a:prstGeom prst="rect">
            <a:avLst/>
          </a:prstGeom>
          <a:solidFill>
            <a:srgbClr val="FFFFFF">
              <a:alpha val="83000"/>
            </a:srgbClr>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19" name="Rectangle 12"/>
          <p:cNvSpPr/>
          <p:nvPr/>
        </p:nvSpPr>
        <p:spPr>
          <a:xfrm>
            <a:off x="7712712" y="3136656"/>
            <a:ext cx="910225" cy="2075690"/>
          </a:xfrm>
          <a:prstGeom prst="rect">
            <a:avLst/>
          </a:prstGeom>
          <a:solidFill>
            <a:schemeClr val="accent3">
              <a:alpha val="70000"/>
            </a:schemeClr>
          </a:solidFill>
          <a:ln w="6350">
            <a:solidFill>
              <a:srgbClr val="AF9738"/>
            </a:solidFill>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20" name="Rectangle 13"/>
          <p:cNvSpPr/>
          <p:nvPr/>
        </p:nvSpPr>
        <p:spPr>
          <a:xfrm>
            <a:off x="445483" y="3055621"/>
            <a:ext cx="6947845" cy="2245363"/>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21" name="Rectangle 10"/>
          <p:cNvSpPr/>
          <p:nvPr/>
        </p:nvSpPr>
        <p:spPr>
          <a:xfrm>
            <a:off x="541822" y="4559274"/>
            <a:ext cx="6755166" cy="66437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22" name="Rectangle 9"/>
          <p:cNvSpPr/>
          <p:nvPr/>
        </p:nvSpPr>
        <p:spPr>
          <a:xfrm>
            <a:off x="538971" y="3139438"/>
            <a:ext cx="6760868" cy="2077724"/>
          </a:xfrm>
          <a:prstGeom prst="rect">
            <a:avLst/>
          </a:prstGeom>
          <a:ln w="6350">
            <a:solidFill>
              <a:srgbClr val="AF9738"/>
            </a:solidFill>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23" name="Body Level One…"/>
          <p:cNvSpPr txBox="1">
            <a:spLocks noGrp="1"/>
          </p:cNvSpPr>
          <p:nvPr>
            <p:ph type="body" sz="quarter" idx="1"/>
          </p:nvPr>
        </p:nvSpPr>
        <p:spPr>
          <a:xfrm>
            <a:off x="642803" y="4648200"/>
            <a:ext cx="6553204" cy="457200"/>
          </a:xfrm>
          <a:prstGeom prst="rect">
            <a:avLst/>
          </a:prstGeom>
          <a:noFill/>
        </p:spPr>
        <p:txBody>
          <a:bodyPr/>
          <a:lstStyle>
            <a:lvl1pPr marL="0" indent="0" algn="ctr">
              <a:spcBef>
                <a:spcPts val="400"/>
              </a:spcBef>
              <a:buClrTx/>
              <a:buSzTx/>
              <a:buFontTx/>
              <a:buNone/>
              <a:defRPr sz="1800" cap="all" spc="300">
                <a:solidFill>
                  <a:srgbClr val="FFFFFF"/>
                </a:solidFill>
                <a:latin typeface="Arial"/>
                <a:ea typeface="Arial"/>
                <a:cs typeface="Arial"/>
                <a:sym typeface="Arial"/>
              </a:defRPr>
            </a:lvl1pPr>
            <a:lvl2pPr marL="0" indent="0" algn="ctr">
              <a:spcBef>
                <a:spcPts val="400"/>
              </a:spcBef>
              <a:buClrTx/>
              <a:buSzTx/>
              <a:buFontTx/>
              <a:buNone/>
              <a:defRPr sz="1800" cap="all" spc="300">
                <a:solidFill>
                  <a:srgbClr val="FFFFFF"/>
                </a:solidFill>
                <a:latin typeface="Arial"/>
                <a:ea typeface="Arial"/>
                <a:cs typeface="Arial"/>
                <a:sym typeface="Arial"/>
              </a:defRPr>
            </a:lvl2pPr>
            <a:lvl3pPr marL="0" indent="0" algn="ctr">
              <a:spcBef>
                <a:spcPts val="400"/>
              </a:spcBef>
              <a:buClrTx/>
              <a:buSzTx/>
              <a:buFontTx/>
              <a:buNone/>
              <a:defRPr sz="1800" cap="all" spc="300">
                <a:solidFill>
                  <a:srgbClr val="FFFFFF"/>
                </a:solidFill>
                <a:latin typeface="Arial"/>
                <a:ea typeface="Arial"/>
                <a:cs typeface="Arial"/>
                <a:sym typeface="Arial"/>
              </a:defRPr>
            </a:lvl3pPr>
            <a:lvl4pPr marL="0" indent="0" algn="ctr">
              <a:spcBef>
                <a:spcPts val="400"/>
              </a:spcBef>
              <a:buClrTx/>
              <a:buSzTx/>
              <a:buFontTx/>
              <a:buNone/>
              <a:defRPr sz="1800" cap="all" spc="300">
                <a:solidFill>
                  <a:srgbClr val="FFFFFF"/>
                </a:solidFill>
                <a:latin typeface="Arial"/>
                <a:ea typeface="Arial"/>
                <a:cs typeface="Arial"/>
                <a:sym typeface="Arial"/>
              </a:defRPr>
            </a:lvl4pPr>
            <a:lvl5pPr marL="0" indent="0" algn="ctr">
              <a:spcBef>
                <a:spcPts val="400"/>
              </a:spcBef>
              <a:buClrTx/>
              <a:buSzTx/>
              <a:buFontTx/>
              <a:buNone/>
              <a:defRPr sz="1800" cap="all" spc="3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 name="Title Text"/>
          <p:cNvSpPr txBox="1">
            <a:spLocks noGrp="1"/>
          </p:cNvSpPr>
          <p:nvPr>
            <p:ph type="title"/>
          </p:nvPr>
        </p:nvSpPr>
        <p:spPr>
          <a:xfrm>
            <a:off x="604703" y="3227033"/>
            <a:ext cx="6629404" cy="1219209"/>
          </a:xfrm>
          <a:prstGeom prst="rect">
            <a:avLst/>
          </a:prstGeom>
        </p:spPr>
        <p:txBody>
          <a:bodyPr anchor="b"/>
          <a:lstStyle>
            <a:lvl1pPr>
              <a:defRPr sz="4000">
                <a:solidFill>
                  <a:srgbClr val="756525"/>
                </a:solidFill>
                <a:latin typeface="Arial Black"/>
                <a:ea typeface="Arial Black"/>
                <a:cs typeface="Arial Black"/>
                <a:sym typeface="Arial Black"/>
              </a:defRPr>
            </a:lvl1pPr>
          </a:lstStyle>
          <a:p>
            <a:r>
              <a:t>Title Text</a:t>
            </a:r>
          </a:p>
        </p:txBody>
      </p:sp>
      <p:sp>
        <p:nvSpPr>
          <p:cNvPr id="25" name="Slide Number"/>
          <p:cNvSpPr txBox="1">
            <a:spLocks noGrp="1"/>
          </p:cNvSpPr>
          <p:nvPr>
            <p:ph type="sldNum" sz="quarter" idx="2"/>
          </p:nvPr>
        </p:nvSpPr>
        <p:spPr>
          <a:xfrm>
            <a:off x="7918685" y="4592250"/>
            <a:ext cx="498284" cy="523237"/>
          </a:xfrm>
          <a:prstGeom prst="rect">
            <a:avLst/>
          </a:prstGeom>
        </p:spPr>
        <p:txBody>
          <a:bodyPr/>
          <a:lstStyle>
            <a:lvl1pPr algn="ctr">
              <a:defRPr sz="2800">
                <a:solidFill>
                  <a:srgbClr val="756525"/>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lvl1pPr>
              <a:defRPr>
                <a:latin typeface="Book Antiqua"/>
                <a:ea typeface="Book Antiqua"/>
                <a:cs typeface="Book Antiqua"/>
                <a:sym typeface="Book Antiqua"/>
              </a:defRPr>
            </a:lvl1pPr>
          </a:lstStyle>
          <a:p>
            <a:r>
              <a:t>Title Text</a:t>
            </a:r>
          </a:p>
        </p:txBody>
      </p:sp>
      <p:sp>
        <p:nvSpPr>
          <p:cNvPr id="42" name="Body Level One…"/>
          <p:cNvSpPr txBox="1">
            <a:spLocks noGrp="1"/>
          </p:cNvSpPr>
          <p:nvPr>
            <p:ph type="body" sz="half" idx="1"/>
          </p:nvPr>
        </p:nvSpPr>
        <p:spPr>
          <a:xfrm>
            <a:off x="426128" y="1719071"/>
            <a:ext cx="4038602" cy="4407409"/>
          </a:xfrm>
          <a:prstGeom prst="rect">
            <a:avLst/>
          </a:prstGeom>
          <a:noFill/>
        </p:spPr>
        <p:txBody>
          <a:bodyPr/>
          <a:lstStyle>
            <a:lvl1pPr>
              <a:spcBef>
                <a:spcPts val="600"/>
              </a:spcBef>
              <a:defRPr sz="2800">
                <a:solidFill>
                  <a:srgbClr val="69676D"/>
                </a:solidFill>
                <a:latin typeface="Century Gothic"/>
                <a:ea typeface="Century Gothic"/>
                <a:cs typeface="Century Gothic"/>
                <a:sym typeface="Century Gothic"/>
              </a:defRPr>
            </a:lvl1pPr>
            <a:lvl2pPr marL="678180" indent="-266700">
              <a:spcBef>
                <a:spcPts val="600"/>
              </a:spcBef>
              <a:defRPr sz="2800">
                <a:solidFill>
                  <a:srgbClr val="69676D"/>
                </a:solidFill>
                <a:latin typeface="Century Gothic"/>
                <a:ea typeface="Century Gothic"/>
                <a:cs typeface="Century Gothic"/>
                <a:sym typeface="Century Gothic"/>
              </a:defRPr>
            </a:lvl2pPr>
            <a:lvl3pPr marL="1005838" indent="-320038">
              <a:spcBef>
                <a:spcPts val="600"/>
              </a:spcBef>
              <a:defRPr sz="2800">
                <a:solidFill>
                  <a:srgbClr val="69676D"/>
                </a:solidFill>
                <a:latin typeface="Century Gothic"/>
                <a:ea typeface="Century Gothic"/>
                <a:cs typeface="Century Gothic"/>
                <a:sym typeface="Century Gothic"/>
              </a:defRPr>
            </a:lvl3pPr>
            <a:lvl4pPr marL="1407160" indent="-355600">
              <a:spcBef>
                <a:spcPts val="600"/>
              </a:spcBef>
              <a:defRPr sz="2800">
                <a:solidFill>
                  <a:srgbClr val="69676D"/>
                </a:solidFill>
                <a:latin typeface="Century Gothic"/>
                <a:ea typeface="Century Gothic"/>
                <a:cs typeface="Century Gothic"/>
                <a:sym typeface="Century Gothic"/>
              </a:defRPr>
            </a:lvl4pPr>
            <a:lvl5pPr marL="1681477" indent="-355599">
              <a:spcBef>
                <a:spcPts val="600"/>
              </a:spcBef>
              <a:defRPr sz="2800">
                <a:solidFill>
                  <a:srgbClr val="69676D"/>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lvl1pPr>
              <a:defRPr>
                <a:latin typeface="Book Antiqua"/>
                <a:ea typeface="Book Antiqua"/>
                <a:cs typeface="Book Antiqua"/>
                <a:sym typeface="Book Antiqua"/>
              </a:defRPr>
            </a:lvl1pPr>
          </a:lstStyle>
          <a:p>
            <a:r>
              <a:t>Title Text</a:t>
            </a:r>
          </a:p>
        </p:txBody>
      </p:sp>
      <p:sp>
        <p:nvSpPr>
          <p:cNvPr id="51" name="Body Level One…"/>
          <p:cNvSpPr txBox="1">
            <a:spLocks noGrp="1"/>
          </p:cNvSpPr>
          <p:nvPr>
            <p:ph type="body" sz="quarter" idx="1"/>
          </p:nvPr>
        </p:nvSpPr>
        <p:spPr>
          <a:xfrm>
            <a:off x="426128" y="1722438"/>
            <a:ext cx="4040188" cy="639770"/>
          </a:xfrm>
          <a:prstGeom prst="rect">
            <a:avLst/>
          </a:prstGeom>
          <a:noFill/>
        </p:spPr>
        <p:txBody>
          <a:bodyPr anchor="b"/>
          <a:lstStyle>
            <a:lvl1pPr marL="0" indent="0" algn="ctr">
              <a:buClrTx/>
              <a:buSzTx/>
              <a:buFontTx/>
              <a:buNone/>
              <a:defRPr sz="2200" b="1">
                <a:solidFill>
                  <a:srgbClr val="69676D"/>
                </a:solidFill>
                <a:latin typeface="Century Gothic"/>
                <a:ea typeface="Century Gothic"/>
                <a:cs typeface="Century Gothic"/>
                <a:sym typeface="Century Gothic"/>
              </a:defRPr>
            </a:lvl1pPr>
            <a:lvl2pPr marL="0" indent="0" algn="ctr">
              <a:buClrTx/>
              <a:buSzTx/>
              <a:buFontTx/>
              <a:buNone/>
              <a:defRPr sz="2200" b="1">
                <a:solidFill>
                  <a:srgbClr val="69676D"/>
                </a:solidFill>
                <a:latin typeface="Century Gothic"/>
                <a:ea typeface="Century Gothic"/>
                <a:cs typeface="Century Gothic"/>
                <a:sym typeface="Century Gothic"/>
              </a:defRPr>
            </a:lvl2pPr>
            <a:lvl3pPr marL="0" indent="0" algn="ctr">
              <a:buClrTx/>
              <a:buSzTx/>
              <a:buFontTx/>
              <a:buNone/>
              <a:defRPr sz="2200" b="1">
                <a:solidFill>
                  <a:srgbClr val="69676D"/>
                </a:solidFill>
                <a:latin typeface="Century Gothic"/>
                <a:ea typeface="Century Gothic"/>
                <a:cs typeface="Century Gothic"/>
                <a:sym typeface="Century Gothic"/>
              </a:defRPr>
            </a:lvl3pPr>
            <a:lvl4pPr marL="0" indent="0" algn="ctr">
              <a:buClrTx/>
              <a:buSzTx/>
              <a:buFontTx/>
              <a:buNone/>
              <a:defRPr sz="2200" b="1">
                <a:solidFill>
                  <a:srgbClr val="69676D"/>
                </a:solidFill>
                <a:latin typeface="Century Gothic"/>
                <a:ea typeface="Century Gothic"/>
                <a:cs typeface="Century Gothic"/>
                <a:sym typeface="Century Gothic"/>
              </a:defRPr>
            </a:lvl4pPr>
            <a:lvl5pPr marL="0" indent="0" algn="ctr">
              <a:buClrTx/>
              <a:buSzTx/>
              <a:buFontTx/>
              <a:buNone/>
              <a:defRPr sz="2200" b="1">
                <a:solidFill>
                  <a:srgbClr val="69676D"/>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4645025" y="1722438"/>
            <a:ext cx="4041775" cy="639770"/>
          </a:xfrm>
          <a:prstGeom prst="rect">
            <a:avLst/>
          </a:prstGeom>
          <a:noFill/>
        </p:spPr>
        <p:txBody>
          <a:bodyPr anchor="b"/>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latin typeface="Book Antiqua"/>
                <a:ea typeface="Book Antiqua"/>
                <a:cs typeface="Book Antiqua"/>
                <a:sym typeface="Book Antiqua"/>
              </a:defRPr>
            </a:lvl1p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8" name="Rectangle 4"/>
          <p:cNvSpPr/>
          <p:nvPr/>
        </p:nvSpPr>
        <p:spPr>
          <a:xfrm>
            <a:off x="0" y="0"/>
            <a:ext cx="9144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69" name="Rounded Rectangle 10"/>
          <p:cNvSpPr/>
          <p:nvPr/>
        </p:nvSpPr>
        <p:spPr>
          <a:xfrm>
            <a:off x="91436" y="101600"/>
            <a:ext cx="8961126" cy="6664960"/>
          </a:xfrm>
          <a:prstGeom prst="roundRect">
            <a:avLst>
              <a:gd name="adj" fmla="val 1735"/>
            </a:avLst>
          </a:prstGeom>
          <a:blipFill>
            <a:blip r:embed="rId2"/>
          </a:blip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4" name="Rectangle 7"/>
          <p:cNvSpPr/>
          <p:nvPr/>
        </p:nvSpPr>
        <p:spPr>
          <a:xfrm>
            <a:off x="0" y="0"/>
            <a:ext cx="9144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85" name="Rounded Rectangle 8"/>
          <p:cNvSpPr/>
          <p:nvPr/>
        </p:nvSpPr>
        <p:spPr>
          <a:xfrm>
            <a:off x="91436" y="101600"/>
            <a:ext cx="8961126" cy="6664960"/>
          </a:xfrm>
          <a:prstGeom prst="roundRect">
            <a:avLst>
              <a:gd name="adj" fmla="val 1735"/>
            </a:avLst>
          </a:prstGeom>
          <a:blipFill>
            <a:blip r:embed="rId2"/>
          </a:blip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86" name="Picture Placeholder 2"/>
          <p:cNvSpPr>
            <a:spLocks noGrp="1"/>
          </p:cNvSpPr>
          <p:nvPr>
            <p:ph type="pic" idx="13"/>
          </p:nvPr>
        </p:nvSpPr>
        <p:spPr>
          <a:xfrm>
            <a:off x="685800" y="621437"/>
            <a:ext cx="7772400" cy="4331564"/>
          </a:xfrm>
          <a:prstGeom prst="rect">
            <a:avLst/>
          </a:prstGeom>
          <a:noFill/>
        </p:spPr>
        <p:txBody>
          <a:bodyPr lIns="91439" tIns="45719" rIns="91439" bIns="45719">
            <a:noAutofit/>
          </a:bodyPr>
          <a:lstStyle/>
          <a:p>
            <a:endParaRPr/>
          </a:p>
        </p:txBody>
      </p:sp>
      <p:sp>
        <p:nvSpPr>
          <p:cNvPr id="87" name="Rectangle 9"/>
          <p:cNvSpPr/>
          <p:nvPr/>
        </p:nvSpPr>
        <p:spPr>
          <a:xfrm>
            <a:off x="685800" y="4953000"/>
            <a:ext cx="7772400" cy="1371600"/>
          </a:xfrm>
          <a:prstGeom prst="rect">
            <a:avLst/>
          </a:prstGeom>
          <a:solidFill>
            <a:srgbClr val="FFFFFF">
              <a:alpha val="83000"/>
            </a:srgbClr>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88" name="Rectangle 11"/>
          <p:cNvSpPr/>
          <p:nvPr/>
        </p:nvSpPr>
        <p:spPr>
          <a:xfrm>
            <a:off x="761998" y="5029200"/>
            <a:ext cx="7600764" cy="1202924"/>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89" name="Rectangle 12"/>
          <p:cNvSpPr/>
          <p:nvPr/>
        </p:nvSpPr>
        <p:spPr>
          <a:xfrm>
            <a:off x="914400" y="5638800"/>
            <a:ext cx="7328514" cy="451697"/>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90" name="Body Level One…"/>
          <p:cNvSpPr txBox="1">
            <a:spLocks noGrp="1"/>
          </p:cNvSpPr>
          <p:nvPr>
            <p:ph type="body" sz="quarter" idx="1"/>
          </p:nvPr>
        </p:nvSpPr>
        <p:spPr>
          <a:xfrm>
            <a:off x="956289" y="5656555"/>
            <a:ext cx="7244737" cy="401723"/>
          </a:xfrm>
          <a:prstGeom prst="rect">
            <a:avLst/>
          </a:prstGeom>
          <a:noFill/>
        </p:spPr>
        <p:txBody>
          <a:bodyPr anchor="ctr"/>
          <a:lstStyle>
            <a:lvl1pPr marL="0" indent="0" algn="ctr">
              <a:spcBef>
                <a:spcPts val="300"/>
              </a:spcBef>
              <a:buClrTx/>
              <a:buSzTx/>
              <a:buFontTx/>
              <a:buNone/>
              <a:defRPr sz="1500" cap="all" spc="250">
                <a:solidFill>
                  <a:srgbClr val="FFFFFF"/>
                </a:solidFill>
                <a:latin typeface="Century Gothic"/>
                <a:ea typeface="Century Gothic"/>
                <a:cs typeface="Century Gothic"/>
                <a:sym typeface="Century Gothic"/>
              </a:defRPr>
            </a:lvl1pPr>
            <a:lvl2pPr marL="0" indent="0" algn="ctr">
              <a:spcBef>
                <a:spcPts val="300"/>
              </a:spcBef>
              <a:buClrTx/>
              <a:buSzTx/>
              <a:buFontTx/>
              <a:buNone/>
              <a:defRPr sz="1500" cap="all" spc="250">
                <a:solidFill>
                  <a:srgbClr val="FFFFFF"/>
                </a:solidFill>
                <a:latin typeface="Century Gothic"/>
                <a:ea typeface="Century Gothic"/>
                <a:cs typeface="Century Gothic"/>
                <a:sym typeface="Century Gothic"/>
              </a:defRPr>
            </a:lvl2pPr>
            <a:lvl3pPr marL="0" indent="0" algn="ctr">
              <a:spcBef>
                <a:spcPts val="300"/>
              </a:spcBef>
              <a:buClrTx/>
              <a:buSzTx/>
              <a:buFontTx/>
              <a:buNone/>
              <a:defRPr sz="1500" cap="all" spc="250">
                <a:solidFill>
                  <a:srgbClr val="FFFFFF"/>
                </a:solidFill>
                <a:latin typeface="Century Gothic"/>
                <a:ea typeface="Century Gothic"/>
                <a:cs typeface="Century Gothic"/>
                <a:sym typeface="Century Gothic"/>
              </a:defRPr>
            </a:lvl3pPr>
            <a:lvl4pPr marL="0" indent="0" algn="ctr">
              <a:spcBef>
                <a:spcPts val="300"/>
              </a:spcBef>
              <a:buClrTx/>
              <a:buSzTx/>
              <a:buFontTx/>
              <a:buNone/>
              <a:defRPr sz="1500" cap="all" spc="250">
                <a:solidFill>
                  <a:srgbClr val="FFFFFF"/>
                </a:solidFill>
                <a:latin typeface="Century Gothic"/>
                <a:ea typeface="Century Gothic"/>
                <a:cs typeface="Century Gothic"/>
                <a:sym typeface="Century Gothic"/>
              </a:defRPr>
            </a:lvl4pPr>
            <a:lvl5pPr marL="0" indent="0" algn="ctr">
              <a:spcBef>
                <a:spcPts val="300"/>
              </a:spcBef>
              <a:buClrTx/>
              <a:buSzTx/>
              <a:buFontTx/>
              <a:buNone/>
              <a:defRPr sz="1500" cap="all" spc="250">
                <a:solidFill>
                  <a:srgbClr val="FFFFFF"/>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1" name="Title Text"/>
          <p:cNvSpPr txBox="1">
            <a:spLocks noGrp="1"/>
          </p:cNvSpPr>
          <p:nvPr>
            <p:ph type="title"/>
          </p:nvPr>
        </p:nvSpPr>
        <p:spPr>
          <a:xfrm>
            <a:off x="914400" y="5105400"/>
            <a:ext cx="7328514" cy="523043"/>
          </a:xfrm>
          <a:prstGeom prst="rect">
            <a:avLst/>
          </a:prstGeom>
        </p:spPr>
        <p:txBody>
          <a:bodyPr/>
          <a:lstStyle>
            <a:lvl1pPr>
              <a:defRPr sz="2000">
                <a:latin typeface="Book Antiqua"/>
                <a:ea typeface="Book Antiqua"/>
                <a:cs typeface="Book Antiqua"/>
                <a:sym typeface="Book Antiqua"/>
              </a:defRPr>
            </a:lvl1pPr>
          </a:lstStyle>
          <a:p>
            <a:r>
              <a:t>Title Text</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2" name="Rectangle 7"/>
          <p:cNvSpPr/>
          <p:nvPr/>
        </p:nvSpPr>
        <p:spPr>
          <a:xfrm>
            <a:off x="0" y="0"/>
            <a:ext cx="9144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3" name="Rounded Rectangle 6"/>
          <p:cNvSpPr/>
          <p:nvPr/>
        </p:nvSpPr>
        <p:spPr>
          <a:xfrm>
            <a:off x="91436" y="101600"/>
            <a:ext cx="8961126" cy="6664960"/>
          </a:xfrm>
          <a:prstGeom prst="roundRect">
            <a:avLst>
              <a:gd name="adj" fmla="val 1735"/>
            </a:avLst>
          </a:prstGeom>
          <a:blipFill>
            <a:blip r:embed="rId10"/>
          </a:blip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4" name="Rectangle 8"/>
          <p:cNvSpPr/>
          <p:nvPr/>
        </p:nvSpPr>
        <p:spPr>
          <a:xfrm>
            <a:off x="274320" y="278165"/>
            <a:ext cx="8595360" cy="1325882"/>
          </a:xfrm>
          <a:prstGeom prst="rect">
            <a:avLst/>
          </a:prstGeom>
          <a:solidFill>
            <a:srgbClr val="FFFFFF">
              <a:alpha val="83000"/>
            </a:srgbClr>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5" name="Rectangle 9"/>
          <p:cNvSpPr/>
          <p:nvPr/>
        </p:nvSpPr>
        <p:spPr>
          <a:xfrm>
            <a:off x="372862" y="372862"/>
            <a:ext cx="8380522" cy="1118587"/>
          </a:xfrm>
          <a:prstGeom prst="rect">
            <a:avLst/>
          </a:prstGeom>
          <a:solidFill>
            <a:srgbClr val="FFFFFF"/>
          </a:solidFill>
          <a:ln w="12700">
            <a:miter lim="400000"/>
          </a:ln>
        </p:spPr>
        <p:txBody>
          <a:bodyPr lIns="45718" tIns="45718" rIns="45718" bIns="45718" anchor="ctr"/>
          <a:lstStyle/>
          <a:p>
            <a:pPr algn="ctr">
              <a:defRPr>
                <a:solidFill>
                  <a:srgbClr val="FFFFFF"/>
                </a:solidFill>
                <a:latin typeface="Century Gothic"/>
                <a:ea typeface="Century Gothic"/>
                <a:cs typeface="Century Gothic"/>
                <a:sym typeface="Century Gothic"/>
              </a:defRPr>
            </a:pPr>
            <a:endParaRPr/>
          </a:p>
        </p:txBody>
      </p:sp>
      <p:sp>
        <p:nvSpPr>
          <p:cNvPr id="6" name="Title Text"/>
          <p:cNvSpPr txBox="1">
            <a:spLocks noGrp="1"/>
          </p:cNvSpPr>
          <p:nvPr>
            <p:ph type="title"/>
          </p:nvPr>
        </p:nvSpPr>
        <p:spPr>
          <a:xfrm>
            <a:off x="426128" y="408372"/>
            <a:ext cx="8260672" cy="1039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7" name="Body Level One…"/>
          <p:cNvSpPr txBox="1">
            <a:spLocks noGrp="1"/>
          </p:cNvSpPr>
          <p:nvPr>
            <p:ph type="body" idx="1"/>
          </p:nvPr>
        </p:nvSpPr>
        <p:spPr>
          <a:xfrm>
            <a:off x="457200" y="1752600"/>
            <a:ext cx="8229600" cy="437356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413747" y="6397944"/>
            <a:ext cx="273057" cy="281937"/>
          </a:xfrm>
          <a:prstGeom prst="rect">
            <a:avLst/>
          </a:prstGeom>
          <a:ln w="12700">
            <a:miter lim="400000"/>
          </a:ln>
        </p:spPr>
        <p:txBody>
          <a:bodyPr wrap="none" lIns="45718" tIns="45718" rIns="45718" bIns="45718" anchor="ctr">
            <a:spAutoFit/>
          </a:bodyPr>
          <a:lstStyle>
            <a:lvl1pPr algn="r">
              <a:defRPr sz="1200">
                <a:solidFill>
                  <a:srgbClr val="69676D"/>
                </a:solidFill>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3500" b="0" i="0" u="none" strike="noStrike" cap="all" spc="0" baseline="0">
          <a:solidFill>
            <a:srgbClr val="AF9738"/>
          </a:solidFill>
          <a:uFillTx/>
          <a:latin typeface="Arial"/>
          <a:ea typeface="Arial"/>
          <a:cs typeface="Arial"/>
          <a:sym typeface="Arial"/>
        </a:defRPr>
      </a:lvl9pPr>
    </p:titleStyle>
    <p:bodyStyle>
      <a:lvl1pPr marL="342900" marR="0" indent="-2286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1pPr>
      <a:lvl2pPr marL="685800"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2pPr>
      <a:lvl3pPr marL="9906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3pPr>
      <a:lvl4pPr marL="139446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4pPr>
      <a:lvl5pPr marL="1668777" marR="0" indent="-34289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5pPr>
      <a:lvl6pPr marL="1867985" marR="0" indent="-313507"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6pPr>
      <a:lvl7pPr marL="2142307" marR="0" indent="-313507"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7pPr>
      <a:lvl8pPr marL="2325185" marR="0" indent="-313507"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8pPr>
      <a:lvl9pPr marL="2508068" marR="0" indent="-313507"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595959"/>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mass.gov/portal/index.jsp?pageID=mg2homepage&amp;L=1&amp;L0=Home&amp;sid=massgov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nathaniel.Furey-Moore@mas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ma.tmunivers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1" name="Subtitle 2"/>
          <p:cNvSpPr txBox="1">
            <a:spLocks noGrp="1"/>
          </p:cNvSpPr>
          <p:nvPr>
            <p:ph type="subTitle" sz="quarter" idx="1"/>
          </p:nvPr>
        </p:nvSpPr>
        <p:spPr>
          <a:xfrm>
            <a:off x="533400" y="3429000"/>
            <a:ext cx="6553200" cy="1828800"/>
          </a:xfrm>
          <a:prstGeom prst="rect">
            <a:avLst/>
          </a:prstGeom>
        </p:spPr>
        <p:txBody>
          <a:bodyPr/>
          <a:lstStyle/>
          <a:p>
            <a:pPr defTabSz="789400">
              <a:lnSpc>
                <a:spcPct val="72000"/>
              </a:lnSpc>
              <a:spcBef>
                <a:spcPts val="700"/>
              </a:spcBef>
              <a:defRPr sz="3700" spc="0">
                <a:solidFill>
                  <a:srgbClr val="253D75"/>
                </a:solidFill>
                <a:latin typeface="Arial Black"/>
                <a:ea typeface="Arial Black"/>
                <a:cs typeface="Arial Black"/>
                <a:sym typeface="Arial Black"/>
              </a:defRPr>
            </a:pPr>
            <a:r>
              <a:rPr dirty="0"/>
              <a:t>MAP trainer WEBINAR</a:t>
            </a:r>
            <a:endParaRPr sz="800" spc="258" dirty="0"/>
          </a:p>
          <a:p>
            <a:pPr defTabSz="789400">
              <a:lnSpc>
                <a:spcPct val="72000"/>
              </a:lnSpc>
              <a:defRPr sz="800" b="1" spc="258">
                <a:solidFill>
                  <a:srgbClr val="253D75"/>
                </a:solidFill>
              </a:defRPr>
            </a:pPr>
            <a:endParaRPr sz="800" spc="258" dirty="0"/>
          </a:p>
          <a:p>
            <a:pPr defTabSz="789400">
              <a:lnSpc>
                <a:spcPct val="72000"/>
              </a:lnSpc>
              <a:defRPr sz="800" b="1" spc="258">
                <a:solidFill>
                  <a:srgbClr val="253D75"/>
                </a:solidFill>
              </a:defRPr>
            </a:pPr>
            <a:endParaRPr sz="800" spc="258" dirty="0"/>
          </a:p>
          <a:p>
            <a:pPr defTabSz="789400">
              <a:lnSpc>
                <a:spcPct val="72000"/>
              </a:lnSpc>
              <a:defRPr sz="2300" b="1" spc="0">
                <a:solidFill>
                  <a:srgbClr val="253D75"/>
                </a:solidFill>
              </a:defRPr>
            </a:pPr>
            <a:r>
              <a:rPr dirty="0"/>
              <a:t>Spring 2021</a:t>
            </a:r>
          </a:p>
        </p:txBody>
      </p:sp>
      <p:sp>
        <p:nvSpPr>
          <p:cNvPr id="102" name="Title 1"/>
          <p:cNvSpPr txBox="1">
            <a:spLocks noGrp="1"/>
          </p:cNvSpPr>
          <p:nvPr>
            <p:ph type="ctrTitle"/>
          </p:nvPr>
        </p:nvSpPr>
        <p:spPr>
          <a:xfrm>
            <a:off x="685800" y="457200"/>
            <a:ext cx="7543800" cy="2133600"/>
          </a:xfrm>
          <a:prstGeom prst="rect">
            <a:avLst/>
          </a:prstGeom>
        </p:spPr>
        <p:txBody>
          <a:bodyPr/>
          <a:lstStyle>
            <a:lvl1pPr defTabSz="670436">
              <a:defRPr sz="3700"/>
            </a:lvl1pPr>
          </a:lstStyle>
          <a:p>
            <a:r>
              <a:t>Medication Administration Program</a:t>
            </a:r>
          </a:p>
        </p:txBody>
      </p:sp>
      <p:pic>
        <p:nvPicPr>
          <p:cNvPr id="103" name="Picture 18" descr="Picture 18">
            <a:hlinkClick r:id="rId4"/>
          </p:cNvPr>
          <p:cNvPicPr>
            <a:picLocks noChangeAspect="1"/>
          </p:cNvPicPr>
          <p:nvPr/>
        </p:nvPicPr>
        <p:blipFill>
          <a:blip r:embed="rId5"/>
          <a:stretch>
            <a:fillRect/>
          </a:stretch>
        </p:blipFill>
        <p:spPr>
          <a:xfrm>
            <a:off x="2635405" y="5796755"/>
            <a:ext cx="2362201" cy="59849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81817"/>
            <a:ext cx="9144000" cy="4855537"/>
          </a:xfrm>
          <a:prstGeom prst="rect">
            <a:avLst/>
          </a:prstGeom>
          <a:ln w="12700">
            <a:miter lim="400000"/>
          </a:ln>
        </p:spPr>
      </p:pic>
      <p:sp>
        <p:nvSpPr>
          <p:cNvPr id="149" name="Title 2"/>
          <p:cNvSpPr txBox="1">
            <a:spLocks noGrp="1"/>
          </p:cNvSpPr>
          <p:nvPr>
            <p:ph type="title"/>
          </p:nvPr>
        </p:nvSpPr>
        <p:spPr>
          <a:xfrm>
            <a:off x="426128" y="408372"/>
            <a:ext cx="8260671" cy="1039427"/>
          </a:xfrm>
          <a:prstGeom prst="rect">
            <a:avLst/>
          </a:prstGeom>
        </p:spPr>
        <p:txBody>
          <a:bodyPr/>
          <a:lstStyle>
            <a:lvl1pPr>
              <a:defRPr sz="4800" b="1">
                <a:solidFill>
                  <a:srgbClr val="756525"/>
                </a:solidFill>
                <a:latin typeface="Arial"/>
                <a:ea typeface="Arial"/>
                <a:cs typeface="Arial"/>
                <a:sym typeface="Arial"/>
              </a:defRPr>
            </a:lvl1pPr>
          </a:lstStyle>
          <a:p>
            <a:r>
              <a:t>www.mass.gov/dph/map</a:t>
            </a:r>
          </a:p>
        </p:txBody>
      </p:sp>
      <p:sp>
        <p:nvSpPr>
          <p:cNvPr id="150" name="Down Arrow 4"/>
          <p:cNvSpPr/>
          <p:nvPr/>
        </p:nvSpPr>
        <p:spPr>
          <a:xfrm>
            <a:off x="1449658" y="2578299"/>
            <a:ext cx="484633" cy="487201"/>
          </a:xfrm>
          <a:custGeom>
            <a:avLst/>
            <a:gdLst/>
            <a:ahLst/>
            <a:cxnLst>
              <a:cxn ang="0">
                <a:pos x="wd2" y="hd2"/>
              </a:cxn>
              <a:cxn ang="5400000">
                <a:pos x="wd2" y="hd2"/>
              </a:cxn>
              <a:cxn ang="10800000">
                <a:pos x="wd2" y="hd2"/>
              </a:cxn>
              <a:cxn ang="16200000">
                <a:pos x="wd2" y="hd2"/>
              </a:cxn>
            </a:cxnLst>
            <a:rect l="0" t="0" r="r" b="b"/>
            <a:pathLst>
              <a:path w="21600" h="21600" extrusionOk="0">
                <a:moveTo>
                  <a:pt x="0" y="10857"/>
                </a:moveTo>
                <a:lnTo>
                  <a:pt x="5400" y="10857"/>
                </a:lnTo>
                <a:lnTo>
                  <a:pt x="5400" y="0"/>
                </a:lnTo>
                <a:lnTo>
                  <a:pt x="16200" y="0"/>
                </a:lnTo>
                <a:lnTo>
                  <a:pt x="16200" y="10857"/>
                </a:lnTo>
                <a:lnTo>
                  <a:pt x="21600" y="10857"/>
                </a:lnTo>
                <a:lnTo>
                  <a:pt x="10800" y="21600"/>
                </a:lnTo>
                <a:close/>
              </a:path>
            </a:pathLst>
          </a:custGeom>
          <a:solidFill>
            <a:srgbClr val="756525"/>
          </a:solidFill>
          <a:ln w="25400">
            <a:solidFill>
              <a:srgbClr val="000000"/>
            </a:solidFill>
          </a:ln>
        </p:spPr>
        <p:txBody>
          <a:bodyPr lIns="45718" tIns="45718" rIns="45718" bIns="45718" anchor="ctr"/>
          <a:lstStyle/>
          <a:p>
            <a:pPr>
              <a:defRPr>
                <a:solidFill>
                  <a:schemeClr val="accent1"/>
                </a:solidFill>
                <a:effectLst>
                  <a:outerShdw blurRad="38100" dist="25400" dir="5400000" rotWithShape="0">
                    <a:srgbClr val="6E747A">
                      <a:alpha val="43000"/>
                    </a:srgbClr>
                  </a:outerShdw>
                </a:effectLst>
                <a:latin typeface="Century Gothic"/>
                <a:ea typeface="Century Gothic"/>
                <a:cs typeface="Century Gothic"/>
                <a:sym typeface="Century Gothic"/>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7" y="1767338"/>
            <a:ext cx="9144001" cy="4912246"/>
          </a:xfrm>
          <a:prstGeom prst="rect">
            <a:avLst/>
          </a:prstGeom>
          <a:ln w="12700">
            <a:miter lim="400000"/>
          </a:ln>
        </p:spPr>
      </p:pic>
      <p:sp>
        <p:nvSpPr>
          <p:cNvPr id="155" name="Title 7"/>
          <p:cNvSpPr txBox="1">
            <a:spLocks noGrp="1"/>
          </p:cNvSpPr>
          <p:nvPr>
            <p:ph type="title"/>
          </p:nvPr>
        </p:nvSpPr>
        <p:spPr>
          <a:xfrm>
            <a:off x="426128" y="408372"/>
            <a:ext cx="8260671" cy="1039427"/>
          </a:xfrm>
          <a:prstGeom prst="rect">
            <a:avLst/>
          </a:prstGeom>
        </p:spPr>
        <p:txBody>
          <a:bodyPr/>
          <a:lstStyle>
            <a:lvl1pPr>
              <a:defRPr sz="4800" b="1">
                <a:solidFill>
                  <a:srgbClr val="756525"/>
                </a:solidFill>
                <a:latin typeface="Arial"/>
                <a:ea typeface="Arial"/>
                <a:cs typeface="Arial"/>
                <a:sym typeface="Arial"/>
              </a:defRPr>
            </a:lvl1pPr>
          </a:lstStyle>
          <a:p>
            <a:r>
              <a:t>www.mass.gov/dph/map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noGrp="1"/>
          </p:cNvSpPr>
          <p:nvPr>
            <p:ph type="title"/>
          </p:nvPr>
        </p:nvSpPr>
        <p:spPr>
          <a:xfrm>
            <a:off x="426128" y="408372"/>
            <a:ext cx="8260671" cy="1039427"/>
          </a:xfrm>
          <a:prstGeom prst="rect">
            <a:avLst/>
          </a:prstGeom>
        </p:spPr>
        <p:txBody>
          <a:bodyPr/>
          <a:lstStyle>
            <a:lvl1pPr>
              <a:defRPr sz="4800" b="1">
                <a:solidFill>
                  <a:srgbClr val="756525"/>
                </a:solidFill>
                <a:latin typeface="Arial"/>
                <a:ea typeface="Arial"/>
                <a:cs typeface="Arial"/>
                <a:sym typeface="Arial"/>
              </a:defRPr>
            </a:lvl1pPr>
          </a:lstStyle>
          <a:p>
            <a:r>
              <a:t>www.mass.gov/dph/map</a:t>
            </a:r>
          </a:p>
        </p:txBody>
      </p:sp>
      <p:pic>
        <p:nvPicPr>
          <p:cNvPr id="160"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7" y="1815413"/>
            <a:ext cx="9144001" cy="4812635"/>
          </a:xfrm>
          <a:prstGeom prst="rect">
            <a:avLst/>
          </a:prstGeom>
          <a:ln w="12700">
            <a:miter lim="400000"/>
          </a:ln>
        </p:spPr>
      </p:pic>
      <p:sp>
        <p:nvSpPr>
          <p:cNvPr id="161" name="Down Arrow 4"/>
          <p:cNvSpPr/>
          <p:nvPr/>
        </p:nvSpPr>
        <p:spPr>
          <a:xfrm>
            <a:off x="1877360" y="3998007"/>
            <a:ext cx="484639" cy="487207"/>
          </a:xfrm>
          <a:custGeom>
            <a:avLst/>
            <a:gdLst/>
            <a:ahLst/>
            <a:cxnLst>
              <a:cxn ang="0">
                <a:pos x="wd2" y="hd2"/>
              </a:cxn>
              <a:cxn ang="5400000">
                <a:pos x="wd2" y="hd2"/>
              </a:cxn>
              <a:cxn ang="10800000">
                <a:pos x="wd2" y="hd2"/>
              </a:cxn>
              <a:cxn ang="16200000">
                <a:pos x="wd2" y="hd2"/>
              </a:cxn>
            </a:cxnLst>
            <a:rect l="0" t="0" r="r" b="b"/>
            <a:pathLst>
              <a:path w="21600" h="21600" extrusionOk="0">
                <a:moveTo>
                  <a:pt x="0" y="10857"/>
                </a:moveTo>
                <a:lnTo>
                  <a:pt x="5400" y="10857"/>
                </a:lnTo>
                <a:lnTo>
                  <a:pt x="5400" y="0"/>
                </a:lnTo>
                <a:lnTo>
                  <a:pt x="16200" y="0"/>
                </a:lnTo>
                <a:lnTo>
                  <a:pt x="16200" y="10857"/>
                </a:lnTo>
                <a:lnTo>
                  <a:pt x="21600" y="10857"/>
                </a:lnTo>
                <a:lnTo>
                  <a:pt x="10800" y="21600"/>
                </a:lnTo>
                <a:close/>
              </a:path>
            </a:pathLst>
          </a:custGeom>
          <a:solidFill>
            <a:srgbClr val="756525"/>
          </a:solidFill>
          <a:ln w="25400">
            <a:solidFill>
              <a:srgbClr val="000000"/>
            </a:solidFill>
          </a:ln>
        </p:spPr>
        <p:txBody>
          <a:bodyPr lIns="45718" tIns="45718" rIns="45718" bIns="45718" anchor="ctr"/>
          <a:lstStyle/>
          <a:p>
            <a:pPr>
              <a:defRPr>
                <a:solidFill>
                  <a:schemeClr val="accent1"/>
                </a:solidFill>
                <a:effectLst>
                  <a:outerShdw blurRad="38100" dist="25400" dir="5400000" rotWithShape="0">
                    <a:srgbClr val="6E747A">
                      <a:alpha val="43000"/>
                    </a:srgbClr>
                  </a:outerShdw>
                </a:effectLst>
                <a:latin typeface="Century Gothic"/>
                <a:ea typeface="Century Gothic"/>
                <a:cs typeface="Century Gothic"/>
                <a:sym typeface="Century Gothic"/>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xfrm>
            <a:off x="426128" y="408372"/>
            <a:ext cx="8260671" cy="1039427"/>
          </a:xfrm>
          <a:prstGeom prst="rect">
            <a:avLst/>
          </a:prstGeom>
        </p:spPr>
        <p:txBody>
          <a:bodyPr/>
          <a:lstStyle>
            <a:lvl1pPr>
              <a:defRPr sz="4800" b="1">
                <a:solidFill>
                  <a:srgbClr val="756525"/>
                </a:solidFill>
                <a:latin typeface="Arial"/>
                <a:ea typeface="Arial"/>
                <a:cs typeface="Arial"/>
                <a:sym typeface="Arial"/>
              </a:defRPr>
            </a:lvl1pPr>
          </a:lstStyle>
          <a:p>
            <a:r>
              <a:t>www.mass.gov/dph/map</a:t>
            </a:r>
          </a:p>
        </p:txBody>
      </p:sp>
      <p:pic>
        <p:nvPicPr>
          <p:cNvPr id="166"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7" y="1966247"/>
            <a:ext cx="9144001" cy="4812632"/>
          </a:xfrm>
          <a:prstGeom prst="rect">
            <a:avLst/>
          </a:prstGeom>
          <a:ln w="12700">
            <a:miter lim="400000"/>
          </a:ln>
        </p:spPr>
      </p:pic>
      <p:sp>
        <p:nvSpPr>
          <p:cNvPr id="167" name="Down Arrow 4"/>
          <p:cNvSpPr/>
          <p:nvPr/>
        </p:nvSpPr>
        <p:spPr>
          <a:xfrm>
            <a:off x="1469148" y="5238979"/>
            <a:ext cx="484633" cy="487207"/>
          </a:xfrm>
          <a:custGeom>
            <a:avLst/>
            <a:gdLst/>
            <a:ahLst/>
            <a:cxnLst>
              <a:cxn ang="0">
                <a:pos x="wd2" y="hd2"/>
              </a:cxn>
              <a:cxn ang="5400000">
                <a:pos x="wd2" y="hd2"/>
              </a:cxn>
              <a:cxn ang="10800000">
                <a:pos x="wd2" y="hd2"/>
              </a:cxn>
              <a:cxn ang="16200000">
                <a:pos x="wd2" y="hd2"/>
              </a:cxn>
            </a:cxnLst>
            <a:rect l="0" t="0" r="r" b="b"/>
            <a:pathLst>
              <a:path w="21600" h="21600" extrusionOk="0">
                <a:moveTo>
                  <a:pt x="0" y="10857"/>
                </a:moveTo>
                <a:lnTo>
                  <a:pt x="5400" y="10857"/>
                </a:lnTo>
                <a:lnTo>
                  <a:pt x="5400" y="0"/>
                </a:lnTo>
                <a:lnTo>
                  <a:pt x="16200" y="0"/>
                </a:lnTo>
                <a:lnTo>
                  <a:pt x="16200" y="10857"/>
                </a:lnTo>
                <a:lnTo>
                  <a:pt x="21600" y="10857"/>
                </a:lnTo>
                <a:lnTo>
                  <a:pt x="10800" y="21600"/>
                </a:lnTo>
                <a:close/>
              </a:path>
            </a:pathLst>
          </a:custGeom>
          <a:solidFill>
            <a:srgbClr val="756525"/>
          </a:solidFill>
          <a:ln w="25400">
            <a:solidFill>
              <a:srgbClr val="000000"/>
            </a:solidFill>
          </a:ln>
        </p:spPr>
        <p:txBody>
          <a:bodyPr lIns="45718" tIns="45718" rIns="45718" bIns="45718" anchor="ctr"/>
          <a:lstStyle/>
          <a:p>
            <a:pPr>
              <a:defRPr>
                <a:solidFill>
                  <a:schemeClr val="accent1"/>
                </a:solidFill>
                <a:effectLst>
                  <a:outerShdw blurRad="38100" dist="25400" dir="5400000" rotWithShape="0">
                    <a:srgbClr val="6E747A">
                      <a:alpha val="43000"/>
                    </a:srgbClr>
                  </a:outerShdw>
                </a:effectLst>
                <a:latin typeface="Century Gothic"/>
                <a:ea typeface="Century Gothic"/>
                <a:cs typeface="Century Gothic"/>
                <a:sym typeface="Century Gothic"/>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MAP Recertification and attestation process"/>
          <p:cNvSpPr txBox="1">
            <a:spLocks noGrp="1"/>
          </p:cNvSpPr>
          <p:nvPr>
            <p:ph type="title"/>
          </p:nvPr>
        </p:nvSpPr>
        <p:spPr>
          <a:xfrm>
            <a:off x="426128" y="408372"/>
            <a:ext cx="8260671" cy="1039427"/>
          </a:xfrm>
          <a:prstGeom prst="rect">
            <a:avLst/>
          </a:prstGeom>
        </p:spPr>
        <p:txBody>
          <a:bodyPr/>
          <a:lstStyle>
            <a:lvl1pPr defTabSz="841247">
              <a:defRPr sz="3800" b="1">
                <a:solidFill>
                  <a:srgbClr val="756525"/>
                </a:solidFill>
              </a:defRPr>
            </a:lvl1pPr>
          </a:lstStyle>
          <a:p>
            <a:r>
              <a:t>COVID-19 Notice of Rescission</a:t>
            </a:r>
          </a:p>
        </p:txBody>
      </p:sp>
      <p:sp>
        <p:nvSpPr>
          <p:cNvPr id="172" name="MAP Certification expirations have been extended only until December 31, 2020…"/>
          <p:cNvSpPr txBox="1">
            <a:spLocks noGrp="1"/>
          </p:cNvSpPr>
          <p:nvPr>
            <p:ph type="body" idx="1"/>
          </p:nvPr>
        </p:nvSpPr>
        <p:spPr>
          <a:xfrm>
            <a:off x="252143" y="1697602"/>
            <a:ext cx="8229601" cy="4373566"/>
          </a:xfrm>
          <a:prstGeom prst="rect">
            <a:avLst/>
          </a:prstGeom>
        </p:spPr>
        <p:txBody>
          <a:bodyPr/>
          <a:lstStyle>
            <a:lvl1pPr marL="342899" indent="-228599">
              <a:defRPr sz="3100" b="1">
                <a:latin typeface="Arial"/>
                <a:ea typeface="Arial"/>
                <a:cs typeface="Arial"/>
                <a:sym typeface="Arial"/>
              </a:defRPr>
            </a:lvl1pPr>
            <a:lvl2pPr marL="685798" indent="-228598">
              <a:defRPr sz="3100" b="1">
                <a:latin typeface="Arial"/>
                <a:ea typeface="Arial"/>
                <a:cs typeface="Arial"/>
                <a:sym typeface="Arial"/>
              </a:defRPr>
            </a:lvl2pPr>
          </a:lstStyle>
          <a:p>
            <a:r>
              <a:t>MAP Certification Expiration Extension</a:t>
            </a:r>
            <a:endParaRPr>
              <a:latin typeface="+mn-lt"/>
              <a:ea typeface="+mn-ea"/>
              <a:cs typeface="+mn-cs"/>
              <a:sym typeface="Calibri"/>
            </a:endParaRPr>
          </a:p>
          <a:p>
            <a:pPr lvl="1"/>
            <a:r>
              <a:t>Ended December 31, 2020</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273166" y="408372"/>
            <a:ext cx="8582967" cy="1039427"/>
          </a:xfrm>
          <a:prstGeom prst="rect">
            <a:avLst/>
          </a:prstGeom>
        </p:spPr>
        <p:txBody>
          <a:bodyPr/>
          <a:lstStyle>
            <a:lvl1pPr defTabSz="694944">
              <a:defRPr sz="3800" b="1">
                <a:solidFill>
                  <a:srgbClr val="756525"/>
                </a:solidFill>
              </a:defRPr>
            </a:lvl1pPr>
          </a:lstStyle>
          <a:p>
            <a:r>
              <a:t>COVID-19 Notice of Rescission</a:t>
            </a:r>
          </a:p>
        </p:txBody>
      </p:sp>
      <p:sp>
        <p:nvSpPr>
          <p:cNvPr id="177" name="MCSR certificates are now sent via PDF and emailed directly to the provider…"/>
          <p:cNvSpPr txBox="1">
            <a:spLocks noGrp="1"/>
          </p:cNvSpPr>
          <p:nvPr>
            <p:ph type="body" idx="1"/>
          </p:nvPr>
        </p:nvSpPr>
        <p:spPr>
          <a:xfrm>
            <a:off x="273165" y="1747452"/>
            <a:ext cx="8582970" cy="4399349"/>
          </a:xfrm>
          <a:prstGeom prst="rect">
            <a:avLst/>
          </a:prstGeom>
        </p:spPr>
        <p:txBody>
          <a:bodyPr/>
          <a:lstStyle/>
          <a:p>
            <a:pPr marL="308608" indent="-205737" defTabSz="822958">
              <a:defRPr sz="3600" b="1">
                <a:latin typeface="Arial"/>
                <a:ea typeface="Arial"/>
                <a:cs typeface="Arial"/>
                <a:sym typeface="Arial"/>
              </a:defRPr>
            </a:pPr>
            <a:r>
              <a:t>Massachusetts Controlled Substances Registration (MCSR)</a:t>
            </a:r>
            <a:endParaRPr sz="2700">
              <a:latin typeface="+mn-lt"/>
              <a:ea typeface="+mn-ea"/>
              <a:cs typeface="+mn-cs"/>
              <a:sym typeface="Calibri"/>
            </a:endParaRPr>
          </a:p>
          <a:p>
            <a:pPr marL="651509" lvl="1" indent="-205737" defTabSz="822958">
              <a:defRPr sz="3200" b="1">
                <a:latin typeface="Arial"/>
                <a:ea typeface="Arial"/>
                <a:cs typeface="Arial"/>
                <a:sym typeface="Arial"/>
              </a:defRPr>
            </a:pPr>
            <a:r>
              <a:t>MCSR Expiration Extension </a:t>
            </a:r>
            <a:endParaRPr sz="2700">
              <a:latin typeface="+mn-lt"/>
              <a:ea typeface="+mn-ea"/>
              <a:cs typeface="+mn-cs"/>
              <a:sym typeface="Calibri"/>
            </a:endParaRPr>
          </a:p>
          <a:p>
            <a:pPr marL="956308" lvl="2" indent="-205738" defTabSz="822958">
              <a:defRPr sz="3000" b="1">
                <a:latin typeface="Arial"/>
                <a:ea typeface="Arial"/>
                <a:cs typeface="Arial"/>
                <a:sym typeface="Arial"/>
              </a:defRPr>
            </a:pPr>
            <a:r>
              <a:t>Ended  December 31, 2020</a:t>
            </a:r>
            <a:endParaRPr sz="2700">
              <a:latin typeface="+mn-lt"/>
              <a:ea typeface="+mn-ea"/>
              <a:cs typeface="+mn-cs"/>
              <a:sym typeface="Calibri"/>
            </a:endParaRPr>
          </a:p>
          <a:p>
            <a:pPr marL="308608" indent="-205737" defTabSz="822958">
              <a:defRPr sz="3600" b="1">
                <a:latin typeface="Arial"/>
                <a:ea typeface="Arial"/>
                <a:cs typeface="Arial"/>
                <a:sym typeface="Arial"/>
              </a:defRPr>
            </a:pPr>
            <a:r>
              <a:t>MAP Registered Sites must have an in-date MCSR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xfrm>
            <a:off x="426128" y="408372"/>
            <a:ext cx="8260671" cy="1039427"/>
          </a:xfrm>
          <a:prstGeom prst="rect">
            <a:avLst/>
          </a:prstGeom>
        </p:spPr>
        <p:txBody>
          <a:bodyPr/>
          <a:lstStyle>
            <a:lvl1pPr defTabSz="694944">
              <a:defRPr sz="2800" b="1">
                <a:solidFill>
                  <a:srgbClr val="756525"/>
                </a:solidFill>
              </a:defRPr>
            </a:lvl1pPr>
          </a:lstStyle>
          <a:p>
            <a:r>
              <a:t>Massachusetts Controlled Substances Registration (MCSR)</a:t>
            </a:r>
          </a:p>
        </p:txBody>
      </p:sp>
      <p:sp>
        <p:nvSpPr>
          <p:cNvPr id="182" name="MCSR certificates are now sent via PDF and emailed directly to the provider…"/>
          <p:cNvSpPr txBox="1">
            <a:spLocks noGrp="1"/>
          </p:cNvSpPr>
          <p:nvPr>
            <p:ph type="body" idx="1"/>
          </p:nvPr>
        </p:nvSpPr>
        <p:spPr>
          <a:xfrm>
            <a:off x="273165" y="1747452"/>
            <a:ext cx="8582970" cy="4399349"/>
          </a:xfrm>
          <a:prstGeom prst="rect">
            <a:avLst/>
          </a:prstGeom>
        </p:spPr>
        <p:txBody>
          <a:bodyPr/>
          <a:lstStyle/>
          <a:p>
            <a:pPr marL="308608" indent="-205737" defTabSz="822958">
              <a:defRPr sz="3200" b="1">
                <a:latin typeface="Arial"/>
                <a:ea typeface="Arial"/>
                <a:cs typeface="Arial"/>
                <a:sym typeface="Arial"/>
              </a:defRPr>
            </a:pPr>
            <a:r>
              <a:t>MCSR Applications</a:t>
            </a:r>
            <a:endParaRPr sz="2700">
              <a:latin typeface="+mn-lt"/>
              <a:ea typeface="+mn-ea"/>
              <a:cs typeface="+mn-cs"/>
              <a:sym typeface="Calibri"/>
            </a:endParaRPr>
          </a:p>
          <a:p>
            <a:pPr marL="651509" lvl="1" indent="-205737" defTabSz="822958">
              <a:defRPr sz="3100" b="1">
                <a:latin typeface="Arial"/>
                <a:ea typeface="Arial"/>
                <a:cs typeface="Arial"/>
                <a:sym typeface="Arial"/>
              </a:defRPr>
            </a:pPr>
            <a:r>
              <a:t>Application and Documents  </a:t>
            </a:r>
            <a:endParaRPr sz="2700">
              <a:latin typeface="+mn-lt"/>
              <a:ea typeface="+mn-ea"/>
              <a:cs typeface="+mn-cs"/>
              <a:sym typeface="Calibri"/>
            </a:endParaRPr>
          </a:p>
          <a:p>
            <a:pPr marL="651509" lvl="1" indent="-205737" defTabSz="822958">
              <a:defRPr sz="3100" b="1">
                <a:latin typeface="Arial"/>
                <a:ea typeface="Arial"/>
                <a:cs typeface="Arial"/>
                <a:sym typeface="Arial"/>
              </a:defRPr>
            </a:pPr>
            <a:r>
              <a:t>Email to MAP.MCSR@mass.gov</a:t>
            </a:r>
            <a:endParaRPr>
              <a:solidFill>
                <a:srgbClr val="535353"/>
              </a:solidFill>
            </a:endParaRPr>
          </a:p>
          <a:p>
            <a:pPr marL="308608" indent="-205737" defTabSz="822958">
              <a:defRPr sz="3200" b="1">
                <a:latin typeface="Arial"/>
                <a:ea typeface="Arial"/>
                <a:cs typeface="Arial"/>
                <a:sym typeface="Arial"/>
              </a:defRPr>
            </a:pPr>
            <a:r>
              <a:t>MCSR Certificates now sent via email</a:t>
            </a:r>
          </a:p>
          <a:p>
            <a:pPr marL="651509" lvl="1" indent="-205737" defTabSz="822958">
              <a:defRPr sz="3100" b="1">
                <a:latin typeface="Arial"/>
                <a:ea typeface="Arial"/>
                <a:cs typeface="Arial"/>
                <a:sym typeface="Arial"/>
              </a:defRPr>
            </a:pPr>
            <a:r>
              <a:t>Directly to Service Provider </a:t>
            </a:r>
          </a:p>
          <a:p>
            <a:pPr marL="308608" indent="-205737" defTabSz="822958">
              <a:defRPr sz="3200" b="1">
                <a:latin typeface="Arial"/>
                <a:ea typeface="Arial"/>
                <a:cs typeface="Arial"/>
                <a:sym typeface="Arial"/>
              </a:defRPr>
            </a:pPr>
            <a:r>
              <a:t>MCSR Questions can be sent directly via email: </a:t>
            </a:r>
            <a:r>
              <a:rPr u="sng">
                <a:solidFill>
                  <a:srgbClr val="0000FF"/>
                </a:solidFill>
                <a:uFill>
                  <a:solidFill>
                    <a:srgbClr val="0000FF"/>
                  </a:solidFill>
                </a:uFill>
                <a:hlinkClick r:id="rId3"/>
              </a:rPr>
              <a:t>Nathaniel.Furey-Moore@mass.gov</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MAP Recertification and attestation process"/>
          <p:cNvSpPr txBox="1">
            <a:spLocks noGrp="1"/>
          </p:cNvSpPr>
          <p:nvPr>
            <p:ph type="title"/>
          </p:nvPr>
        </p:nvSpPr>
        <p:spPr>
          <a:xfrm>
            <a:off x="426128" y="408372"/>
            <a:ext cx="8260671" cy="1039427"/>
          </a:xfrm>
          <a:prstGeom prst="rect">
            <a:avLst/>
          </a:prstGeom>
        </p:spPr>
        <p:txBody>
          <a:bodyPr/>
          <a:lstStyle>
            <a:lvl1pPr defTabSz="841247">
              <a:defRPr sz="4800" b="1">
                <a:solidFill>
                  <a:srgbClr val="756525"/>
                </a:solidFill>
              </a:defRPr>
            </a:lvl1pPr>
          </a:lstStyle>
          <a:p>
            <a:r>
              <a:t>attestation process</a:t>
            </a:r>
          </a:p>
        </p:txBody>
      </p:sp>
      <p:sp>
        <p:nvSpPr>
          <p:cNvPr id="187" name="MAP Certification expirations have been extended only until December 31, 2020…"/>
          <p:cNvSpPr txBox="1">
            <a:spLocks noGrp="1"/>
          </p:cNvSpPr>
          <p:nvPr>
            <p:ph type="body" idx="1"/>
          </p:nvPr>
        </p:nvSpPr>
        <p:spPr>
          <a:xfrm>
            <a:off x="457200" y="1743173"/>
            <a:ext cx="8229600" cy="4373563"/>
          </a:xfrm>
          <a:prstGeom prst="rect">
            <a:avLst/>
          </a:prstGeom>
        </p:spPr>
        <p:txBody>
          <a:bodyPr/>
          <a:lstStyle>
            <a:lvl1pPr>
              <a:defRPr sz="3600" b="1">
                <a:latin typeface="Arial"/>
                <a:ea typeface="Arial"/>
                <a:cs typeface="Arial"/>
                <a:sym typeface="Arial"/>
              </a:defRPr>
            </a:lvl1pPr>
            <a:lvl2pPr marL="685798" indent="-228598">
              <a:defRPr sz="3400" b="1">
                <a:latin typeface="Arial"/>
                <a:ea typeface="Arial"/>
                <a:cs typeface="Arial"/>
                <a:sym typeface="Arial"/>
              </a:defRPr>
            </a:lvl2pPr>
            <a:lvl3pPr marL="990599" indent="-228599">
              <a:defRPr sz="3000" b="1">
                <a:latin typeface="Arial"/>
                <a:ea typeface="Arial"/>
                <a:cs typeface="Arial"/>
                <a:sym typeface="Arial"/>
              </a:defRPr>
            </a:lvl3pPr>
          </a:lstStyle>
          <a:p>
            <a:r>
              <a:t>MAP Certification Reinstatement </a:t>
            </a:r>
            <a:endParaRPr sz="3000">
              <a:latin typeface="+mn-lt"/>
              <a:ea typeface="+mn-ea"/>
              <a:cs typeface="+mn-cs"/>
              <a:sym typeface="Calibri"/>
            </a:endParaRPr>
          </a:p>
          <a:p>
            <a:pPr lvl="1"/>
            <a:r>
              <a:t>Attestation Process</a:t>
            </a:r>
            <a:endParaRPr sz="3000">
              <a:latin typeface="+mn-lt"/>
              <a:ea typeface="+mn-ea"/>
              <a:cs typeface="+mn-cs"/>
              <a:sym typeface="Calibri"/>
            </a:endParaRPr>
          </a:p>
          <a:p>
            <a:pPr lvl="2"/>
            <a:r>
              <a:t>Continues as of Now</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title"/>
          </p:nvPr>
        </p:nvSpPr>
        <p:spPr>
          <a:xfrm>
            <a:off x="426128" y="408372"/>
            <a:ext cx="8260671" cy="1039427"/>
          </a:xfrm>
          <a:prstGeom prst="rect">
            <a:avLst/>
          </a:prstGeom>
        </p:spPr>
        <p:txBody>
          <a:bodyPr/>
          <a:lstStyle>
            <a:lvl1pPr defTabSz="877822">
              <a:defRPr sz="4000" b="1">
                <a:solidFill>
                  <a:srgbClr val="756525"/>
                </a:solidFill>
              </a:defRPr>
            </a:lvl1pPr>
          </a:lstStyle>
          <a:p>
            <a:r>
              <a:t>COVID-19 Flexibilities Ending</a:t>
            </a:r>
          </a:p>
        </p:txBody>
      </p:sp>
      <p:sp>
        <p:nvSpPr>
          <p:cNvPr id="192" name="Please be aware that this Covid Advisory will be ending soon…"/>
          <p:cNvSpPr txBox="1">
            <a:spLocks noGrp="1"/>
          </p:cNvSpPr>
          <p:nvPr>
            <p:ph type="body" idx="1"/>
          </p:nvPr>
        </p:nvSpPr>
        <p:spPr>
          <a:prstGeom prst="rect">
            <a:avLst/>
          </a:prstGeom>
        </p:spPr>
        <p:txBody>
          <a:bodyPr/>
          <a:lstStyle>
            <a:lvl1pPr>
              <a:defRPr sz="4000" b="1">
                <a:latin typeface="Arial"/>
                <a:ea typeface="Arial"/>
                <a:cs typeface="Arial"/>
                <a:sym typeface="Arial"/>
              </a:defRPr>
            </a:lvl1pPr>
            <a:lvl2pPr>
              <a:defRPr sz="3800" b="1">
                <a:latin typeface="Arial"/>
                <a:ea typeface="Arial"/>
                <a:cs typeface="Arial"/>
                <a:sym typeface="Arial"/>
              </a:defRPr>
            </a:lvl2pPr>
            <a:lvl3pPr>
              <a:defRPr sz="3600" b="1">
                <a:latin typeface="Arial"/>
                <a:ea typeface="Arial"/>
                <a:cs typeface="Arial"/>
                <a:sym typeface="Arial"/>
              </a:defRPr>
            </a:lvl3pPr>
          </a:lstStyle>
          <a:p>
            <a:r>
              <a:t>Medication Administration by  </a:t>
            </a:r>
            <a:endParaRPr>
              <a:latin typeface="+mn-lt"/>
              <a:ea typeface="+mn-ea"/>
              <a:cs typeface="+mn-cs"/>
              <a:sym typeface="Calibri"/>
            </a:endParaRPr>
          </a:p>
          <a:p>
            <a:pPr lvl="1"/>
            <a:r>
              <a:t>Non-Certified staff </a:t>
            </a:r>
            <a:endParaRPr>
              <a:latin typeface="+mn-lt"/>
              <a:ea typeface="+mn-ea"/>
              <a:cs typeface="+mn-cs"/>
              <a:sym typeface="Calibri"/>
            </a:endParaRPr>
          </a:p>
          <a:p>
            <a:pPr lvl="2"/>
            <a:r>
              <a:t>Ends July 1, 2021</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p:cNvSpPr txBox="1">
            <a:spLocks noGrp="1"/>
          </p:cNvSpPr>
          <p:nvPr>
            <p:ph type="title"/>
          </p:nvPr>
        </p:nvSpPr>
        <p:spPr>
          <a:xfrm>
            <a:off x="426128" y="408372"/>
            <a:ext cx="8260671" cy="1039427"/>
          </a:xfrm>
          <a:prstGeom prst="rect">
            <a:avLst/>
          </a:prstGeom>
        </p:spPr>
        <p:txBody>
          <a:bodyPr/>
          <a:lstStyle>
            <a:lvl1pPr>
              <a:defRPr sz="4800" b="1">
                <a:solidFill>
                  <a:srgbClr val="756525"/>
                </a:solidFill>
              </a:defRPr>
            </a:lvl1pPr>
          </a:lstStyle>
          <a:p>
            <a:r>
              <a:t>www.mass.gov/dph/map</a:t>
            </a:r>
          </a:p>
        </p:txBody>
      </p:sp>
      <p:grpSp>
        <p:nvGrpSpPr>
          <p:cNvPr id="199" name="Content Placeholder 3"/>
          <p:cNvGrpSpPr/>
          <p:nvPr/>
        </p:nvGrpSpPr>
        <p:grpSpPr>
          <a:xfrm>
            <a:off x="457200" y="2103761"/>
            <a:ext cx="8229600" cy="3671241"/>
            <a:chOff x="0" y="0"/>
            <a:chExt cx="8229600" cy="3671239"/>
          </a:xfrm>
        </p:grpSpPr>
        <p:sp>
          <p:nvSpPr>
            <p:cNvPr id="197" name="Rectangle"/>
            <p:cNvSpPr/>
            <p:nvPr/>
          </p:nvSpPr>
          <p:spPr>
            <a:xfrm>
              <a:off x="0" y="-1"/>
              <a:ext cx="8229600" cy="367123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Century Gothic"/>
                  <a:ea typeface="Century Gothic"/>
                  <a:cs typeface="Century Gothic"/>
                  <a:sym typeface="Century Gothic"/>
                </a:defRPr>
              </a:pPr>
              <a:endParaRPr/>
            </a:p>
          </p:txBody>
        </p:sp>
        <p:pic>
          <p:nvPicPr>
            <p:cNvPr id="198" name="image3.png" descr="image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8229600" cy="3671238"/>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5"/>
          <p:cNvSpPr txBox="1">
            <a:spLocks noGrp="1"/>
          </p:cNvSpPr>
          <p:nvPr>
            <p:ph type="title"/>
          </p:nvPr>
        </p:nvSpPr>
        <p:spPr>
          <a:xfrm>
            <a:off x="426128" y="408372"/>
            <a:ext cx="8260671" cy="1039427"/>
          </a:xfrm>
          <a:prstGeom prst="rect">
            <a:avLst/>
          </a:prstGeom>
        </p:spPr>
        <p:txBody>
          <a:bodyPr/>
          <a:lstStyle>
            <a:lvl1pPr>
              <a:defRPr sz="6000" b="1">
                <a:solidFill>
                  <a:srgbClr val="756525"/>
                </a:solidFill>
              </a:defRPr>
            </a:lvl1pPr>
          </a:lstStyle>
          <a:p>
            <a:r>
              <a:t>agenda</a:t>
            </a:r>
          </a:p>
        </p:txBody>
      </p:sp>
      <p:sp>
        <p:nvSpPr>
          <p:cNvPr id="108" name="Content Placeholder 6"/>
          <p:cNvSpPr txBox="1">
            <a:spLocks noGrp="1"/>
          </p:cNvSpPr>
          <p:nvPr>
            <p:ph type="body" idx="1"/>
          </p:nvPr>
        </p:nvSpPr>
        <p:spPr>
          <a:xfrm>
            <a:off x="457200" y="1752600"/>
            <a:ext cx="8229600" cy="4800600"/>
          </a:xfrm>
          <a:prstGeom prst="rect">
            <a:avLst/>
          </a:prstGeom>
        </p:spPr>
        <p:txBody>
          <a:bodyPr/>
          <a:lstStyle/>
          <a:p>
            <a:pPr marL="332613" indent="-221740" defTabSz="886966">
              <a:lnSpc>
                <a:spcPct val="90000"/>
              </a:lnSpc>
              <a:spcBef>
                <a:spcPts val="900"/>
              </a:spcBef>
              <a:defRPr sz="4600" b="1">
                <a:solidFill>
                  <a:srgbClr val="535353"/>
                </a:solidFill>
                <a:latin typeface="Arial"/>
                <a:ea typeface="Arial"/>
                <a:cs typeface="Arial"/>
                <a:sym typeface="Arial"/>
              </a:defRPr>
            </a:pPr>
            <a:r>
              <a:t>New Information</a:t>
            </a:r>
            <a:endParaRPr sz="2800">
              <a:latin typeface="+mn-lt"/>
              <a:ea typeface="+mn-ea"/>
              <a:cs typeface="+mn-cs"/>
              <a:sym typeface="Calibri"/>
            </a:endParaRPr>
          </a:p>
          <a:p>
            <a:pPr marL="332613" indent="-221740" defTabSz="886966">
              <a:lnSpc>
                <a:spcPct val="90000"/>
              </a:lnSpc>
              <a:spcBef>
                <a:spcPts val="900"/>
              </a:spcBef>
              <a:defRPr sz="4600" b="1">
                <a:solidFill>
                  <a:srgbClr val="535353"/>
                </a:solidFill>
                <a:latin typeface="Arial"/>
                <a:ea typeface="Arial"/>
                <a:cs typeface="Arial"/>
                <a:sym typeface="Arial"/>
              </a:defRPr>
            </a:pPr>
            <a:r>
              <a:t>Updates</a:t>
            </a:r>
            <a:endParaRPr sz="2800">
              <a:latin typeface="+mn-lt"/>
              <a:ea typeface="+mn-ea"/>
              <a:cs typeface="+mn-cs"/>
              <a:sym typeface="Calibri"/>
            </a:endParaRPr>
          </a:p>
          <a:p>
            <a:pPr marL="332613" indent="-221740" defTabSz="886966">
              <a:lnSpc>
                <a:spcPct val="90000"/>
              </a:lnSpc>
              <a:spcBef>
                <a:spcPts val="900"/>
              </a:spcBef>
              <a:defRPr sz="4600" b="1">
                <a:solidFill>
                  <a:srgbClr val="535353"/>
                </a:solidFill>
                <a:latin typeface="Arial"/>
                <a:ea typeface="Arial"/>
                <a:cs typeface="Arial"/>
                <a:sym typeface="Arial"/>
              </a:defRPr>
            </a:pPr>
            <a:r>
              <a:t>Online Training</a:t>
            </a:r>
          </a:p>
          <a:p>
            <a:pPr marL="332613" indent="-221740" defTabSz="886966">
              <a:lnSpc>
                <a:spcPct val="90000"/>
              </a:lnSpc>
              <a:spcBef>
                <a:spcPts val="900"/>
              </a:spcBef>
              <a:defRPr sz="4600" b="1">
                <a:solidFill>
                  <a:srgbClr val="535353"/>
                </a:solidFill>
                <a:latin typeface="Arial"/>
                <a:ea typeface="Arial"/>
                <a:cs typeface="Arial"/>
                <a:sym typeface="Arial"/>
              </a:defRPr>
            </a:pPr>
            <a:r>
              <a:t>Online Testing</a:t>
            </a:r>
          </a:p>
          <a:p>
            <a:pPr marL="332613" indent="-221740" defTabSz="886966">
              <a:lnSpc>
                <a:spcPct val="90000"/>
              </a:lnSpc>
              <a:spcBef>
                <a:spcPts val="900"/>
              </a:spcBef>
              <a:defRPr sz="4600" b="1">
                <a:solidFill>
                  <a:srgbClr val="535353"/>
                </a:solidFill>
                <a:latin typeface="Arial"/>
                <a:ea typeface="Arial"/>
                <a:cs typeface="Arial"/>
                <a:sym typeface="Arial"/>
              </a:defRPr>
            </a:pPr>
            <a:r>
              <a:t>Online Train the Trainer</a:t>
            </a:r>
            <a:endParaRPr sz="2800">
              <a:latin typeface="+mn-lt"/>
              <a:ea typeface="+mn-ea"/>
              <a:cs typeface="+mn-cs"/>
              <a:sym typeface="Calibri"/>
            </a:endParaRPr>
          </a:p>
          <a:p>
            <a:pPr marL="332613" indent="-221740" defTabSz="886966">
              <a:lnSpc>
                <a:spcPct val="90000"/>
              </a:lnSpc>
              <a:spcBef>
                <a:spcPts val="900"/>
              </a:spcBef>
              <a:defRPr sz="4600" b="1">
                <a:solidFill>
                  <a:srgbClr val="535353"/>
                </a:solidFill>
                <a:latin typeface="Arial"/>
                <a:ea typeface="Arial"/>
                <a:cs typeface="Arial"/>
                <a:sym typeface="Arial"/>
              </a:defRPr>
            </a:pPr>
            <a:r>
              <a:t>Issues in the Field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9224"/>
            <a:ext cx="9144000" cy="4153952"/>
          </a:xfrm>
          <a:prstGeom prst="rect">
            <a:avLst/>
          </a:prstGeom>
          <a:ln w="12700">
            <a:miter lim="400000"/>
          </a:ln>
        </p:spPr>
      </p:pic>
      <p:sp>
        <p:nvSpPr>
          <p:cNvPr id="204" name="Title 4"/>
          <p:cNvSpPr txBox="1">
            <a:spLocks noGrp="1"/>
          </p:cNvSpPr>
          <p:nvPr>
            <p:ph type="title"/>
          </p:nvPr>
        </p:nvSpPr>
        <p:spPr>
          <a:xfrm>
            <a:off x="426128" y="408372"/>
            <a:ext cx="8260671" cy="1039427"/>
          </a:xfrm>
          <a:prstGeom prst="rect">
            <a:avLst/>
          </a:prstGeom>
        </p:spPr>
        <p:txBody>
          <a:bodyPr/>
          <a:lstStyle>
            <a:lvl1pPr>
              <a:defRPr sz="4800" b="1">
                <a:solidFill>
                  <a:srgbClr val="756525"/>
                </a:solidFill>
                <a:latin typeface="Arial"/>
                <a:ea typeface="Arial"/>
                <a:cs typeface="Arial"/>
                <a:sym typeface="Arial"/>
              </a:defRPr>
            </a:lvl1pPr>
          </a:lstStyle>
          <a:p>
            <a:r>
              <a:t>www.mass.gov/dph/map</a:t>
            </a:r>
          </a:p>
        </p:txBody>
      </p:sp>
      <p:sp>
        <p:nvSpPr>
          <p:cNvPr id="205" name="Down Arrow 5"/>
          <p:cNvSpPr/>
          <p:nvPr/>
        </p:nvSpPr>
        <p:spPr>
          <a:xfrm>
            <a:off x="7147024" y="3185398"/>
            <a:ext cx="484639" cy="487201"/>
          </a:xfrm>
          <a:custGeom>
            <a:avLst/>
            <a:gdLst/>
            <a:ahLst/>
            <a:cxnLst>
              <a:cxn ang="0">
                <a:pos x="wd2" y="hd2"/>
              </a:cxn>
              <a:cxn ang="5400000">
                <a:pos x="wd2" y="hd2"/>
              </a:cxn>
              <a:cxn ang="10800000">
                <a:pos x="wd2" y="hd2"/>
              </a:cxn>
              <a:cxn ang="16200000">
                <a:pos x="wd2" y="hd2"/>
              </a:cxn>
            </a:cxnLst>
            <a:rect l="0" t="0" r="r" b="b"/>
            <a:pathLst>
              <a:path w="21600" h="21600" extrusionOk="0">
                <a:moveTo>
                  <a:pt x="0" y="10857"/>
                </a:moveTo>
                <a:lnTo>
                  <a:pt x="5400" y="10857"/>
                </a:lnTo>
                <a:lnTo>
                  <a:pt x="5400" y="0"/>
                </a:lnTo>
                <a:lnTo>
                  <a:pt x="16200" y="0"/>
                </a:lnTo>
                <a:lnTo>
                  <a:pt x="16200" y="10857"/>
                </a:lnTo>
                <a:lnTo>
                  <a:pt x="21600" y="10857"/>
                </a:lnTo>
                <a:lnTo>
                  <a:pt x="10800" y="21600"/>
                </a:lnTo>
                <a:close/>
              </a:path>
            </a:pathLst>
          </a:custGeom>
          <a:solidFill>
            <a:srgbClr val="756525"/>
          </a:solidFill>
          <a:ln w="25400">
            <a:solidFill>
              <a:srgbClr val="000000"/>
            </a:solidFill>
          </a:ln>
        </p:spPr>
        <p:txBody>
          <a:bodyPr lIns="45718" tIns="45718" rIns="45718" bIns="45718" anchor="ctr"/>
          <a:lstStyle/>
          <a:p>
            <a:pPr>
              <a:defRPr>
                <a:solidFill>
                  <a:schemeClr val="accent1"/>
                </a:solidFill>
                <a:effectLst>
                  <a:outerShdw blurRad="38100" dist="25400" dir="5400000" rotWithShape="0">
                    <a:srgbClr val="6E747A">
                      <a:alpha val="43000"/>
                    </a:srgbClr>
                  </a:outerShdw>
                </a:effectLst>
                <a:latin typeface="Century Gothic"/>
                <a:ea typeface="Century Gothic"/>
                <a:cs typeface="Century Gothic"/>
                <a:sym typeface="Century Gothic"/>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xfrm>
            <a:off x="289486" y="203655"/>
            <a:ext cx="8260671" cy="1039427"/>
          </a:xfrm>
          <a:prstGeom prst="rect">
            <a:avLst/>
          </a:prstGeom>
        </p:spPr>
        <p:txBody>
          <a:bodyPr/>
          <a:lstStyle>
            <a:lvl1pPr>
              <a:defRPr sz="4800" b="1">
                <a:solidFill>
                  <a:srgbClr val="756525"/>
                </a:solidFill>
              </a:defRPr>
            </a:lvl1pPr>
          </a:lstStyle>
          <a:p>
            <a:r>
              <a:t>www.mass.gov/dph/map</a:t>
            </a:r>
          </a:p>
        </p:txBody>
      </p:sp>
      <p:pic>
        <p:nvPicPr>
          <p:cNvPr id="210" name="Image" descr="Image"/>
          <p:cNvPicPr>
            <a:picLocks noChangeAspect="1"/>
          </p:cNvPicPr>
          <p:nvPr/>
        </p:nvPicPr>
        <p:blipFill>
          <a:blip r:embed="rId3"/>
          <a:stretch>
            <a:fillRect/>
          </a:stretch>
        </p:blipFill>
        <p:spPr>
          <a:xfrm>
            <a:off x="319892" y="1680947"/>
            <a:ext cx="8504216" cy="523247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chnical Assistance Tool update"/>
          <p:cNvSpPr txBox="1">
            <a:spLocks noGrp="1"/>
          </p:cNvSpPr>
          <p:nvPr>
            <p:ph type="title"/>
          </p:nvPr>
        </p:nvSpPr>
        <p:spPr>
          <a:xfrm>
            <a:off x="432787" y="412441"/>
            <a:ext cx="8260671" cy="1039426"/>
          </a:xfrm>
          <a:prstGeom prst="rect">
            <a:avLst/>
          </a:prstGeom>
        </p:spPr>
        <p:txBody>
          <a:bodyPr/>
          <a:lstStyle>
            <a:lvl1pPr defTabSz="877822">
              <a:defRPr sz="2900" b="1"/>
            </a:lvl1pPr>
          </a:lstStyle>
          <a:p>
            <a:r>
              <a:t>Technical Assistance Tool update</a:t>
            </a:r>
          </a:p>
        </p:txBody>
      </p:sp>
      <p:sp>
        <p:nvSpPr>
          <p:cNvPr id="215" name="Body"/>
          <p:cNvSpPr txBox="1">
            <a:spLocks noGrp="1"/>
          </p:cNvSpPr>
          <p:nvPr>
            <p:ph type="body" idx="1"/>
          </p:nvPr>
        </p:nvSpPr>
        <p:spPr>
          <a:prstGeom prst="rect">
            <a:avLst/>
          </a:prstGeom>
        </p:spPr>
        <p:txBody>
          <a:bodyPr/>
          <a:lstStyle/>
          <a:p>
            <a:pPr marL="137158" indent="-91436" defTabSz="365758">
              <a:spcBef>
                <a:spcPts val="200"/>
              </a:spcBef>
              <a:defRPr sz="900"/>
            </a:pPr>
            <a:endParaRPr/>
          </a:p>
        </p:txBody>
      </p:sp>
      <p:pic>
        <p:nvPicPr>
          <p:cNvPr id="216"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8" y="1752600"/>
            <a:ext cx="5981799" cy="4277237"/>
          </a:xfrm>
          <a:prstGeom prst="rect">
            <a:avLst/>
          </a:prstGeom>
          <a:ln w="12700">
            <a:miter lim="400000"/>
          </a:ln>
        </p:spPr>
      </p:pic>
      <p:pic>
        <p:nvPicPr>
          <p:cNvPr id="217" name="Image" descr="Image"/>
          <p:cNvPicPr>
            <a:picLocks noChangeAspect="1"/>
          </p:cNvPicPr>
          <p:nvPr/>
        </p:nvPicPr>
        <p:blipFill>
          <a:blip r:embed="rId4"/>
          <a:stretch>
            <a:fillRect/>
          </a:stretch>
        </p:blipFill>
        <p:spPr>
          <a:xfrm>
            <a:off x="-3" y="1681689"/>
            <a:ext cx="9144004" cy="618199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ubtitle 1"/>
          <p:cNvSpPr txBox="1">
            <a:spLocks noGrp="1"/>
          </p:cNvSpPr>
          <p:nvPr>
            <p:ph type="subTitle" sz="quarter" idx="1"/>
          </p:nvPr>
        </p:nvSpPr>
        <p:spPr>
          <a:xfrm>
            <a:off x="642804" y="4648200"/>
            <a:ext cx="6553201" cy="457200"/>
          </a:xfrm>
          <a:prstGeom prst="rect">
            <a:avLst/>
          </a:prstGeom>
        </p:spPr>
        <p:txBody>
          <a:bodyPr/>
          <a:lstStyle>
            <a:lvl1pPr defTabSz="585215">
              <a:lnSpc>
                <a:spcPct val="90000"/>
              </a:lnSpc>
              <a:spcBef>
                <a:spcPts val="600"/>
              </a:spcBef>
              <a:defRPr sz="2500" b="1" spc="100">
                <a:solidFill>
                  <a:srgbClr val="253D75"/>
                </a:solidFill>
              </a:defRPr>
            </a:lvl1pPr>
          </a:lstStyle>
          <a:p>
            <a:r>
              <a:t>Online training</a:t>
            </a:r>
          </a:p>
        </p:txBody>
      </p:sp>
      <p:sp>
        <p:nvSpPr>
          <p:cNvPr id="222" name="Title 2"/>
          <p:cNvSpPr txBox="1">
            <a:spLocks noGrp="1"/>
          </p:cNvSpPr>
          <p:nvPr>
            <p:ph type="ctrTitle"/>
          </p:nvPr>
        </p:nvSpPr>
        <p:spPr>
          <a:xfrm>
            <a:off x="604704" y="3227033"/>
            <a:ext cx="6629401" cy="1219209"/>
          </a:xfrm>
          <a:prstGeom prst="rect">
            <a:avLst/>
          </a:prstGeom>
        </p:spPr>
        <p:txBody>
          <a:bodyPr/>
          <a:lstStyle>
            <a:lvl1pPr defTabSz="649223">
              <a:defRPr sz="3100">
                <a:solidFill>
                  <a:srgbClr val="253D75"/>
                </a:solidFill>
              </a:defRPr>
            </a:lvl1pPr>
          </a:lstStyle>
          <a:p>
            <a:r>
              <a:t>MAP Certification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3"/>
          <p:cNvSpPr txBox="1">
            <a:spLocks noGrp="1"/>
          </p:cNvSpPr>
          <p:nvPr>
            <p:ph type="title"/>
          </p:nvPr>
        </p:nvSpPr>
        <p:spPr>
          <a:xfrm>
            <a:off x="426128" y="408372"/>
            <a:ext cx="8260671" cy="1039427"/>
          </a:xfrm>
          <a:prstGeom prst="rect">
            <a:avLst/>
          </a:prstGeom>
        </p:spPr>
        <p:txBody>
          <a:bodyPr/>
          <a:lstStyle>
            <a:lvl1pPr>
              <a:defRPr sz="5400" b="1">
                <a:solidFill>
                  <a:srgbClr val="756525"/>
                </a:solidFill>
                <a:latin typeface="Arial"/>
                <a:ea typeface="Arial"/>
                <a:cs typeface="Arial"/>
                <a:sym typeface="Arial"/>
              </a:defRPr>
            </a:lvl1pPr>
          </a:lstStyle>
          <a:p>
            <a:r>
              <a:t>www.mapmass.com</a:t>
            </a:r>
          </a:p>
        </p:txBody>
      </p:sp>
      <p:pic>
        <p:nvPicPr>
          <p:cNvPr id="227" name="Picture 4" descr="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90307"/>
            <a:ext cx="9144000" cy="465932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 name="Title 1"/>
          <p:cNvSpPr txBox="1">
            <a:spLocks noGrp="1"/>
          </p:cNvSpPr>
          <p:nvPr>
            <p:ph type="title" idx="4294967295"/>
          </p:nvPr>
        </p:nvSpPr>
        <p:spPr>
          <a:xfrm>
            <a:off x="4293375" y="2520357"/>
            <a:ext cx="4446590" cy="1233492"/>
          </a:xfrm>
          <a:prstGeom prst="rect">
            <a:avLst/>
          </a:prstGeom>
          <a:solidFill>
            <a:srgbClr val="FFFFFF"/>
          </a:solidFill>
          <a:ln>
            <a:solidFill>
              <a:srgbClr val="000000"/>
            </a:solidFill>
          </a:ln>
        </p:spPr>
        <p:txBody>
          <a:bodyPr/>
          <a:lstStyle>
            <a:lvl1pPr>
              <a:defRPr>
                <a:solidFill>
                  <a:srgbClr val="000000"/>
                </a:solidFill>
              </a:defRPr>
            </a:lvl1pPr>
          </a:lstStyle>
          <a:p>
            <a:r>
              <a:t>Trainer Basics</a:t>
            </a:r>
          </a:p>
        </p:txBody>
      </p:sp>
      <p:sp>
        <p:nvSpPr>
          <p:cNvPr id="232" name="Subtitle 2"/>
          <p:cNvSpPr txBox="1">
            <a:spLocks noGrp="1"/>
          </p:cNvSpPr>
          <p:nvPr>
            <p:ph type="body" sz="quarter" idx="4294967295"/>
          </p:nvPr>
        </p:nvSpPr>
        <p:spPr>
          <a:xfrm>
            <a:off x="4293375" y="4057355"/>
            <a:ext cx="4446590" cy="930282"/>
          </a:xfrm>
          <a:prstGeom prst="rect">
            <a:avLst/>
          </a:prstGeom>
          <a:solidFill>
            <a:srgbClr val="DCDCDC"/>
          </a:solidFill>
        </p:spPr>
        <p:txBody>
          <a:bodyPr/>
          <a:lstStyle>
            <a:lvl1pPr marL="0" indent="114300">
              <a:buSzTx/>
              <a:buNone/>
              <a:defRPr sz="1600">
                <a:solidFill>
                  <a:srgbClr val="000000"/>
                </a:solidFill>
              </a:defRPr>
            </a:lvl1pPr>
          </a:lstStyle>
          <a:p>
            <a:r>
              <a:t>Massachusetts Medication Administration Program</a:t>
            </a:r>
          </a:p>
        </p:txBody>
      </p:sp>
      <p:pic>
        <p:nvPicPr>
          <p:cNvPr id="233" name="Picture 11" descr="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6432" y="0"/>
            <a:ext cx="3912769" cy="68580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icture 6" descr="Picture 6"/>
          <p:cNvPicPr>
            <a:picLocks noChangeAspect="1"/>
          </p:cNvPicPr>
          <p:nvPr/>
        </p:nvPicPr>
        <p:blipFill>
          <a:blip r:embed="rId3"/>
          <a:stretch>
            <a:fillRect/>
          </a:stretch>
        </p:blipFill>
        <p:spPr>
          <a:xfrm>
            <a:off x="31750" y="844550"/>
            <a:ext cx="9080500" cy="51689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5745" y="1359854"/>
            <a:ext cx="4692241" cy="4138292"/>
          </a:xfrm>
          <a:prstGeom prst="rect">
            <a:avLst/>
          </a:prstGeom>
          <a:ln w="12700">
            <a:miter lim="400000"/>
          </a:ln>
        </p:spPr>
      </p:pic>
      <p:sp>
        <p:nvSpPr>
          <p:cNvPr id="247" name="Title 1"/>
          <p:cNvSpPr txBox="1">
            <a:spLocks noGrp="1"/>
          </p:cNvSpPr>
          <p:nvPr>
            <p:ph type="title" idx="4294967295"/>
          </p:nvPr>
        </p:nvSpPr>
        <p:spPr>
          <a:xfrm>
            <a:off x="5330842" y="731835"/>
            <a:ext cx="3427413" cy="2697167"/>
          </a:xfrm>
          <a:prstGeom prst="rect">
            <a:avLst/>
          </a:prstGeom>
        </p:spPr>
        <p:txBody>
          <a:bodyPr lIns="34290" tIns="34290" rIns="34290" bIns="34290" anchor="b"/>
          <a:lstStyle>
            <a:lvl1pPr>
              <a:defRPr sz="2400" b="1" spc="1100">
                <a:solidFill>
                  <a:srgbClr val="000000"/>
                </a:solidFill>
              </a:defRPr>
            </a:lvl1pPr>
          </a:lstStyle>
          <a:p>
            <a:r>
              <a:t>Clozapine Therapy</a:t>
            </a:r>
          </a:p>
        </p:txBody>
      </p:sp>
      <p:sp>
        <p:nvSpPr>
          <p:cNvPr id="248" name="Subtitle 2"/>
          <p:cNvSpPr txBox="1">
            <a:spLocks noGrp="1"/>
          </p:cNvSpPr>
          <p:nvPr>
            <p:ph type="body" sz="quarter" idx="4294967295"/>
          </p:nvPr>
        </p:nvSpPr>
        <p:spPr>
          <a:xfrm>
            <a:off x="5468160" y="3545959"/>
            <a:ext cx="3152776" cy="857252"/>
          </a:xfrm>
          <a:prstGeom prst="rect">
            <a:avLst/>
          </a:prstGeom>
        </p:spPr>
        <p:txBody>
          <a:bodyPr lIns="34290" tIns="34290" rIns="34290" bIns="34290"/>
          <a:lstStyle>
            <a:lvl1pPr marL="0" indent="0" algn="ctr">
              <a:buSzTx/>
              <a:buNone/>
              <a:defRPr sz="1800" cap="all" spc="300"/>
            </a:lvl1pPr>
          </a:lstStyle>
          <a:p>
            <a:r>
              <a:t>General Knowledge Training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6"/>
                                        </p:tgtEl>
                                        <p:attrNameLst>
                                          <p:attrName>style.visibility</p:attrName>
                                        </p:attrNameLst>
                                      </p:cBhvr>
                                      <p:to>
                                        <p:strVal val="visible"/>
                                      </p:to>
                                    </p:set>
                                    <p:animEffect transition="in" filter="dissolve">
                                      <p:cBhvr>
                                        <p:cTn id="7" dur="700"/>
                                        <p:tgtEl>
                                          <p:spTgt spid="246"/>
                                        </p:tgtEl>
                                      </p:cBhvr>
                                    </p:animEffect>
                                  </p:childTnLst>
                                </p:cTn>
                              </p:par>
                            </p:childTnLst>
                          </p:cTn>
                        </p:par>
                        <p:par>
                          <p:cTn id="8" fill="hold">
                            <p:stCondLst>
                              <p:cond delay="700"/>
                            </p:stCondLst>
                            <p:childTnLst>
                              <p:par>
                                <p:cTn id="9" presetID="9" presetClass="entr" fill="hold" grpId="2" nodeType="afterEffect">
                                  <p:stCondLst>
                                    <p:cond delay="1000"/>
                                  </p:stCondLst>
                                  <p:iterate>
                                    <p:tmAbs val="0"/>
                                  </p:iterate>
                                  <p:childTnLst>
                                    <p:set>
                                      <p:cBhvr>
                                        <p:cTn id="10" fill="hold"/>
                                        <p:tgtEl>
                                          <p:spTgt spid="247"/>
                                        </p:tgtEl>
                                        <p:attrNameLst>
                                          <p:attrName>style.visibility</p:attrName>
                                        </p:attrNameLst>
                                      </p:cBhvr>
                                      <p:to>
                                        <p:strVal val="visible"/>
                                      </p:to>
                                    </p:set>
                                    <p:animEffect transition="in" filter="dissolve">
                                      <p:cBhvr>
                                        <p:cTn id="11" dur="4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animBg="1" advAuto="0"/>
      <p:bldP spid="247"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ubtitle 1"/>
          <p:cNvSpPr txBox="1">
            <a:spLocks noGrp="1"/>
          </p:cNvSpPr>
          <p:nvPr>
            <p:ph type="subTitle" sz="quarter" idx="1"/>
          </p:nvPr>
        </p:nvSpPr>
        <p:spPr>
          <a:xfrm>
            <a:off x="642804" y="4648200"/>
            <a:ext cx="6553201" cy="457200"/>
          </a:xfrm>
          <a:prstGeom prst="rect">
            <a:avLst/>
          </a:prstGeom>
        </p:spPr>
        <p:txBody>
          <a:bodyPr/>
          <a:lstStyle>
            <a:lvl1pPr defTabSz="585215">
              <a:lnSpc>
                <a:spcPct val="90000"/>
              </a:lnSpc>
              <a:spcBef>
                <a:spcPts val="600"/>
              </a:spcBef>
              <a:defRPr sz="2500" b="1" spc="100">
                <a:solidFill>
                  <a:srgbClr val="253D75"/>
                </a:solidFill>
              </a:defRPr>
            </a:lvl1pPr>
          </a:lstStyle>
          <a:p>
            <a:r>
              <a:t>ONLINE TESTING</a:t>
            </a:r>
          </a:p>
        </p:txBody>
      </p:sp>
      <p:sp>
        <p:nvSpPr>
          <p:cNvPr id="253" name="Title 2"/>
          <p:cNvSpPr txBox="1">
            <a:spLocks noGrp="1"/>
          </p:cNvSpPr>
          <p:nvPr>
            <p:ph type="ctrTitle"/>
          </p:nvPr>
        </p:nvSpPr>
        <p:spPr>
          <a:xfrm>
            <a:off x="604704" y="3227033"/>
            <a:ext cx="6629401" cy="1219209"/>
          </a:xfrm>
          <a:prstGeom prst="rect">
            <a:avLst/>
          </a:prstGeom>
        </p:spPr>
        <p:txBody>
          <a:bodyPr/>
          <a:lstStyle>
            <a:lvl1pPr defTabSz="649223">
              <a:defRPr>
                <a:solidFill>
                  <a:srgbClr val="253D75"/>
                </a:solidFill>
              </a:defRPr>
            </a:lvl1pPr>
          </a:lstStyle>
          <a:p>
            <a:r>
              <a:t>MAP Certification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noGrp="1"/>
          </p:cNvSpPr>
          <p:nvPr>
            <p:ph type="title"/>
          </p:nvPr>
        </p:nvSpPr>
        <p:spPr>
          <a:xfrm>
            <a:off x="426128" y="408372"/>
            <a:ext cx="8260671" cy="1039427"/>
          </a:xfrm>
          <a:prstGeom prst="rect">
            <a:avLst/>
          </a:prstGeom>
        </p:spPr>
        <p:txBody>
          <a:bodyPr/>
          <a:lstStyle>
            <a:lvl1pPr>
              <a:defRPr sz="5400" b="1">
                <a:solidFill>
                  <a:srgbClr val="756525"/>
                </a:solidFill>
                <a:latin typeface="Arial"/>
                <a:ea typeface="Arial"/>
                <a:cs typeface="Arial"/>
                <a:sym typeface="Arial"/>
              </a:defRPr>
            </a:lvl1pPr>
          </a:lstStyle>
          <a:p>
            <a:r>
              <a:t>www.hdmaster.com</a:t>
            </a:r>
          </a:p>
        </p:txBody>
      </p:sp>
      <p:pic>
        <p:nvPicPr>
          <p:cNvPr id="258" name="Picture 4" descr="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7" y="1851686"/>
            <a:ext cx="9144001" cy="4597943"/>
          </a:xfrm>
          <a:prstGeom prst="rect">
            <a:avLst/>
          </a:prstGeom>
          <a:ln w="12700">
            <a:miter lim="400000"/>
          </a:ln>
        </p:spPr>
      </p:pic>
      <p:sp>
        <p:nvSpPr>
          <p:cNvPr id="259" name="Right Arrow 5"/>
          <p:cNvSpPr/>
          <p:nvPr/>
        </p:nvSpPr>
        <p:spPr>
          <a:xfrm>
            <a:off x="2150267" y="4754667"/>
            <a:ext cx="978412" cy="733666"/>
          </a:xfrm>
          <a:prstGeom prst="rightArrow">
            <a:avLst>
              <a:gd name="adj1" fmla="val 50000"/>
              <a:gd name="adj2" fmla="val 50000"/>
            </a:avLst>
          </a:prstGeom>
          <a:solidFill>
            <a:srgbClr val="756525"/>
          </a:solidFill>
          <a:ln w="25400">
            <a:solidFill>
              <a:srgbClr val="000000"/>
            </a:solidFill>
          </a:ln>
        </p:spPr>
        <p:txBody>
          <a:bodyPr lIns="45718" tIns="45718" rIns="45718" bIns="45718" anchor="ctr"/>
          <a:lstStyle/>
          <a:p>
            <a:pPr>
              <a:defRPr>
                <a:solidFill>
                  <a:schemeClr val="accent1"/>
                </a:solidFill>
                <a:effectLst>
                  <a:outerShdw blurRad="38100" dist="25400" dir="5400000" rotWithShape="0">
                    <a:srgbClr val="6E747A">
                      <a:alpha val="43000"/>
                    </a:srgbClr>
                  </a:outerShdw>
                </a:effectLst>
                <a:latin typeface="Century Gothic"/>
                <a:ea typeface="Century Gothic"/>
                <a:cs typeface="Century Gothic"/>
                <a:sym typeface="Century Gothic"/>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ubtitle 1"/>
          <p:cNvSpPr txBox="1">
            <a:spLocks noGrp="1"/>
          </p:cNvSpPr>
          <p:nvPr>
            <p:ph type="subTitle" sz="quarter" idx="1"/>
          </p:nvPr>
        </p:nvSpPr>
        <p:spPr>
          <a:xfrm>
            <a:off x="642804" y="4648200"/>
            <a:ext cx="6553201" cy="609600"/>
          </a:xfrm>
          <a:prstGeom prst="rect">
            <a:avLst/>
          </a:prstGeom>
        </p:spPr>
        <p:txBody>
          <a:bodyPr/>
          <a:lstStyle>
            <a:lvl1pPr defTabSz="841247">
              <a:lnSpc>
                <a:spcPct val="90000"/>
              </a:lnSpc>
              <a:spcBef>
                <a:spcPts val="800"/>
              </a:spcBef>
              <a:defRPr sz="3600" b="1" spc="200">
                <a:solidFill>
                  <a:srgbClr val="253D75"/>
                </a:solidFill>
              </a:defRPr>
            </a:lvl1pPr>
          </a:lstStyle>
          <a:p>
            <a:r>
              <a:t>MAP</a:t>
            </a:r>
          </a:p>
        </p:txBody>
      </p:sp>
      <p:sp>
        <p:nvSpPr>
          <p:cNvPr id="113" name="Title 2"/>
          <p:cNvSpPr txBox="1">
            <a:spLocks noGrp="1"/>
          </p:cNvSpPr>
          <p:nvPr>
            <p:ph type="ctrTitle"/>
          </p:nvPr>
        </p:nvSpPr>
        <p:spPr>
          <a:xfrm>
            <a:off x="604704" y="3227033"/>
            <a:ext cx="6629401" cy="1219209"/>
          </a:xfrm>
          <a:prstGeom prst="rect">
            <a:avLst/>
          </a:prstGeom>
        </p:spPr>
        <p:txBody>
          <a:bodyPr/>
          <a:lstStyle>
            <a:lvl1pPr>
              <a:defRPr sz="4400">
                <a:solidFill>
                  <a:srgbClr val="253D75"/>
                </a:solidFill>
              </a:defRPr>
            </a:lvl1pPr>
          </a:lstStyle>
          <a:p>
            <a:r>
              <a:t>New information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4" descr="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93581"/>
            <a:ext cx="9144000" cy="4463535"/>
          </a:xfrm>
          <a:prstGeom prst="rect">
            <a:avLst/>
          </a:prstGeom>
          <a:ln w="12700">
            <a:miter lim="400000"/>
          </a:ln>
        </p:spPr>
      </p:pic>
      <p:sp>
        <p:nvSpPr>
          <p:cNvPr id="264" name="Title 5"/>
          <p:cNvSpPr txBox="1">
            <a:spLocks noGrp="1"/>
          </p:cNvSpPr>
          <p:nvPr>
            <p:ph type="title"/>
          </p:nvPr>
        </p:nvSpPr>
        <p:spPr>
          <a:xfrm>
            <a:off x="426128" y="408372"/>
            <a:ext cx="8260671" cy="1039427"/>
          </a:xfrm>
          <a:prstGeom prst="rect">
            <a:avLst/>
          </a:prstGeom>
        </p:spPr>
        <p:txBody>
          <a:bodyPr/>
          <a:lstStyle>
            <a:lvl1pPr>
              <a:defRPr sz="4100" b="1">
                <a:solidFill>
                  <a:srgbClr val="756525"/>
                </a:solidFill>
                <a:latin typeface="Arial"/>
                <a:ea typeface="Arial"/>
                <a:cs typeface="Arial"/>
                <a:sym typeface="Arial"/>
              </a:defRPr>
            </a:lvl1pPr>
          </a:lstStyle>
          <a:p>
            <a:r>
              <a:t>Massachusetts Homepage</a:t>
            </a:r>
          </a:p>
        </p:txBody>
      </p:sp>
      <p:sp>
        <p:nvSpPr>
          <p:cNvPr id="265" name="Right Arrow 6"/>
          <p:cNvSpPr/>
          <p:nvPr/>
        </p:nvSpPr>
        <p:spPr>
          <a:xfrm>
            <a:off x="1351720" y="5770040"/>
            <a:ext cx="978409" cy="733666"/>
          </a:xfrm>
          <a:prstGeom prst="rightArrow">
            <a:avLst>
              <a:gd name="adj1" fmla="val 50000"/>
              <a:gd name="adj2" fmla="val 50000"/>
            </a:avLst>
          </a:prstGeom>
          <a:solidFill>
            <a:srgbClr val="756525"/>
          </a:solidFill>
          <a:ln w="25400">
            <a:solidFill>
              <a:srgbClr val="000000"/>
            </a:solidFill>
          </a:ln>
        </p:spPr>
        <p:txBody>
          <a:bodyPr lIns="45718" tIns="45718" rIns="45718" bIns="45718" anchor="ctr"/>
          <a:lstStyle/>
          <a:p>
            <a:pPr>
              <a:defRPr>
                <a:latin typeface="Century Gothic"/>
                <a:ea typeface="Century Gothic"/>
                <a:cs typeface="Century Gothic"/>
                <a:sym typeface="Century Gothic"/>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41896"/>
            <a:ext cx="9144000" cy="4707734"/>
          </a:xfrm>
          <a:prstGeom prst="rect">
            <a:avLst/>
          </a:prstGeom>
          <a:ln w="12700">
            <a:miter lim="400000"/>
          </a:ln>
        </p:spPr>
      </p:pic>
      <p:sp>
        <p:nvSpPr>
          <p:cNvPr id="270" name="Title 4"/>
          <p:cNvSpPr txBox="1">
            <a:spLocks noGrp="1"/>
          </p:cNvSpPr>
          <p:nvPr>
            <p:ph type="title"/>
          </p:nvPr>
        </p:nvSpPr>
        <p:spPr>
          <a:xfrm>
            <a:off x="426128" y="408372"/>
            <a:ext cx="8260671" cy="1039427"/>
          </a:xfrm>
          <a:prstGeom prst="rect">
            <a:avLst/>
          </a:prstGeom>
        </p:spPr>
        <p:txBody>
          <a:bodyPr/>
          <a:lstStyle>
            <a:lvl1pPr defTabSz="886966">
              <a:defRPr sz="5800" b="1" u="sng">
                <a:solidFill>
                  <a:srgbClr val="0000FF"/>
                </a:solidFill>
                <a:uFill>
                  <a:solidFill>
                    <a:srgbClr val="0000FF"/>
                  </a:solidFill>
                </a:uFill>
                <a:latin typeface="Arial"/>
                <a:ea typeface="Arial"/>
                <a:cs typeface="Arial"/>
                <a:sym typeface="Arial"/>
                <a:hlinkClick r:id="rId4"/>
              </a:defRPr>
            </a:lvl1pPr>
          </a:lstStyle>
          <a:p>
            <a:r>
              <a:rPr>
                <a:hlinkClick r:id="rId4"/>
              </a:rPr>
              <a:t>ma.tmuniverse.com</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6"/>
          <p:cNvSpPr txBox="1">
            <a:spLocks noGrp="1"/>
          </p:cNvSpPr>
          <p:nvPr>
            <p:ph type="title"/>
          </p:nvPr>
        </p:nvSpPr>
        <p:spPr>
          <a:xfrm>
            <a:off x="460223" y="280354"/>
            <a:ext cx="8260671" cy="1039427"/>
          </a:xfrm>
          <a:prstGeom prst="rect">
            <a:avLst/>
          </a:prstGeom>
        </p:spPr>
        <p:txBody>
          <a:bodyPr/>
          <a:lstStyle>
            <a:lvl1pPr>
              <a:defRPr sz="5400" b="1">
                <a:solidFill>
                  <a:srgbClr val="756525"/>
                </a:solidFill>
                <a:latin typeface="Arial"/>
                <a:ea typeface="Arial"/>
                <a:cs typeface="Arial"/>
                <a:sym typeface="Arial"/>
              </a:defRPr>
            </a:lvl1pPr>
          </a:lstStyle>
          <a:p>
            <a:r>
              <a:t>TMU© TUTORIALS</a:t>
            </a:r>
          </a:p>
        </p:txBody>
      </p:sp>
      <p:sp>
        <p:nvSpPr>
          <p:cNvPr id="275" name="Text Placeholder 7"/>
          <p:cNvSpPr txBox="1">
            <a:spLocks noGrp="1"/>
          </p:cNvSpPr>
          <p:nvPr>
            <p:ph type="body" sz="half" idx="1"/>
          </p:nvPr>
        </p:nvSpPr>
        <p:spPr>
          <a:xfrm>
            <a:off x="5820936" y="1808277"/>
            <a:ext cx="2899966" cy="5244778"/>
          </a:xfrm>
          <a:prstGeom prst="rect">
            <a:avLst/>
          </a:prstGeom>
        </p:spPr>
        <p:txBody>
          <a:bodyPr/>
          <a:lstStyle/>
          <a:p>
            <a:pPr>
              <a:defRPr sz="2000" b="1">
                <a:solidFill>
                  <a:srgbClr val="000000"/>
                </a:solidFill>
                <a:latin typeface="Arial"/>
                <a:ea typeface="Arial"/>
                <a:cs typeface="Arial"/>
                <a:sym typeface="Arial"/>
              </a:defRPr>
            </a:pPr>
            <a:r>
              <a:t>Introductory TMU© Video Trainings</a:t>
            </a:r>
          </a:p>
          <a:p>
            <a:pPr lvl="1">
              <a:defRPr sz="1800" b="1">
                <a:solidFill>
                  <a:srgbClr val="000000"/>
                </a:solidFill>
                <a:latin typeface="Arial"/>
                <a:ea typeface="Arial"/>
                <a:cs typeface="Arial"/>
                <a:sym typeface="Arial"/>
              </a:defRPr>
            </a:pPr>
            <a:r>
              <a:t>Providers</a:t>
            </a:r>
          </a:p>
          <a:p>
            <a:pPr lvl="1">
              <a:defRPr sz="1800" b="1">
                <a:solidFill>
                  <a:srgbClr val="000000"/>
                </a:solidFill>
                <a:latin typeface="Arial"/>
                <a:ea typeface="Arial"/>
                <a:cs typeface="Arial"/>
                <a:sym typeface="Arial"/>
              </a:defRPr>
            </a:pPr>
            <a:r>
              <a:t>Trainers</a:t>
            </a:r>
          </a:p>
          <a:p>
            <a:pPr lvl="1">
              <a:defRPr sz="1800" b="1">
                <a:solidFill>
                  <a:srgbClr val="000000"/>
                </a:solidFill>
                <a:latin typeface="Arial"/>
                <a:ea typeface="Arial"/>
                <a:cs typeface="Arial"/>
                <a:sym typeface="Arial"/>
              </a:defRPr>
            </a:pPr>
            <a:r>
              <a:t>Students</a:t>
            </a:r>
          </a:p>
          <a:p>
            <a:pPr>
              <a:defRPr sz="2000" b="1">
                <a:solidFill>
                  <a:srgbClr val="000000"/>
                </a:solidFill>
                <a:latin typeface="Arial"/>
                <a:ea typeface="Arial"/>
                <a:cs typeface="Arial"/>
                <a:sym typeface="Arial"/>
              </a:defRPr>
            </a:pPr>
            <a:r>
              <a:t>General Access Information</a:t>
            </a:r>
          </a:p>
          <a:p>
            <a:pPr lvl="1">
              <a:defRPr sz="1800" b="1">
                <a:solidFill>
                  <a:srgbClr val="000000"/>
                </a:solidFill>
                <a:latin typeface="Arial"/>
                <a:ea typeface="Arial"/>
                <a:cs typeface="Arial"/>
                <a:sym typeface="Arial"/>
              </a:defRPr>
            </a:pPr>
            <a:r>
              <a:t>How To:</a:t>
            </a:r>
          </a:p>
          <a:p>
            <a:pPr lvl="2">
              <a:defRPr sz="1600" b="1">
                <a:solidFill>
                  <a:srgbClr val="000000"/>
                </a:solidFill>
                <a:latin typeface="Arial"/>
                <a:ea typeface="Arial"/>
                <a:cs typeface="Arial"/>
                <a:sym typeface="Arial"/>
              </a:defRPr>
            </a:pPr>
            <a:r>
              <a:t>Sign In</a:t>
            </a:r>
          </a:p>
          <a:p>
            <a:pPr lvl="2">
              <a:defRPr sz="1600" b="1">
                <a:solidFill>
                  <a:srgbClr val="000000"/>
                </a:solidFill>
                <a:latin typeface="Arial"/>
                <a:ea typeface="Arial"/>
                <a:cs typeface="Arial"/>
                <a:sym typeface="Arial"/>
              </a:defRPr>
            </a:pPr>
            <a:r>
              <a:t>Retrieve Forgotten Password</a:t>
            </a:r>
          </a:p>
          <a:p>
            <a:pPr lvl="2">
              <a:defRPr sz="1600" b="1">
                <a:solidFill>
                  <a:srgbClr val="000000"/>
                </a:solidFill>
                <a:latin typeface="Arial"/>
                <a:ea typeface="Arial"/>
                <a:cs typeface="Arial"/>
                <a:sym typeface="Arial"/>
              </a:defRPr>
            </a:pPr>
            <a:r>
              <a:t>View Registry</a:t>
            </a:r>
          </a:p>
        </p:txBody>
      </p:sp>
      <p:pic>
        <p:nvPicPr>
          <p:cNvPr id="276" name="Content Placeholder 4" descr="Content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3064" y="1808277"/>
            <a:ext cx="5550202" cy="5049676"/>
          </a:xfrm>
          <a:prstGeom prst="rect">
            <a:avLst/>
          </a:prstGeom>
          <a:ln w="12700">
            <a:miter lim="400000"/>
          </a:ln>
        </p:spPr>
      </p:pic>
      <p:sp>
        <p:nvSpPr>
          <p:cNvPr id="277" name="Right Arrow 9"/>
          <p:cNvSpPr/>
          <p:nvPr/>
        </p:nvSpPr>
        <p:spPr>
          <a:xfrm>
            <a:off x="914399" y="5733634"/>
            <a:ext cx="978413" cy="672528"/>
          </a:xfrm>
          <a:prstGeom prst="rightArrow">
            <a:avLst>
              <a:gd name="adj1" fmla="val 50000"/>
              <a:gd name="adj2" fmla="val 50000"/>
            </a:avLst>
          </a:prstGeom>
          <a:solidFill>
            <a:srgbClr val="756525"/>
          </a:solidFill>
          <a:ln w="25400">
            <a:solidFill>
              <a:srgbClr val="000000"/>
            </a:solidFill>
          </a:ln>
        </p:spPr>
        <p:txBody>
          <a:bodyPr lIns="45718" tIns="45718" rIns="45718" bIns="45718" anchor="ctr"/>
          <a:lstStyle/>
          <a:p>
            <a:pPr>
              <a:defRPr sz="1600">
                <a:latin typeface="Century Gothic"/>
                <a:ea typeface="Century Gothic"/>
                <a:cs typeface="Century Gothic"/>
                <a:sym typeface="Century Gothic"/>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ractice Tests now in Tmu and available for MAP Trainers"/>
          <p:cNvSpPr txBox="1">
            <a:spLocks noGrp="1"/>
          </p:cNvSpPr>
          <p:nvPr>
            <p:ph type="title"/>
          </p:nvPr>
        </p:nvSpPr>
        <p:spPr>
          <a:xfrm>
            <a:off x="432787" y="421392"/>
            <a:ext cx="8260671" cy="1039430"/>
          </a:xfrm>
          <a:prstGeom prst="rect">
            <a:avLst/>
          </a:prstGeom>
        </p:spPr>
        <p:txBody>
          <a:bodyPr/>
          <a:lstStyle>
            <a:lvl1pPr defTabSz="877822">
              <a:defRPr sz="2800" b="1"/>
            </a:lvl1pPr>
          </a:lstStyle>
          <a:p>
            <a:r>
              <a:t>Pretest components in Tmu©  available for MAP Trainers</a:t>
            </a:r>
          </a:p>
        </p:txBody>
      </p:sp>
      <p:sp>
        <p:nvSpPr>
          <p:cNvPr id="282" name="As of 5/06/21, MAP Trainers now have access to both the Computer Based Knowledge and Transcription Pretests…"/>
          <p:cNvSpPr txBox="1">
            <a:spLocks noGrp="1"/>
          </p:cNvSpPr>
          <p:nvPr>
            <p:ph type="body" idx="1"/>
          </p:nvPr>
        </p:nvSpPr>
        <p:spPr>
          <a:prstGeom prst="rect">
            <a:avLst/>
          </a:prstGeom>
        </p:spPr>
        <p:txBody>
          <a:bodyPr/>
          <a:lstStyle/>
          <a:p>
            <a:pPr>
              <a:defRPr sz="3200" b="1"/>
            </a:pPr>
            <a:r>
              <a:t>Create Fake Student Account </a:t>
            </a:r>
          </a:p>
          <a:p>
            <a:pPr lvl="1">
              <a:defRPr sz="2800" b="1"/>
            </a:pPr>
            <a:r>
              <a:t>Log into TMU with your Trainer ID/Password</a:t>
            </a:r>
          </a:p>
          <a:p>
            <a:pPr marL="640080" lvl="1" indent="-228600">
              <a:defRPr sz="2800" b="1"/>
            </a:pPr>
            <a:r>
              <a:t>Create your own student record</a:t>
            </a:r>
          </a:p>
          <a:p>
            <a:pPr marL="640080" lvl="1" indent="-228600">
              <a:defRPr sz="2800" b="1"/>
            </a:pPr>
            <a:r>
              <a:t>Select yourself as the Trainer</a:t>
            </a:r>
          </a:p>
          <a:p>
            <a:pPr marL="640080" lvl="1" indent="-228600">
              <a:defRPr sz="2800" b="1"/>
            </a:pPr>
            <a:r>
              <a:t>Select Provider that you train for</a:t>
            </a:r>
          </a:p>
          <a:p>
            <a:pPr marL="640080" lvl="1" indent="-228600">
              <a:defRPr sz="2800" b="1"/>
            </a:pPr>
            <a:r>
              <a:t>Enter class start date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MAP Computer Based Pretest on HDmaster.com"/>
          <p:cNvSpPr txBox="1">
            <a:spLocks noGrp="1"/>
          </p:cNvSpPr>
          <p:nvPr>
            <p:ph type="title"/>
          </p:nvPr>
        </p:nvSpPr>
        <p:spPr>
          <a:xfrm>
            <a:off x="432787" y="412441"/>
            <a:ext cx="8260671" cy="1039426"/>
          </a:xfrm>
          <a:prstGeom prst="rect">
            <a:avLst/>
          </a:prstGeom>
        </p:spPr>
        <p:txBody>
          <a:bodyPr/>
          <a:lstStyle>
            <a:lvl1pPr defTabSz="877822">
              <a:defRPr sz="4000" b="1">
                <a:solidFill>
                  <a:srgbClr val="756525"/>
                </a:solidFill>
              </a:defRPr>
            </a:lvl1pPr>
          </a:lstStyle>
          <a:p>
            <a:r>
              <a:t>Accessible to MAP Trainers</a:t>
            </a:r>
          </a:p>
        </p:txBody>
      </p:sp>
      <p:sp>
        <p:nvSpPr>
          <p:cNvPr id="287" name="Because both the Transcription and Computer Based Pretests are now located and accessible in TMU, headmaster.com will no longer hold test question for Student/Trainer practice."/>
          <p:cNvSpPr txBox="1">
            <a:spLocks noGrp="1"/>
          </p:cNvSpPr>
          <p:nvPr>
            <p:ph type="body" idx="1"/>
          </p:nvPr>
        </p:nvSpPr>
        <p:spPr>
          <a:prstGeom prst="rect">
            <a:avLst/>
          </a:prstGeom>
        </p:spPr>
        <p:txBody>
          <a:bodyPr/>
          <a:lstStyle/>
          <a:p>
            <a:pPr>
              <a:defRPr sz="4000" b="1"/>
            </a:pPr>
            <a:r>
              <a:t>Pretest Components</a:t>
            </a:r>
            <a:endParaRPr sz="2800"/>
          </a:p>
          <a:p>
            <a:pPr lvl="1">
              <a:defRPr sz="3700" b="1"/>
            </a:pPr>
            <a:r>
              <a:t>Knowledge                                                      30-Question Multiple-Choice </a:t>
            </a:r>
            <a:endParaRPr sz="3600"/>
          </a:p>
          <a:p>
            <a:pPr lvl="1">
              <a:defRPr sz="3600" b="1"/>
            </a:pPr>
            <a:r>
              <a:t>Transcription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Content Placeholder 6"/>
          <p:cNvGrpSpPr/>
          <p:nvPr/>
        </p:nvGrpSpPr>
        <p:grpSpPr>
          <a:xfrm>
            <a:off x="1595012" y="2481847"/>
            <a:ext cx="5953975" cy="2915072"/>
            <a:chOff x="0" y="0"/>
            <a:chExt cx="5953974" cy="2915071"/>
          </a:xfrm>
        </p:grpSpPr>
        <p:sp>
          <p:nvSpPr>
            <p:cNvPr id="291" name="Rectangle"/>
            <p:cNvSpPr/>
            <p:nvPr/>
          </p:nvSpPr>
          <p:spPr>
            <a:xfrm>
              <a:off x="-1" y="-1"/>
              <a:ext cx="5953974" cy="2915071"/>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Century Gothic"/>
                  <a:ea typeface="Century Gothic"/>
                  <a:cs typeface="Century Gothic"/>
                  <a:sym typeface="Century Gothic"/>
                </a:defRPr>
              </a:pPr>
              <a:endParaRPr/>
            </a:p>
          </p:txBody>
        </p:sp>
        <p:pic>
          <p:nvPicPr>
            <p:cNvPr id="292" name="image15.png" descr="image15.png"/>
            <p:cNvPicPr>
              <a:picLocks noChangeAspect="1"/>
            </p:cNvPicPr>
            <p:nvPr/>
          </p:nvPicPr>
          <p:blipFill>
            <a:blip r:embed="rId3"/>
            <a:stretch>
              <a:fillRect/>
            </a:stretch>
          </p:blipFill>
          <p:spPr>
            <a:xfrm>
              <a:off x="-1" y="0"/>
              <a:ext cx="5953975" cy="2915071"/>
            </a:xfrm>
            <a:prstGeom prst="rect">
              <a:avLst/>
            </a:prstGeom>
            <a:ln w="12700" cap="flat">
              <a:noFill/>
              <a:miter lim="400000"/>
            </a:ln>
            <a:effectLst/>
          </p:spPr>
        </p:pic>
      </p:grpSp>
      <p:sp>
        <p:nvSpPr>
          <p:cNvPr id="294" name="Title 1"/>
          <p:cNvSpPr txBox="1">
            <a:spLocks noGrp="1"/>
          </p:cNvSpPr>
          <p:nvPr>
            <p:ph type="title"/>
          </p:nvPr>
        </p:nvSpPr>
        <p:spPr>
          <a:xfrm>
            <a:off x="426128" y="408372"/>
            <a:ext cx="8260671" cy="1039427"/>
          </a:xfrm>
          <a:prstGeom prst="rect">
            <a:avLst/>
          </a:prstGeom>
        </p:spPr>
        <p:txBody>
          <a:bodyPr/>
          <a:lstStyle>
            <a:lvl1pPr>
              <a:defRPr sz="4000" b="1">
                <a:solidFill>
                  <a:srgbClr val="756525"/>
                </a:solidFill>
              </a:defRPr>
            </a:lvl1pPr>
          </a:lstStyle>
          <a:p>
            <a:r>
              <a:t>MAP CERTIFICATION Testing</a:t>
            </a:r>
          </a:p>
        </p:txBody>
      </p:sp>
      <p:sp>
        <p:nvSpPr>
          <p:cNvPr id="295" name="Staff are eligible after completing the MAP Course and the three pretest components…"/>
          <p:cNvSpPr txBox="1">
            <a:spLocks noGrp="1"/>
          </p:cNvSpPr>
          <p:nvPr>
            <p:ph type="body" idx="1"/>
          </p:nvPr>
        </p:nvSpPr>
        <p:spPr>
          <a:prstGeom prst="rect">
            <a:avLst/>
          </a:prstGeom>
        </p:spPr>
        <p:txBody>
          <a:bodyPr/>
          <a:lstStyle/>
          <a:p>
            <a:pPr marL="436626" indent="-342900" defTabSz="749808">
              <a:spcBef>
                <a:spcPts val="400"/>
              </a:spcBef>
              <a:defRPr sz="2800" b="1">
                <a:latin typeface="Arial"/>
                <a:ea typeface="Arial"/>
                <a:cs typeface="Arial"/>
                <a:sym typeface="Arial"/>
              </a:defRPr>
            </a:pPr>
            <a:r>
              <a:t>Evolution from ‘in-person’ to online</a:t>
            </a:r>
            <a:endParaRPr>
              <a:latin typeface="+mn-lt"/>
              <a:ea typeface="+mn-ea"/>
              <a:cs typeface="+mn-cs"/>
              <a:sym typeface="Calibri"/>
            </a:endParaRPr>
          </a:p>
          <a:p>
            <a:pPr marL="436626" indent="-342900" defTabSz="749808">
              <a:spcBef>
                <a:spcPts val="400"/>
              </a:spcBef>
              <a:defRPr sz="2800" b="1">
                <a:latin typeface="Arial"/>
                <a:ea typeface="Arial"/>
                <a:cs typeface="Arial"/>
                <a:sym typeface="Arial"/>
              </a:defRPr>
            </a:pPr>
            <a:r>
              <a:t>Service Provider identified ‘Proctor’</a:t>
            </a:r>
            <a:endParaRPr>
              <a:latin typeface="+mn-lt"/>
              <a:ea typeface="+mn-ea"/>
              <a:cs typeface="+mn-cs"/>
              <a:sym typeface="Calibri"/>
            </a:endParaRPr>
          </a:p>
          <a:p>
            <a:pPr marL="779526" lvl="1" indent="-342900" defTabSz="749808">
              <a:spcBef>
                <a:spcPts val="400"/>
              </a:spcBef>
              <a:defRPr sz="2600" b="1">
                <a:latin typeface="Arial"/>
                <a:ea typeface="Arial"/>
                <a:cs typeface="Arial"/>
                <a:sym typeface="Arial"/>
              </a:defRPr>
            </a:pPr>
            <a:r>
              <a:t>Medication Administration Test Component</a:t>
            </a:r>
            <a:endParaRPr>
              <a:latin typeface="+mn-lt"/>
              <a:ea typeface="+mn-ea"/>
              <a:cs typeface="+mn-cs"/>
              <a:sym typeface="Calibri"/>
            </a:endParaRPr>
          </a:p>
          <a:p>
            <a:pPr marL="1084324" lvl="2" indent="-342900" defTabSz="749808">
              <a:spcBef>
                <a:spcPts val="400"/>
              </a:spcBef>
              <a:defRPr sz="2700" b="1">
                <a:latin typeface="Arial"/>
                <a:ea typeface="Arial"/>
                <a:cs typeface="Arial"/>
                <a:sym typeface="Arial"/>
              </a:defRPr>
            </a:pPr>
            <a:r>
              <a:t>Responsibilities</a:t>
            </a:r>
            <a:endParaRPr>
              <a:latin typeface="+mn-lt"/>
              <a:ea typeface="+mn-ea"/>
              <a:cs typeface="+mn-cs"/>
              <a:sym typeface="Calibri"/>
            </a:endParaRPr>
          </a:p>
          <a:p>
            <a:pPr marL="1488186" lvl="3" defTabSz="749808">
              <a:spcBef>
                <a:spcPts val="400"/>
              </a:spcBef>
              <a:defRPr sz="2700" b="1">
                <a:latin typeface="Arial"/>
                <a:ea typeface="Arial"/>
                <a:cs typeface="Arial"/>
                <a:sym typeface="Arial"/>
              </a:defRPr>
            </a:pPr>
            <a:r>
              <a:t>Test Scheduling</a:t>
            </a:r>
            <a:endParaRPr>
              <a:latin typeface="+mn-lt"/>
              <a:ea typeface="+mn-ea"/>
              <a:cs typeface="+mn-cs"/>
              <a:sym typeface="Calibri"/>
            </a:endParaRPr>
          </a:p>
          <a:p>
            <a:pPr marL="1488186" lvl="3" defTabSz="749808">
              <a:spcBef>
                <a:spcPts val="400"/>
              </a:spcBef>
              <a:defRPr sz="2700" b="1">
                <a:latin typeface="Arial"/>
                <a:ea typeface="Arial"/>
                <a:cs typeface="Arial"/>
                <a:sym typeface="Arial"/>
              </a:defRPr>
            </a:pPr>
            <a:r>
              <a:t> ‘Test Packet’</a:t>
            </a:r>
            <a:endParaRPr>
              <a:latin typeface="+mn-lt"/>
              <a:ea typeface="+mn-ea"/>
              <a:cs typeface="+mn-cs"/>
              <a:sym typeface="Calibri"/>
            </a:endParaRPr>
          </a:p>
          <a:p>
            <a:pPr marL="1488186" lvl="3" defTabSz="749808">
              <a:spcBef>
                <a:spcPts val="400"/>
              </a:spcBef>
              <a:defRPr sz="2700" b="1">
                <a:latin typeface="Arial"/>
                <a:ea typeface="Arial"/>
                <a:cs typeface="Arial"/>
                <a:sym typeface="Arial"/>
              </a:defRPr>
            </a:pPr>
            <a:r>
              <a:t>Room set up</a:t>
            </a:r>
            <a:endParaRPr>
              <a:latin typeface="+mn-lt"/>
              <a:ea typeface="+mn-ea"/>
              <a:cs typeface="+mn-cs"/>
              <a:sym typeface="Calibri"/>
            </a:endParaRPr>
          </a:p>
          <a:p>
            <a:pPr marL="1488186" lvl="3" defTabSz="749808">
              <a:spcBef>
                <a:spcPts val="400"/>
              </a:spcBef>
              <a:defRPr sz="2700" b="1">
                <a:latin typeface="Arial"/>
                <a:ea typeface="Arial"/>
                <a:cs typeface="Arial"/>
                <a:sym typeface="Arial"/>
              </a:defRPr>
            </a:pPr>
            <a:r>
              <a:t>Hold camera, etc.</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itle 1"/>
          <p:cNvSpPr txBox="1">
            <a:spLocks noGrp="1"/>
          </p:cNvSpPr>
          <p:nvPr>
            <p:ph type="title"/>
          </p:nvPr>
        </p:nvSpPr>
        <p:spPr>
          <a:xfrm>
            <a:off x="426128" y="408372"/>
            <a:ext cx="8260671" cy="1039427"/>
          </a:xfrm>
          <a:prstGeom prst="rect">
            <a:avLst/>
          </a:prstGeom>
        </p:spPr>
        <p:txBody>
          <a:bodyPr/>
          <a:lstStyle>
            <a:lvl1pPr>
              <a:defRPr sz="4000" b="1">
                <a:solidFill>
                  <a:srgbClr val="756525"/>
                </a:solidFill>
              </a:defRPr>
            </a:lvl1pPr>
          </a:lstStyle>
          <a:p>
            <a:r>
              <a:t>independent map trainers </a:t>
            </a:r>
          </a:p>
        </p:txBody>
      </p:sp>
      <p:sp>
        <p:nvSpPr>
          <p:cNvPr id="300" name="Content Placeholder 2"/>
          <p:cNvSpPr txBox="1">
            <a:spLocks noGrp="1"/>
          </p:cNvSpPr>
          <p:nvPr>
            <p:ph type="body" idx="1"/>
          </p:nvPr>
        </p:nvSpPr>
        <p:spPr>
          <a:xfrm>
            <a:off x="426128" y="1823710"/>
            <a:ext cx="8229601" cy="4373568"/>
          </a:xfrm>
          <a:prstGeom prst="rect">
            <a:avLst/>
          </a:prstGeom>
        </p:spPr>
        <p:txBody>
          <a:bodyPr/>
          <a:lstStyle/>
          <a:p>
            <a:pPr marL="342899" indent="-228599">
              <a:spcBef>
                <a:spcPts val="600"/>
              </a:spcBef>
              <a:defRPr sz="3600" b="1">
                <a:latin typeface="Arial"/>
                <a:ea typeface="Arial"/>
                <a:cs typeface="Arial"/>
                <a:sym typeface="Arial"/>
              </a:defRPr>
            </a:pPr>
            <a:r>
              <a:t>Independent MAP Trainers Must</a:t>
            </a:r>
            <a:endParaRPr sz="3000">
              <a:latin typeface="+mn-lt"/>
              <a:ea typeface="+mn-ea"/>
              <a:cs typeface="+mn-cs"/>
              <a:sym typeface="Calibri"/>
            </a:endParaRPr>
          </a:p>
          <a:p>
            <a:pPr lvl="1">
              <a:defRPr sz="3400" b="1"/>
            </a:pPr>
            <a:r>
              <a:t>Proctor the Medication Administration test</a:t>
            </a:r>
            <a:endParaRPr>
              <a:latin typeface="Arial"/>
              <a:ea typeface="Arial"/>
              <a:cs typeface="Arial"/>
              <a:sym typeface="Arial"/>
            </a:endParaRPr>
          </a:p>
          <a:p>
            <a:pPr marL="342899" indent="-228599">
              <a:spcBef>
                <a:spcPts val="600"/>
              </a:spcBef>
              <a:defRPr sz="3600" b="1">
                <a:latin typeface="Arial"/>
                <a:ea typeface="Arial"/>
                <a:cs typeface="Arial"/>
                <a:sym typeface="Arial"/>
              </a:defRPr>
            </a:pPr>
            <a:r>
              <a:t>When</a:t>
            </a:r>
          </a:p>
          <a:p>
            <a:pPr lvl="1">
              <a:defRPr sz="3400" b="1">
                <a:latin typeface="Arial"/>
                <a:ea typeface="Arial"/>
                <a:cs typeface="Arial"/>
                <a:sym typeface="Arial"/>
              </a:defRPr>
            </a:pPr>
            <a:r>
              <a:t>Staff trained do not work for a Service Provider</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D&amp;S Diversified Technologies Team"/>
          <p:cNvSpPr txBox="1">
            <a:spLocks noGrp="1"/>
          </p:cNvSpPr>
          <p:nvPr>
            <p:ph type="title"/>
          </p:nvPr>
        </p:nvSpPr>
        <p:spPr>
          <a:xfrm>
            <a:off x="432787" y="412441"/>
            <a:ext cx="8260671" cy="1039426"/>
          </a:xfrm>
          <a:prstGeom prst="rect">
            <a:avLst/>
          </a:prstGeom>
        </p:spPr>
        <p:txBody>
          <a:bodyPr/>
          <a:lstStyle>
            <a:lvl1pPr defTabSz="704087">
              <a:defRPr sz="3600" b="1">
                <a:solidFill>
                  <a:srgbClr val="756525"/>
                </a:solidFill>
              </a:defRPr>
            </a:lvl1pPr>
          </a:lstStyle>
          <a:p>
            <a:r>
              <a:t>D&amp;S Diversified Technologies </a:t>
            </a:r>
          </a:p>
        </p:txBody>
      </p:sp>
      <p:sp>
        <p:nvSpPr>
          <p:cNvPr id="305" name="Anne Shields - Massachusetts MAP Program Manager…"/>
          <p:cNvSpPr txBox="1">
            <a:spLocks noGrp="1"/>
          </p:cNvSpPr>
          <p:nvPr>
            <p:ph type="body" idx="1"/>
          </p:nvPr>
        </p:nvSpPr>
        <p:spPr>
          <a:xfrm>
            <a:off x="270164" y="1752600"/>
            <a:ext cx="8603672" cy="4373563"/>
          </a:xfrm>
          <a:prstGeom prst="rect">
            <a:avLst/>
          </a:prstGeom>
        </p:spPr>
        <p:txBody>
          <a:bodyPr/>
          <a:lstStyle/>
          <a:p>
            <a:pPr marL="342899" indent="-228599">
              <a:defRPr sz="3600" b="1">
                <a:latin typeface="Arial"/>
                <a:ea typeface="Arial"/>
                <a:cs typeface="Arial"/>
                <a:sym typeface="Arial"/>
              </a:defRPr>
            </a:pPr>
            <a:r>
              <a:t>Massachusetts Team</a:t>
            </a:r>
            <a:endParaRPr sz="3000">
              <a:latin typeface="+mn-lt"/>
              <a:ea typeface="+mn-ea"/>
              <a:cs typeface="+mn-cs"/>
              <a:sym typeface="Calibri"/>
            </a:endParaRPr>
          </a:p>
          <a:p>
            <a:pPr marL="685798" lvl="1" indent="-228598">
              <a:defRPr sz="3600" b="1">
                <a:latin typeface="Arial"/>
                <a:ea typeface="Arial"/>
                <a:cs typeface="Arial"/>
                <a:sym typeface="Arial"/>
              </a:defRPr>
            </a:pPr>
            <a:r>
              <a:t>A</a:t>
            </a:r>
            <a:r>
              <a:rPr sz="3400"/>
              <a:t>nne Shields, MAP Program Manager</a:t>
            </a:r>
          </a:p>
          <a:p>
            <a:pPr marL="990599" lvl="2" indent="-228599">
              <a:defRPr sz="3200" b="1">
                <a:latin typeface="Arial"/>
                <a:ea typeface="Arial"/>
                <a:cs typeface="Arial"/>
                <a:sym typeface="Arial"/>
              </a:defRPr>
            </a:pPr>
            <a:r>
              <a:t>877-851-2355</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ubtitle 1"/>
          <p:cNvSpPr txBox="1">
            <a:spLocks noGrp="1"/>
          </p:cNvSpPr>
          <p:nvPr>
            <p:ph type="subTitle" sz="quarter" idx="1"/>
          </p:nvPr>
        </p:nvSpPr>
        <p:spPr>
          <a:xfrm>
            <a:off x="642804" y="4648200"/>
            <a:ext cx="6553201" cy="457200"/>
          </a:xfrm>
          <a:prstGeom prst="rect">
            <a:avLst/>
          </a:prstGeom>
        </p:spPr>
        <p:txBody>
          <a:bodyPr/>
          <a:lstStyle>
            <a:lvl1pPr defTabSz="579362">
              <a:lnSpc>
                <a:spcPct val="90000"/>
              </a:lnSpc>
              <a:spcBef>
                <a:spcPts val="500"/>
              </a:spcBef>
              <a:defRPr sz="2500" b="1" spc="0">
                <a:solidFill>
                  <a:srgbClr val="253D75"/>
                </a:solidFill>
              </a:defRPr>
            </a:lvl1pPr>
          </a:lstStyle>
          <a:p>
            <a:r>
              <a:t>online Program</a:t>
            </a:r>
          </a:p>
        </p:txBody>
      </p:sp>
      <p:sp>
        <p:nvSpPr>
          <p:cNvPr id="310" name="Title 2"/>
          <p:cNvSpPr txBox="1">
            <a:spLocks noGrp="1"/>
          </p:cNvSpPr>
          <p:nvPr>
            <p:ph type="ctrTitle"/>
          </p:nvPr>
        </p:nvSpPr>
        <p:spPr>
          <a:xfrm>
            <a:off x="604704" y="3227033"/>
            <a:ext cx="6629401" cy="1219209"/>
          </a:xfrm>
          <a:prstGeom prst="rect">
            <a:avLst/>
          </a:prstGeom>
        </p:spPr>
        <p:txBody>
          <a:bodyPr/>
          <a:lstStyle>
            <a:lvl1pPr defTabSz="620509">
              <a:defRPr sz="3100">
                <a:solidFill>
                  <a:srgbClr val="253D75"/>
                </a:solidFill>
              </a:defRPr>
            </a:lvl1pPr>
          </a:lstStyle>
          <a:p>
            <a:r>
              <a:t>Train-the-trainer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txBox="1">
            <a:spLocks noGrp="1"/>
          </p:cNvSpPr>
          <p:nvPr>
            <p:ph type="title"/>
          </p:nvPr>
        </p:nvSpPr>
        <p:spPr>
          <a:xfrm>
            <a:off x="426128" y="408372"/>
            <a:ext cx="8260671" cy="1039427"/>
          </a:xfrm>
          <a:prstGeom prst="rect">
            <a:avLst/>
          </a:prstGeom>
        </p:spPr>
        <p:txBody>
          <a:bodyPr/>
          <a:lstStyle>
            <a:lvl1pPr>
              <a:defRPr sz="4000" b="1">
                <a:solidFill>
                  <a:srgbClr val="756525"/>
                </a:solidFill>
              </a:defRPr>
            </a:lvl1pPr>
          </a:lstStyle>
          <a:p>
            <a:r>
              <a:t>Train-the-Trainer PROGRAM</a:t>
            </a:r>
          </a:p>
        </p:txBody>
      </p:sp>
      <p:sp>
        <p:nvSpPr>
          <p:cNvPr id="315" name="Content Placeholder 2"/>
          <p:cNvSpPr txBox="1">
            <a:spLocks noGrp="1"/>
          </p:cNvSpPr>
          <p:nvPr>
            <p:ph type="body" idx="1"/>
          </p:nvPr>
        </p:nvSpPr>
        <p:spPr>
          <a:xfrm>
            <a:off x="282044" y="1698706"/>
            <a:ext cx="8571011" cy="4750924"/>
          </a:xfrm>
          <a:prstGeom prst="rect">
            <a:avLst/>
          </a:prstGeom>
        </p:spPr>
        <p:txBody>
          <a:bodyPr/>
          <a:lstStyle/>
          <a:p>
            <a:pPr marL="270161" indent="-155863">
              <a:spcBef>
                <a:spcPts val="1000"/>
              </a:spcBef>
              <a:defRPr sz="3200" b="1">
                <a:latin typeface="Arial"/>
                <a:ea typeface="Arial"/>
                <a:cs typeface="Arial"/>
                <a:sym typeface="Arial"/>
              </a:defRPr>
            </a:pPr>
            <a:r>
              <a:t>TTT Program evolved from ‘in-person’ to online as of December 2020</a:t>
            </a:r>
            <a:endParaRPr sz="4400">
              <a:latin typeface="+mn-lt"/>
              <a:ea typeface="+mn-ea"/>
              <a:cs typeface="+mn-cs"/>
              <a:sym typeface="Calibri"/>
            </a:endParaRPr>
          </a:p>
          <a:p>
            <a:pPr marL="914400" lvl="1" indent="-457200">
              <a:spcBef>
                <a:spcPts val="1000"/>
              </a:spcBef>
              <a:defRPr sz="3000" b="1">
                <a:latin typeface="Arial"/>
                <a:ea typeface="Arial"/>
                <a:cs typeface="Arial"/>
                <a:sym typeface="Arial"/>
              </a:defRPr>
            </a:pPr>
            <a:r>
              <a:t>Four Step Online Program</a:t>
            </a:r>
            <a:endParaRPr sz="4400">
              <a:latin typeface="+mn-lt"/>
              <a:ea typeface="+mn-ea"/>
              <a:cs typeface="+mn-cs"/>
              <a:sym typeface="Calibri"/>
            </a:endParaRPr>
          </a:p>
          <a:p>
            <a:pPr marL="1680210" lvl="3" indent="-514350">
              <a:spcBef>
                <a:spcPts val="1000"/>
              </a:spcBef>
              <a:buFontTx/>
              <a:buAutoNum type="arabicPeriod"/>
              <a:defRPr sz="2800" b="1">
                <a:latin typeface="Arial"/>
                <a:ea typeface="Arial"/>
                <a:cs typeface="Arial"/>
                <a:sym typeface="Arial"/>
              </a:defRPr>
            </a:pPr>
            <a:r>
              <a:t>TTT Course</a:t>
            </a:r>
            <a:endParaRPr sz="4400">
              <a:latin typeface="+mn-lt"/>
              <a:ea typeface="+mn-ea"/>
              <a:cs typeface="+mn-cs"/>
              <a:sym typeface="Calibri"/>
            </a:endParaRPr>
          </a:p>
          <a:p>
            <a:pPr marL="1680210" lvl="3" indent="-514350">
              <a:spcBef>
                <a:spcPts val="1000"/>
              </a:spcBef>
              <a:buFontTx/>
              <a:buAutoNum type="arabicPeriod"/>
              <a:defRPr sz="2800" b="1">
                <a:latin typeface="Arial"/>
                <a:ea typeface="Arial"/>
                <a:cs typeface="Arial"/>
                <a:sym typeface="Arial"/>
              </a:defRPr>
            </a:pPr>
            <a:r>
              <a:t>MAP Certification Course</a:t>
            </a:r>
            <a:endParaRPr sz="4400">
              <a:latin typeface="+mn-lt"/>
              <a:ea typeface="+mn-ea"/>
              <a:cs typeface="+mn-cs"/>
              <a:sym typeface="Calibri"/>
            </a:endParaRPr>
          </a:p>
          <a:p>
            <a:pPr marL="1680210" lvl="3" indent="-514350">
              <a:spcBef>
                <a:spcPts val="1000"/>
              </a:spcBef>
              <a:buFontTx/>
              <a:buAutoNum type="arabicPeriod"/>
              <a:defRPr sz="2800" b="1">
                <a:latin typeface="Arial"/>
                <a:ea typeface="Arial"/>
                <a:cs typeface="Arial"/>
                <a:sym typeface="Arial"/>
              </a:defRPr>
            </a:pPr>
            <a:r>
              <a:t>Webinar (Moodle Instructions for MAP Trainers)</a:t>
            </a:r>
            <a:endParaRPr sz="4400">
              <a:latin typeface="+mn-lt"/>
              <a:ea typeface="+mn-ea"/>
              <a:cs typeface="+mn-cs"/>
              <a:sym typeface="Calibri"/>
            </a:endParaRPr>
          </a:p>
          <a:p>
            <a:pPr marL="1680210" lvl="3" indent="-514350">
              <a:spcBef>
                <a:spcPts val="1000"/>
              </a:spcBef>
              <a:buFontTx/>
              <a:buAutoNum type="arabicPeriod"/>
              <a:defRPr sz="2800" b="1">
                <a:latin typeface="Arial"/>
                <a:ea typeface="Arial"/>
                <a:cs typeface="Arial"/>
                <a:sym typeface="Arial"/>
              </a:defRPr>
            </a:pPr>
            <a:r>
              <a:t>Webinar (Trainer Basics)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AF33-8027-47F0-95E3-F71DC590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 y="73890"/>
            <a:ext cx="9060873" cy="6784110"/>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txBox="1">
            <a:spLocks noGrp="1"/>
          </p:cNvSpPr>
          <p:nvPr>
            <p:ph type="title"/>
          </p:nvPr>
        </p:nvSpPr>
        <p:spPr>
          <a:xfrm>
            <a:off x="426128" y="408372"/>
            <a:ext cx="8260671" cy="1039427"/>
          </a:xfrm>
          <a:prstGeom prst="rect">
            <a:avLst/>
          </a:prstGeom>
        </p:spPr>
        <p:txBody>
          <a:bodyPr/>
          <a:lstStyle>
            <a:lvl1pPr defTabSz="365758">
              <a:defRPr sz="4400" b="1">
                <a:solidFill>
                  <a:srgbClr val="756525"/>
                </a:solidFill>
              </a:defRPr>
            </a:lvl1pPr>
          </a:lstStyle>
          <a:p>
            <a:r>
              <a:t>APPROVED MAP Trainer</a:t>
            </a:r>
          </a:p>
        </p:txBody>
      </p:sp>
      <p:sp>
        <p:nvSpPr>
          <p:cNvPr id="320" name="Certification Trainer…"/>
          <p:cNvSpPr txBox="1">
            <a:spLocks noGrp="1"/>
          </p:cNvSpPr>
          <p:nvPr>
            <p:ph type="body" idx="1"/>
          </p:nvPr>
        </p:nvSpPr>
        <p:spPr>
          <a:xfrm>
            <a:off x="302508" y="1701036"/>
            <a:ext cx="8229601" cy="4373563"/>
          </a:xfrm>
          <a:prstGeom prst="rect">
            <a:avLst/>
          </a:prstGeom>
        </p:spPr>
        <p:txBody>
          <a:bodyPr/>
          <a:lstStyle/>
          <a:p>
            <a:pPr marL="339470" indent="-226313" defTabSz="905255">
              <a:lnSpc>
                <a:spcPct val="90000"/>
              </a:lnSpc>
              <a:defRPr sz="2300" b="1">
                <a:latin typeface="Arial"/>
                <a:ea typeface="Arial"/>
                <a:cs typeface="Arial"/>
                <a:sym typeface="Arial"/>
              </a:defRPr>
            </a:pPr>
            <a:r>
              <a:t>MAP Certification Trainer</a:t>
            </a:r>
            <a:endParaRPr>
              <a:latin typeface="+mn-lt"/>
              <a:ea typeface="+mn-ea"/>
              <a:cs typeface="+mn-cs"/>
              <a:sym typeface="Calibri"/>
            </a:endParaRPr>
          </a:p>
          <a:p>
            <a:pPr marL="633679" lvl="1" indent="-226312" defTabSz="905255">
              <a:lnSpc>
                <a:spcPct val="90000"/>
              </a:lnSpc>
              <a:buClr>
                <a:schemeClr val="accent2"/>
              </a:buClr>
              <a:defRPr sz="2300" b="1">
                <a:latin typeface="Arial"/>
                <a:ea typeface="Arial"/>
                <a:cs typeface="Arial"/>
                <a:sym typeface="Arial"/>
              </a:defRPr>
            </a:pPr>
            <a:r>
              <a:t>Conduct a minimum of 1 MAP Certification training yearly</a:t>
            </a:r>
            <a:endParaRPr>
              <a:latin typeface="+mn-lt"/>
              <a:ea typeface="+mn-ea"/>
              <a:cs typeface="+mn-cs"/>
              <a:sym typeface="Calibri"/>
            </a:endParaRPr>
          </a:p>
          <a:p>
            <a:pPr marL="339470" indent="-226313" defTabSz="905255">
              <a:lnSpc>
                <a:spcPct val="90000"/>
              </a:lnSpc>
              <a:defRPr sz="2300" b="1">
                <a:latin typeface="Arial"/>
                <a:ea typeface="Arial"/>
                <a:cs typeface="Arial"/>
                <a:sym typeface="Arial"/>
              </a:defRPr>
            </a:pPr>
            <a:r>
              <a:t>MAP Recertification Trainer</a:t>
            </a:r>
            <a:endParaRPr>
              <a:latin typeface="+mn-lt"/>
              <a:ea typeface="+mn-ea"/>
              <a:cs typeface="+mn-cs"/>
              <a:sym typeface="Calibri"/>
            </a:endParaRPr>
          </a:p>
          <a:p>
            <a:pPr marL="633679" lvl="1" indent="-226312" defTabSz="905255">
              <a:lnSpc>
                <a:spcPct val="90000"/>
              </a:lnSpc>
              <a:buClr>
                <a:schemeClr val="accent2"/>
              </a:buClr>
              <a:defRPr sz="2300" b="1">
                <a:latin typeface="Arial"/>
                <a:ea typeface="Arial"/>
                <a:cs typeface="Arial"/>
                <a:sym typeface="Arial"/>
              </a:defRPr>
            </a:pPr>
            <a:r>
              <a:t>Train/Test a minimum of 1 MAP Recertification every 6 months</a:t>
            </a:r>
            <a:endParaRPr>
              <a:latin typeface="+mn-lt"/>
              <a:ea typeface="+mn-ea"/>
              <a:cs typeface="+mn-cs"/>
              <a:sym typeface="Calibri"/>
            </a:endParaRPr>
          </a:p>
          <a:p>
            <a:pPr marL="339470" indent="-226313" defTabSz="905255">
              <a:lnSpc>
                <a:spcPct val="90000"/>
              </a:lnSpc>
              <a:defRPr sz="2300" b="1">
                <a:latin typeface="Arial"/>
                <a:ea typeface="Arial"/>
                <a:cs typeface="Arial"/>
                <a:sym typeface="Arial"/>
              </a:defRPr>
            </a:pPr>
            <a:r>
              <a:t>View mandatory webinars created by MAP Coordinators and as determined by DPH regarding all DPH approved:</a:t>
            </a:r>
          </a:p>
          <a:p>
            <a:pPr marL="633679" lvl="1" indent="-226312" defTabSz="905255">
              <a:lnSpc>
                <a:spcPct val="90000"/>
              </a:lnSpc>
              <a:buClr>
                <a:schemeClr val="accent2"/>
              </a:buClr>
              <a:defRPr sz="2300" b="1">
                <a:latin typeface="Arial"/>
                <a:ea typeface="Arial"/>
                <a:cs typeface="Arial"/>
                <a:sym typeface="Arial"/>
              </a:defRPr>
            </a:pPr>
            <a:r>
              <a:t>Training and test materials</a:t>
            </a:r>
          </a:p>
          <a:p>
            <a:pPr marL="633679" lvl="1" indent="-226312" defTabSz="905255">
              <a:lnSpc>
                <a:spcPct val="90000"/>
              </a:lnSpc>
              <a:buClr>
                <a:schemeClr val="accent2"/>
              </a:buClr>
              <a:defRPr sz="2300" b="1">
                <a:latin typeface="Arial"/>
                <a:ea typeface="Arial"/>
                <a:cs typeface="Arial"/>
                <a:sym typeface="Arial"/>
              </a:defRPr>
            </a:pPr>
            <a:r>
              <a:t>Advisories and policies</a:t>
            </a:r>
          </a:p>
          <a:p>
            <a:pPr marL="633679" lvl="1" indent="-226312" defTabSz="905255">
              <a:lnSpc>
                <a:spcPct val="90000"/>
              </a:lnSpc>
              <a:buClr>
                <a:schemeClr val="accent2"/>
              </a:buClr>
              <a:defRPr sz="2300" b="1">
                <a:latin typeface="Arial"/>
                <a:ea typeface="Arial"/>
                <a:cs typeface="Arial"/>
                <a:sym typeface="Arial"/>
              </a:defRPr>
            </a:pPr>
            <a:r>
              <a:t>Any other changes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ubtitle 1"/>
          <p:cNvSpPr txBox="1">
            <a:spLocks noGrp="1"/>
          </p:cNvSpPr>
          <p:nvPr>
            <p:ph type="subTitle" sz="quarter" idx="1"/>
          </p:nvPr>
        </p:nvSpPr>
        <p:spPr>
          <a:xfrm>
            <a:off x="642804" y="4648200"/>
            <a:ext cx="6553201" cy="457200"/>
          </a:xfrm>
          <a:prstGeom prst="rect">
            <a:avLst/>
          </a:prstGeom>
        </p:spPr>
        <p:txBody>
          <a:bodyPr/>
          <a:lstStyle>
            <a:lvl1pPr defTabSz="585215">
              <a:lnSpc>
                <a:spcPct val="90000"/>
              </a:lnSpc>
              <a:spcBef>
                <a:spcPts val="600"/>
              </a:spcBef>
              <a:defRPr sz="2500" b="1" spc="100">
                <a:solidFill>
                  <a:srgbClr val="253D75"/>
                </a:solidFill>
              </a:defRPr>
            </a:lvl1pPr>
          </a:lstStyle>
          <a:p>
            <a:r>
              <a:t>MAP</a:t>
            </a:r>
          </a:p>
        </p:txBody>
      </p:sp>
      <p:sp>
        <p:nvSpPr>
          <p:cNvPr id="325" name="Title 2"/>
          <p:cNvSpPr txBox="1">
            <a:spLocks noGrp="1"/>
          </p:cNvSpPr>
          <p:nvPr>
            <p:ph type="ctrTitle"/>
          </p:nvPr>
        </p:nvSpPr>
        <p:spPr>
          <a:xfrm>
            <a:off x="604704" y="3227033"/>
            <a:ext cx="6629401" cy="1219209"/>
          </a:xfrm>
          <a:prstGeom prst="rect">
            <a:avLst/>
          </a:prstGeom>
        </p:spPr>
        <p:txBody>
          <a:bodyPr/>
          <a:lstStyle>
            <a:lvl1pPr defTabSz="713230">
              <a:defRPr>
                <a:solidFill>
                  <a:srgbClr val="253D75"/>
                </a:solidFill>
              </a:defRPr>
            </a:lvl1pPr>
          </a:lstStyle>
          <a:p>
            <a:r>
              <a:t>Issues in the field</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1"/>
          <p:cNvSpPr txBox="1">
            <a:spLocks noGrp="1"/>
          </p:cNvSpPr>
          <p:nvPr>
            <p:ph type="title"/>
          </p:nvPr>
        </p:nvSpPr>
        <p:spPr>
          <a:xfrm>
            <a:off x="426128" y="408372"/>
            <a:ext cx="8260671" cy="1039427"/>
          </a:xfrm>
          <a:prstGeom prst="rect">
            <a:avLst/>
          </a:prstGeom>
        </p:spPr>
        <p:txBody>
          <a:bodyPr/>
          <a:lstStyle>
            <a:lvl1pPr defTabSz="850391">
              <a:defRPr sz="3900" b="1">
                <a:solidFill>
                  <a:srgbClr val="756525"/>
                </a:solidFill>
              </a:defRPr>
            </a:lvl1pPr>
          </a:lstStyle>
          <a:p>
            <a:r>
              <a:t>Medication Occurrences</a:t>
            </a:r>
          </a:p>
        </p:txBody>
      </p:sp>
      <p:sp>
        <p:nvSpPr>
          <p:cNvPr id="330" name="Content Placeholder 2"/>
          <p:cNvSpPr txBox="1">
            <a:spLocks noGrp="1"/>
          </p:cNvSpPr>
          <p:nvPr>
            <p:ph type="body" idx="1"/>
          </p:nvPr>
        </p:nvSpPr>
        <p:spPr>
          <a:xfrm>
            <a:off x="295518" y="1752600"/>
            <a:ext cx="8536755" cy="4373563"/>
          </a:xfrm>
          <a:prstGeom prst="rect">
            <a:avLst/>
          </a:prstGeom>
        </p:spPr>
        <p:txBody>
          <a:bodyPr/>
          <a:lstStyle/>
          <a:p>
            <a:pPr>
              <a:spcBef>
                <a:spcPts val="800"/>
              </a:spcBef>
              <a:defRPr sz="4000" b="1">
                <a:latin typeface="Arial"/>
                <a:ea typeface="Arial"/>
                <a:cs typeface="Arial"/>
                <a:sym typeface="Arial"/>
              </a:defRPr>
            </a:pPr>
            <a:r>
              <a:t>Omission</a:t>
            </a:r>
          </a:p>
          <a:p>
            <a:pPr lvl="1" indent="-228600">
              <a:spcBef>
                <a:spcPts val="800"/>
              </a:spcBef>
              <a:defRPr sz="3600" b="1">
                <a:latin typeface="Arial"/>
                <a:ea typeface="Arial"/>
                <a:cs typeface="Arial"/>
                <a:sym typeface="Arial"/>
              </a:defRPr>
            </a:pPr>
            <a:r>
              <a:t>Most common Type of Occurrence</a:t>
            </a:r>
          </a:p>
          <a:p>
            <a:pPr lvl="1" indent="-228600">
              <a:spcBef>
                <a:spcPts val="800"/>
              </a:spcBef>
              <a:defRPr sz="3600" b="1">
                <a:latin typeface="Arial"/>
                <a:ea typeface="Arial"/>
                <a:cs typeface="Arial"/>
                <a:sym typeface="Arial"/>
              </a:defRPr>
            </a:pPr>
            <a:r>
              <a:t>Primarily due to not obtaining medication in a timely manner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Medication Occurrences cont."/>
          <p:cNvSpPr txBox="1">
            <a:spLocks noGrp="1"/>
          </p:cNvSpPr>
          <p:nvPr>
            <p:ph type="title"/>
          </p:nvPr>
        </p:nvSpPr>
        <p:spPr>
          <a:xfrm>
            <a:off x="318340" y="412441"/>
            <a:ext cx="8260671" cy="1039426"/>
          </a:xfrm>
          <a:prstGeom prst="rect">
            <a:avLst/>
          </a:prstGeom>
        </p:spPr>
        <p:txBody>
          <a:bodyPr/>
          <a:lstStyle>
            <a:lvl1pPr>
              <a:defRPr sz="4000" b="1">
                <a:solidFill>
                  <a:srgbClr val="756525"/>
                </a:solidFill>
              </a:defRPr>
            </a:lvl1pPr>
          </a:lstStyle>
          <a:p>
            <a:r>
              <a:t>Medication Occurrences</a:t>
            </a:r>
          </a:p>
        </p:txBody>
      </p:sp>
      <p:sp>
        <p:nvSpPr>
          <p:cNvPr id="335" name="Wrong Time…"/>
          <p:cNvSpPr txBox="1">
            <a:spLocks noGrp="1"/>
          </p:cNvSpPr>
          <p:nvPr>
            <p:ph type="body" idx="1"/>
          </p:nvPr>
        </p:nvSpPr>
        <p:spPr>
          <a:prstGeom prst="rect">
            <a:avLst/>
          </a:prstGeom>
        </p:spPr>
        <p:txBody>
          <a:bodyPr/>
          <a:lstStyle/>
          <a:p>
            <a:pPr marL="301752" indent="-201168" defTabSz="804672">
              <a:lnSpc>
                <a:spcPct val="90000"/>
              </a:lnSpc>
              <a:spcBef>
                <a:spcPts val="400"/>
              </a:spcBef>
              <a:defRPr sz="3100" b="1">
                <a:latin typeface="Arial"/>
                <a:ea typeface="Arial"/>
                <a:cs typeface="Arial"/>
                <a:sym typeface="Arial"/>
              </a:defRPr>
            </a:pPr>
            <a:r>
              <a:t>WRONG TIME</a:t>
            </a:r>
          </a:p>
          <a:p>
            <a:pPr marL="301752" indent="-201168" defTabSz="804672">
              <a:lnSpc>
                <a:spcPct val="90000"/>
              </a:lnSpc>
              <a:spcBef>
                <a:spcPts val="400"/>
              </a:spcBef>
              <a:defRPr sz="3100" b="1">
                <a:latin typeface="Arial"/>
                <a:ea typeface="Arial"/>
                <a:cs typeface="Arial"/>
                <a:sym typeface="Arial"/>
              </a:defRPr>
            </a:pPr>
            <a:r>
              <a:t>Selected when medication is</a:t>
            </a:r>
          </a:p>
          <a:p>
            <a:pPr marL="603504" lvl="1" indent="-241399" defTabSz="804672">
              <a:lnSpc>
                <a:spcPct val="90000"/>
              </a:lnSpc>
              <a:spcBef>
                <a:spcPts val="400"/>
              </a:spcBef>
              <a:defRPr sz="2900" b="1">
                <a:latin typeface="Arial"/>
                <a:ea typeface="Arial"/>
                <a:cs typeface="Arial"/>
                <a:sym typeface="Arial"/>
              </a:defRPr>
            </a:pPr>
            <a:r>
              <a:t>administered outside of time ordered by the HCP; or</a:t>
            </a:r>
          </a:p>
          <a:p>
            <a:pPr marL="603504" lvl="1" indent="-241399" defTabSz="804672">
              <a:lnSpc>
                <a:spcPct val="90000"/>
              </a:lnSpc>
              <a:spcBef>
                <a:spcPts val="400"/>
              </a:spcBef>
              <a:defRPr sz="2900" b="1">
                <a:latin typeface="Arial"/>
                <a:ea typeface="Arial"/>
                <a:cs typeface="Arial"/>
                <a:sym typeface="Arial"/>
              </a:defRPr>
            </a:pPr>
            <a:r>
              <a:t>when ordered parameters are not followed</a:t>
            </a:r>
          </a:p>
          <a:p>
            <a:pPr marL="871727" lvl="2" indent="-268222" defTabSz="804672">
              <a:lnSpc>
                <a:spcPct val="90000"/>
              </a:lnSpc>
              <a:spcBef>
                <a:spcPts val="400"/>
              </a:spcBef>
              <a:defRPr sz="2900" b="1">
                <a:latin typeface="Arial"/>
                <a:ea typeface="Arial"/>
                <a:cs typeface="Arial"/>
                <a:sym typeface="Arial"/>
              </a:defRPr>
            </a:pPr>
            <a:r>
              <a:t>HCP Order:  Hold Lisinopril if BP below 100/60</a:t>
            </a:r>
          </a:p>
          <a:p>
            <a:pPr marL="871727" lvl="2" indent="-268222" defTabSz="804672">
              <a:lnSpc>
                <a:spcPct val="90000"/>
              </a:lnSpc>
              <a:spcBef>
                <a:spcPts val="400"/>
              </a:spcBef>
              <a:defRPr sz="2900" b="1">
                <a:latin typeface="Arial"/>
                <a:ea typeface="Arial"/>
                <a:cs typeface="Arial"/>
                <a:sym typeface="Arial"/>
              </a:defRPr>
            </a:pPr>
            <a:r>
              <a:t>What Happened: BP 90/55 and medication was administered</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Late documentation"/>
          <p:cNvSpPr txBox="1">
            <a:spLocks noGrp="1"/>
          </p:cNvSpPr>
          <p:nvPr>
            <p:ph type="title"/>
          </p:nvPr>
        </p:nvSpPr>
        <p:spPr>
          <a:xfrm>
            <a:off x="432787" y="421392"/>
            <a:ext cx="8260671" cy="1039427"/>
          </a:xfrm>
          <a:prstGeom prst="rect">
            <a:avLst/>
          </a:prstGeom>
        </p:spPr>
        <p:txBody>
          <a:bodyPr/>
          <a:lstStyle>
            <a:lvl1pPr>
              <a:defRPr sz="3300" b="1">
                <a:solidFill>
                  <a:srgbClr val="756525"/>
                </a:solidFill>
              </a:defRPr>
            </a:lvl1pPr>
          </a:lstStyle>
          <a:p>
            <a:r>
              <a:t>MEDICATION DOCUMENTATION ISSUES</a:t>
            </a:r>
          </a:p>
        </p:txBody>
      </p:sp>
      <p:sp>
        <p:nvSpPr>
          <p:cNvPr id="340" name="A ‘late entry’ progress note must be written on back of Medication Administration Record if it is certain that a medication was given and staff forgot to initial…"/>
          <p:cNvSpPr txBox="1">
            <a:spLocks noGrp="1"/>
          </p:cNvSpPr>
          <p:nvPr>
            <p:ph type="body" idx="1"/>
          </p:nvPr>
        </p:nvSpPr>
        <p:spPr>
          <a:prstGeom prst="rect">
            <a:avLst/>
          </a:prstGeom>
        </p:spPr>
        <p:txBody>
          <a:bodyPr/>
          <a:lstStyle/>
          <a:p>
            <a:pPr>
              <a:defRPr sz="3100" b="1">
                <a:latin typeface="Arial"/>
                <a:ea typeface="Arial"/>
                <a:cs typeface="Arial"/>
                <a:sym typeface="Arial"/>
              </a:defRPr>
            </a:pPr>
            <a:r>
              <a:t>Medication Administered</a:t>
            </a:r>
            <a:endParaRPr>
              <a:latin typeface="+mn-lt"/>
              <a:ea typeface="+mn-ea"/>
              <a:cs typeface="+mn-cs"/>
              <a:sym typeface="Calibri"/>
            </a:endParaRPr>
          </a:p>
          <a:p>
            <a:pPr>
              <a:defRPr sz="3100" b="1">
                <a:latin typeface="Arial"/>
                <a:ea typeface="Arial"/>
                <a:cs typeface="Arial"/>
                <a:sym typeface="Arial"/>
              </a:defRPr>
            </a:pPr>
            <a:r>
              <a:t>Staff forgot to Initial</a:t>
            </a:r>
            <a:endParaRPr>
              <a:latin typeface="+mn-lt"/>
              <a:ea typeface="+mn-ea"/>
              <a:cs typeface="+mn-cs"/>
              <a:sym typeface="Calibri"/>
            </a:endParaRPr>
          </a:p>
          <a:p>
            <a:pPr lvl="1">
              <a:defRPr sz="3100" b="1">
                <a:latin typeface="Arial"/>
                <a:ea typeface="Arial"/>
                <a:cs typeface="Arial"/>
                <a:sym typeface="Arial"/>
              </a:defRPr>
            </a:pPr>
            <a:r>
              <a:t>Next time on duty</a:t>
            </a:r>
            <a:endParaRPr>
              <a:latin typeface="+mn-lt"/>
              <a:ea typeface="+mn-ea"/>
              <a:cs typeface="+mn-cs"/>
              <a:sym typeface="Calibri"/>
            </a:endParaRPr>
          </a:p>
          <a:p>
            <a:pPr lvl="2">
              <a:defRPr sz="3100" b="1">
                <a:latin typeface="Arial"/>
                <a:ea typeface="Arial"/>
                <a:cs typeface="Arial"/>
                <a:sym typeface="Arial"/>
              </a:defRPr>
            </a:pPr>
            <a:r>
              <a:t>Documentation Process</a:t>
            </a:r>
            <a:endParaRPr>
              <a:latin typeface="+mn-lt"/>
              <a:ea typeface="+mn-ea"/>
              <a:cs typeface="+mn-cs"/>
              <a:sym typeface="Calibri"/>
            </a:endParaRPr>
          </a:p>
          <a:p>
            <a:pPr lvl="3">
              <a:defRPr sz="3100" b="1">
                <a:latin typeface="Arial"/>
                <a:ea typeface="Arial"/>
                <a:cs typeface="Arial"/>
                <a:sym typeface="Arial"/>
              </a:defRPr>
            </a:pPr>
            <a:r>
              <a:t>Box on front of  MAR remains  blank</a:t>
            </a:r>
          </a:p>
          <a:p>
            <a:pPr lvl="3">
              <a:defRPr sz="3100" b="1">
                <a:latin typeface="Arial"/>
                <a:ea typeface="Arial"/>
                <a:cs typeface="Arial"/>
                <a:sym typeface="Arial"/>
              </a:defRPr>
            </a:pPr>
            <a:r>
              <a:t>Staff write a ‘Late Entry’ on back of  MAR</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Medication Occurrence Reporting"/>
          <p:cNvSpPr txBox="1">
            <a:spLocks noGrp="1"/>
          </p:cNvSpPr>
          <p:nvPr>
            <p:ph type="title"/>
          </p:nvPr>
        </p:nvSpPr>
        <p:spPr>
          <a:xfrm>
            <a:off x="338471" y="412441"/>
            <a:ext cx="8260675" cy="1039426"/>
          </a:xfrm>
          <a:prstGeom prst="rect">
            <a:avLst/>
          </a:prstGeom>
        </p:spPr>
        <p:txBody>
          <a:bodyPr/>
          <a:lstStyle>
            <a:lvl1pPr defTabSz="877822">
              <a:defRPr sz="2900" b="1">
                <a:solidFill>
                  <a:srgbClr val="756525"/>
                </a:solidFill>
              </a:defRPr>
            </a:lvl1pPr>
          </a:lstStyle>
          <a:p>
            <a:r>
              <a:t>Medication Occurrence Reporting </a:t>
            </a:r>
          </a:p>
        </p:txBody>
      </p:sp>
      <p:sp>
        <p:nvSpPr>
          <p:cNvPr id="345" name="For all Hotline Medication Occurrences (in which medical intervention was warranted), reports need to be submitted to applicable MAP Coordinator AND DPH within 24 hours.…"/>
          <p:cNvSpPr txBox="1">
            <a:spLocks noGrp="1"/>
          </p:cNvSpPr>
          <p:nvPr>
            <p:ph type="body" idx="1"/>
          </p:nvPr>
        </p:nvSpPr>
        <p:spPr>
          <a:prstGeom prst="rect">
            <a:avLst/>
          </a:prstGeom>
        </p:spPr>
        <p:txBody>
          <a:bodyPr/>
          <a:lstStyle/>
          <a:p>
            <a:pPr>
              <a:defRPr sz="3200" b="1">
                <a:latin typeface="Arial"/>
                <a:ea typeface="Arial"/>
                <a:cs typeface="Arial"/>
                <a:sym typeface="Arial"/>
              </a:defRPr>
            </a:pPr>
            <a:r>
              <a:t>Timeline  Reminder</a:t>
            </a:r>
            <a:endParaRPr>
              <a:latin typeface="+mn-lt"/>
              <a:ea typeface="+mn-ea"/>
              <a:cs typeface="+mn-cs"/>
              <a:sym typeface="Calibri"/>
            </a:endParaRPr>
          </a:p>
          <a:p>
            <a:pPr lvl="1">
              <a:defRPr sz="3000" b="1">
                <a:latin typeface="Arial"/>
                <a:ea typeface="Arial"/>
                <a:cs typeface="Arial"/>
                <a:sym typeface="Arial"/>
              </a:defRPr>
            </a:pPr>
            <a:r>
              <a:t>Hotline Medication Occurrence</a:t>
            </a:r>
          </a:p>
          <a:p>
            <a:pPr lvl="2">
              <a:defRPr sz="2800" b="1">
                <a:latin typeface="Arial"/>
                <a:ea typeface="Arial"/>
                <a:cs typeface="Arial"/>
                <a:sym typeface="Arial"/>
              </a:defRPr>
            </a:pPr>
            <a:r>
              <a:t>Must report within 24 hours of discovery</a:t>
            </a:r>
            <a:endParaRPr>
              <a:latin typeface="+mn-lt"/>
              <a:ea typeface="+mn-ea"/>
              <a:cs typeface="+mn-cs"/>
              <a:sym typeface="Calibri"/>
            </a:endParaRPr>
          </a:p>
          <a:p>
            <a:pPr lvl="3">
              <a:defRPr sz="2600" b="1">
                <a:latin typeface="Arial"/>
                <a:ea typeface="Arial"/>
                <a:cs typeface="Arial"/>
                <a:sym typeface="Arial"/>
              </a:defRPr>
            </a:pPr>
            <a:r>
              <a:t>DPH Clinical Reviewer</a:t>
            </a:r>
            <a:endParaRPr>
              <a:latin typeface="+mn-lt"/>
              <a:ea typeface="+mn-ea"/>
              <a:cs typeface="+mn-cs"/>
              <a:sym typeface="Calibri"/>
            </a:endParaRPr>
          </a:p>
          <a:p>
            <a:pPr lvl="3">
              <a:defRPr sz="2600" b="1">
                <a:latin typeface="Arial"/>
                <a:ea typeface="Arial"/>
                <a:cs typeface="Arial"/>
                <a:sym typeface="Arial"/>
              </a:defRPr>
            </a:pPr>
            <a:r>
              <a:t>MAP Coordinator</a:t>
            </a:r>
          </a:p>
          <a:p>
            <a:pPr lvl="1">
              <a:defRPr sz="3000" b="1">
                <a:latin typeface="Arial"/>
                <a:ea typeface="Arial"/>
                <a:cs typeface="Arial"/>
                <a:sym typeface="Arial"/>
              </a:defRPr>
            </a:pPr>
            <a:r>
              <a:t>Non-hotline Medication Occurrence </a:t>
            </a:r>
            <a:endParaRPr>
              <a:latin typeface="+mn-lt"/>
              <a:ea typeface="+mn-ea"/>
              <a:cs typeface="+mn-cs"/>
              <a:sym typeface="Calibri"/>
            </a:endParaRPr>
          </a:p>
          <a:p>
            <a:pPr lvl="2">
              <a:defRPr sz="2800" b="1">
                <a:latin typeface="Arial"/>
                <a:ea typeface="Arial"/>
                <a:cs typeface="Arial"/>
                <a:sym typeface="Arial"/>
              </a:defRPr>
            </a:pPr>
            <a:r>
              <a:t>Must report within 7 days of discovery </a:t>
            </a:r>
            <a:endParaRPr>
              <a:latin typeface="+mn-lt"/>
              <a:ea typeface="+mn-ea"/>
              <a:cs typeface="+mn-cs"/>
              <a:sym typeface="Calibri"/>
            </a:endParaRPr>
          </a:p>
          <a:p>
            <a:pPr lvl="3">
              <a:defRPr sz="2600" b="1">
                <a:latin typeface="Arial"/>
                <a:ea typeface="Arial"/>
                <a:cs typeface="Arial"/>
                <a:sym typeface="Arial"/>
              </a:defRPr>
            </a:pPr>
            <a:r>
              <a:t>MAP Coordinator</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New DPH MOR reporting form"/>
          <p:cNvSpPr txBox="1">
            <a:spLocks noGrp="1"/>
          </p:cNvSpPr>
          <p:nvPr>
            <p:ph type="title"/>
          </p:nvPr>
        </p:nvSpPr>
        <p:spPr>
          <a:xfrm>
            <a:off x="426128" y="408372"/>
            <a:ext cx="8260671" cy="1039427"/>
          </a:xfrm>
          <a:prstGeom prst="rect">
            <a:avLst/>
          </a:prstGeom>
        </p:spPr>
        <p:txBody>
          <a:bodyPr/>
          <a:lstStyle>
            <a:lvl1pPr>
              <a:defRPr sz="4400" b="1">
                <a:solidFill>
                  <a:srgbClr val="756525"/>
                </a:solidFill>
                <a:latin typeface="Arial"/>
                <a:ea typeface="Arial"/>
                <a:cs typeface="Arial"/>
                <a:sym typeface="Arial"/>
              </a:defRPr>
            </a:lvl1pPr>
          </a:lstStyle>
          <a:p>
            <a:r>
              <a:t>www.mass.gov/dph/map</a:t>
            </a:r>
          </a:p>
        </p:txBody>
      </p:sp>
      <p:pic>
        <p:nvPicPr>
          <p:cNvPr id="350" name="Picture 1"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54386"/>
            <a:ext cx="9144000" cy="3555628"/>
          </a:xfrm>
          <a:prstGeom prst="rect">
            <a:avLst/>
          </a:prstGeom>
          <a:ln w="12700">
            <a:miter lim="400000"/>
          </a:ln>
        </p:spPr>
      </p:pic>
      <p:sp>
        <p:nvSpPr>
          <p:cNvPr id="351" name="Down Arrow 3"/>
          <p:cNvSpPr/>
          <p:nvPr/>
        </p:nvSpPr>
        <p:spPr>
          <a:xfrm>
            <a:off x="1574800" y="2575666"/>
            <a:ext cx="484632" cy="44988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756525"/>
          </a:solidFill>
          <a:ln w="25400">
            <a:solidFill>
              <a:srgbClr val="000000"/>
            </a:solidFill>
          </a:ln>
        </p:spPr>
        <p:txBody>
          <a:bodyPr lIns="45718" tIns="45718" rIns="45718" bIns="45718" anchor="ctr"/>
          <a:lstStyle/>
          <a:p>
            <a:pPr>
              <a:defRPr sz="1600">
                <a:latin typeface="Century Gothic"/>
                <a:ea typeface="Century Gothic"/>
                <a:cs typeface="Century Gothic"/>
                <a:sym typeface="Century Gothic"/>
              </a:defRPr>
            </a:pPr>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New DPH MOR reporting form"/>
          <p:cNvSpPr txBox="1">
            <a:spLocks noGrp="1"/>
          </p:cNvSpPr>
          <p:nvPr>
            <p:ph type="title"/>
          </p:nvPr>
        </p:nvSpPr>
        <p:spPr>
          <a:xfrm>
            <a:off x="426128" y="408372"/>
            <a:ext cx="8260671" cy="1039427"/>
          </a:xfrm>
          <a:prstGeom prst="rect">
            <a:avLst/>
          </a:prstGeom>
        </p:spPr>
        <p:txBody>
          <a:bodyPr/>
          <a:lstStyle>
            <a:lvl1pPr>
              <a:defRPr sz="4400" b="1">
                <a:solidFill>
                  <a:srgbClr val="756525"/>
                </a:solidFill>
                <a:latin typeface="Arial"/>
                <a:ea typeface="Arial"/>
                <a:cs typeface="Arial"/>
                <a:sym typeface="Arial"/>
              </a:defRPr>
            </a:lvl1pPr>
          </a:lstStyle>
          <a:p>
            <a:r>
              <a:t>www.mass.gov/dph/map</a:t>
            </a:r>
          </a:p>
        </p:txBody>
      </p:sp>
      <p:pic>
        <p:nvPicPr>
          <p:cNvPr id="356"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54312"/>
            <a:ext cx="9144000" cy="4774975"/>
          </a:xfrm>
          <a:prstGeom prst="rect">
            <a:avLst/>
          </a:prstGeom>
          <a:ln w="12700">
            <a:miter lim="400000"/>
          </a:ln>
        </p:spPr>
      </p:pic>
      <p:sp>
        <p:nvSpPr>
          <p:cNvPr id="357" name="Left Arrow 5"/>
          <p:cNvSpPr/>
          <p:nvPr/>
        </p:nvSpPr>
        <p:spPr>
          <a:xfrm>
            <a:off x="1346200" y="5367056"/>
            <a:ext cx="978409" cy="672528"/>
          </a:xfrm>
          <a:prstGeom prst="leftArrow">
            <a:avLst>
              <a:gd name="adj1" fmla="val 50000"/>
              <a:gd name="adj2" fmla="val 50000"/>
            </a:avLst>
          </a:prstGeom>
          <a:solidFill>
            <a:srgbClr val="756525"/>
          </a:solidFill>
          <a:ln w="25400">
            <a:solidFill>
              <a:srgbClr val="000000"/>
            </a:solidFill>
          </a:ln>
        </p:spPr>
        <p:txBody>
          <a:bodyPr lIns="45718" tIns="45718" rIns="45718" bIns="45718" anchor="ctr"/>
          <a:lstStyle/>
          <a:p>
            <a:pPr>
              <a:defRPr sz="1600">
                <a:latin typeface="Century Gothic"/>
                <a:ea typeface="Century Gothic"/>
                <a:cs typeface="Century Gothic"/>
                <a:sym typeface="Century Gothic"/>
              </a:defRPr>
            </a:pPr>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New DPH MOR reporting form"/>
          <p:cNvSpPr txBox="1">
            <a:spLocks noGrp="1"/>
          </p:cNvSpPr>
          <p:nvPr>
            <p:ph type="title"/>
          </p:nvPr>
        </p:nvSpPr>
        <p:spPr>
          <a:xfrm>
            <a:off x="426128" y="408372"/>
            <a:ext cx="8260671" cy="1039427"/>
          </a:xfrm>
          <a:prstGeom prst="rect">
            <a:avLst/>
          </a:prstGeom>
        </p:spPr>
        <p:txBody>
          <a:bodyPr/>
          <a:lstStyle>
            <a:lvl1pPr>
              <a:defRPr sz="4400" b="1">
                <a:solidFill>
                  <a:srgbClr val="756525"/>
                </a:solidFill>
                <a:latin typeface="Arial"/>
                <a:ea typeface="Arial"/>
                <a:cs typeface="Arial"/>
                <a:sym typeface="Arial"/>
              </a:defRPr>
            </a:lvl1pPr>
          </a:lstStyle>
          <a:p>
            <a:r>
              <a:t>www.mass.gov/dph/map</a:t>
            </a:r>
          </a:p>
        </p:txBody>
      </p:sp>
      <p:pic>
        <p:nvPicPr>
          <p:cNvPr id="362" name="Picture 1"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95515"/>
            <a:ext cx="9144000" cy="4755713"/>
          </a:xfrm>
          <a:prstGeom prst="rect">
            <a:avLst/>
          </a:prstGeom>
          <a:ln w="12700">
            <a:miter lim="400000"/>
          </a:ln>
        </p:spPr>
      </p:pic>
      <p:sp>
        <p:nvSpPr>
          <p:cNvPr id="363" name="Left Arrow 4"/>
          <p:cNvSpPr/>
          <p:nvPr/>
        </p:nvSpPr>
        <p:spPr>
          <a:xfrm>
            <a:off x="4318000" y="4630456"/>
            <a:ext cx="978409" cy="672528"/>
          </a:xfrm>
          <a:prstGeom prst="leftArrow">
            <a:avLst>
              <a:gd name="adj1" fmla="val 50000"/>
              <a:gd name="adj2" fmla="val 50000"/>
            </a:avLst>
          </a:prstGeom>
          <a:solidFill>
            <a:srgbClr val="756525"/>
          </a:solidFill>
          <a:ln w="25400">
            <a:solidFill>
              <a:srgbClr val="000000"/>
            </a:solidFill>
          </a:ln>
        </p:spPr>
        <p:txBody>
          <a:bodyPr lIns="45718" tIns="45718" rIns="45718" bIns="45718" anchor="ctr"/>
          <a:lstStyle/>
          <a:p>
            <a:pPr>
              <a:defRPr sz="1600">
                <a:latin typeface="Century Gothic"/>
                <a:ea typeface="Century Gothic"/>
                <a:cs typeface="Century Gothic"/>
                <a:sym typeface="Century Gothic"/>
              </a:defRPr>
            </a:pPr>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itle 1"/>
          <p:cNvSpPr txBox="1">
            <a:spLocks noGrp="1"/>
          </p:cNvSpPr>
          <p:nvPr>
            <p:ph type="title"/>
          </p:nvPr>
        </p:nvSpPr>
        <p:spPr>
          <a:xfrm>
            <a:off x="457200" y="381000"/>
            <a:ext cx="8260671" cy="1039426"/>
          </a:xfrm>
          <a:prstGeom prst="rect">
            <a:avLst/>
          </a:prstGeom>
        </p:spPr>
        <p:txBody>
          <a:bodyPr/>
          <a:lstStyle>
            <a:lvl1pPr defTabSz="832102">
              <a:defRPr sz="2800" b="1">
                <a:solidFill>
                  <a:srgbClr val="756525"/>
                </a:solidFill>
              </a:defRPr>
            </a:lvl1pPr>
          </a:lstStyle>
          <a:p>
            <a:r>
              <a:t>‘Directions change’ sticker Reminder</a:t>
            </a:r>
          </a:p>
        </p:txBody>
      </p:sp>
      <p:sp>
        <p:nvSpPr>
          <p:cNvPr id="368" name="Content Placeholder 2"/>
          <p:cNvSpPr txBox="1">
            <a:spLocks noGrp="1"/>
          </p:cNvSpPr>
          <p:nvPr>
            <p:ph type="body" idx="1"/>
          </p:nvPr>
        </p:nvSpPr>
        <p:spPr>
          <a:xfrm>
            <a:off x="274927" y="1820952"/>
            <a:ext cx="8229601" cy="4373565"/>
          </a:xfrm>
          <a:prstGeom prst="rect">
            <a:avLst/>
          </a:prstGeom>
        </p:spPr>
        <p:txBody>
          <a:bodyPr/>
          <a:lstStyle/>
          <a:p>
            <a:pPr marL="342899" indent="-228599">
              <a:spcBef>
                <a:spcPts val="900"/>
              </a:spcBef>
              <a:defRPr sz="3600" b="1">
                <a:latin typeface="Arial"/>
                <a:ea typeface="Arial"/>
                <a:cs typeface="Arial"/>
                <a:sym typeface="Arial"/>
              </a:defRPr>
            </a:pPr>
            <a:r>
              <a:t>Used only when ‘Exhausting Current Supply’</a:t>
            </a:r>
            <a:endParaRPr>
              <a:latin typeface="+mn-lt"/>
              <a:ea typeface="+mn-ea"/>
              <a:cs typeface="+mn-cs"/>
              <a:sym typeface="Calibri"/>
            </a:endParaRPr>
          </a:p>
          <a:p>
            <a:pPr marL="640080" lvl="1" indent="-228600">
              <a:spcBef>
                <a:spcPts val="900"/>
              </a:spcBef>
              <a:buClr>
                <a:schemeClr val="accent2"/>
              </a:buClr>
              <a:defRPr sz="3600" b="1">
                <a:latin typeface="Arial"/>
                <a:ea typeface="Arial"/>
                <a:cs typeface="Arial"/>
                <a:sym typeface="Arial"/>
              </a:defRPr>
            </a:pPr>
            <a:r>
              <a:t>Label Correction</a:t>
            </a:r>
            <a:endParaRPr>
              <a:latin typeface="+mn-lt"/>
              <a:ea typeface="+mn-ea"/>
              <a:cs typeface="+mn-cs"/>
              <a:sym typeface="Calibri"/>
            </a:endParaRPr>
          </a:p>
          <a:p>
            <a:pPr lvl="2">
              <a:defRPr sz="3600" b="1">
                <a:latin typeface="Arial"/>
                <a:ea typeface="Arial"/>
                <a:cs typeface="Arial"/>
                <a:sym typeface="Arial"/>
              </a:defRPr>
            </a:pPr>
            <a:r>
              <a:t>within 30-days or </a:t>
            </a:r>
          </a:p>
          <a:p>
            <a:pPr lvl="2">
              <a:defRPr sz="3600" b="1">
                <a:latin typeface="Arial"/>
                <a:ea typeface="Arial"/>
                <a:cs typeface="Arial"/>
                <a:sym typeface="Arial"/>
              </a:defRPr>
            </a:pPr>
            <a:r>
              <a:t>when next supply is delivered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426128" y="408372"/>
            <a:ext cx="8260671" cy="1039427"/>
          </a:xfrm>
          <a:prstGeom prst="rect">
            <a:avLst/>
          </a:prstGeom>
        </p:spPr>
        <p:txBody>
          <a:bodyPr/>
          <a:lstStyle>
            <a:lvl1pPr defTabSz="886966">
              <a:defRPr sz="4000" b="1">
                <a:solidFill>
                  <a:srgbClr val="756525"/>
                </a:solidFill>
              </a:defRPr>
            </a:lvl1pPr>
          </a:lstStyle>
          <a:p>
            <a:r>
              <a:t>DPH Drug Control Program</a:t>
            </a:r>
          </a:p>
        </p:txBody>
      </p:sp>
      <p:sp>
        <p:nvSpPr>
          <p:cNvPr id="122" name="Content Placeholder 2"/>
          <p:cNvSpPr txBox="1">
            <a:spLocks noGrp="1"/>
          </p:cNvSpPr>
          <p:nvPr>
            <p:ph type="body" idx="1"/>
          </p:nvPr>
        </p:nvSpPr>
        <p:spPr>
          <a:xfrm>
            <a:off x="288282" y="1685033"/>
            <a:ext cx="8588090" cy="4800602"/>
          </a:xfrm>
          <a:prstGeom prst="rect">
            <a:avLst/>
          </a:prstGeom>
        </p:spPr>
        <p:txBody>
          <a:bodyPr/>
          <a:lstStyle/>
          <a:p>
            <a:pPr marL="0" lvl="1" indent="411480">
              <a:buSzTx/>
              <a:buNone/>
              <a:defRPr sz="3000" b="1"/>
            </a:pPr>
            <a:endParaRPr/>
          </a:p>
          <a:p>
            <a:pPr marL="640080" lvl="1" indent="-228600">
              <a:buClr>
                <a:schemeClr val="accent2"/>
              </a:buClr>
              <a:defRPr sz="4000" b="1">
                <a:latin typeface="Arial"/>
                <a:ea typeface="Arial"/>
                <a:cs typeface="Arial"/>
                <a:sym typeface="Arial"/>
              </a:defRPr>
            </a:pPr>
            <a:r>
              <a:t>DCP Organizational Structure</a:t>
            </a:r>
            <a:endParaRPr sz="3000">
              <a:latin typeface="+mn-lt"/>
              <a:ea typeface="+mn-ea"/>
              <a:cs typeface="+mn-cs"/>
              <a:sym typeface="Calibri"/>
            </a:endParaRPr>
          </a:p>
          <a:p>
            <a:pPr marL="944880" lvl="2" indent="-228600">
              <a:buClr>
                <a:schemeClr val="accent2"/>
              </a:buClr>
              <a:defRPr sz="3800" b="1">
                <a:latin typeface="Arial"/>
                <a:ea typeface="Arial"/>
                <a:cs typeface="Arial"/>
                <a:sym typeface="Arial"/>
              </a:defRPr>
            </a:pPr>
            <a:r>
              <a:t>DPH Clinical Reviewer</a:t>
            </a:r>
            <a:endParaRPr sz="3000">
              <a:latin typeface="+mn-lt"/>
              <a:ea typeface="+mn-ea"/>
              <a:cs typeface="+mn-cs"/>
              <a:sym typeface="Calibri"/>
            </a:endParaRPr>
          </a:p>
          <a:p>
            <a:pPr marL="1348738" lvl="3" indent="-228600">
              <a:buClr>
                <a:schemeClr val="accent2"/>
              </a:buClr>
              <a:defRPr sz="3600" b="1">
                <a:latin typeface="Arial"/>
                <a:ea typeface="Arial"/>
                <a:cs typeface="Arial"/>
                <a:sym typeface="Arial"/>
              </a:defRPr>
            </a:pPr>
            <a:r>
              <a:t>Mary Rota, RN, BSN</a:t>
            </a:r>
          </a:p>
          <a:p>
            <a:pPr marL="914400" lvl="2" indent="-228600">
              <a:buClr>
                <a:schemeClr val="accent2"/>
              </a:buClr>
              <a:defRPr sz="3800" b="1">
                <a:latin typeface="Arial"/>
                <a:ea typeface="Arial"/>
                <a:cs typeface="Arial"/>
                <a:sym typeface="Arial"/>
              </a:defRPr>
            </a:pPr>
            <a:r>
              <a:t>Statewide DPH MAP Coordinator</a:t>
            </a:r>
          </a:p>
          <a:p>
            <a:pPr marL="1318260" lvl="3" indent="-228600">
              <a:buClr>
                <a:schemeClr val="accent2"/>
              </a:buClr>
              <a:defRPr sz="3600" b="1">
                <a:latin typeface="Arial"/>
                <a:ea typeface="Arial"/>
                <a:cs typeface="Arial"/>
                <a:sym typeface="Arial"/>
              </a:defRPr>
            </a:pPr>
            <a:r>
              <a:t>Sherri Muise, RN, BSN</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
          <p:cNvSpPr txBox="1">
            <a:spLocks noGrp="1"/>
          </p:cNvSpPr>
          <p:nvPr>
            <p:ph type="title"/>
          </p:nvPr>
        </p:nvSpPr>
        <p:spPr>
          <a:xfrm>
            <a:off x="457200" y="381000"/>
            <a:ext cx="8260671" cy="1039426"/>
          </a:xfrm>
          <a:prstGeom prst="rect">
            <a:avLst/>
          </a:prstGeom>
        </p:spPr>
        <p:txBody>
          <a:bodyPr/>
          <a:lstStyle>
            <a:lvl1pPr defTabSz="896111">
              <a:defRPr sz="3200" b="1">
                <a:solidFill>
                  <a:srgbClr val="756525"/>
                </a:solidFill>
              </a:defRPr>
            </a:lvl1pPr>
          </a:lstStyle>
          <a:p>
            <a:r>
              <a:t>NO ‘Directions change’ sticker</a:t>
            </a:r>
          </a:p>
        </p:txBody>
      </p:sp>
      <p:sp>
        <p:nvSpPr>
          <p:cNvPr id="373" name="Content Placeholder 2"/>
          <p:cNvSpPr txBox="1">
            <a:spLocks noGrp="1"/>
          </p:cNvSpPr>
          <p:nvPr>
            <p:ph type="body" idx="1"/>
          </p:nvPr>
        </p:nvSpPr>
        <p:spPr>
          <a:prstGeom prst="rect">
            <a:avLst/>
          </a:prstGeom>
        </p:spPr>
        <p:txBody>
          <a:bodyPr/>
          <a:lstStyle/>
          <a:p>
            <a:pPr marL="342899" indent="-228599">
              <a:spcBef>
                <a:spcPts val="800"/>
              </a:spcBef>
              <a:defRPr sz="3100" b="1"/>
            </a:pPr>
            <a:r>
              <a:t>A ‘directions change’ sticker may</a:t>
            </a:r>
            <a:r>
              <a:rPr i="1"/>
              <a:t> </a:t>
            </a:r>
            <a:r>
              <a:rPr i="1" u="sng"/>
              <a:t>not</a:t>
            </a:r>
            <a:r>
              <a:t> be used</a:t>
            </a:r>
            <a:endParaRPr sz="3000"/>
          </a:p>
          <a:p>
            <a:pPr marL="640080" lvl="1" indent="-228600">
              <a:spcBef>
                <a:spcPts val="800"/>
              </a:spcBef>
              <a:buClr>
                <a:schemeClr val="accent2"/>
              </a:buClr>
              <a:defRPr sz="2900" b="1"/>
            </a:pPr>
            <a:r>
              <a:t>To ‘flag’ a discrepancy between HCP order and pharmacy label</a:t>
            </a:r>
            <a:endParaRPr sz="3000"/>
          </a:p>
          <a:p>
            <a:pPr marL="640080" lvl="1" indent="-228600">
              <a:spcBef>
                <a:spcPts val="800"/>
              </a:spcBef>
              <a:buClr>
                <a:schemeClr val="accent2"/>
              </a:buClr>
              <a:defRPr sz="2900" b="1"/>
            </a:pPr>
            <a:r>
              <a:t>In absence of a new HCP order</a:t>
            </a:r>
            <a:endParaRPr sz="3000"/>
          </a:p>
          <a:p>
            <a:pPr marL="914400" lvl="2" indent="-228600">
              <a:spcBef>
                <a:spcPts val="800"/>
              </a:spcBef>
              <a:buClr>
                <a:schemeClr val="accent3"/>
              </a:buClr>
              <a:defRPr sz="2700" b="1"/>
            </a:pPr>
            <a:r>
              <a:t>The discrepancy must be corrected immediately</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lephone orders"/>
          <p:cNvSpPr txBox="1">
            <a:spLocks noGrp="1"/>
          </p:cNvSpPr>
          <p:nvPr>
            <p:ph type="title"/>
          </p:nvPr>
        </p:nvSpPr>
        <p:spPr>
          <a:xfrm>
            <a:off x="426128" y="408372"/>
            <a:ext cx="8260671" cy="1039427"/>
          </a:xfrm>
          <a:prstGeom prst="rect">
            <a:avLst/>
          </a:prstGeom>
        </p:spPr>
        <p:txBody>
          <a:bodyPr/>
          <a:lstStyle>
            <a:lvl1pPr>
              <a:defRPr sz="4000" b="1">
                <a:solidFill>
                  <a:srgbClr val="756525"/>
                </a:solidFill>
              </a:defRPr>
            </a:lvl1pPr>
          </a:lstStyle>
          <a:p>
            <a:r>
              <a:t>telephone HCP orders</a:t>
            </a:r>
          </a:p>
        </p:txBody>
      </p:sp>
      <p:sp>
        <p:nvSpPr>
          <p:cNvPr id="378" name="Telephone Orders continue to be done incorrectly…"/>
          <p:cNvSpPr txBox="1">
            <a:spLocks noGrp="1"/>
          </p:cNvSpPr>
          <p:nvPr>
            <p:ph type="body" idx="1"/>
          </p:nvPr>
        </p:nvSpPr>
        <p:spPr>
          <a:prstGeom prst="rect">
            <a:avLst/>
          </a:prstGeom>
        </p:spPr>
        <p:txBody>
          <a:bodyPr/>
          <a:lstStyle/>
          <a:p>
            <a:pPr>
              <a:defRPr sz="3600" b="1"/>
            </a:pPr>
            <a:r>
              <a:t>Process</a:t>
            </a:r>
          </a:p>
          <a:p>
            <a:pPr lvl="1">
              <a:defRPr sz="3200" b="1"/>
            </a:pPr>
            <a:r>
              <a:t>Repeat back to HCP</a:t>
            </a:r>
          </a:p>
          <a:p>
            <a:pPr lvl="1">
              <a:defRPr sz="3200" b="1"/>
            </a:pPr>
            <a:r>
              <a:t>Post and Verify twice</a:t>
            </a:r>
          </a:p>
          <a:p>
            <a:pPr lvl="1">
              <a:defRPr sz="3200" b="1"/>
            </a:pPr>
            <a:r>
              <a:t>HCP signature within 72 hours</a:t>
            </a:r>
          </a:p>
          <a:p>
            <a:pPr>
              <a:defRPr sz="3600" b="1"/>
            </a:pPr>
            <a:r>
              <a:t>Reference MAP Policy 13-3</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disposal forms"/>
          <p:cNvSpPr txBox="1">
            <a:spLocks noGrp="1"/>
          </p:cNvSpPr>
          <p:nvPr>
            <p:ph type="title"/>
          </p:nvPr>
        </p:nvSpPr>
        <p:spPr>
          <a:xfrm>
            <a:off x="426128" y="408372"/>
            <a:ext cx="8260671" cy="1039427"/>
          </a:xfrm>
          <a:prstGeom prst="rect">
            <a:avLst/>
          </a:prstGeom>
        </p:spPr>
        <p:txBody>
          <a:bodyPr/>
          <a:lstStyle>
            <a:lvl1pPr>
              <a:defRPr sz="4400" b="1">
                <a:solidFill>
                  <a:srgbClr val="756525"/>
                </a:solidFill>
              </a:defRPr>
            </a:lvl1pPr>
          </a:lstStyle>
          <a:p>
            <a:r>
              <a:t>DPH disposal form</a:t>
            </a:r>
          </a:p>
        </p:txBody>
      </p:sp>
      <p:sp>
        <p:nvSpPr>
          <p:cNvPr id="383" name="Disposal forms must be completed every time a medication is wasted (disposed)…"/>
          <p:cNvSpPr txBox="1">
            <a:spLocks noGrp="1"/>
          </p:cNvSpPr>
          <p:nvPr>
            <p:ph type="body" idx="1"/>
          </p:nvPr>
        </p:nvSpPr>
        <p:spPr>
          <a:xfrm>
            <a:off x="426128" y="1837632"/>
            <a:ext cx="8229601" cy="4373565"/>
          </a:xfrm>
          <a:prstGeom prst="rect">
            <a:avLst/>
          </a:prstGeom>
        </p:spPr>
        <p:txBody>
          <a:bodyPr/>
          <a:lstStyle/>
          <a:p>
            <a:pPr>
              <a:defRPr sz="3200" b="1">
                <a:latin typeface="Arial"/>
                <a:ea typeface="Arial"/>
                <a:cs typeface="Arial"/>
                <a:sym typeface="Arial"/>
              </a:defRPr>
            </a:pPr>
            <a:r>
              <a:t>Must be </a:t>
            </a:r>
          </a:p>
          <a:p>
            <a:pPr lvl="1">
              <a:defRPr sz="2800" b="1">
                <a:latin typeface="Arial"/>
                <a:ea typeface="Arial"/>
                <a:cs typeface="Arial"/>
                <a:sym typeface="Arial"/>
              </a:defRPr>
            </a:pPr>
            <a:r>
              <a:t>Completed when a Medication is Disposed</a:t>
            </a:r>
          </a:p>
          <a:p>
            <a:pPr lvl="1">
              <a:defRPr sz="2800" b="1">
                <a:latin typeface="Arial"/>
                <a:ea typeface="Arial"/>
                <a:cs typeface="Arial"/>
                <a:sym typeface="Arial"/>
              </a:defRPr>
            </a:pPr>
            <a:r>
              <a:t>Conducted with a MAP Certified Site Supervisor and another Certified/Licensed staff</a:t>
            </a:r>
            <a:endParaRPr>
              <a:latin typeface="+mn-lt"/>
              <a:ea typeface="+mn-ea"/>
              <a:cs typeface="+mn-cs"/>
              <a:sym typeface="Calibri"/>
            </a:endParaRPr>
          </a:p>
          <a:p>
            <a:pPr lvl="2">
              <a:defRPr sz="2600" b="1">
                <a:latin typeface="Arial"/>
                <a:ea typeface="Arial"/>
                <a:cs typeface="Arial"/>
                <a:sym typeface="Arial"/>
              </a:defRPr>
            </a:pPr>
            <a:r>
              <a:t>Licensed staff disposing of medication with a Supervisor, will sign off as 'staff' in space provided, and not ‘Supervisor’</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ervice Provider Specific Training"/>
          <p:cNvSpPr txBox="1">
            <a:spLocks noGrp="1"/>
          </p:cNvSpPr>
          <p:nvPr>
            <p:ph type="title"/>
          </p:nvPr>
        </p:nvSpPr>
        <p:spPr>
          <a:prstGeom prst="rect">
            <a:avLst/>
          </a:prstGeom>
        </p:spPr>
        <p:txBody>
          <a:bodyPr>
            <a:normAutofit fontScale="90000"/>
          </a:bodyPr>
          <a:lstStyle>
            <a:lvl1pPr defTabSz="768095">
              <a:defRPr sz="3359" b="1">
                <a:solidFill>
                  <a:srgbClr val="806E29"/>
                </a:solidFill>
              </a:defRPr>
            </a:lvl1pPr>
          </a:lstStyle>
          <a:p>
            <a:r>
              <a:t>Service Provider Specific Training</a:t>
            </a:r>
          </a:p>
        </p:txBody>
      </p:sp>
      <p:sp>
        <p:nvSpPr>
          <p:cNvPr id="388" name="Important Reminder: All staff, including MAP Certified relief staff and newly hired MAP staff, must receive Service Provider specific training (as applicable) in:…"/>
          <p:cNvSpPr txBox="1">
            <a:spLocks noGrp="1"/>
          </p:cNvSpPr>
          <p:nvPr>
            <p:ph type="body" idx="1"/>
          </p:nvPr>
        </p:nvSpPr>
        <p:spPr>
          <a:prstGeom prst="rect">
            <a:avLst/>
          </a:prstGeom>
        </p:spPr>
        <p:txBody>
          <a:bodyPr/>
          <a:lstStyle/>
          <a:p>
            <a:pPr marL="270363" indent="-184638" defTabSz="685800">
              <a:spcBef>
                <a:spcPts val="400"/>
              </a:spcBef>
              <a:defRPr sz="2100" b="1">
                <a:solidFill>
                  <a:srgbClr val="69676D"/>
                </a:solidFill>
                <a:latin typeface="Century Gothic"/>
                <a:ea typeface="Century Gothic"/>
                <a:cs typeface="Century Gothic"/>
                <a:sym typeface="Century Gothic"/>
              </a:defRPr>
            </a:pPr>
            <a:r>
              <a:t>Important Reminder: All staff, including MAP Certified relief staff and newly hired MAP staff, must receive Service Provider specific training (as applicable) in:</a:t>
            </a:r>
          </a:p>
          <a:p>
            <a:pPr marL="270363" indent="-184638" defTabSz="685800">
              <a:spcBef>
                <a:spcPts val="400"/>
              </a:spcBef>
              <a:defRPr sz="2100" b="1">
                <a:solidFill>
                  <a:srgbClr val="69676D"/>
                </a:solidFill>
                <a:latin typeface="Century Gothic"/>
                <a:ea typeface="Century Gothic"/>
                <a:cs typeface="Century Gothic"/>
                <a:sym typeface="Century Gothic"/>
              </a:defRPr>
            </a:pPr>
            <a:r>
              <a:t>Obtaining vital signs</a:t>
            </a:r>
          </a:p>
          <a:p>
            <a:pPr marL="270363" indent="-184638" defTabSz="685800">
              <a:spcBef>
                <a:spcPts val="400"/>
              </a:spcBef>
              <a:defRPr sz="2100" b="1">
                <a:solidFill>
                  <a:srgbClr val="69676D"/>
                </a:solidFill>
                <a:latin typeface="Century Gothic"/>
                <a:ea typeface="Century Gothic"/>
                <a:cs typeface="Century Gothic"/>
                <a:sym typeface="Century Gothic"/>
              </a:defRPr>
            </a:pPr>
            <a:r>
              <a:t>Administration of Coumadin</a:t>
            </a:r>
          </a:p>
          <a:p>
            <a:pPr marL="270363" indent="-184638" defTabSz="685800">
              <a:spcBef>
                <a:spcPts val="400"/>
              </a:spcBef>
              <a:defRPr sz="2100" b="1">
                <a:solidFill>
                  <a:srgbClr val="69676D"/>
                </a:solidFill>
                <a:latin typeface="Century Gothic"/>
                <a:ea typeface="Century Gothic"/>
                <a:cs typeface="Century Gothic"/>
                <a:sym typeface="Century Gothic"/>
              </a:defRPr>
            </a:pPr>
            <a:r>
              <a:t>Administration of Clozaril</a:t>
            </a:r>
          </a:p>
          <a:p>
            <a:pPr marL="270363" indent="-184638" defTabSz="685800">
              <a:spcBef>
                <a:spcPts val="400"/>
              </a:spcBef>
              <a:defRPr sz="2100" b="1">
                <a:solidFill>
                  <a:srgbClr val="69676D"/>
                </a:solidFill>
                <a:latin typeface="Century Gothic"/>
                <a:ea typeface="Century Gothic"/>
                <a:cs typeface="Century Gothic"/>
                <a:sym typeface="Century Gothic"/>
              </a:defRPr>
            </a:pPr>
            <a:r>
              <a:t>Administration of meds via G/J tube</a:t>
            </a:r>
          </a:p>
          <a:p>
            <a:pPr marL="270363" indent="-184638" defTabSz="685800">
              <a:spcBef>
                <a:spcPts val="400"/>
              </a:spcBef>
              <a:defRPr sz="2100" b="1">
                <a:solidFill>
                  <a:srgbClr val="69676D"/>
                </a:solidFill>
                <a:latin typeface="Century Gothic"/>
                <a:ea typeface="Century Gothic"/>
                <a:cs typeface="Century Gothic"/>
                <a:sym typeface="Century Gothic"/>
              </a:defRPr>
            </a:pPr>
            <a:r>
              <a:t>Administration of Oxygen</a:t>
            </a:r>
          </a:p>
          <a:p>
            <a:pPr marL="270363" indent="-184638" defTabSz="685800">
              <a:spcBef>
                <a:spcPts val="400"/>
              </a:spcBef>
              <a:defRPr sz="2100" b="1">
                <a:solidFill>
                  <a:srgbClr val="69676D"/>
                </a:solidFill>
                <a:latin typeface="Century Gothic"/>
                <a:ea typeface="Century Gothic"/>
                <a:cs typeface="Century Gothic"/>
                <a:sym typeface="Century Gothic"/>
              </a:defRPr>
            </a:pPr>
            <a:r>
              <a:t>Administration of Epinephrine via auto injector</a:t>
            </a:r>
          </a:p>
          <a:p>
            <a:pPr marL="270363" indent="-184638" defTabSz="685800">
              <a:spcBef>
                <a:spcPts val="400"/>
              </a:spcBef>
              <a:defRPr sz="2100" b="1">
                <a:solidFill>
                  <a:srgbClr val="69676D"/>
                </a:solidFill>
                <a:latin typeface="Century Gothic"/>
                <a:ea typeface="Century Gothic"/>
                <a:cs typeface="Century Gothic"/>
                <a:sym typeface="Century Gothic"/>
              </a:defRPr>
            </a:pPr>
            <a:r>
              <a:t>Administration of medications via routes other than oral; and</a:t>
            </a:r>
          </a:p>
          <a:p>
            <a:pPr marL="270363" indent="-184638" defTabSz="685800">
              <a:spcBef>
                <a:spcPts val="400"/>
              </a:spcBef>
              <a:defRPr sz="2100" b="1">
                <a:solidFill>
                  <a:srgbClr val="69676D"/>
                </a:solidFill>
                <a:latin typeface="Century Gothic"/>
                <a:ea typeface="Century Gothic"/>
                <a:cs typeface="Century Gothic"/>
                <a:sym typeface="Century Gothic"/>
              </a:defRPr>
            </a:pPr>
            <a:r>
              <a:t>Obtaining and monitoring of Blood Glucose</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xfrm>
            <a:off x="426128" y="408372"/>
            <a:ext cx="8260671" cy="1039427"/>
          </a:xfrm>
          <a:prstGeom prst="rect">
            <a:avLst/>
          </a:prstGeom>
        </p:spPr>
        <p:txBody>
          <a:bodyPr/>
          <a:lstStyle>
            <a:lvl1pPr>
              <a:defRPr sz="4400" b="1">
                <a:solidFill>
                  <a:srgbClr val="756525"/>
                </a:solidFill>
              </a:defRPr>
            </a:lvl1pPr>
          </a:lstStyle>
          <a:p>
            <a:r>
              <a:t>Next webinar datE</a:t>
            </a:r>
          </a:p>
        </p:txBody>
      </p:sp>
      <p:sp>
        <p:nvSpPr>
          <p:cNvPr id="393" name="Content Placeholder 2"/>
          <p:cNvSpPr txBox="1">
            <a:spLocks noGrp="1"/>
          </p:cNvSpPr>
          <p:nvPr>
            <p:ph type="body" idx="1"/>
          </p:nvPr>
        </p:nvSpPr>
        <p:spPr>
          <a:prstGeom prst="rect">
            <a:avLst/>
          </a:prstGeom>
        </p:spPr>
        <p:txBody>
          <a:bodyPr/>
          <a:lstStyle/>
          <a:p>
            <a:pPr marL="0" indent="114300">
              <a:buSzTx/>
              <a:buNone/>
            </a:pPr>
            <a:endParaRPr/>
          </a:p>
          <a:p>
            <a:pPr>
              <a:spcBef>
                <a:spcPts val="1000"/>
              </a:spcBef>
              <a:defRPr sz="4400" b="1"/>
            </a:pPr>
            <a:r>
              <a:t>Fall 2021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Massachusetts Rehabilitation Commission"/>
          <p:cNvSpPr txBox="1">
            <a:spLocks noGrp="1"/>
          </p:cNvSpPr>
          <p:nvPr>
            <p:ph type="title"/>
          </p:nvPr>
        </p:nvSpPr>
        <p:spPr>
          <a:xfrm>
            <a:off x="432787" y="421392"/>
            <a:ext cx="8260671" cy="1039430"/>
          </a:xfrm>
          <a:prstGeom prst="rect">
            <a:avLst/>
          </a:prstGeom>
        </p:spPr>
        <p:txBody>
          <a:bodyPr/>
          <a:lstStyle>
            <a:lvl1pPr defTabSz="737370">
              <a:defRPr sz="2900" b="1">
                <a:solidFill>
                  <a:srgbClr val="756525"/>
                </a:solidFill>
              </a:defRPr>
            </a:lvl1pPr>
          </a:lstStyle>
          <a:p>
            <a:r>
              <a:t>Massachusetts Rehabilitation Commission  </a:t>
            </a:r>
          </a:p>
        </p:txBody>
      </p:sp>
      <p:sp>
        <p:nvSpPr>
          <p:cNvPr id="127" name="Mass Rehab Commission has joined the MAP Program as of July, 2020…"/>
          <p:cNvSpPr txBox="1">
            <a:spLocks noGrp="1"/>
          </p:cNvSpPr>
          <p:nvPr>
            <p:ph type="body" idx="1"/>
          </p:nvPr>
        </p:nvSpPr>
        <p:spPr>
          <a:xfrm>
            <a:off x="282042" y="1752600"/>
            <a:ext cx="8572028" cy="4373563"/>
          </a:xfrm>
          <a:prstGeom prst="rect">
            <a:avLst/>
          </a:prstGeom>
        </p:spPr>
        <p:txBody>
          <a:bodyPr/>
          <a:lstStyle/>
          <a:p>
            <a:pPr>
              <a:defRPr sz="3800" b="1">
                <a:latin typeface="Arial"/>
                <a:ea typeface="Arial"/>
                <a:cs typeface="Arial"/>
                <a:sym typeface="Arial"/>
              </a:defRPr>
            </a:pPr>
            <a:r>
              <a:t>MRC</a:t>
            </a:r>
            <a:endParaRPr sz="2600">
              <a:latin typeface="+mn-lt"/>
              <a:ea typeface="+mn-ea"/>
              <a:cs typeface="+mn-cs"/>
              <a:sym typeface="Calibri"/>
            </a:endParaRPr>
          </a:p>
          <a:p>
            <a:pPr lvl="1">
              <a:defRPr sz="3600" b="1">
                <a:latin typeface="Arial"/>
                <a:ea typeface="Arial"/>
                <a:cs typeface="Arial"/>
                <a:sym typeface="Arial"/>
              </a:defRPr>
            </a:pPr>
            <a:r>
              <a:t>MRC MAP Director</a:t>
            </a:r>
            <a:endParaRPr sz="2600">
              <a:latin typeface="+mn-lt"/>
              <a:ea typeface="+mn-ea"/>
              <a:cs typeface="+mn-cs"/>
              <a:sym typeface="Calibri"/>
            </a:endParaRPr>
          </a:p>
          <a:p>
            <a:pPr lvl="2">
              <a:defRPr sz="3400" b="1">
                <a:latin typeface="Arial"/>
                <a:ea typeface="Arial"/>
                <a:cs typeface="Arial"/>
                <a:sym typeface="Arial"/>
              </a:defRPr>
            </a:pPr>
            <a:r>
              <a:t>Maureen Long, RN, BSN</a:t>
            </a:r>
            <a:endParaRPr sz="2600">
              <a:latin typeface="+mn-lt"/>
              <a:ea typeface="+mn-ea"/>
              <a:cs typeface="+mn-cs"/>
              <a:sym typeface="Calibri"/>
            </a:endParaRPr>
          </a:p>
          <a:p>
            <a:pPr lvl="1">
              <a:defRPr sz="3600" b="1">
                <a:latin typeface="Arial"/>
                <a:ea typeface="Arial"/>
                <a:cs typeface="Arial"/>
                <a:sym typeface="Arial"/>
              </a:defRPr>
            </a:pPr>
            <a:r>
              <a:t>Statewide MRC MAP Coordinator</a:t>
            </a:r>
            <a:endParaRPr sz="2600">
              <a:latin typeface="+mn-lt"/>
              <a:ea typeface="+mn-ea"/>
              <a:cs typeface="+mn-cs"/>
              <a:sym typeface="Calibri"/>
            </a:endParaRPr>
          </a:p>
          <a:p>
            <a:pPr lvl="2">
              <a:defRPr sz="3400" b="1">
                <a:latin typeface="Arial"/>
                <a:ea typeface="Arial"/>
                <a:cs typeface="Arial"/>
                <a:sym typeface="Arial"/>
              </a:defRPr>
            </a:pPr>
            <a:r>
              <a:t>Dawn Lovely, RN, MSN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xfrm>
            <a:off x="426128" y="408372"/>
            <a:ext cx="8260671" cy="1039427"/>
          </a:xfrm>
          <a:prstGeom prst="rect">
            <a:avLst/>
          </a:prstGeom>
        </p:spPr>
        <p:txBody>
          <a:bodyPr/>
          <a:lstStyle>
            <a:lvl1pPr defTabSz="768094">
              <a:defRPr sz="2900" b="1">
                <a:solidFill>
                  <a:srgbClr val="756525"/>
                </a:solidFill>
              </a:defRPr>
            </a:lvl1pPr>
          </a:lstStyle>
          <a:p>
            <a:r>
              <a:t>Department of Children and Families</a:t>
            </a:r>
          </a:p>
        </p:txBody>
      </p:sp>
      <p:sp>
        <p:nvSpPr>
          <p:cNvPr id="132" name="Text Placeholder 2"/>
          <p:cNvSpPr txBox="1">
            <a:spLocks noGrp="1"/>
          </p:cNvSpPr>
          <p:nvPr>
            <p:ph type="body" idx="1"/>
          </p:nvPr>
        </p:nvSpPr>
        <p:spPr>
          <a:prstGeom prst="rect">
            <a:avLst/>
          </a:prstGeom>
        </p:spPr>
        <p:txBody>
          <a:bodyPr/>
          <a:lstStyle/>
          <a:p>
            <a:endParaRPr/>
          </a:p>
          <a:p>
            <a:pPr>
              <a:defRPr sz="3800" b="1">
                <a:latin typeface="Arial"/>
                <a:ea typeface="Arial"/>
                <a:cs typeface="Arial"/>
                <a:sym typeface="Arial"/>
              </a:defRPr>
            </a:pPr>
            <a:r>
              <a:t>DCF</a:t>
            </a:r>
          </a:p>
          <a:p>
            <a:pPr lvl="1">
              <a:defRPr sz="3600" b="1">
                <a:latin typeface="Arial"/>
                <a:ea typeface="Arial"/>
                <a:cs typeface="Arial"/>
                <a:sym typeface="Arial"/>
              </a:defRPr>
            </a:pPr>
            <a:r>
              <a:t>DCF MAP Coordinator</a:t>
            </a:r>
          </a:p>
          <a:p>
            <a:pPr lvl="2">
              <a:defRPr sz="3400" b="1">
                <a:latin typeface="Arial"/>
                <a:ea typeface="Arial"/>
                <a:cs typeface="Arial"/>
                <a:sym typeface="Arial"/>
              </a:defRPr>
            </a:pPr>
            <a:r>
              <a:t>Carminda Andrade, RN, BSN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ubtitle 1"/>
          <p:cNvSpPr txBox="1">
            <a:spLocks noGrp="1"/>
          </p:cNvSpPr>
          <p:nvPr>
            <p:ph type="subTitle" sz="quarter" idx="1"/>
          </p:nvPr>
        </p:nvSpPr>
        <p:spPr>
          <a:xfrm>
            <a:off x="642804" y="4648200"/>
            <a:ext cx="6553201" cy="609600"/>
          </a:xfrm>
          <a:prstGeom prst="rect">
            <a:avLst/>
          </a:prstGeom>
        </p:spPr>
        <p:txBody>
          <a:bodyPr/>
          <a:lstStyle>
            <a:lvl1pPr defTabSz="841247">
              <a:lnSpc>
                <a:spcPct val="90000"/>
              </a:lnSpc>
              <a:spcBef>
                <a:spcPts val="800"/>
              </a:spcBef>
              <a:defRPr sz="3600" b="1" spc="200">
                <a:solidFill>
                  <a:srgbClr val="253D75"/>
                </a:solidFill>
              </a:defRPr>
            </a:lvl1pPr>
          </a:lstStyle>
          <a:p>
            <a:r>
              <a:t>MAP</a:t>
            </a:r>
          </a:p>
        </p:txBody>
      </p:sp>
      <p:sp>
        <p:nvSpPr>
          <p:cNvPr id="137" name="Title 2"/>
          <p:cNvSpPr txBox="1">
            <a:spLocks noGrp="1"/>
          </p:cNvSpPr>
          <p:nvPr>
            <p:ph type="ctrTitle"/>
          </p:nvPr>
        </p:nvSpPr>
        <p:spPr>
          <a:xfrm>
            <a:off x="604704" y="3227033"/>
            <a:ext cx="6629401" cy="1219209"/>
          </a:xfrm>
          <a:prstGeom prst="rect">
            <a:avLst/>
          </a:prstGeom>
        </p:spPr>
        <p:txBody>
          <a:bodyPr/>
          <a:lstStyle>
            <a:lvl1pPr>
              <a:defRPr sz="4400">
                <a:solidFill>
                  <a:srgbClr val="253D75"/>
                </a:solidFill>
              </a:defRPr>
            </a:lvl1pPr>
          </a:lstStyle>
          <a:p>
            <a:r>
              <a:t>UPDATES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426128" y="408372"/>
            <a:ext cx="8260671" cy="1039427"/>
          </a:xfrm>
          <a:prstGeom prst="rect">
            <a:avLst/>
          </a:prstGeom>
        </p:spPr>
        <p:txBody>
          <a:bodyPr/>
          <a:lstStyle>
            <a:lvl1pPr>
              <a:defRPr sz="4800" b="1">
                <a:solidFill>
                  <a:srgbClr val="756525"/>
                </a:solidFill>
              </a:defRPr>
            </a:lvl1pPr>
          </a:lstStyle>
          <a:p>
            <a:r>
              <a:t>www.mass.gov/dph/map</a:t>
            </a:r>
          </a:p>
        </p:txBody>
      </p:sp>
      <p:grpSp>
        <p:nvGrpSpPr>
          <p:cNvPr id="144" name="Content Placeholder 3"/>
          <p:cNvGrpSpPr/>
          <p:nvPr/>
        </p:nvGrpSpPr>
        <p:grpSpPr>
          <a:xfrm>
            <a:off x="457200" y="2103761"/>
            <a:ext cx="8229600" cy="3671241"/>
            <a:chOff x="0" y="0"/>
            <a:chExt cx="8229600" cy="3671239"/>
          </a:xfrm>
        </p:grpSpPr>
        <p:sp>
          <p:nvSpPr>
            <p:cNvPr id="142" name="Rectangle"/>
            <p:cNvSpPr/>
            <p:nvPr/>
          </p:nvSpPr>
          <p:spPr>
            <a:xfrm>
              <a:off x="0" y="-1"/>
              <a:ext cx="8229600" cy="3671238"/>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Century Gothic"/>
                  <a:ea typeface="Century Gothic"/>
                  <a:cs typeface="Century Gothic"/>
                  <a:sym typeface="Century Gothic"/>
                </a:defRPr>
              </a:pPr>
              <a:endParaRPr/>
            </a:p>
          </p:txBody>
        </p:sp>
        <p:pic>
          <p:nvPicPr>
            <p:cNvPr id="143" name="image3.png" descr="image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8229600" cy="3671238"/>
            </a:xfrm>
            <a:prstGeom prst="rect">
              <a:avLst/>
            </a:prstGeom>
            <a:ln w="12700" cap="flat">
              <a:noFill/>
              <a:miter lim="400000"/>
            </a:ln>
            <a:effectLst/>
          </p:spPr>
        </p:pic>
      </p:grpSp>
    </p:spTree>
  </p:cSld>
  <p:clrMapOvr>
    <a:masterClrMapping/>
  </p:clrMapOvr>
  <p:transition spd="med"/>
</p:sld>
</file>

<file path=ppt/theme/theme1.xml><?xml version="1.0" encoding="utf-8"?>
<a:theme xmlns:a="http://schemas.openxmlformats.org/drawingml/2006/main" name="Apothecary">
  <a:themeElements>
    <a:clrScheme name="Apothecary">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othecary">
      <a:majorFont>
        <a:latin typeface="Helvetica"/>
        <a:ea typeface="Helvetica"/>
        <a:cs typeface="Helvetica"/>
      </a:majorFont>
      <a:minorFont>
        <a:latin typeface="Calibri"/>
        <a:ea typeface="Calibri"/>
        <a:cs typeface="Calibri"/>
      </a:minorFont>
    </a:fontScheme>
    <a:fmtScheme name="Apotheca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othecary">
  <a:themeElements>
    <a:clrScheme name="Apothecary">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othecary">
      <a:majorFont>
        <a:latin typeface="Helvetica"/>
        <a:ea typeface="Helvetica"/>
        <a:cs typeface="Helvetica"/>
      </a:majorFont>
      <a:minorFont>
        <a:latin typeface="Calibri"/>
        <a:ea typeface="Calibri"/>
        <a:cs typeface="Calibri"/>
      </a:minorFont>
    </a:fontScheme>
    <a:fmtScheme name="Apotheca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TotalTime>
  <Words>4120</Words>
  <Application>Microsoft Office PowerPoint</Application>
  <PresentationFormat>On-screen Show (4:3)</PresentationFormat>
  <Paragraphs>400</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Black</vt:lpstr>
      <vt:lpstr>Book Antiqua</vt:lpstr>
      <vt:lpstr>Calibri</vt:lpstr>
      <vt:lpstr>Century Gothic</vt:lpstr>
      <vt:lpstr>Apothecary</vt:lpstr>
      <vt:lpstr>Medication Administration Program</vt:lpstr>
      <vt:lpstr>agenda</vt:lpstr>
      <vt:lpstr>New information</vt:lpstr>
      <vt:lpstr>PowerPoint Presentation</vt:lpstr>
      <vt:lpstr>DPH Drug Control Program</vt:lpstr>
      <vt:lpstr>Massachusetts Rehabilitation Commission  </vt:lpstr>
      <vt:lpstr>Department of Children and Families</vt:lpstr>
      <vt:lpstr>UPDATES</vt:lpstr>
      <vt:lpstr>www.mass.gov/dph/map</vt:lpstr>
      <vt:lpstr>www.mass.gov/dph/map</vt:lpstr>
      <vt:lpstr>www.mass.gov/dph/map</vt:lpstr>
      <vt:lpstr>www.mass.gov/dph/map</vt:lpstr>
      <vt:lpstr>www.mass.gov/dph/map</vt:lpstr>
      <vt:lpstr>COVID-19 Notice of Rescission</vt:lpstr>
      <vt:lpstr>COVID-19 Notice of Rescission</vt:lpstr>
      <vt:lpstr>Massachusetts Controlled Substances Registration (MCSR)</vt:lpstr>
      <vt:lpstr>attestation process</vt:lpstr>
      <vt:lpstr>COVID-19 Flexibilities Ending</vt:lpstr>
      <vt:lpstr>www.mass.gov/dph/map</vt:lpstr>
      <vt:lpstr>www.mass.gov/dph/map</vt:lpstr>
      <vt:lpstr>www.mass.gov/dph/map</vt:lpstr>
      <vt:lpstr>Technical Assistance Tool update</vt:lpstr>
      <vt:lpstr>MAP Certification</vt:lpstr>
      <vt:lpstr>www.mapmass.com</vt:lpstr>
      <vt:lpstr>Trainer Basics</vt:lpstr>
      <vt:lpstr>PowerPoint Presentation</vt:lpstr>
      <vt:lpstr>Clozapine Therapy</vt:lpstr>
      <vt:lpstr>MAP Certification</vt:lpstr>
      <vt:lpstr>www.hdmaster.com</vt:lpstr>
      <vt:lpstr>Massachusetts Homepage</vt:lpstr>
      <vt:lpstr>ma.tmuniverse.com</vt:lpstr>
      <vt:lpstr>TMU© TUTORIALS</vt:lpstr>
      <vt:lpstr>Pretest components in Tmu©  available for MAP Trainers</vt:lpstr>
      <vt:lpstr>Accessible to MAP Trainers</vt:lpstr>
      <vt:lpstr>MAP CERTIFICATION Testing</vt:lpstr>
      <vt:lpstr>independent map trainers </vt:lpstr>
      <vt:lpstr>D&amp;S Diversified Technologies </vt:lpstr>
      <vt:lpstr>Train-the-trainer</vt:lpstr>
      <vt:lpstr>Train-the-Trainer PROGRAM</vt:lpstr>
      <vt:lpstr>APPROVED MAP Trainer</vt:lpstr>
      <vt:lpstr>Issues in the field</vt:lpstr>
      <vt:lpstr>Medication Occurrences</vt:lpstr>
      <vt:lpstr>Medication Occurrences</vt:lpstr>
      <vt:lpstr>MEDICATION DOCUMENTATION ISSUES</vt:lpstr>
      <vt:lpstr>Medication Occurrence Reporting </vt:lpstr>
      <vt:lpstr>www.mass.gov/dph/map</vt:lpstr>
      <vt:lpstr>www.mass.gov/dph/map</vt:lpstr>
      <vt:lpstr>www.mass.gov/dph/map</vt:lpstr>
      <vt:lpstr>‘Directions change’ sticker Reminder</vt:lpstr>
      <vt:lpstr>NO ‘Directions change’ sticker</vt:lpstr>
      <vt:lpstr>telephone HCP orders</vt:lpstr>
      <vt:lpstr>DPH disposal form</vt:lpstr>
      <vt:lpstr>Service Provider Specific Training</vt:lpstr>
      <vt:lpstr>Next webinar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 Program</dc:title>
  <dc:creator>Dutra, Courtney</dc:creator>
  <cp:lastModifiedBy>Gelinas, Joanna</cp:lastModifiedBy>
  <cp:revision>6</cp:revision>
  <dcterms:modified xsi:type="dcterms:W3CDTF">2021-06-28T11:54:59Z</dcterms:modified>
</cp:coreProperties>
</file>