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403" r:id="rId2"/>
    <p:sldId id="361" r:id="rId3"/>
    <p:sldId id="362" r:id="rId4"/>
    <p:sldId id="364" r:id="rId5"/>
    <p:sldId id="363" r:id="rId6"/>
    <p:sldId id="366" r:id="rId7"/>
    <p:sldId id="367" r:id="rId8"/>
    <p:sldId id="386" r:id="rId9"/>
    <p:sldId id="369" r:id="rId10"/>
    <p:sldId id="390" r:id="rId11"/>
    <p:sldId id="389" r:id="rId12"/>
    <p:sldId id="370" r:id="rId13"/>
  </p:sldIdLst>
  <p:sldSz cx="9144000" cy="6858000" type="screen4x3"/>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1452" autoAdjust="0"/>
  </p:normalViewPr>
  <p:slideViewPr>
    <p:cSldViewPr>
      <p:cViewPr>
        <p:scale>
          <a:sx n="59" d="100"/>
          <a:sy n="59" d="100"/>
        </p:scale>
        <p:origin x="-1620" y="-2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002A2F-898A-4B6A-8161-BDEAE7DB8A9B}" type="datetimeFigureOut">
              <a:rPr lang="en-US" smtClean="0"/>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1DB78D-385D-4D81-8DB9-1CA5353F7A57}" type="slidenum">
              <a:rPr lang="en-US" smtClean="0"/>
              <a:t>‹#›</a:t>
            </a:fld>
            <a:endParaRPr lang="en-US"/>
          </a:p>
        </p:txBody>
      </p:sp>
    </p:spTree>
    <p:extLst>
      <p:ext uri="{BB962C8B-B14F-4D97-AF65-F5344CB8AC3E}">
        <p14:creationId xmlns:p14="http://schemas.microsoft.com/office/powerpoint/2010/main" val="34942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Welcome to the Epinephrine via auto-injector webinar training. My name is Carolyn Whittemore, I am a DDS MAP Coordinator</a:t>
            </a:r>
            <a:r>
              <a:rPr lang="en-US" b="1" i="0" baseline="0" dirty="0" smtClean="0"/>
              <a:t> and I am your presenter today.</a:t>
            </a:r>
            <a:endParaRPr lang="en-US" b="1" i="0" dirty="0"/>
          </a:p>
        </p:txBody>
      </p:sp>
      <p:sp>
        <p:nvSpPr>
          <p:cNvPr id="4" name="Slide Number Placeholder 3"/>
          <p:cNvSpPr>
            <a:spLocks noGrp="1"/>
          </p:cNvSpPr>
          <p:nvPr>
            <p:ph type="sldNum" sz="quarter" idx="10"/>
          </p:nvPr>
        </p:nvSpPr>
        <p:spPr/>
        <p:txBody>
          <a:bodyPr/>
          <a:lstStyle/>
          <a:p>
            <a:fld id="{7C5219A7-1D03-4C26-9293-70F190B0BC1C}" type="slidenum">
              <a:rPr lang="en-US" smtClean="0"/>
              <a:t>1</a:t>
            </a:fld>
            <a:endParaRPr lang="en-US"/>
          </a:p>
        </p:txBody>
      </p:sp>
    </p:spTree>
    <p:extLst>
      <p:ext uri="{BB962C8B-B14F-4D97-AF65-F5344CB8AC3E}">
        <p14:creationId xmlns:p14="http://schemas.microsoft.com/office/powerpoint/2010/main" val="391034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smtClean="0">
                <a:latin typeface="Arial" panose="020B0604020202020204" pitchFamily="34" charset="0"/>
                <a:cs typeface="Arial" panose="020B0604020202020204" pitchFamily="34" charset="0"/>
              </a:rPr>
              <a:t>Remember, if a person lives at a site that is not MAP registered, such as shared living, and works at a location that is not MAP registered </a:t>
            </a:r>
            <a:r>
              <a:rPr lang="en-US" b="1" u="none" baseline="0" dirty="0" smtClean="0">
                <a:latin typeface="Arial" panose="020B0604020202020204" pitchFamily="34" charset="0"/>
                <a:cs typeface="Arial" panose="020B0604020202020204" pitchFamily="34" charset="0"/>
              </a:rPr>
              <a:t>and there is no ‘tie’ to a MAP registered site</a:t>
            </a:r>
            <a:r>
              <a:rPr lang="en-US" b="1" baseline="0" dirty="0" smtClean="0">
                <a:latin typeface="Arial" panose="020B0604020202020204" pitchFamily="34" charset="0"/>
                <a:cs typeface="Arial" panose="020B0604020202020204" pitchFamily="34" charset="0"/>
              </a:rPr>
              <a:t>, then this scenario does not fall under the Medication Administration Program.</a:t>
            </a:r>
            <a:endParaRPr lang="en-US" b="1"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01DB78D-385D-4D81-8DB9-1CA5353F7A57}" type="slidenum">
              <a:rPr lang="en-US" smtClean="0"/>
              <a:t>10</a:t>
            </a:fld>
            <a:endParaRPr lang="en-US"/>
          </a:p>
        </p:txBody>
      </p:sp>
    </p:spTree>
    <p:extLst>
      <p:ext uri="{BB962C8B-B14F-4D97-AF65-F5344CB8AC3E}">
        <p14:creationId xmlns:p14="http://schemas.microsoft.com/office/powerpoint/2010/main" val="427718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If</a:t>
            </a:r>
            <a:r>
              <a:rPr lang="en-US" b="1" baseline="0" dirty="0" smtClean="0">
                <a:latin typeface="Arial" panose="020B0604020202020204" pitchFamily="34" charset="0"/>
                <a:cs typeface="Arial" panose="020B0604020202020204" pitchFamily="34" charset="0"/>
              </a:rPr>
              <a:t> a non-MAP work location was interested in applying for a Massachusetts Controlled Substance Registration (MCSR), the criteria for site registration is listed in DPH MAP Policy 01-2.</a:t>
            </a:r>
          </a:p>
          <a:p>
            <a:r>
              <a:rPr lang="en-US" b="1" baseline="0" dirty="0" smtClean="0">
                <a:latin typeface="Arial" panose="020B0604020202020204" pitchFamily="34" charset="0"/>
                <a:cs typeface="Arial" panose="020B0604020202020204" pitchFamily="34" charset="0"/>
              </a:rPr>
              <a:t> </a:t>
            </a:r>
          </a:p>
          <a:p>
            <a:r>
              <a:rPr lang="en-US" b="1" baseline="0" dirty="0" smtClean="0">
                <a:latin typeface="Arial" panose="020B0604020202020204" pitchFamily="34" charset="0"/>
                <a:cs typeface="Arial" panose="020B0604020202020204" pitchFamily="34" charset="0"/>
              </a:rPr>
              <a:t>A MCSR allows for the storage of medication and the use of MAP Certified staff.</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11</a:t>
            </a:fld>
            <a:endParaRPr lang="en-US"/>
          </a:p>
        </p:txBody>
      </p:sp>
    </p:spTree>
    <p:extLst>
      <p:ext uri="{BB962C8B-B14F-4D97-AF65-F5344CB8AC3E}">
        <p14:creationId xmlns:p14="http://schemas.microsoft.com/office/powerpoint/2010/main" val="34765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If you have additional questions or need further clarification on this topic, please</a:t>
            </a:r>
            <a:r>
              <a:rPr lang="en-US" b="1" baseline="0" dirty="0" smtClean="0">
                <a:latin typeface="Arial" panose="020B0604020202020204" pitchFamily="34" charset="0"/>
                <a:cs typeface="Arial" panose="020B0604020202020204" pitchFamily="34" charset="0"/>
              </a:rPr>
              <a:t> refer to the organizational chart on your screen for names and contact information to direct your questions.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5219A7-1D03-4C26-9293-70F190B0BC1C}" type="slidenum">
              <a:rPr lang="en-US" smtClean="0"/>
              <a:t>12</a:t>
            </a:fld>
            <a:endParaRPr lang="en-US"/>
          </a:p>
        </p:txBody>
      </p:sp>
    </p:spTree>
    <p:extLst>
      <p:ext uri="{BB962C8B-B14F-4D97-AF65-F5344CB8AC3E}">
        <p14:creationId xmlns:p14="http://schemas.microsoft.com/office/powerpoint/2010/main" val="188185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In the Spring 2016 trainer webinar we reviewed options to manage Epinephrine via auto-injector; </a:t>
            </a:r>
            <a:r>
              <a:rPr lang="en-US" b="1" u="none" dirty="0" smtClean="0">
                <a:latin typeface="Arial" panose="020B0604020202020204" pitchFamily="34" charset="0"/>
                <a:cs typeface="Arial" panose="020B0604020202020204" pitchFamily="34" charset="0"/>
              </a:rPr>
              <a:t>the options presented in the Spring webinar have been reviewed and not all of the options presented then are available now. The</a:t>
            </a:r>
            <a:r>
              <a:rPr lang="en-US" b="1" u="none" baseline="0" dirty="0" smtClean="0">
                <a:latin typeface="Arial" panose="020B0604020202020204" pitchFamily="34" charset="0"/>
                <a:cs typeface="Arial" panose="020B0604020202020204" pitchFamily="34" charset="0"/>
              </a:rPr>
              <a:t> Epi-pen </a:t>
            </a:r>
            <a:r>
              <a:rPr lang="en-US" b="1" u="none" dirty="0" smtClean="0">
                <a:latin typeface="Arial" panose="020B0604020202020204" pitchFamily="34" charset="0"/>
                <a:cs typeface="Arial" panose="020B0604020202020204" pitchFamily="34" charset="0"/>
              </a:rPr>
              <a:t>portion of the 2016</a:t>
            </a:r>
            <a:r>
              <a:rPr lang="en-US" b="1" u="none" baseline="0" dirty="0" smtClean="0">
                <a:latin typeface="Arial" panose="020B0604020202020204" pitchFamily="34" charset="0"/>
                <a:cs typeface="Arial" panose="020B0604020202020204" pitchFamily="34" charset="0"/>
              </a:rPr>
              <a:t> </a:t>
            </a:r>
            <a:r>
              <a:rPr lang="en-US" b="1" u="none" dirty="0" smtClean="0">
                <a:latin typeface="Arial" panose="020B0604020202020204" pitchFamily="34" charset="0"/>
                <a:cs typeface="Arial" panose="020B0604020202020204" pitchFamily="34" charset="0"/>
              </a:rPr>
              <a:t>Spring webinar has been removed and I am going to review with you the options that are currently available.</a:t>
            </a: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5219A7-1D03-4C26-9293-70F190B0BC1C}" type="slidenum">
              <a:rPr lang="en-US" smtClean="0"/>
              <a:t>2</a:t>
            </a:fld>
            <a:endParaRPr lang="en-US"/>
          </a:p>
        </p:txBody>
      </p:sp>
    </p:spTree>
    <p:extLst>
      <p:ext uri="{BB962C8B-B14F-4D97-AF65-F5344CB8AC3E}">
        <p14:creationId xmlns:p14="http://schemas.microsoft.com/office/powerpoint/2010/main" val="92496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solidFill>
                  <a:schemeClr val="tx1"/>
                </a:solidFill>
                <a:latin typeface="Arial" panose="020B0604020202020204" pitchFamily="34" charset="0"/>
                <a:cs typeface="Arial" panose="020B0604020202020204" pitchFamily="34" charset="0"/>
              </a:rPr>
              <a:t>If it has been determined by the HCP that the individual is required</a:t>
            </a:r>
            <a:r>
              <a:rPr lang="en-US" b="1" u="none" baseline="0" dirty="0" smtClean="0">
                <a:solidFill>
                  <a:schemeClr val="tx1"/>
                </a:solidFill>
                <a:latin typeface="Arial" panose="020B0604020202020204" pitchFamily="34" charset="0"/>
                <a:cs typeface="Arial" panose="020B0604020202020204" pitchFamily="34" charset="0"/>
              </a:rPr>
              <a:t> to have </a:t>
            </a:r>
            <a:r>
              <a:rPr lang="en-US" b="1" u="none" dirty="0" smtClean="0">
                <a:solidFill>
                  <a:schemeClr val="tx1"/>
                </a:solidFill>
                <a:latin typeface="Arial" panose="020B0604020202020204" pitchFamily="34" charset="0"/>
                <a:cs typeface="Arial" panose="020B0604020202020204" pitchFamily="34" charset="0"/>
              </a:rPr>
              <a:t>an Epinephrine via auto-injector ordered, the</a:t>
            </a:r>
            <a:r>
              <a:rPr lang="en-US" b="1" u="none" baseline="0" dirty="0" smtClean="0">
                <a:solidFill>
                  <a:schemeClr val="tx1"/>
                </a:solidFill>
                <a:latin typeface="Arial" panose="020B0604020202020204" pitchFamily="34" charset="0"/>
                <a:cs typeface="Arial" panose="020B0604020202020204" pitchFamily="34" charset="0"/>
              </a:rPr>
              <a:t> current options for administration are:</a:t>
            </a:r>
          </a:p>
          <a:p>
            <a:endParaRPr lang="en-US" b="1" u="none" baseline="0" dirty="0" smtClean="0">
              <a:solidFill>
                <a:schemeClr val="tx1"/>
              </a:solidFill>
              <a:latin typeface="Arial" panose="020B0604020202020204" pitchFamily="34" charset="0"/>
              <a:cs typeface="Arial" panose="020B0604020202020204" pitchFamily="34" charset="0"/>
            </a:endParaRPr>
          </a:p>
          <a:p>
            <a:pPr defTabSz="931774">
              <a:defRPr/>
            </a:pPr>
            <a:r>
              <a:rPr lang="en-US" b="1" baseline="0" dirty="0" smtClean="0">
                <a:solidFill>
                  <a:schemeClr val="tx1"/>
                </a:solidFill>
                <a:latin typeface="Arial" panose="020B0604020202020204" pitchFamily="34" charset="0"/>
                <a:cs typeface="Arial" panose="020B0604020202020204" pitchFamily="34" charset="0"/>
              </a:rPr>
              <a:t>1) There must be a MAP Certified or licensed staff to administer it if/when needed or</a:t>
            </a:r>
            <a:endParaRPr lang="en-US" b="1" strike="sngStrike" baseline="0" dirty="0" smtClean="0">
              <a:solidFill>
                <a:srgbClr val="FF0000"/>
              </a:solidFill>
              <a:latin typeface="Arial" panose="020B0604020202020204" pitchFamily="34" charset="0"/>
              <a:cs typeface="Arial" panose="020B0604020202020204" pitchFamily="34" charset="0"/>
            </a:endParaRPr>
          </a:p>
          <a:p>
            <a:endParaRPr lang="en-US" b="1" baseline="0" dirty="0" smtClean="0">
              <a:solidFill>
                <a:schemeClr val="tx1"/>
              </a:solidFill>
              <a:latin typeface="Arial" panose="020B0604020202020204" pitchFamily="34" charset="0"/>
              <a:cs typeface="Arial" panose="020B0604020202020204" pitchFamily="34" charset="0"/>
            </a:endParaRPr>
          </a:p>
          <a:p>
            <a:pPr defTabSz="931774">
              <a:defRPr/>
            </a:pPr>
            <a:r>
              <a:rPr lang="en-US" b="1" baseline="0" dirty="0" smtClean="0">
                <a:solidFill>
                  <a:schemeClr val="tx1"/>
                </a:solidFill>
                <a:latin typeface="Arial" panose="020B0604020202020204" pitchFamily="34" charset="0"/>
                <a:cs typeface="Arial" panose="020B0604020202020204" pitchFamily="34" charset="0"/>
              </a:rPr>
              <a:t>2) The person is able to self administer it if/when needed </a:t>
            </a:r>
          </a:p>
          <a:p>
            <a:endParaRPr lang="en-US" b="1" baseline="0"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C5219A7-1D03-4C26-9293-70F190B0BC1C}" type="slidenum">
              <a:rPr lang="en-US" smtClean="0"/>
              <a:t>3</a:t>
            </a:fld>
            <a:endParaRPr lang="en-US"/>
          </a:p>
        </p:txBody>
      </p:sp>
    </p:spTree>
    <p:extLst>
      <p:ext uri="{BB962C8B-B14F-4D97-AF65-F5344CB8AC3E}">
        <p14:creationId xmlns:p14="http://schemas.microsoft.com/office/powerpoint/2010/main" val="92496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anose="020B0604020202020204" pitchFamily="34" charset="0"/>
                <a:cs typeface="Arial" panose="020B0604020202020204" pitchFamily="34" charset="0"/>
              </a:rPr>
              <a:t>Option 1) </a:t>
            </a:r>
            <a:r>
              <a:rPr lang="en-US" b="1" baseline="0" dirty="0" smtClean="0">
                <a:latin typeface="Arial" panose="020B0604020202020204" pitchFamily="34" charset="0"/>
                <a:cs typeface="Arial" panose="020B0604020202020204" pitchFamily="34" charset="0"/>
              </a:rPr>
              <a:t>A MAP Certified or licensed staff must be available to administer the medication. </a:t>
            </a:r>
          </a:p>
          <a:p>
            <a:pPr defTabSz="931774">
              <a:defRPr/>
            </a:pPr>
            <a:endParaRPr lang="en-US" b="1" baseline="0" dirty="0" smtClean="0">
              <a:latin typeface="Arial" panose="020B0604020202020204" pitchFamily="34" charset="0"/>
              <a:cs typeface="Arial" panose="020B0604020202020204" pitchFamily="34" charset="0"/>
            </a:endParaRPr>
          </a:p>
          <a:p>
            <a:pPr defTabSz="931774">
              <a:defRPr/>
            </a:pPr>
            <a:r>
              <a:rPr lang="en-US" b="1" u="none" baseline="0" dirty="0" smtClean="0">
                <a:latin typeface="Arial" panose="020B0604020202020204" pitchFamily="34" charset="0"/>
                <a:cs typeface="Arial" panose="020B0604020202020204" pitchFamily="34" charset="0"/>
              </a:rPr>
              <a:t>At times, the individual may be at a location, such as work, that is not a MAP registered site. In this case, the staff with the individual must be MAP Certified and their certification must be tied to an MCSR or MAP registered site. So for example…</a:t>
            </a:r>
            <a:r>
              <a:rPr lang="en-US" b="1" u="none" dirty="0" smtClean="0">
                <a:latin typeface="Arial" panose="020B0604020202020204" pitchFamily="34" charset="0"/>
                <a:cs typeface="Arial" panose="020B0604020202020204" pitchFamily="34" charset="0"/>
              </a:rPr>
              <a:t>if an</a:t>
            </a:r>
            <a:r>
              <a:rPr lang="en-US" b="1" u="none" baseline="0" dirty="0" smtClean="0">
                <a:latin typeface="Arial" panose="020B0604020202020204" pitchFamily="34" charset="0"/>
                <a:cs typeface="Arial" panose="020B0604020202020204" pitchFamily="34" charset="0"/>
              </a:rPr>
              <a:t> individual worked at a non MAP registered retail store such as a Salvation Army, as long as their job coach was a MAP Certified staff whose certification was ‘tied’ to a MAP registered site, then the job coach could carry the Epinephrine via auto-injector and administer it to the </a:t>
            </a:r>
            <a:r>
              <a:rPr lang="en-US" b="1" u="none" baseline="0" smtClean="0">
                <a:latin typeface="Arial" panose="020B0604020202020204" pitchFamily="34" charset="0"/>
                <a:cs typeface="Arial" panose="020B0604020202020204" pitchFamily="34" charset="0"/>
              </a:rPr>
              <a:t>individual if </a:t>
            </a:r>
            <a:r>
              <a:rPr lang="en-US" b="1" u="none" baseline="0" dirty="0" smtClean="0">
                <a:latin typeface="Arial" panose="020B0604020202020204" pitchFamily="34" charset="0"/>
                <a:cs typeface="Arial" panose="020B0604020202020204" pitchFamily="34" charset="0"/>
              </a:rPr>
              <a:t>needed, just like a LOA medication. </a:t>
            </a:r>
            <a:endParaRPr lang="en-US" b="1" u="none" dirty="0" smtClean="0">
              <a:latin typeface="Arial" panose="020B0604020202020204" pitchFamily="34" charset="0"/>
              <a:cs typeface="Arial" panose="020B0604020202020204" pitchFamily="34" charset="0"/>
            </a:endParaRPr>
          </a:p>
          <a:p>
            <a:endParaRPr lang="en-US" b="1" baseline="0" dirty="0" smtClean="0">
              <a:latin typeface="Arial" panose="020B0604020202020204" pitchFamily="34" charset="0"/>
              <a:cs typeface="Arial" panose="020B0604020202020204" pitchFamily="34" charset="0"/>
            </a:endParaRPr>
          </a:p>
          <a:p>
            <a:endParaRPr lang="en-US" b="1" baseline="0" dirty="0" smtClean="0"/>
          </a:p>
        </p:txBody>
      </p:sp>
      <p:sp>
        <p:nvSpPr>
          <p:cNvPr id="4" name="Slide Number Placeholder 3"/>
          <p:cNvSpPr>
            <a:spLocks noGrp="1"/>
          </p:cNvSpPr>
          <p:nvPr>
            <p:ph type="sldNum" sz="quarter" idx="10"/>
          </p:nvPr>
        </p:nvSpPr>
        <p:spPr/>
        <p:txBody>
          <a:bodyPr/>
          <a:lstStyle/>
          <a:p>
            <a:fld id="{7C5219A7-1D03-4C26-9293-70F190B0BC1C}" type="slidenum">
              <a:rPr lang="en-US" smtClean="0"/>
              <a:t>4</a:t>
            </a:fld>
            <a:endParaRPr lang="en-US"/>
          </a:p>
        </p:txBody>
      </p:sp>
    </p:spTree>
    <p:extLst>
      <p:ext uri="{BB962C8B-B14F-4D97-AF65-F5344CB8AC3E}">
        <p14:creationId xmlns:p14="http://schemas.microsoft.com/office/powerpoint/2010/main" val="92496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latin typeface="Arial" panose="020B0604020202020204" pitchFamily="34" charset="0"/>
                <a:cs typeface="Arial" panose="020B0604020202020204" pitchFamily="34" charset="0"/>
              </a:rPr>
              <a:t>Option 2) As always, if the person is able to self administer the medication and meets all criteria for self administration status, then they would carry the Epinephrine via auto-injector and self-administer it if needed.  </a:t>
            </a:r>
          </a:p>
          <a:p>
            <a:endParaRPr lang="en-US" b="1"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5219A7-1D03-4C26-9293-70F190B0BC1C}" type="slidenum">
              <a:rPr lang="en-US" smtClean="0"/>
              <a:t>5</a:t>
            </a:fld>
            <a:endParaRPr lang="en-US"/>
          </a:p>
        </p:txBody>
      </p:sp>
    </p:spTree>
    <p:extLst>
      <p:ext uri="{BB962C8B-B14F-4D97-AF65-F5344CB8AC3E}">
        <p14:creationId xmlns:p14="http://schemas.microsoft.com/office/powerpoint/2010/main" val="92496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latin typeface="Arial" panose="020B0604020202020204" pitchFamily="34" charset="0"/>
                <a:cs typeface="Arial" panose="020B0604020202020204" pitchFamily="34" charset="0"/>
              </a:rPr>
              <a:t>Some considerations to keep in mind…</a:t>
            </a:r>
          </a:p>
          <a:p>
            <a:endParaRPr lang="en-US" b="1" u="none"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If the individual’s allergy diagnosis was not re-verified upon the person reaching adulthood, it is highly recommended that the person be re-tested to verify that the allergy has not changed severity or if it still exists. It can then be determined if the Epinephrine via auto-injector is required for the person at all times.</a:t>
            </a:r>
          </a:p>
          <a:p>
            <a:endParaRPr lang="en-US" b="1" i="0" u="none" baseline="0" dirty="0" smtClean="0">
              <a:latin typeface="Arial" panose="020B0604020202020204" pitchFamily="34" charset="0"/>
              <a:cs typeface="Arial" panose="020B0604020202020204" pitchFamily="34" charset="0"/>
            </a:endParaRPr>
          </a:p>
          <a:p>
            <a:endParaRPr lang="en-US" b="1"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5219A7-1D03-4C26-9293-70F190B0BC1C}" type="slidenum">
              <a:rPr lang="en-US" smtClean="0"/>
              <a:t>6</a:t>
            </a:fld>
            <a:endParaRPr lang="en-US"/>
          </a:p>
        </p:txBody>
      </p:sp>
    </p:spTree>
    <p:extLst>
      <p:ext uri="{BB962C8B-B14F-4D97-AF65-F5344CB8AC3E}">
        <p14:creationId xmlns:p14="http://schemas.microsoft.com/office/powerpoint/2010/main" val="40723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As has always been the case in DDS, an Epinephrine via auto-injector</a:t>
            </a:r>
            <a:r>
              <a:rPr lang="en-US" b="1" i="0" u="none" dirty="0" smtClean="0">
                <a:latin typeface="Arial" panose="020B0604020202020204" pitchFamily="34" charset="0"/>
                <a:cs typeface="Arial" panose="020B0604020202020204" pitchFamily="34" charset="0"/>
              </a:rPr>
              <a:t> individualized  </a:t>
            </a:r>
            <a:r>
              <a:rPr lang="en-US" b="1" dirty="0" smtClean="0">
                <a:latin typeface="Arial" panose="020B0604020202020204" pitchFamily="34" charset="0"/>
                <a:cs typeface="Arial" panose="020B0604020202020204" pitchFamily="34" charset="0"/>
              </a:rPr>
              <a:t>protocol </a:t>
            </a:r>
            <a:r>
              <a:rPr lang="en-US" b="1" i="0" u="none" dirty="0" smtClean="0">
                <a:latin typeface="Arial" panose="020B0604020202020204" pitchFamily="34" charset="0"/>
                <a:cs typeface="Arial" panose="020B0604020202020204" pitchFamily="34" charset="0"/>
              </a:rPr>
              <a:t>must </a:t>
            </a:r>
            <a:r>
              <a:rPr lang="en-US" b="1" dirty="0" smtClean="0">
                <a:latin typeface="Arial" panose="020B0604020202020204" pitchFamily="34" charset="0"/>
                <a:cs typeface="Arial" panose="020B0604020202020204" pitchFamily="34" charset="0"/>
              </a:rPr>
              <a:t>be created </a:t>
            </a:r>
            <a:r>
              <a:rPr lang="en-US" b="1" u="none" dirty="0" smtClean="0">
                <a:latin typeface="Arial" panose="020B0604020202020204" pitchFamily="34" charset="0"/>
                <a:cs typeface="Arial" panose="020B0604020202020204" pitchFamily="34" charset="0"/>
              </a:rPr>
              <a:t>whether option 1 is used</a:t>
            </a:r>
            <a:r>
              <a:rPr lang="en-US" b="1" u="none" baseline="0" dirty="0" smtClean="0">
                <a:latin typeface="Arial" panose="020B0604020202020204" pitchFamily="34" charset="0"/>
                <a:cs typeface="Arial" panose="020B0604020202020204" pitchFamily="34" charset="0"/>
              </a:rPr>
              <a:t> </a:t>
            </a:r>
            <a:r>
              <a:rPr lang="en-US" b="1" baseline="0" dirty="0" smtClean="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the epinephrine via auto-injector is administered by licensed or</a:t>
            </a:r>
            <a:r>
              <a:rPr lang="en-US" b="1" baseline="0" dirty="0" smtClean="0">
                <a:latin typeface="Arial" panose="020B0604020202020204" pitchFamily="34" charset="0"/>
                <a:cs typeface="Arial" panose="020B0604020202020204" pitchFamily="34" charset="0"/>
              </a:rPr>
              <a:t> Certified staff or </a:t>
            </a:r>
            <a:r>
              <a:rPr lang="en-US" b="1" u="none" baseline="0" dirty="0" smtClean="0">
                <a:latin typeface="Arial" panose="020B0604020202020204" pitchFamily="34" charset="0"/>
                <a:cs typeface="Arial" panose="020B0604020202020204" pitchFamily="34" charset="0"/>
              </a:rPr>
              <a:t>option 2 is used and the epinephrine via auto-injector </a:t>
            </a:r>
            <a:r>
              <a:rPr lang="en-US" b="1" baseline="0" dirty="0" smtClean="0">
                <a:latin typeface="Arial" panose="020B0604020202020204" pitchFamily="34" charset="0"/>
                <a:cs typeface="Arial" panose="020B0604020202020204" pitchFamily="34" charset="0"/>
              </a:rPr>
              <a:t>is self-administered. </a:t>
            </a:r>
          </a:p>
          <a:p>
            <a:endParaRPr lang="en-US" b="1"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The protocol should include a diagnosis, some objective criteria for use, when 911 is to be called, if/when a second dose is to be administered and any follow up care.</a:t>
            </a:r>
            <a:r>
              <a:rPr lang="en-US" b="1" i="1" u="sng" baseline="0"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5219A7-1D03-4C26-9293-70F190B0BC1C}" type="slidenum">
              <a:rPr lang="en-US" smtClean="0"/>
              <a:t>7</a:t>
            </a:fld>
            <a:endParaRPr lang="en-US"/>
          </a:p>
        </p:txBody>
      </p:sp>
    </p:spTree>
    <p:extLst>
      <p:ext uri="{BB962C8B-B14F-4D97-AF65-F5344CB8AC3E}">
        <p14:creationId xmlns:p14="http://schemas.microsoft.com/office/powerpoint/2010/main" val="92496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latin typeface="Arial" panose="020B0604020202020204" pitchFamily="34" charset="0"/>
                <a:cs typeface="Arial" panose="020B0604020202020204" pitchFamily="34" charset="0"/>
              </a:rPr>
              <a:t>If </a:t>
            </a:r>
            <a:r>
              <a:rPr lang="en-US" b="1" i="0" u="none" baseline="0" dirty="0" smtClean="0">
                <a:latin typeface="Arial" panose="020B0604020202020204" pitchFamily="34" charset="0"/>
                <a:cs typeface="Arial" panose="020B0604020202020204" pitchFamily="34" charset="0"/>
              </a:rPr>
              <a:t>it has been </a:t>
            </a:r>
            <a:r>
              <a:rPr lang="en-US" b="1" dirty="0" smtClean="0">
                <a:latin typeface="Arial" panose="020B0604020202020204" pitchFamily="34" charset="0"/>
                <a:cs typeface="Arial" panose="020B0604020202020204" pitchFamily="34" charset="0"/>
              </a:rPr>
              <a:t>determined by the HCP that the person is not required to have the Epinephrine via auto-injector available at all times, such as during transportation to/from the day program or</a:t>
            </a:r>
            <a:r>
              <a:rPr lang="en-US" b="1" i="0" u="none" dirty="0" smtClean="0">
                <a:latin typeface="Arial" panose="020B0604020202020204" pitchFamily="34" charset="0"/>
                <a:cs typeface="Arial" panose="020B0604020202020204" pitchFamily="34" charset="0"/>
              </a:rPr>
              <a:t> if the</a:t>
            </a:r>
            <a:r>
              <a:rPr lang="en-US" b="1" i="0" u="none" baseline="0" dirty="0" smtClean="0">
                <a:latin typeface="Arial" panose="020B0604020202020204" pitchFamily="34" charset="0"/>
                <a:cs typeface="Arial" panose="020B0604020202020204" pitchFamily="34" charset="0"/>
              </a:rPr>
              <a:t> </a:t>
            </a:r>
            <a:r>
              <a:rPr lang="en-US" b="1" i="0" u="none" dirty="0" smtClean="0">
                <a:latin typeface="Arial" panose="020B0604020202020204" pitchFamily="34" charset="0"/>
                <a:cs typeface="Arial" panose="020B0604020202020204" pitchFamily="34" charset="0"/>
              </a:rPr>
              <a:t>setting does not provide that the Epinephrine</a:t>
            </a:r>
            <a:r>
              <a:rPr lang="en-US" b="1" i="0" u="none" baseline="0" dirty="0" smtClean="0">
                <a:latin typeface="Arial" panose="020B0604020202020204" pitchFamily="34" charset="0"/>
                <a:cs typeface="Arial" panose="020B0604020202020204" pitchFamily="34" charset="0"/>
              </a:rPr>
              <a:t> via auto-injector is able to be administered,  such as </a:t>
            </a:r>
            <a:r>
              <a:rPr lang="en-US" b="1" dirty="0" smtClean="0">
                <a:latin typeface="Arial" panose="020B0604020202020204" pitchFamily="34" charset="0"/>
                <a:cs typeface="Arial" panose="020B0604020202020204" pitchFamily="34" charset="0"/>
              </a:rPr>
              <a:t>at work, this information must be included in the protocol,</a:t>
            </a:r>
            <a:r>
              <a:rPr lang="en-US" b="1" baseline="0" dirty="0" smtClean="0">
                <a:latin typeface="Arial" panose="020B0604020202020204" pitchFamily="34" charset="0"/>
                <a:cs typeface="Arial" panose="020B0604020202020204" pitchFamily="34" charset="0"/>
              </a:rPr>
              <a:t> including what should be done instead, for example, call 911.</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8</a:t>
            </a:fld>
            <a:endParaRPr lang="en-US"/>
          </a:p>
        </p:txBody>
      </p:sp>
    </p:spTree>
    <p:extLst>
      <p:ext uri="{BB962C8B-B14F-4D97-AF65-F5344CB8AC3E}">
        <p14:creationId xmlns:p14="http://schemas.microsoft.com/office/powerpoint/2010/main" val="58156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The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Epinephrine via auto-injector management </a:t>
            </a:r>
            <a:r>
              <a:rPr lang="en-US" b="1" i="0" u="none" dirty="0" smtClean="0">
                <a:latin typeface="Arial" panose="020B0604020202020204" pitchFamily="34" charset="0"/>
                <a:cs typeface="Arial" panose="020B0604020202020204" pitchFamily="34" charset="0"/>
              </a:rPr>
              <a:t>protocol </a:t>
            </a:r>
            <a:r>
              <a:rPr lang="en-US" b="1" dirty="0" smtClean="0">
                <a:latin typeface="Arial" panose="020B0604020202020204" pitchFamily="34" charset="0"/>
                <a:cs typeface="Arial" panose="020B0604020202020204" pitchFamily="34" charset="0"/>
              </a:rPr>
              <a:t>must be reviewed at least yearly with</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the </a:t>
            </a:r>
            <a:r>
              <a:rPr lang="en-US" b="1" i="0" u="none" strike="noStrike" dirty="0" smtClean="0">
                <a:latin typeface="Arial" panose="020B0604020202020204" pitchFamily="34" charset="0"/>
                <a:cs typeface="Arial" panose="020B0604020202020204" pitchFamily="34" charset="0"/>
              </a:rPr>
              <a:t>prescribing </a:t>
            </a:r>
            <a:r>
              <a:rPr lang="en-US" b="1" dirty="0" smtClean="0">
                <a:latin typeface="Arial" panose="020B0604020202020204" pitchFamily="34" charset="0"/>
                <a:cs typeface="Arial" panose="020B0604020202020204" pitchFamily="34" charset="0"/>
              </a:rPr>
              <a:t>HCP</a:t>
            </a:r>
            <a:r>
              <a:rPr lang="en-US" b="1" baseline="0" dirty="0" smtClean="0">
                <a:latin typeface="Arial" panose="020B0604020202020204" pitchFamily="34" charset="0"/>
                <a:cs typeface="Arial" panose="020B0604020202020204" pitchFamily="34" charset="0"/>
              </a:rPr>
              <a:t> and be signed and dated.</a:t>
            </a:r>
            <a:endParaRPr lang="en-US" b="1" i="0" u="none" baseline="0" dirty="0" smtClean="0">
              <a:latin typeface="Arial" panose="020B0604020202020204" pitchFamily="34" charset="0"/>
              <a:cs typeface="Arial" panose="020B0604020202020204" pitchFamily="34" charset="0"/>
            </a:endParaRPr>
          </a:p>
          <a:p>
            <a:endParaRPr lang="en-US" b="1"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C5219A7-1D03-4C26-9293-70F190B0BC1C}" type="slidenum">
              <a:rPr lang="en-US" smtClean="0"/>
              <a:t>9</a:t>
            </a:fld>
            <a:endParaRPr lang="en-US"/>
          </a:p>
        </p:txBody>
      </p:sp>
    </p:spTree>
    <p:extLst>
      <p:ext uri="{BB962C8B-B14F-4D97-AF65-F5344CB8AC3E}">
        <p14:creationId xmlns:p14="http://schemas.microsoft.com/office/powerpoint/2010/main" val="92496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A4FFA-2EF5-40AD-BB53-7EE070BDBDD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A4FFA-2EF5-40AD-BB53-7EE070BDBDDC}"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A4FFA-2EF5-40AD-BB53-7EE070BDBDDC}"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A4FFA-2EF5-40AD-BB53-7EE070BDBDDC}"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A4FFA-2EF5-40AD-BB53-7EE070BDBDD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915CE-754C-4AFC-A050-2AAFA6E60F2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FA4FFA-2EF5-40AD-BB53-7EE070BDBDDC}" type="datetimeFigureOut">
              <a:rPr lang="en-US" smtClean="0"/>
              <a:t>11/8/2017</a:t>
            </a:fld>
            <a:endParaRPr lang="en-US"/>
          </a:p>
        </p:txBody>
      </p:sp>
      <p:sp>
        <p:nvSpPr>
          <p:cNvPr id="9" name="Slide Number Placeholder 8"/>
          <p:cNvSpPr>
            <a:spLocks noGrp="1"/>
          </p:cNvSpPr>
          <p:nvPr>
            <p:ph type="sldNum" sz="quarter" idx="11"/>
          </p:nvPr>
        </p:nvSpPr>
        <p:spPr/>
        <p:txBody>
          <a:bodyPr/>
          <a:lstStyle/>
          <a:p>
            <a:fld id="{9B6915CE-754C-4AFC-A050-2AAFA6E60F2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B6915CE-754C-4AFC-A050-2AAFA6E60F2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0FA4FFA-2EF5-40AD-BB53-7EE070BDBDDC}" type="datetimeFigureOut">
              <a:rPr lang="en-US" smtClean="0"/>
              <a:t>11/8/2017</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smtClean="0">
                <a:solidFill>
                  <a:schemeClr val="tx1"/>
                </a:solidFill>
                <a:effectLst/>
              </a:rPr>
              <a:t>Epinephrine via Auto-injector</a:t>
            </a:r>
            <a:endParaRPr lang="en-US" sz="8000" b="1" dirty="0">
              <a:solidFill>
                <a:schemeClr val="tx1"/>
              </a:solidFill>
              <a:effectLst/>
            </a:endParaRPr>
          </a:p>
        </p:txBody>
      </p:sp>
      <p:sp>
        <p:nvSpPr>
          <p:cNvPr id="3" name="Subtitle 2"/>
          <p:cNvSpPr>
            <a:spLocks noGrp="1"/>
          </p:cNvSpPr>
          <p:nvPr>
            <p:ph type="subTitle" idx="1"/>
          </p:nvPr>
        </p:nvSpPr>
        <p:spPr/>
        <p:txBody>
          <a:bodyPr>
            <a:normAutofit fontScale="85000" lnSpcReduction="10000"/>
          </a:bodyPr>
          <a:lstStyle/>
          <a:p>
            <a:r>
              <a:rPr lang="en-US" sz="3200" b="1" dirty="0" smtClean="0"/>
              <a:t>Medication Administration Program</a:t>
            </a:r>
          </a:p>
          <a:p>
            <a:r>
              <a:rPr lang="en-US" sz="2600" b="1" dirty="0" smtClean="0"/>
              <a:t>October 2017</a:t>
            </a:r>
            <a:endParaRPr lang="en-US" sz="2600" b="1" dirty="0"/>
          </a:p>
        </p:txBody>
      </p:sp>
    </p:spTree>
    <p:extLst>
      <p:ext uri="{BB962C8B-B14F-4D97-AF65-F5344CB8AC3E}">
        <p14:creationId xmlns:p14="http://schemas.microsoft.com/office/powerpoint/2010/main" val="27354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1"/>
                </a:solidFill>
              </a:rPr>
              <a:t>     Non-MAP</a:t>
            </a:r>
            <a:endParaRPr lang="en-US" sz="6000" b="1" dirty="0">
              <a:solidFill>
                <a:schemeClr val="tx1"/>
              </a:solidFill>
            </a:endParaRPr>
          </a:p>
        </p:txBody>
      </p:sp>
      <p:sp>
        <p:nvSpPr>
          <p:cNvPr id="3" name="Content Placeholder 2"/>
          <p:cNvSpPr>
            <a:spLocks noGrp="1"/>
          </p:cNvSpPr>
          <p:nvPr>
            <p:ph idx="1"/>
          </p:nvPr>
        </p:nvSpPr>
        <p:spPr/>
        <p:txBody>
          <a:bodyPr>
            <a:normAutofit/>
          </a:bodyPr>
          <a:lstStyle/>
          <a:p>
            <a:r>
              <a:rPr lang="en-US" sz="4000" b="1" dirty="0" smtClean="0"/>
              <a:t>If the person lives in a non-MAP setting</a:t>
            </a:r>
          </a:p>
          <a:p>
            <a:pPr lvl="1"/>
            <a:r>
              <a:rPr lang="en-US" sz="3800" b="1" dirty="0" smtClean="0"/>
              <a:t>Such as Shared Living </a:t>
            </a:r>
          </a:p>
          <a:p>
            <a:r>
              <a:rPr lang="en-US" sz="4000" b="1" dirty="0" smtClean="0"/>
              <a:t>Works at a non-MAP location </a:t>
            </a:r>
          </a:p>
          <a:p>
            <a:pPr lvl="2"/>
            <a:r>
              <a:rPr lang="en-US" sz="3600" b="1" dirty="0" smtClean="0"/>
              <a:t>MAP rules regarding Epinephrine via auto-injector administration do not apply</a:t>
            </a:r>
            <a:endParaRPr lang="en-US" sz="3600" b="1" dirty="0"/>
          </a:p>
        </p:txBody>
      </p:sp>
      <p:pic>
        <p:nvPicPr>
          <p:cNvPr id="5" name="Picture 4" descr="&quot;&quot;"/>
          <p:cNvPicPr/>
          <p:nvPr/>
        </p:nvPicPr>
        <p:blipFill rotWithShape="1">
          <a:blip r:embed="rId3"/>
          <a:srcRect l="26159" t="49233" r="62553" b="28428"/>
          <a:stretch/>
        </p:blipFill>
        <p:spPr bwMode="auto">
          <a:xfrm>
            <a:off x="619225" y="457199"/>
            <a:ext cx="731520" cy="822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72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t> </a:t>
            </a:r>
            <a:r>
              <a:rPr lang="en-US" sz="6000" b="1" dirty="0" smtClean="0"/>
              <a:t>    MAP Policy 01-2</a:t>
            </a:r>
            <a:endParaRPr lang="en-US" sz="6000" b="1" dirty="0"/>
          </a:p>
        </p:txBody>
      </p:sp>
      <p:sp>
        <p:nvSpPr>
          <p:cNvPr id="3" name="Content Placeholder 2"/>
          <p:cNvSpPr>
            <a:spLocks noGrp="1"/>
          </p:cNvSpPr>
          <p:nvPr>
            <p:ph idx="1"/>
          </p:nvPr>
        </p:nvSpPr>
        <p:spPr/>
        <p:txBody>
          <a:bodyPr>
            <a:normAutofit lnSpcReduction="10000"/>
          </a:bodyPr>
          <a:lstStyle/>
          <a:p>
            <a:r>
              <a:rPr lang="en-US" sz="4000" b="1" dirty="0" smtClean="0"/>
              <a:t>Criteria for site registration with DPH</a:t>
            </a:r>
          </a:p>
          <a:p>
            <a:pPr lvl="1"/>
            <a:r>
              <a:rPr lang="en-US" sz="3800" b="1" dirty="0" smtClean="0"/>
              <a:t>DMH/DCF and adult DDS</a:t>
            </a:r>
          </a:p>
          <a:p>
            <a:pPr lvl="2"/>
            <a:r>
              <a:rPr lang="en-US" sz="3600" b="1" dirty="0" smtClean="0"/>
              <a:t>Licensed, funded or operated</a:t>
            </a:r>
          </a:p>
          <a:p>
            <a:pPr lvl="3"/>
            <a:r>
              <a:rPr lang="en-US" sz="3400" b="1" dirty="0" smtClean="0"/>
              <a:t>Community Residential Programs</a:t>
            </a:r>
          </a:p>
          <a:p>
            <a:pPr lvl="3"/>
            <a:r>
              <a:rPr lang="en-US" sz="3400" b="1" dirty="0" smtClean="0"/>
              <a:t>Day Programs</a:t>
            </a:r>
          </a:p>
          <a:p>
            <a:pPr lvl="3"/>
            <a:r>
              <a:rPr lang="en-US" sz="3400" b="1" dirty="0" smtClean="0"/>
              <a:t>Short Term </a:t>
            </a:r>
            <a:r>
              <a:rPr lang="en-US" sz="3400" b="1" dirty="0"/>
              <a:t>R</a:t>
            </a:r>
            <a:r>
              <a:rPr lang="en-US" sz="3400" b="1" dirty="0" smtClean="0"/>
              <a:t>espite</a:t>
            </a:r>
            <a:endParaRPr lang="en-US" sz="3200" b="1" dirty="0"/>
          </a:p>
        </p:txBody>
      </p:sp>
      <p:pic>
        <p:nvPicPr>
          <p:cNvPr id="4" name="Picture 3" descr="&quot;&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304800"/>
            <a:ext cx="731520" cy="914400"/>
          </a:xfrm>
          <a:prstGeom prst="rect">
            <a:avLst/>
          </a:prstGeom>
          <a:noFill/>
          <a:ln>
            <a:noFill/>
          </a:ln>
        </p:spPr>
      </p:pic>
    </p:spTree>
    <p:extLst>
      <p:ext uri="{BB962C8B-B14F-4D97-AF65-F5344CB8AC3E}">
        <p14:creationId xmlns:p14="http://schemas.microsoft.com/office/powerpoint/2010/main" val="406132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effectLst/>
              </a:rPr>
              <a:t>Questions?</a:t>
            </a:r>
            <a:endParaRPr lang="en-US" sz="6000" b="1" dirty="0">
              <a:effectLst/>
            </a:endParaRPr>
          </a:p>
        </p:txBody>
      </p:sp>
      <p:pic>
        <p:nvPicPr>
          <p:cNvPr id="5" name="Picture 4" descr="&quot;&quot;"/>
          <p:cNvPicPr/>
          <p:nvPr/>
        </p:nvPicPr>
        <p:blipFill rotWithShape="1">
          <a:blip r:embed="rId3"/>
          <a:srcRect l="21543" t="30085" r="56839" b="11964"/>
          <a:stretch/>
        </p:blipFill>
        <p:spPr bwMode="auto">
          <a:xfrm>
            <a:off x="660400" y="304800"/>
            <a:ext cx="914400" cy="1219201"/>
          </a:xfrm>
          <a:prstGeom prst="rect">
            <a:avLst/>
          </a:prstGeom>
          <a:ln>
            <a:noFill/>
          </a:ln>
          <a:extLst>
            <a:ext uri="{53640926-AAD7-44D8-BBD7-CCE9431645EC}">
              <a14:shadowObscured xmlns:a14="http://schemas.microsoft.com/office/drawing/2010/main"/>
            </a:ext>
          </a:extLst>
        </p:spPr>
      </p:pic>
      <p:pic>
        <p:nvPicPr>
          <p:cNvPr id="6" name="Content Placeholder 5" descr="Organizational Chart"/>
          <p:cNvPicPr>
            <a:picLocks noGrp="1"/>
          </p:cNvPicPr>
          <p:nvPr>
            <p:ph idx="1"/>
          </p:nvPr>
        </p:nvPicPr>
        <p:blipFill rotWithShape="1">
          <a:blip r:embed="rId4"/>
          <a:srcRect l="12304" t="8205" r="52234" b="9568"/>
          <a:stretch/>
        </p:blipFill>
        <p:spPr bwMode="auto">
          <a:xfrm>
            <a:off x="2057400" y="1371600"/>
            <a:ext cx="4114800" cy="52120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18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normAutofit/>
          </a:bodyPr>
          <a:lstStyle/>
          <a:p>
            <a:r>
              <a:rPr lang="en-US" sz="4400" b="1" dirty="0" smtClean="0"/>
              <a:t>      Epinephrine via Auto-injector</a:t>
            </a:r>
            <a:endParaRPr lang="en-US" sz="4400" b="1" dirty="0"/>
          </a:p>
        </p:txBody>
      </p:sp>
      <p:sp>
        <p:nvSpPr>
          <p:cNvPr id="3" name="Content Placeholder 2"/>
          <p:cNvSpPr>
            <a:spLocks noGrp="1"/>
          </p:cNvSpPr>
          <p:nvPr>
            <p:ph idx="1"/>
          </p:nvPr>
        </p:nvSpPr>
        <p:spPr/>
        <p:txBody>
          <a:bodyPr/>
          <a:lstStyle/>
          <a:p>
            <a:r>
              <a:rPr lang="en-US" sz="4000" b="1" dirty="0" smtClean="0"/>
              <a:t>Management of Epinephrine via auto-injector</a:t>
            </a:r>
          </a:p>
          <a:p>
            <a:pPr lvl="1">
              <a:buFont typeface="Wingdings" panose="05000000000000000000" pitchFamily="2" charset="2"/>
              <a:buChar char="§"/>
            </a:pPr>
            <a:r>
              <a:rPr lang="en-US" sz="3800" b="1" dirty="0" smtClean="0"/>
              <a:t>Spring 2016 Webinar guidelines </a:t>
            </a:r>
          </a:p>
          <a:p>
            <a:pPr lvl="2">
              <a:buFont typeface="Wingdings" panose="05000000000000000000" pitchFamily="2" charset="2"/>
              <a:buChar char="§"/>
            </a:pPr>
            <a:r>
              <a:rPr lang="en-US" sz="3600" b="1" dirty="0" smtClean="0"/>
              <a:t>Updated</a:t>
            </a:r>
            <a:endParaRPr lang="en-US" sz="3600" b="1" dirty="0"/>
          </a:p>
        </p:txBody>
      </p:sp>
      <p:pic>
        <p:nvPicPr>
          <p:cNvPr id="4" name="Picture 3" descr="Image result for image for stick figure with a syrin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87" y="381000"/>
            <a:ext cx="777240" cy="886460"/>
          </a:xfrm>
          <a:prstGeom prst="rect">
            <a:avLst/>
          </a:prstGeom>
          <a:noFill/>
          <a:ln>
            <a:noFill/>
          </a:ln>
        </p:spPr>
      </p:pic>
    </p:spTree>
    <p:extLst>
      <p:ext uri="{BB962C8B-B14F-4D97-AF65-F5344CB8AC3E}">
        <p14:creationId xmlns:p14="http://schemas.microsoft.com/office/powerpoint/2010/main" val="28515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normAutofit/>
          </a:bodyPr>
          <a:lstStyle/>
          <a:p>
            <a:r>
              <a:rPr lang="en-US" sz="4400" b="1" dirty="0" smtClean="0"/>
              <a:t>      Epinephrine via Auto-injector</a:t>
            </a:r>
            <a:endParaRPr lang="en-US" sz="4400" b="1" dirty="0"/>
          </a:p>
        </p:txBody>
      </p:sp>
      <p:sp>
        <p:nvSpPr>
          <p:cNvPr id="3" name="Content Placeholder 2"/>
          <p:cNvSpPr>
            <a:spLocks noGrp="1"/>
          </p:cNvSpPr>
          <p:nvPr>
            <p:ph idx="1"/>
          </p:nvPr>
        </p:nvSpPr>
        <p:spPr/>
        <p:txBody>
          <a:bodyPr>
            <a:normAutofit fontScale="92500" lnSpcReduction="20000"/>
          </a:bodyPr>
          <a:lstStyle/>
          <a:p>
            <a:r>
              <a:rPr lang="en-US" sz="4000" b="1" dirty="0" smtClean="0"/>
              <a:t>Current administration options</a:t>
            </a:r>
            <a:endParaRPr lang="en-US" sz="3400" b="1" dirty="0" smtClean="0"/>
          </a:p>
          <a:p>
            <a:pPr marL="971550" lvl="1" indent="-514350">
              <a:buFont typeface="+mj-lt"/>
              <a:buAutoNum type="arabicPeriod"/>
            </a:pPr>
            <a:r>
              <a:rPr lang="en-US" sz="3600" b="1" dirty="0" smtClean="0"/>
              <a:t>A licensed or MAP Certified staff, tied to a MAP registered site, is available to administer the Epinephrine via auto-injector</a:t>
            </a:r>
          </a:p>
          <a:p>
            <a:pPr marL="1337310" lvl="2" indent="-514350">
              <a:buFont typeface="Wingdings" panose="05000000000000000000" pitchFamily="2" charset="2"/>
              <a:buChar char="Ø"/>
            </a:pPr>
            <a:r>
              <a:rPr lang="en-US" sz="3400" b="1" dirty="0" smtClean="0"/>
              <a:t>Or</a:t>
            </a:r>
          </a:p>
          <a:p>
            <a:pPr marL="971550" lvl="1" indent="-514350">
              <a:buFont typeface="+mj-lt"/>
              <a:buAutoNum type="arabicPeriod"/>
            </a:pPr>
            <a:r>
              <a:rPr lang="en-US" sz="3600" b="1" dirty="0"/>
              <a:t>The individual </a:t>
            </a:r>
            <a:r>
              <a:rPr lang="en-US" sz="3600" b="1" dirty="0" smtClean="0"/>
              <a:t>is able to self-administer the </a:t>
            </a:r>
            <a:r>
              <a:rPr lang="en-US" sz="3600" b="1" dirty="0"/>
              <a:t>Epinephrine via auto-injector</a:t>
            </a:r>
          </a:p>
          <a:p>
            <a:pPr marL="971550" lvl="1" indent="-514350">
              <a:buFont typeface="+mj-lt"/>
              <a:buAutoNum type="arabicPeriod"/>
            </a:pPr>
            <a:endParaRPr lang="en-US" sz="3600" b="1" dirty="0" smtClean="0"/>
          </a:p>
        </p:txBody>
      </p:sp>
      <p:pic>
        <p:nvPicPr>
          <p:cNvPr id="4" name="Picture 3" descr="Image result for image for stick figure with a syrin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94" y="381000"/>
            <a:ext cx="777240" cy="886460"/>
          </a:xfrm>
          <a:prstGeom prst="rect">
            <a:avLst/>
          </a:prstGeom>
          <a:noFill/>
          <a:ln>
            <a:noFill/>
          </a:ln>
        </p:spPr>
      </p:pic>
    </p:spTree>
    <p:extLst>
      <p:ext uri="{BB962C8B-B14F-4D97-AF65-F5344CB8AC3E}">
        <p14:creationId xmlns:p14="http://schemas.microsoft.com/office/powerpoint/2010/main" val="131034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Option 1</a:t>
            </a:r>
            <a:endParaRPr lang="en-US" sz="6000" b="1" dirty="0"/>
          </a:p>
        </p:txBody>
      </p:sp>
      <p:sp>
        <p:nvSpPr>
          <p:cNvPr id="3" name="Content Placeholder 2"/>
          <p:cNvSpPr>
            <a:spLocks noGrp="1"/>
          </p:cNvSpPr>
          <p:nvPr>
            <p:ph idx="1"/>
          </p:nvPr>
        </p:nvSpPr>
        <p:spPr/>
        <p:txBody>
          <a:bodyPr>
            <a:normAutofit/>
          </a:bodyPr>
          <a:lstStyle/>
          <a:p>
            <a:r>
              <a:rPr lang="en-US" sz="4000" b="1" dirty="0" smtClean="0"/>
              <a:t>MAP Certified/Licensed Staff</a:t>
            </a:r>
          </a:p>
          <a:p>
            <a:pPr lvl="1"/>
            <a:r>
              <a:rPr lang="en-US" sz="3800" b="1" dirty="0" smtClean="0"/>
              <a:t>Must be available</a:t>
            </a:r>
          </a:p>
          <a:p>
            <a:pPr lvl="3"/>
            <a:r>
              <a:rPr lang="en-US" sz="3600" b="1" dirty="0" smtClean="0"/>
              <a:t>Residential program</a:t>
            </a:r>
          </a:p>
          <a:p>
            <a:pPr lvl="3"/>
            <a:r>
              <a:rPr lang="en-US" sz="3600" b="1" dirty="0" smtClean="0"/>
              <a:t>Day program/Day hab</a:t>
            </a:r>
          </a:p>
          <a:p>
            <a:pPr lvl="3"/>
            <a:r>
              <a:rPr lang="en-US" sz="3600" b="1" dirty="0"/>
              <a:t>W</a:t>
            </a:r>
            <a:r>
              <a:rPr lang="en-US" sz="3600" b="1" dirty="0" smtClean="0"/>
              <a:t>ork </a:t>
            </a:r>
          </a:p>
          <a:p>
            <a:pPr lvl="3"/>
            <a:r>
              <a:rPr lang="en-US" sz="3600" b="1" dirty="0" smtClean="0"/>
              <a:t>Staffed LOA</a:t>
            </a:r>
            <a:endParaRPr lang="en-US" sz="3600" b="1" dirty="0"/>
          </a:p>
          <a:p>
            <a:pPr lvl="1"/>
            <a:endParaRPr lang="en-US" sz="2000" b="1" dirty="0" smtClean="0"/>
          </a:p>
          <a:p>
            <a:pPr marL="457200" lvl="1" indent="0">
              <a:buNone/>
            </a:pPr>
            <a:endParaRPr lang="en-US" sz="3000" b="1" dirty="0"/>
          </a:p>
        </p:txBody>
      </p:sp>
    </p:spTree>
    <p:extLst>
      <p:ext uri="{BB962C8B-B14F-4D97-AF65-F5344CB8AC3E}">
        <p14:creationId xmlns:p14="http://schemas.microsoft.com/office/powerpoint/2010/main" val="5481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Option 2</a:t>
            </a:r>
            <a:endParaRPr lang="en-US" sz="6000" b="1" dirty="0"/>
          </a:p>
        </p:txBody>
      </p:sp>
      <p:sp>
        <p:nvSpPr>
          <p:cNvPr id="3" name="Content Placeholder 2"/>
          <p:cNvSpPr>
            <a:spLocks noGrp="1"/>
          </p:cNvSpPr>
          <p:nvPr>
            <p:ph idx="1"/>
          </p:nvPr>
        </p:nvSpPr>
        <p:spPr/>
        <p:txBody>
          <a:bodyPr>
            <a:normAutofit/>
          </a:bodyPr>
          <a:lstStyle/>
          <a:p>
            <a:r>
              <a:rPr lang="en-US" sz="4000" b="1" dirty="0" smtClean="0"/>
              <a:t>Self-administration</a:t>
            </a:r>
          </a:p>
          <a:p>
            <a:pPr lvl="1"/>
            <a:r>
              <a:rPr lang="en-US" sz="3800" b="1" dirty="0" smtClean="0"/>
              <a:t>Must meet all criteria for self-administration</a:t>
            </a:r>
          </a:p>
          <a:p>
            <a:pPr marL="1371600" lvl="2" indent="-571500">
              <a:buFont typeface="Wingdings" panose="05000000000000000000" pitchFamily="2" charset="2"/>
              <a:buChar char="§"/>
            </a:pPr>
            <a:r>
              <a:rPr lang="en-US" sz="3600" b="1" dirty="0" smtClean="0"/>
              <a:t>Carries the medication safely</a:t>
            </a:r>
            <a:r>
              <a:rPr lang="en-US" sz="3600" b="1" dirty="0" smtClean="0">
                <a:solidFill>
                  <a:srgbClr val="FF0000"/>
                </a:solidFill>
              </a:rPr>
              <a:t> </a:t>
            </a:r>
            <a:r>
              <a:rPr lang="en-US" sz="3600" b="1" dirty="0" smtClean="0"/>
              <a:t>on their person</a:t>
            </a:r>
          </a:p>
          <a:p>
            <a:pPr marL="1714500" lvl="3" indent="-457200">
              <a:buFont typeface="Wingdings" panose="05000000000000000000" pitchFamily="2" charset="2"/>
              <a:buChar char="§"/>
            </a:pPr>
            <a:r>
              <a:rPr lang="en-US" sz="3400" b="1" dirty="0" smtClean="0"/>
              <a:t>Administers to self if/when needed</a:t>
            </a:r>
          </a:p>
        </p:txBody>
      </p:sp>
    </p:spTree>
    <p:extLst>
      <p:ext uri="{BB962C8B-B14F-4D97-AF65-F5344CB8AC3E}">
        <p14:creationId xmlns:p14="http://schemas.microsoft.com/office/powerpoint/2010/main" val="12601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Considerations</a:t>
            </a:r>
            <a:endParaRPr lang="en-US" sz="6000" b="1" dirty="0"/>
          </a:p>
        </p:txBody>
      </p:sp>
      <p:sp>
        <p:nvSpPr>
          <p:cNvPr id="3" name="Content Placeholder 2"/>
          <p:cNvSpPr>
            <a:spLocks noGrp="1"/>
          </p:cNvSpPr>
          <p:nvPr>
            <p:ph idx="1"/>
          </p:nvPr>
        </p:nvSpPr>
        <p:spPr/>
        <p:txBody>
          <a:bodyPr>
            <a:normAutofit/>
          </a:bodyPr>
          <a:lstStyle/>
          <a:p>
            <a:r>
              <a:rPr lang="en-US" sz="4000" b="1" dirty="0" smtClean="0"/>
              <a:t>If the allergy has not been  re-verified in adulthood</a:t>
            </a:r>
          </a:p>
          <a:p>
            <a:pPr lvl="1"/>
            <a:r>
              <a:rPr lang="en-US" sz="3800" b="1" dirty="0" smtClean="0"/>
              <a:t>Retesting is highly recommended</a:t>
            </a:r>
          </a:p>
          <a:p>
            <a:pPr lvl="2"/>
            <a:r>
              <a:rPr lang="en-US" sz="3600" b="1" dirty="0" smtClean="0"/>
              <a:t>To verify that condition has not changed</a:t>
            </a:r>
          </a:p>
        </p:txBody>
      </p:sp>
    </p:spTree>
    <p:extLst>
      <p:ext uri="{BB962C8B-B14F-4D97-AF65-F5344CB8AC3E}">
        <p14:creationId xmlns:p14="http://schemas.microsoft.com/office/powerpoint/2010/main" val="2947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normAutofit fontScale="90000"/>
          </a:bodyPr>
          <a:lstStyle/>
          <a:p>
            <a:r>
              <a:rPr lang="en-US" sz="4400" b="1" dirty="0" smtClean="0"/>
              <a:t>      </a:t>
            </a:r>
            <a:r>
              <a:rPr lang="en-US" sz="3600" b="1" dirty="0" smtClean="0"/>
              <a:t>Epinephrine via Auto-injector Protocol </a:t>
            </a:r>
            <a:endParaRPr lang="en-US" sz="3600" b="1" dirty="0"/>
          </a:p>
        </p:txBody>
      </p:sp>
      <p:sp>
        <p:nvSpPr>
          <p:cNvPr id="3" name="Content Placeholder 2"/>
          <p:cNvSpPr>
            <a:spLocks noGrp="1"/>
          </p:cNvSpPr>
          <p:nvPr>
            <p:ph idx="1"/>
          </p:nvPr>
        </p:nvSpPr>
        <p:spPr/>
        <p:txBody>
          <a:bodyPr>
            <a:normAutofit/>
          </a:bodyPr>
          <a:lstStyle/>
          <a:p>
            <a:r>
              <a:rPr lang="en-US" sz="4000" b="1" dirty="0" smtClean="0"/>
              <a:t>Must include</a:t>
            </a:r>
          </a:p>
          <a:p>
            <a:pPr lvl="1"/>
            <a:r>
              <a:rPr lang="en-US" sz="3600" b="1" dirty="0" smtClean="0"/>
              <a:t>Diagnosis</a:t>
            </a:r>
          </a:p>
          <a:p>
            <a:pPr lvl="1"/>
            <a:r>
              <a:rPr lang="en-US" sz="3600" b="1" dirty="0" smtClean="0"/>
              <a:t>Objective criteria for use</a:t>
            </a:r>
          </a:p>
          <a:p>
            <a:pPr lvl="1"/>
            <a:r>
              <a:rPr lang="en-US" sz="3600" b="1" dirty="0" smtClean="0"/>
              <a:t>When to call 911</a:t>
            </a:r>
          </a:p>
          <a:p>
            <a:pPr lvl="1"/>
            <a:r>
              <a:rPr lang="en-US" sz="3600" b="1" dirty="0" smtClean="0"/>
              <a:t>If/when a second dose is required</a:t>
            </a:r>
          </a:p>
          <a:p>
            <a:pPr lvl="1"/>
            <a:r>
              <a:rPr lang="en-US" sz="3600" b="1" dirty="0" smtClean="0"/>
              <a:t>Follow up care</a:t>
            </a:r>
          </a:p>
          <a:p>
            <a:pPr marL="457200" lvl="1" indent="0">
              <a:buNone/>
            </a:pPr>
            <a:endParaRPr lang="en-US" sz="3600" b="1" dirty="0" smtClean="0"/>
          </a:p>
        </p:txBody>
      </p:sp>
      <p:pic>
        <p:nvPicPr>
          <p:cNvPr id="4" name="Picture 3" descr="Image result for image for stick figure with a syrin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87" y="381000"/>
            <a:ext cx="777240" cy="886460"/>
          </a:xfrm>
          <a:prstGeom prst="rect">
            <a:avLst/>
          </a:prstGeom>
          <a:noFill/>
          <a:ln>
            <a:noFill/>
          </a:ln>
        </p:spPr>
      </p:pic>
    </p:spTree>
    <p:extLst>
      <p:ext uri="{BB962C8B-B14F-4D97-AF65-F5344CB8AC3E}">
        <p14:creationId xmlns:p14="http://schemas.microsoft.com/office/powerpoint/2010/main" val="365640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lstStyle/>
          <a:p>
            <a:r>
              <a:rPr lang="en-US" sz="3200" b="1" dirty="0" smtClean="0"/>
              <a:t>       Epinephrine via Auto-injector Protocol</a:t>
            </a:r>
            <a:endParaRPr lang="en-US" sz="3200" b="1" dirty="0"/>
          </a:p>
        </p:txBody>
      </p:sp>
      <p:sp>
        <p:nvSpPr>
          <p:cNvPr id="3" name="Content Placeholder 2"/>
          <p:cNvSpPr>
            <a:spLocks noGrp="1"/>
          </p:cNvSpPr>
          <p:nvPr>
            <p:ph idx="1"/>
          </p:nvPr>
        </p:nvSpPr>
        <p:spPr/>
        <p:txBody>
          <a:bodyPr>
            <a:normAutofit lnSpcReduction="10000"/>
          </a:bodyPr>
          <a:lstStyle/>
          <a:p>
            <a:r>
              <a:rPr lang="en-US" sz="3200" b="1" dirty="0" smtClean="0"/>
              <a:t>If determined by the HCP, the individual does not require Epinephrine via auto-injector available at all times, such as</a:t>
            </a:r>
          </a:p>
          <a:p>
            <a:pPr lvl="1"/>
            <a:r>
              <a:rPr lang="en-US" sz="2800" b="1" dirty="0" smtClean="0"/>
              <a:t>Traveling between MAP sites</a:t>
            </a:r>
          </a:p>
          <a:p>
            <a:pPr lvl="1"/>
            <a:r>
              <a:rPr lang="en-US" sz="2800" b="1" dirty="0" smtClean="0"/>
              <a:t>LOA (non staffed)</a:t>
            </a:r>
            <a:endParaRPr lang="en-US" sz="2800" b="1" dirty="0"/>
          </a:p>
          <a:p>
            <a:pPr lvl="1"/>
            <a:r>
              <a:rPr lang="en-US" sz="2800" b="1" dirty="0" smtClean="0"/>
              <a:t>non MAP work sites</a:t>
            </a:r>
          </a:p>
          <a:p>
            <a:pPr lvl="2"/>
            <a:r>
              <a:rPr lang="en-US" sz="2400" b="1" dirty="0" smtClean="0"/>
              <a:t>The HCP approved protocol must include how to manage an event </a:t>
            </a:r>
          </a:p>
          <a:p>
            <a:pPr lvl="2"/>
            <a:r>
              <a:rPr lang="en-US" sz="2400" b="1" dirty="0" smtClean="0"/>
              <a:t>(i.e. Call 911)</a:t>
            </a:r>
            <a:endParaRPr lang="en-US" sz="2400" b="1" dirty="0"/>
          </a:p>
        </p:txBody>
      </p:sp>
      <p:pic>
        <p:nvPicPr>
          <p:cNvPr id="4" name="Picture 3" descr="Image result for image for stick figure with a syrin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5" y="381000"/>
            <a:ext cx="777240" cy="886460"/>
          </a:xfrm>
          <a:prstGeom prst="rect">
            <a:avLst/>
          </a:prstGeom>
          <a:noFill/>
          <a:ln>
            <a:noFill/>
          </a:ln>
        </p:spPr>
      </p:pic>
    </p:spTree>
    <p:extLst>
      <p:ext uri="{BB962C8B-B14F-4D97-AF65-F5344CB8AC3E}">
        <p14:creationId xmlns:p14="http://schemas.microsoft.com/office/powerpoint/2010/main" val="421659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normAutofit fontScale="90000"/>
          </a:bodyPr>
          <a:lstStyle/>
          <a:p>
            <a:r>
              <a:rPr lang="en-US" sz="4400" b="1" dirty="0" smtClean="0"/>
              <a:t>      </a:t>
            </a:r>
            <a:r>
              <a:rPr lang="en-US" sz="3600" b="1" dirty="0" smtClean="0"/>
              <a:t>Epinephrine via Auto-injector Protocol</a:t>
            </a:r>
            <a:endParaRPr lang="en-US" sz="3600" b="1" dirty="0"/>
          </a:p>
        </p:txBody>
      </p:sp>
      <p:sp>
        <p:nvSpPr>
          <p:cNvPr id="3" name="Content Placeholder 2"/>
          <p:cNvSpPr>
            <a:spLocks noGrp="1"/>
          </p:cNvSpPr>
          <p:nvPr>
            <p:ph idx="1"/>
          </p:nvPr>
        </p:nvSpPr>
        <p:spPr/>
        <p:txBody>
          <a:bodyPr>
            <a:normAutofit/>
          </a:bodyPr>
          <a:lstStyle/>
          <a:p>
            <a:r>
              <a:rPr lang="en-US" sz="4000" b="1" dirty="0" smtClean="0"/>
              <a:t>Must be</a:t>
            </a:r>
          </a:p>
          <a:p>
            <a:pPr lvl="1"/>
            <a:r>
              <a:rPr lang="en-US" sz="3800" b="1" dirty="0" smtClean="0"/>
              <a:t>Reviewed </a:t>
            </a:r>
          </a:p>
          <a:p>
            <a:pPr lvl="2"/>
            <a:r>
              <a:rPr lang="en-US" sz="3600" b="1" dirty="0"/>
              <a:t>A</a:t>
            </a:r>
            <a:r>
              <a:rPr lang="en-US" sz="3600" b="1" dirty="0" smtClean="0"/>
              <a:t>t least yearly</a:t>
            </a:r>
          </a:p>
          <a:p>
            <a:pPr lvl="2"/>
            <a:r>
              <a:rPr lang="en-US" sz="3600" b="1" dirty="0" smtClean="0"/>
              <a:t>Signed/dated</a:t>
            </a:r>
          </a:p>
          <a:p>
            <a:pPr lvl="3"/>
            <a:r>
              <a:rPr lang="en-US" sz="3400" b="1" dirty="0" smtClean="0"/>
              <a:t>by prescribing HCP</a:t>
            </a:r>
          </a:p>
        </p:txBody>
      </p:sp>
      <p:pic>
        <p:nvPicPr>
          <p:cNvPr id="4" name="Picture 3" descr="Image result for image for stick figure with a syrin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87" y="381000"/>
            <a:ext cx="777240" cy="886460"/>
          </a:xfrm>
          <a:prstGeom prst="rect">
            <a:avLst/>
          </a:prstGeom>
          <a:noFill/>
          <a:ln>
            <a:noFill/>
          </a:ln>
        </p:spPr>
      </p:pic>
    </p:spTree>
    <p:extLst>
      <p:ext uri="{BB962C8B-B14F-4D97-AF65-F5344CB8AC3E}">
        <p14:creationId xmlns:p14="http://schemas.microsoft.com/office/powerpoint/2010/main" val="36631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6040&quot;&gt;&lt;object type=&quot;3&quot; unique_id=&quot;16041&quot;&gt;&lt;property id=&quot;20148&quot; value=&quot;5&quot;/&gt;&lt;property id=&quot;20300&quot; value=&quot;Slide 1 - &amp;quot;Epinephrine via Auto-injector&amp;quot;&quot;/&gt;&lt;property id=&quot;20307&quot; value=&quot;403&quot;/&gt;&lt;/object&gt;&lt;object type=&quot;3&quot; unique_id=&quot;16042&quot;&gt;&lt;property id=&quot;20148&quot; value=&quot;5&quot;/&gt;&lt;property id=&quot;20300&quot; value=&quot;Slide 2 - &amp;quot;      Epinephrine via Auto-injector&amp;quot;&quot;/&gt;&lt;property id=&quot;20307&quot; value=&quot;361&quot;/&gt;&lt;/object&gt;&lt;object type=&quot;3&quot; unique_id=&quot;16043&quot;&gt;&lt;property id=&quot;20148&quot; value=&quot;5&quot;/&gt;&lt;property id=&quot;20300&quot; value=&quot;Slide 3 - &amp;quot;      Epinephrine via Auto-injector&amp;quot;&quot;/&gt;&lt;property id=&quot;20307&quot; value=&quot;362&quot;/&gt;&lt;/object&gt;&lt;object type=&quot;3&quot; unique_id=&quot;16044&quot;&gt;&lt;property id=&quot;20148&quot; value=&quot;5&quot;/&gt;&lt;property id=&quot;20300&quot; value=&quot;Slide 4 - &amp;quot;Option 1&amp;quot;&quot;/&gt;&lt;property id=&quot;20307&quot; value=&quot;364&quot;/&gt;&lt;/object&gt;&lt;object type=&quot;3&quot; unique_id=&quot;16045&quot;&gt;&lt;property id=&quot;20148&quot; value=&quot;5&quot;/&gt;&lt;property id=&quot;20300&quot; value=&quot;Slide 5 - &amp;quot;Option 2&amp;quot;&quot;/&gt;&lt;property id=&quot;20307&quot; value=&quot;363&quot;/&gt;&lt;/object&gt;&lt;object type=&quot;3&quot; unique_id=&quot;16046&quot;&gt;&lt;property id=&quot;20148&quot; value=&quot;5&quot;/&gt;&lt;property id=&quot;20300&quot; value=&quot;Slide 6 - &amp;quot;Considerations&amp;quot;&quot;/&gt;&lt;property id=&quot;20307&quot; value=&quot;366&quot;/&gt;&lt;/object&gt;&lt;object type=&quot;3&quot; unique_id=&quot;16047&quot;&gt;&lt;property id=&quot;20148&quot; value=&quot;5&quot;/&gt;&lt;property id=&quot;20300&quot; value=&quot;Slide 7 - &amp;quot;      Epinephrine via Auto-injector Protocol &amp;quot;&quot;/&gt;&lt;property id=&quot;20307&quot; value=&quot;367&quot;/&gt;&lt;/object&gt;&lt;object type=&quot;3&quot; unique_id=&quot;16048&quot;&gt;&lt;property id=&quot;20148&quot; value=&quot;5&quot;/&gt;&lt;property id=&quot;20300&quot; value=&quot;Slide 8 - &amp;quot;       Epinephrine via Auto-injector Protocol&amp;quot;&quot;/&gt;&lt;property id=&quot;20307&quot; value=&quot;386&quot;/&gt;&lt;/object&gt;&lt;object type=&quot;3&quot; unique_id=&quot;16049&quot;&gt;&lt;property id=&quot;20148&quot; value=&quot;5&quot;/&gt;&lt;property id=&quot;20300&quot; value=&quot;Slide 9 - &amp;quot;      Epinephrine via Auto-injector Protocol&amp;quot;&quot;/&gt;&lt;property id=&quot;20307&quot; value=&quot;369&quot;/&gt;&lt;/object&gt;&lt;object type=&quot;3&quot; unique_id=&quot;16050&quot;&gt;&lt;property id=&quot;20148&quot; value=&quot;5&quot;/&gt;&lt;property id=&quot;20300&quot; value=&quot;Slide 10 - &amp;quot;     Non-MAP&amp;quot;&quot;/&gt;&lt;property id=&quot;20307&quot; value=&quot;390&quot;/&gt;&lt;/object&gt;&lt;object type=&quot;3&quot; unique_id=&quot;16051&quot;&gt;&lt;property id=&quot;20148&quot; value=&quot;5&quot;/&gt;&lt;property id=&quot;20300&quot; value=&quot;Slide 11 - &amp;quot;     MAP Policy 01-2&amp;quot;&quot;/&gt;&lt;property id=&quot;20307&quot; value=&quot;389&quot;/&gt;&lt;/object&gt;&lt;object type=&quot;3&quot; unique_id=&quot;16052&quot;&gt;&lt;property id=&quot;20148&quot; value=&quot;5&quot;/&gt;&lt;property id=&quot;20300&quot; value=&quot;Slide 12 - &amp;quot;Questions?&amp;quot;&quot;/&gt;&lt;property id=&quot;20307&quot; value=&quot;370&quot;/&gt;&lt;/object&gt;&lt;/object&gt;&lt;object type=&quot;8&quot; unique_id=&quot;16066&quot;&gt;&lt;/object&gt;&lt;/object&gt;&lt;/database&gt;"/>
  <p:tag name="MMPROD_NEXTUNIQUEID" val="10012"/>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3067</TotalTime>
  <Words>988</Words>
  <Application>Microsoft Office PowerPoint</Application>
  <PresentationFormat>On-screen Show (4:3)</PresentationFormat>
  <Paragraphs>97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Epinephrine via Auto-injector</vt:lpstr>
      <vt:lpstr>      Epinephrine via Auto-injector</vt:lpstr>
      <vt:lpstr>      Epinephrine via Auto-injector</vt:lpstr>
      <vt:lpstr>Option 1</vt:lpstr>
      <vt:lpstr>Option 2</vt:lpstr>
      <vt:lpstr>Considerations</vt:lpstr>
      <vt:lpstr>      Epinephrine via Auto-injector Protocol </vt:lpstr>
      <vt:lpstr>       Epinephrine via Auto-injector Protocol</vt:lpstr>
      <vt:lpstr>      Epinephrine via Auto-injector Protocol</vt:lpstr>
      <vt:lpstr>     Non-MAP</vt:lpstr>
      <vt:lpstr>     MAP Policy 01-2</vt:lpstr>
      <vt:lpstr>Questions?</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Whittemore, Carolyn (DDS)</dc:creator>
  <cp:lastModifiedBy>Dutra, Courtney (Noblett)</cp:lastModifiedBy>
  <cp:revision>368</cp:revision>
  <cp:lastPrinted>2017-10-06T16:26:40Z</cp:lastPrinted>
  <dcterms:created xsi:type="dcterms:W3CDTF">2017-06-09T18:37:20Z</dcterms:created>
  <dcterms:modified xsi:type="dcterms:W3CDTF">2017-11-08T20:38:43Z</dcterms:modified>
</cp:coreProperties>
</file>