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sldIdLst>
    <p:sldId id="256" r:id="rId2"/>
    <p:sldId id="257" r:id="rId3"/>
    <p:sldId id="295" r:id="rId4"/>
    <p:sldId id="323" r:id="rId5"/>
    <p:sldId id="275" r:id="rId6"/>
    <p:sldId id="305" r:id="rId7"/>
    <p:sldId id="277" r:id="rId8"/>
    <p:sldId id="278" r:id="rId9"/>
    <p:sldId id="260" r:id="rId10"/>
    <p:sldId id="299" r:id="rId11"/>
    <p:sldId id="306" r:id="rId12"/>
    <p:sldId id="280" r:id="rId13"/>
    <p:sldId id="281" r:id="rId14"/>
    <p:sldId id="284" r:id="rId15"/>
    <p:sldId id="307" r:id="rId16"/>
    <p:sldId id="283" r:id="rId17"/>
    <p:sldId id="285" r:id="rId18"/>
    <p:sldId id="259" r:id="rId19"/>
    <p:sldId id="296" r:id="rId20"/>
    <p:sldId id="317" r:id="rId21"/>
    <p:sldId id="318" r:id="rId22"/>
    <p:sldId id="308" r:id="rId23"/>
    <p:sldId id="263" r:id="rId24"/>
    <p:sldId id="264" r:id="rId25"/>
    <p:sldId id="322" r:id="rId26"/>
    <p:sldId id="265" r:id="rId27"/>
    <p:sldId id="320" r:id="rId28"/>
    <p:sldId id="321" r:id="rId29"/>
    <p:sldId id="311" r:id="rId30"/>
    <p:sldId id="312" r:id="rId31"/>
    <p:sldId id="293" r:id="rId32"/>
    <p:sldId id="294" r:id="rId33"/>
    <p:sldId id="300" r:id="rId34"/>
    <p:sldId id="303" r:id="rId35"/>
    <p:sldId id="297" r:id="rId36"/>
    <p:sldId id="289" r:id="rId37"/>
    <p:sldId id="290" r:id="rId38"/>
    <p:sldId id="298" r:id="rId39"/>
    <p:sldId id="291" r:id="rId40"/>
    <p:sldId id="314" r:id="rId41"/>
    <p:sldId id="315" r:id="rId42"/>
    <p:sldId id="316" r:id="rId43"/>
    <p:sldId id="271" r:id="rId4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72662" autoAdjust="0"/>
  </p:normalViewPr>
  <p:slideViewPr>
    <p:cSldViewPr>
      <p:cViewPr varScale="1">
        <p:scale>
          <a:sx n="62" d="100"/>
          <a:sy n="62" d="100"/>
        </p:scale>
        <p:origin x="205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38AE81D7-3FE6-4854-88B4-E28397416744}" type="datetimeFigureOut">
              <a:rPr lang="en-US" smtClean="0"/>
              <a:t>10/9/2019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CA27383B-4762-4D7D-A59B-B12EADFB6EEF}" type="slidenum">
              <a:rPr lang="en-US" smtClean="0"/>
              <a:t>‹#›</a:t>
            </a:fld>
            <a:endParaRPr lang="en-US"/>
          </a:p>
        </p:txBody>
      </p:sp>
    </p:spTree>
    <p:extLst>
      <p:ext uri="{BB962C8B-B14F-4D97-AF65-F5344CB8AC3E}">
        <p14:creationId xmlns:p14="http://schemas.microsoft.com/office/powerpoint/2010/main" val="1903590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Welcome to the semi annual MAP Trainer webinar. I’m Heather Lake, a Department of Developmental Services MAP Coordinator and I’m your webinar presenter.</a:t>
            </a:r>
          </a:p>
          <a:p>
            <a:pPr defTabSz="933237">
              <a:defRPr/>
            </a:pPr>
            <a:endParaRPr lang="en-US" dirty="0"/>
          </a:p>
          <a:p>
            <a:pPr defTabSz="933237">
              <a:defRPr/>
            </a:pPr>
            <a:r>
              <a:rPr lang="en-US" dirty="0"/>
              <a:t>By viewing webinars marked</a:t>
            </a:r>
            <a:r>
              <a:rPr lang="en-US" baseline="0" dirty="0"/>
              <a:t> as ‘required’ within the specific time period, you’ll meet the MAP Trainer meeting ‘attendance’ requirement.</a:t>
            </a:r>
          </a:p>
          <a:p>
            <a:pPr defTabSz="933237">
              <a:defRPr/>
            </a:pPr>
            <a:endParaRPr lang="en-US" baseline="0" dirty="0"/>
          </a:p>
          <a:p>
            <a:r>
              <a:rPr lang="en-US" dirty="0"/>
              <a:t>After the webinar, you’re encouraged to contact your Regional</a:t>
            </a:r>
            <a:r>
              <a:rPr lang="en-US" baseline="0" dirty="0"/>
              <a:t> MAP Coordinator if you have a question or need further clarification on a topic presented.</a:t>
            </a:r>
          </a:p>
          <a:p>
            <a:endParaRPr lang="en-US" baseline="0" dirty="0"/>
          </a:p>
          <a:p>
            <a:r>
              <a:rPr lang="en-US" u="none" baseline="0" dirty="0"/>
              <a:t>Handouts included are the </a:t>
            </a:r>
            <a:r>
              <a:rPr lang="en-US" baseline="0" dirty="0"/>
              <a:t>MAP Organizational chart, Notice of rescission of the </a:t>
            </a:r>
            <a:r>
              <a:rPr lang="en-US" dirty="0"/>
              <a:t>MAP Policy 08-7 High Alert Medication-Combination</a:t>
            </a:r>
            <a:r>
              <a:rPr lang="en-US" baseline="0" dirty="0"/>
              <a:t> drug product buprenorphine hydrochloride and naloxone (also known as Suboxone), the Advisory for the Valid Health Care Provider Orders-MAP Sites and the D&amp;SDT TMU Memorandum.</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a:t>
            </a:fld>
            <a:endParaRPr lang="en-US"/>
          </a:p>
        </p:txBody>
      </p:sp>
    </p:spTree>
    <p:extLst>
      <p:ext uri="{BB962C8B-B14F-4D97-AF65-F5344CB8AC3E}">
        <p14:creationId xmlns:p14="http://schemas.microsoft.com/office/powerpoint/2010/main" val="113843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way to access</a:t>
            </a:r>
            <a:r>
              <a:rPr lang="en-US" baseline="0" dirty="0"/>
              <a:t> any advisories or updates to the MAP website is to click on the new section titled ‘</a:t>
            </a:r>
            <a:r>
              <a:rPr lang="en-US" i="1" baseline="0" dirty="0"/>
              <a:t>MAP Recent News’. </a:t>
            </a:r>
            <a:r>
              <a:rPr lang="en-US" i="0" baseline="0" dirty="0"/>
              <a:t>First, start with the MAP friendly URL, listed at the top of your screen... and </a:t>
            </a:r>
            <a:r>
              <a:rPr lang="en-US" baseline="0" dirty="0"/>
              <a:t>scroll down…</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10</a:t>
            </a:fld>
            <a:endParaRPr lang="en-US"/>
          </a:p>
        </p:txBody>
      </p:sp>
    </p:spTree>
    <p:extLst>
      <p:ext uri="{BB962C8B-B14F-4D97-AF65-F5344CB8AC3E}">
        <p14:creationId xmlns:p14="http://schemas.microsoft.com/office/powerpoint/2010/main" val="3450187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t>
            </a:r>
            <a:r>
              <a:rPr lang="en-US" baseline="0" dirty="0"/>
              <a:t>‘what you need to know’ and click on ‘</a:t>
            </a:r>
            <a:r>
              <a:rPr lang="en-US" i="1" baseline="0" dirty="0"/>
              <a:t>What’s New: MAP Recent News</a:t>
            </a:r>
            <a:r>
              <a:rPr lang="en-US" baseline="0" dirty="0"/>
              <a:t>’… This section lists what has recently been updated within the DPH-MAP website.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11</a:t>
            </a:fld>
            <a:endParaRPr lang="en-US"/>
          </a:p>
        </p:txBody>
      </p:sp>
    </p:spTree>
    <p:extLst>
      <p:ext uri="{BB962C8B-B14F-4D97-AF65-F5344CB8AC3E}">
        <p14:creationId xmlns:p14="http://schemas.microsoft.com/office/powerpoint/2010/main" val="125966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you will see a table of contents that lists the dates when updates have been made to the website, for example clicking</a:t>
            </a:r>
            <a:r>
              <a:rPr lang="en-US" baseline="0" dirty="0"/>
              <a:t> on 06-19-19…</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12</a:t>
            </a:fld>
            <a:endParaRPr lang="en-US"/>
          </a:p>
        </p:txBody>
      </p:sp>
    </p:spTree>
    <p:extLst>
      <p:ext uri="{BB962C8B-B14F-4D97-AF65-F5344CB8AC3E}">
        <p14:creationId xmlns:p14="http://schemas.microsoft.com/office/powerpoint/2010/main" val="3354658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Brings you to the ‘Valid Health Care Provider Orders-MAP Sites’ that we reviewed</a:t>
            </a:r>
            <a:r>
              <a:rPr lang="en-US" baseline="0" dirty="0"/>
              <a:t> earlier.</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13</a:t>
            </a:fld>
            <a:endParaRPr lang="en-US"/>
          </a:p>
        </p:txBody>
      </p:sp>
    </p:spTree>
    <p:extLst>
      <p:ext uri="{BB962C8B-B14F-4D97-AF65-F5344CB8AC3E}">
        <p14:creationId xmlns:p14="http://schemas.microsoft.com/office/powerpoint/2010/main" val="2658880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 access any notices you would start with the MAP friendly URL, listed at the top of your screen</a:t>
            </a:r>
            <a:r>
              <a:rPr lang="en-US" baseline="0" dirty="0"/>
              <a:t> and scroll down…</a:t>
            </a:r>
            <a:endParaRPr lang="en-US" dirty="0"/>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14</a:t>
            </a:fld>
            <a:endParaRPr lang="en-US"/>
          </a:p>
        </p:txBody>
      </p:sp>
    </p:spTree>
    <p:extLst>
      <p:ext uri="{BB962C8B-B14F-4D97-AF65-F5344CB8AC3E}">
        <p14:creationId xmlns:p14="http://schemas.microsoft.com/office/powerpoint/2010/main" val="3450187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 the section titled, “what you need to know”.  Here</a:t>
            </a:r>
            <a:r>
              <a:rPr lang="en-US" baseline="0" dirty="0"/>
              <a:t> you can access any of the notices by clicking on ‘</a:t>
            </a:r>
            <a:r>
              <a:rPr lang="en-US" i="1" baseline="0" dirty="0"/>
              <a:t>MAP Resources</a:t>
            </a:r>
            <a:r>
              <a:rPr lang="en-US"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15</a:t>
            </a:fld>
            <a:endParaRPr lang="en-US"/>
          </a:p>
        </p:txBody>
      </p:sp>
    </p:spTree>
    <p:extLst>
      <p:ext uri="{BB962C8B-B14F-4D97-AF65-F5344CB8AC3E}">
        <p14:creationId xmlns:p14="http://schemas.microsoft.com/office/powerpoint/2010/main" val="518014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once there, select </a:t>
            </a:r>
            <a:r>
              <a:rPr lang="en-US" i="1" dirty="0"/>
              <a:t>Notices…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16</a:t>
            </a:fld>
            <a:endParaRPr lang="en-US"/>
          </a:p>
        </p:txBody>
      </p:sp>
    </p:spTree>
    <p:extLst>
      <p:ext uri="{BB962C8B-B14F-4D97-AF65-F5344CB8AC3E}">
        <p14:creationId xmlns:p14="http://schemas.microsoft.com/office/powerpoint/2010/main" val="2366063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Notices are posted here.</a:t>
            </a:r>
          </a:p>
          <a:p>
            <a:endParaRPr lang="en-US" dirty="0"/>
          </a:p>
          <a:p>
            <a:r>
              <a:rPr lang="en-US" dirty="0"/>
              <a:t>The ‘Notice of Rescission of MAP High</a:t>
            </a:r>
            <a:r>
              <a:rPr lang="en-US" baseline="0" dirty="0"/>
              <a:t> Alert Medication combination drug product buprenorphine hydrochloride and naloxone (brand name Suboxone) Policy 08-7’ is identified on your screen above.</a:t>
            </a:r>
            <a:endParaRPr lang="en-US" dirty="0"/>
          </a:p>
          <a:p>
            <a:endParaRPr lang="en-US" dirty="0"/>
          </a:p>
          <a:p>
            <a:r>
              <a:rPr lang="en-US" dirty="0"/>
              <a:t>When</a:t>
            </a:r>
            <a:r>
              <a:rPr lang="en-US" baseline="0" dirty="0"/>
              <a:t> you click on the Notice…</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17</a:t>
            </a:fld>
            <a:endParaRPr lang="en-US"/>
          </a:p>
        </p:txBody>
      </p:sp>
    </p:spTree>
    <p:extLst>
      <p:ext uri="{BB962C8B-B14F-4D97-AF65-F5344CB8AC3E}">
        <p14:creationId xmlns:p14="http://schemas.microsoft.com/office/powerpoint/2010/main" val="2983443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…you can view the Notice in it’s entirety.  A copy is also included in your handouts.</a:t>
            </a:r>
          </a:p>
          <a:p>
            <a:endParaRPr lang="en-US" baseline="0" dirty="0"/>
          </a:p>
          <a:p>
            <a:r>
              <a:rPr lang="en-US" baseline="0" dirty="0"/>
              <a:t>As of May 28, 2019 Suboxone is no longer considered a ‘high-alert’ medication and can be managed as any other scheduled VI medication. The notice of rescission provides agencies with 2 resources for assistance for supporting individuals with or without substance use disorder.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18</a:t>
            </a:fld>
            <a:endParaRPr lang="en-US"/>
          </a:p>
        </p:txBody>
      </p:sp>
    </p:spTree>
    <p:extLst>
      <p:ext uri="{BB962C8B-B14F-4D97-AF65-F5344CB8AC3E}">
        <p14:creationId xmlns:p14="http://schemas.microsoft.com/office/powerpoint/2010/main" val="2583094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will discuss some ‘issues in the field’…</a:t>
            </a:r>
          </a:p>
        </p:txBody>
      </p:sp>
      <p:sp>
        <p:nvSpPr>
          <p:cNvPr id="4" name="Slide Number Placeholder 3"/>
          <p:cNvSpPr>
            <a:spLocks noGrp="1"/>
          </p:cNvSpPr>
          <p:nvPr>
            <p:ph type="sldNum" sz="quarter" idx="10"/>
          </p:nvPr>
        </p:nvSpPr>
        <p:spPr/>
        <p:txBody>
          <a:bodyPr/>
          <a:lstStyle/>
          <a:p>
            <a:fld id="{CA27383B-4762-4D7D-A59B-B12EADFB6EEF}" type="slidenum">
              <a:rPr lang="en-US" smtClean="0"/>
              <a:t>19</a:t>
            </a:fld>
            <a:endParaRPr lang="en-US"/>
          </a:p>
        </p:txBody>
      </p:sp>
    </p:spTree>
    <p:extLst>
      <p:ext uri="{BB962C8B-B14F-4D97-AF65-F5344CB8AC3E}">
        <p14:creationId xmlns:p14="http://schemas.microsoft.com/office/powerpoint/2010/main" val="995575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agenda for today is to cover new information,</a:t>
            </a:r>
            <a:r>
              <a:rPr lang="en-US" baseline="0" dirty="0"/>
              <a:t> issues in the field, MAP Trainer status followed by D&amp;S Diversified Technologies updates. </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a:t>
            </a:fld>
            <a:endParaRPr lang="en-US"/>
          </a:p>
        </p:txBody>
      </p:sp>
    </p:spTree>
    <p:extLst>
      <p:ext uri="{BB962C8B-B14F-4D97-AF65-F5344CB8AC3E}">
        <p14:creationId xmlns:p14="http://schemas.microsoft.com/office/powerpoint/2010/main" val="392207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issue of how</a:t>
            </a:r>
            <a:r>
              <a:rPr lang="en-US" baseline="0" dirty="0"/>
              <a:t> to manage ‘blank’ spaces on the front of the MAR comes up often. </a:t>
            </a:r>
            <a:r>
              <a:rPr lang="en-US" dirty="0"/>
              <a:t>If </a:t>
            </a:r>
            <a:r>
              <a:rPr lang="en-US" baseline="0" dirty="0"/>
              <a:t>you have ‘empty’ boxes on the MAR where there should be initials indicating the med was administered and after a review of</a:t>
            </a:r>
            <a:r>
              <a:rPr lang="en-US" i="0" u="none" baseline="0" dirty="0"/>
              <a:t> blister pack monitoring or routine pill counts</a:t>
            </a:r>
            <a:r>
              <a:rPr lang="en-US" baseline="0" dirty="0"/>
              <a:t>, it is determined that the medication was administered but staff ‘forgot’ to document it as given, they cannot go back and put their initials…</a:t>
            </a:r>
            <a:endParaRPr lang="en-US" i="0" u="none" baseline="0" dirty="0"/>
          </a:p>
          <a:p>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20</a:t>
            </a:fld>
            <a:endParaRPr lang="en-US"/>
          </a:p>
        </p:txBody>
      </p:sp>
    </p:spTree>
    <p:extLst>
      <p:ext uri="{BB962C8B-B14F-4D97-AF65-F5344CB8AC3E}">
        <p14:creationId xmlns:p14="http://schemas.microsoft.com/office/powerpoint/2010/main" val="1106592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As you can see on the screen above </a:t>
            </a:r>
            <a:r>
              <a:rPr lang="en-US" i="0" u="none" baseline="0" dirty="0"/>
              <a:t>the 8pm med boxes on March 5</a:t>
            </a:r>
            <a:r>
              <a:rPr lang="en-US" i="0" u="none" baseline="30000" dirty="0"/>
              <a:t>th</a:t>
            </a:r>
            <a:r>
              <a:rPr lang="en-US" i="0" u="none" baseline="0" dirty="0"/>
              <a:t> are blank;</a:t>
            </a:r>
            <a:r>
              <a:rPr lang="en-US" baseline="0" dirty="0"/>
              <a:t> the box</a:t>
            </a:r>
            <a:r>
              <a:rPr lang="en-US" i="0" u="none" baseline="0" dirty="0"/>
              <a:t>es </a:t>
            </a:r>
            <a:r>
              <a:rPr lang="en-US" baseline="0" dirty="0"/>
              <a:t>must remain ‘empty’ and the staff who forgot to put their initials must document a ‘late entry’ MAR progress note…</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21</a:t>
            </a:fld>
            <a:endParaRPr lang="en-US"/>
          </a:p>
        </p:txBody>
      </p:sp>
    </p:spTree>
    <p:extLst>
      <p:ext uri="{BB962C8B-B14F-4D97-AF65-F5344CB8AC3E}">
        <p14:creationId xmlns:p14="http://schemas.microsoft.com/office/powerpoint/2010/main" val="2337482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screen</a:t>
            </a:r>
            <a:r>
              <a:rPr lang="en-US" baseline="0" dirty="0"/>
              <a:t> above is</a:t>
            </a:r>
            <a:r>
              <a:rPr lang="en-US" dirty="0"/>
              <a:t> an example of a ‘late entry’ progress note when staff administered medication but forgot to initial the box.</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staff who discovered the ‘blank’ spaces on the MAR documented a progress note describing what they found and who they contacted. The staff who failed to document the med as given in real time wrote a progress note as well. They put the date and time (of entry) and documented that the med was administered on ‘x’ date at ‘x’ time but they forgot to put their initials in the box.</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If after review it is determined the med was not administered, it is a medication occurrence for omission and must be reported. The documentation for an omission would include the name of the MAP Consultant contacted and recommendations given.</a:t>
            </a:r>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22</a:t>
            </a:fld>
            <a:endParaRPr lang="en-US"/>
          </a:p>
        </p:txBody>
      </p:sp>
    </p:spTree>
    <p:extLst>
      <p:ext uri="{BB962C8B-B14F-4D97-AF65-F5344CB8AC3E}">
        <p14:creationId xmlns:p14="http://schemas.microsoft.com/office/powerpoint/2010/main" val="548390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column of the index titled, “Person responsible for removing medication from count”, is for </a:t>
            </a:r>
            <a:r>
              <a:rPr lang="en-US" b="0" dirty="0"/>
              <a:t>supervisors to sign.</a:t>
            </a:r>
            <a:r>
              <a:rPr lang="en-US" dirty="0"/>
              <a:t> Only a supervisor may remove</a:t>
            </a:r>
            <a:r>
              <a:rPr lang="en-US" baseline="0" dirty="0"/>
              <a:t> a medication from count, for reasons including but not limited to:</a:t>
            </a:r>
          </a:p>
          <a:p>
            <a:pPr marL="174982" indent="-174982">
              <a:buFont typeface="Wingdings" panose="05000000000000000000" pitchFamily="2" charset="2"/>
              <a:buChar char="§"/>
            </a:pPr>
            <a:r>
              <a:rPr lang="en-US" baseline="0" dirty="0"/>
              <a:t>The medication was discontinued and disposed</a:t>
            </a:r>
          </a:p>
          <a:p>
            <a:pPr marL="174982" indent="-174982">
              <a:buFont typeface="Wingdings" panose="05000000000000000000" pitchFamily="2" charset="2"/>
              <a:buChar char="§"/>
            </a:pPr>
            <a:r>
              <a:rPr lang="en-US" baseline="0" dirty="0"/>
              <a:t>The medication was disposed after a person passed away</a:t>
            </a:r>
          </a:p>
          <a:p>
            <a:pPr marL="174982" indent="-174982">
              <a:buFont typeface="Wingdings" panose="05000000000000000000" pitchFamily="2" charset="2"/>
              <a:buChar char="§"/>
            </a:pPr>
            <a:r>
              <a:rPr lang="en-US" baseline="0" dirty="0"/>
              <a:t>The person moved and medication was transferred to a new home</a:t>
            </a:r>
          </a:p>
          <a:p>
            <a:pPr marL="641600" lvl="1" indent="-174982">
              <a:buFont typeface="Wingdings" panose="05000000000000000000" pitchFamily="2" charset="2"/>
              <a:buChar char="§"/>
            </a:pPr>
            <a:r>
              <a:rPr lang="en-US" baseline="0" dirty="0"/>
              <a:t>The ‘amount left column’ of the corresponding count sheet page in any of the above examples will be marked ‘0’, since that medication is physically no longer in the program to count</a:t>
            </a:r>
          </a:p>
          <a:p>
            <a:endParaRPr lang="en-US" baseline="0" dirty="0"/>
          </a:p>
          <a:p>
            <a:r>
              <a:rPr lang="en-US" baseline="0" dirty="0"/>
              <a:t>On the current slide the supervisor, Linda White, removed from count Sara Brown’s Phenobarbital.</a:t>
            </a:r>
          </a:p>
          <a:p>
            <a:r>
              <a:rPr lang="en-US" baseline="0" dirty="0"/>
              <a:t>This example can be found on Page 161 in the RIA curriculum.</a:t>
            </a:r>
          </a:p>
          <a:p>
            <a:endParaRPr lang="en-US" baseline="0" dirty="0"/>
          </a:p>
          <a:p>
            <a:endParaRPr lang="en-US" baseline="0" dirty="0"/>
          </a:p>
          <a:p>
            <a:pPr marL="641600" lvl="1" indent="-174982">
              <a:buFont typeface="Wingdings" panose="05000000000000000000" pitchFamily="2" charset="2"/>
              <a:buChar char="§"/>
            </a:pPr>
            <a:endParaRPr lang="en-US" baseline="0" dirty="0"/>
          </a:p>
          <a:p>
            <a:pPr marL="466618" lvl="1"/>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23</a:t>
            </a:fld>
            <a:endParaRPr lang="en-US"/>
          </a:p>
        </p:txBody>
      </p:sp>
    </p:spTree>
    <p:extLst>
      <p:ext uri="{BB962C8B-B14F-4D97-AF65-F5344CB8AC3E}">
        <p14:creationId xmlns:p14="http://schemas.microsoft.com/office/powerpoint/2010/main" val="34718274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use of a highlighter can</a:t>
            </a:r>
            <a:r>
              <a:rPr lang="en-US" baseline="0" dirty="0"/>
              <a:t> have different meanings. It can alert the eyes to ‘pay attention’ to the highlighted information or it can alert the eyes to ‘ignore’ the highlighted information. In addition, if documents need to be photocopied, the highlighted area on the photocopy is no longer legible. For these reasons, we recommend limiting the use of a highlighter.  </a:t>
            </a:r>
          </a:p>
          <a:p>
            <a:endParaRPr lang="en-US" baseline="0" dirty="0"/>
          </a:p>
          <a:p>
            <a:r>
              <a:rPr lang="en-US" baseline="0" dirty="0"/>
              <a:t>A ‘light-yellow’ highlighter is recommended:</a:t>
            </a:r>
          </a:p>
          <a:p>
            <a:pPr marL="628650" lvl="1" indent="-171450">
              <a:buFont typeface="Wingdings" panose="05000000000000000000" pitchFamily="2" charset="2"/>
              <a:buChar char="§"/>
            </a:pPr>
            <a:r>
              <a:rPr lang="en-US" baseline="0" dirty="0"/>
              <a:t>as a visual aid for the HCP to document their signature</a:t>
            </a:r>
          </a:p>
          <a:p>
            <a:pPr marL="628650" lvl="1" indent="-171450">
              <a:buFont typeface="Wingdings" panose="05000000000000000000" pitchFamily="2" charset="2"/>
              <a:buChar char="§"/>
            </a:pPr>
            <a:r>
              <a:rPr lang="en-US" baseline="0" dirty="0"/>
              <a:t>in the index of the Countable Controlled Substance Book only to identify the rows that are </a:t>
            </a:r>
            <a:r>
              <a:rPr lang="en-US" b="1" baseline="0" dirty="0"/>
              <a:t>‘</a:t>
            </a:r>
            <a:r>
              <a:rPr lang="en-US" b="1" u="sng" baseline="0" dirty="0"/>
              <a:t>no longer active</a:t>
            </a:r>
            <a:r>
              <a:rPr lang="en-US" baseline="0" dirty="0"/>
              <a:t>’ because:</a:t>
            </a:r>
          </a:p>
          <a:p>
            <a:pPr marL="1085850" lvl="2" indent="-171450">
              <a:buFont typeface="Wingdings" panose="05000000000000000000" pitchFamily="2" charset="2"/>
              <a:buChar char="§"/>
            </a:pPr>
            <a:r>
              <a:rPr lang="en-US" baseline="0" dirty="0"/>
              <a:t>the medication has been removed from count, or</a:t>
            </a:r>
          </a:p>
          <a:p>
            <a:pPr marL="1085850" lvl="2" indent="-171450">
              <a:buFont typeface="Wingdings" panose="05000000000000000000" pitchFamily="2" charset="2"/>
              <a:buChar char="§"/>
            </a:pPr>
            <a:r>
              <a:rPr lang="en-US" baseline="0" dirty="0"/>
              <a:t>the medication has been transferred to a new row because all the boxes indicating a page transfer have been used</a:t>
            </a:r>
          </a:p>
          <a:p>
            <a:pPr marL="466618" lvl="1"/>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24</a:t>
            </a:fld>
            <a:endParaRPr lang="en-US"/>
          </a:p>
        </p:txBody>
      </p:sp>
    </p:spTree>
    <p:extLst>
      <p:ext uri="{BB962C8B-B14F-4D97-AF65-F5344CB8AC3E}">
        <p14:creationId xmlns:p14="http://schemas.microsoft.com/office/powerpoint/2010/main" val="3098222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On the current slide, the first row for Sarah Brown has been highlighted because the Phenobarbital has been discontinued and removed from count.</a:t>
            </a:r>
          </a:p>
          <a:p>
            <a:endParaRPr lang="en-US" baseline="0" dirty="0"/>
          </a:p>
          <a:p>
            <a:pPr marL="0" lvl="1" defTabSz="933237">
              <a:defRPr/>
            </a:pPr>
            <a:r>
              <a:rPr lang="en-US" baseline="0" dirty="0"/>
              <a:t>The 3</a:t>
            </a:r>
            <a:r>
              <a:rPr lang="en-US" baseline="30000" dirty="0"/>
              <a:t>rd</a:t>
            </a:r>
            <a:r>
              <a:rPr lang="en-US" baseline="0" dirty="0"/>
              <a:t> row, for Joseph Smith, has been highlighted to indicate the medication (Ativan 0.5mg) has been transferred to a new row because all the boxes for a page transfer have been used. Staff will need to turn to page 11 to count Joseph Smith’s Ativan 0.5mg.</a:t>
            </a:r>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25</a:t>
            </a:fld>
            <a:endParaRPr lang="en-US"/>
          </a:p>
        </p:txBody>
      </p:sp>
    </p:spTree>
    <p:extLst>
      <p:ext uri="{BB962C8B-B14F-4D97-AF65-F5344CB8AC3E}">
        <p14:creationId xmlns:p14="http://schemas.microsoft.com/office/powerpoint/2010/main" val="4046029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a person is considered self-administering, that is, the medication is under the complete control of the person, and the medication is discontinued or expired the person must dispose of the medication themselves. The teaching plan or teaching phase of ‘learning to self-administer’ needs to include how the individual will manage medication disposal.</a:t>
            </a:r>
          </a:p>
          <a:p>
            <a:endParaRPr lang="en-US" baseline="0" dirty="0"/>
          </a:p>
          <a:p>
            <a:pPr marL="0" indent="0">
              <a:buFont typeface="+mj-lt"/>
              <a:buNone/>
            </a:pP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26</a:t>
            </a:fld>
            <a:endParaRPr lang="en-US"/>
          </a:p>
        </p:txBody>
      </p:sp>
    </p:spTree>
    <p:extLst>
      <p:ext uri="{BB962C8B-B14F-4D97-AF65-F5344CB8AC3E}">
        <p14:creationId xmlns:p14="http://schemas.microsoft.com/office/powerpoint/2010/main" val="2189851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VNA and Insulin</a:t>
            </a:r>
          </a:p>
          <a:p>
            <a:r>
              <a:rPr lang="en-US" dirty="0"/>
              <a:t>It is recommended that </a:t>
            </a:r>
            <a:r>
              <a:rPr lang="en-US" i="0" dirty="0">
                <a:solidFill>
                  <a:schemeClr val="tx1"/>
                </a:solidFill>
              </a:rPr>
              <a:t>the party</a:t>
            </a:r>
            <a:r>
              <a:rPr lang="en-US" i="0" baseline="0" dirty="0">
                <a:solidFill>
                  <a:schemeClr val="tx1"/>
                </a:solidFill>
              </a:rPr>
              <a:t> responsible for insulin administration </a:t>
            </a:r>
            <a:r>
              <a:rPr lang="en-US" baseline="0" dirty="0"/>
              <a:t>accept the insulin delivery from the pharmacy. </a:t>
            </a:r>
            <a:r>
              <a:rPr lang="en-US" i="0" strike="noStrike" baseline="0" dirty="0"/>
              <a:t>I</a:t>
            </a:r>
            <a:r>
              <a:rPr lang="en-US" i="0" baseline="0" dirty="0"/>
              <a:t>f the VNA or nursing service is responsible for insulin administration and </a:t>
            </a:r>
            <a:r>
              <a:rPr lang="en-US" baseline="0" dirty="0"/>
              <a:t>is not present when the pharmacy delivers the insulin, then MAP Certified staff can sign for and accept the insulin delivery.</a:t>
            </a:r>
          </a:p>
          <a:p>
            <a:endParaRPr lang="en-US" baseline="0" dirty="0"/>
          </a:p>
          <a:p>
            <a:r>
              <a:rPr lang="en-US" baseline="0" dirty="0"/>
              <a:t>The MAP Certified staff would then need to use a </a:t>
            </a:r>
            <a:r>
              <a:rPr lang="en-US" i="1" baseline="0" dirty="0"/>
              <a:t>Medication Transfer </a:t>
            </a:r>
            <a:r>
              <a:rPr lang="en-US" baseline="0" dirty="0"/>
              <a:t>form when transferring the insulin to the VNA staff;</a:t>
            </a:r>
            <a:r>
              <a:rPr lang="en-US" i="1" baseline="0" dirty="0"/>
              <a:t> </a:t>
            </a:r>
            <a:r>
              <a:rPr lang="en-US" i="0" baseline="0" dirty="0"/>
              <a:t>once the insulin has been transferred to the VNA or nursing service, MAP Certified staff may no longer have access to the insulin.</a:t>
            </a:r>
            <a:endParaRPr lang="en-US" i="0" dirty="0"/>
          </a:p>
          <a:p>
            <a:endParaRPr lang="en-US" dirty="0"/>
          </a:p>
          <a:p>
            <a:pPr marL="0" indent="0">
              <a:buFont typeface="Wingdings" panose="05000000000000000000" pitchFamily="2" charset="2"/>
              <a:buNone/>
            </a:pPr>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27</a:t>
            </a:fld>
            <a:endParaRPr lang="en-US"/>
          </a:p>
        </p:txBody>
      </p:sp>
    </p:spTree>
    <p:extLst>
      <p:ext uri="{BB962C8B-B14F-4D97-AF65-F5344CB8AC3E}">
        <p14:creationId xmlns:p14="http://schemas.microsoft.com/office/powerpoint/2010/main" val="39721413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If the insulin has been transferred to the VNA</a:t>
            </a:r>
            <a:r>
              <a:rPr lang="en-US" i="0" baseline="0" dirty="0"/>
              <a:t> or </a:t>
            </a:r>
            <a:r>
              <a:rPr lang="en-US" i="0" dirty="0"/>
              <a:t>nursing</a:t>
            </a:r>
            <a:r>
              <a:rPr lang="en-US" i="0" baseline="0" dirty="0"/>
              <a:t> service</a:t>
            </a:r>
            <a:r>
              <a:rPr lang="en-US" i="0" dirty="0"/>
              <a:t> but</a:t>
            </a:r>
            <a:r>
              <a:rPr lang="en-US" i="0" baseline="0" dirty="0"/>
              <a:t> will still be stored at the MAP registered site</a:t>
            </a:r>
            <a:r>
              <a:rPr lang="en-US" i="1" baseline="0" dirty="0"/>
              <a:t> </a:t>
            </a:r>
            <a:r>
              <a:rPr lang="en-US" baseline="0" dirty="0"/>
              <a:t>it is recommended that the insulin be kept in a </a:t>
            </a:r>
            <a:r>
              <a:rPr lang="en-US" i="0" baseline="0" dirty="0"/>
              <a:t>separate</a:t>
            </a:r>
            <a:r>
              <a:rPr lang="en-US" baseline="0" dirty="0"/>
              <a:t> locked box or bank bag and </a:t>
            </a:r>
            <a:r>
              <a:rPr lang="en-US" i="0" baseline="0" dirty="0"/>
              <a:t>stored per the manufacturer’s recommendation</a:t>
            </a:r>
            <a:r>
              <a:rPr lang="en-US" i="1" baseline="0" dirty="0"/>
              <a:t>.</a:t>
            </a:r>
          </a:p>
          <a:p>
            <a:pPr marL="0" indent="0">
              <a:buFont typeface="Wingdings" panose="05000000000000000000" pitchFamily="2" charset="2"/>
              <a:buNone/>
            </a:pPr>
            <a:endParaRPr lang="en-US" baseline="0" dirty="0"/>
          </a:p>
          <a:p>
            <a:r>
              <a:rPr lang="en-US" dirty="0"/>
              <a:t>MAP</a:t>
            </a:r>
            <a:r>
              <a:rPr lang="en-US" baseline="0" dirty="0"/>
              <a:t> staff should not have access </a:t>
            </a:r>
            <a:r>
              <a:rPr lang="en-US" i="0" baseline="0" dirty="0"/>
              <a:t>to the contents of the</a:t>
            </a:r>
            <a:r>
              <a:rPr lang="en-US" i="1" baseline="0" dirty="0"/>
              <a:t> </a:t>
            </a:r>
            <a:r>
              <a:rPr lang="en-US" baseline="0" dirty="0"/>
              <a:t>locked box or bank bag. If the locked box or bank bag is kept in the refrigerator in the locked med room, MAP staff can go and retrieve the locked box or bank bag and hand to the licensed staff.</a:t>
            </a:r>
          </a:p>
          <a:p>
            <a:endParaRPr lang="en-US" baseline="0" dirty="0"/>
          </a:p>
          <a:p>
            <a:r>
              <a:rPr lang="en-US" dirty="0"/>
              <a:t>The</a:t>
            </a:r>
            <a:r>
              <a:rPr lang="en-US" baseline="0" dirty="0"/>
              <a:t> VNA or </a:t>
            </a:r>
            <a:r>
              <a:rPr lang="en-US" dirty="0"/>
              <a:t>nursing service typically has its own documentation</a:t>
            </a:r>
            <a:r>
              <a:rPr lang="en-US" baseline="0" dirty="0"/>
              <a:t> requirements, usually consisting of a file maintained in the home. The VNA or nursing service may communicate directly with the HCP and obtain new insulin orders, if needed. Any time the nurse obtains a new insulin order a copy needs to be put in the med book.</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If staff are taking the person to medical appointments and receiving changes in insulin orders, staff are expected to communicate those changes with the VNA or nursing service and give a copy of the HCP order to them to keep in their file. Licensed staff need an HCP order to administer insulin.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There should be a procedure</a:t>
            </a:r>
            <a:r>
              <a:rPr lang="en-US" baseline="0" dirty="0"/>
              <a:t> or </a:t>
            </a:r>
            <a:r>
              <a:rPr lang="en-US" dirty="0"/>
              <a:t>protocol in place, </a:t>
            </a:r>
            <a:r>
              <a:rPr lang="en-US" b="0" i="0" u="none" dirty="0">
                <a:solidFill>
                  <a:schemeClr val="tx1"/>
                </a:solidFill>
              </a:rPr>
              <a:t>including the preferred</a:t>
            </a:r>
            <a:r>
              <a:rPr lang="en-US" b="0" i="0" u="none" baseline="0" dirty="0">
                <a:solidFill>
                  <a:schemeClr val="tx1"/>
                </a:solidFill>
              </a:rPr>
              <a:t> </a:t>
            </a:r>
            <a:r>
              <a:rPr lang="en-US" b="0" i="0" u="none" dirty="0">
                <a:solidFill>
                  <a:schemeClr val="tx1"/>
                </a:solidFill>
              </a:rPr>
              <a:t>method of communication </a:t>
            </a:r>
            <a:r>
              <a:rPr lang="en-US" dirty="0"/>
              <a:t>(with the VNA</a:t>
            </a:r>
            <a:r>
              <a:rPr lang="en-US" baseline="0" dirty="0"/>
              <a:t> or </a:t>
            </a:r>
            <a:r>
              <a:rPr lang="en-US" dirty="0"/>
              <a:t>nursing service</a:t>
            </a:r>
            <a:r>
              <a:rPr lang="en-US" baseline="0" dirty="0"/>
              <a:t> input) at the MAP site, that staff could follow (and be trained on) to help ensure that the agreed upon procedure is followed.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28</a:t>
            </a:fld>
            <a:endParaRPr lang="en-US"/>
          </a:p>
        </p:txBody>
      </p:sp>
    </p:spTree>
    <p:extLst>
      <p:ext uri="{BB962C8B-B14F-4D97-AF65-F5344CB8AC3E}">
        <p14:creationId xmlns:p14="http://schemas.microsoft.com/office/powerpoint/2010/main" val="39721413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Here is a sample insulin med sheet…</a:t>
            </a:r>
          </a:p>
          <a:p>
            <a:endParaRPr lang="en-US" baseline="0" dirty="0"/>
          </a:p>
          <a:p>
            <a:r>
              <a:rPr lang="en-US" baseline="0" dirty="0"/>
              <a:t>The insulin order should be transcribed onto the med sheet with clear instructions written across the grid that the insulin is to be administered by VNA nursing staff.</a:t>
            </a:r>
          </a:p>
          <a:p>
            <a:endParaRPr lang="en-US" baseline="0" dirty="0"/>
          </a:p>
          <a:p>
            <a:r>
              <a:rPr lang="en-US" baseline="0" dirty="0"/>
              <a:t>Certified staff should never initial the MAR next to the insulin,</a:t>
            </a:r>
            <a:r>
              <a:rPr lang="en-US" i="1" baseline="0" dirty="0"/>
              <a:t> </a:t>
            </a:r>
            <a:r>
              <a:rPr lang="en-US" i="0" baseline="0" dirty="0"/>
              <a:t>however the certified staff does have a responsibility to notify someone if the VNA nursing staff does not arrive in the specified time period. </a:t>
            </a:r>
          </a:p>
          <a:p>
            <a:endParaRPr lang="en-US" baseline="0" dirty="0"/>
          </a:p>
          <a:p>
            <a:r>
              <a:rPr lang="en-US" baseline="0" dirty="0"/>
              <a:t>If at any point the insulin order changes, the previous order would be discontinued on the MAR and the new order transcribed.</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29</a:t>
            </a:fld>
            <a:endParaRPr lang="en-US"/>
          </a:p>
        </p:txBody>
      </p:sp>
    </p:spTree>
    <p:extLst>
      <p:ext uri="{BB962C8B-B14F-4D97-AF65-F5344CB8AC3E}">
        <p14:creationId xmlns:p14="http://schemas.microsoft.com/office/powerpoint/2010/main" val="3138385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‘New Information’…</a:t>
            </a:r>
          </a:p>
        </p:txBody>
      </p:sp>
      <p:sp>
        <p:nvSpPr>
          <p:cNvPr id="4" name="Slide Number Placeholder 3"/>
          <p:cNvSpPr>
            <a:spLocks noGrp="1"/>
          </p:cNvSpPr>
          <p:nvPr>
            <p:ph type="sldNum" sz="quarter" idx="10"/>
          </p:nvPr>
        </p:nvSpPr>
        <p:spPr/>
        <p:txBody>
          <a:bodyPr/>
          <a:lstStyle/>
          <a:p>
            <a:fld id="{CA27383B-4762-4D7D-A59B-B12EADFB6EEF}" type="slidenum">
              <a:rPr lang="en-US" smtClean="0"/>
              <a:t>3</a:t>
            </a:fld>
            <a:endParaRPr lang="en-US"/>
          </a:p>
        </p:txBody>
      </p:sp>
    </p:spTree>
    <p:extLst>
      <p:ext uri="{BB962C8B-B14F-4D97-AF65-F5344CB8AC3E}">
        <p14:creationId xmlns:p14="http://schemas.microsoft.com/office/powerpoint/2010/main" val="3855884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strike="noStrike" baseline="0" dirty="0"/>
              <a:t>The question has been asked; how do staff document control of the medication storage keys when there are no countable controlled substances on site</a:t>
            </a:r>
            <a:r>
              <a:rPr lang="en-US" i="1" strike="noStrike" baseline="0" dirty="0"/>
              <a:t>.</a:t>
            </a:r>
            <a:r>
              <a:rPr lang="en-US" strike="noStrike" baseline="0" dirty="0"/>
              <a:t> I</a:t>
            </a:r>
            <a:r>
              <a:rPr lang="en-US" baseline="0" dirty="0"/>
              <a:t>n the event that a site does not have Countable Controlled Substances and MAP staff are not completing the ‘Count Signature Sheet’, the MAP registered site can keep track of which MAP staff has possession of the med keys in a couple of ways.  </a:t>
            </a:r>
          </a:p>
          <a:p>
            <a:endParaRPr lang="en-US" baseline="0" dirty="0"/>
          </a:p>
          <a:p>
            <a:r>
              <a:rPr lang="en-US" baseline="0" dirty="0"/>
              <a:t>One option is to use a composition notebook and create a heading for each page. You could then draw 3 vertical lines down each page creating four columns, as in the current slide. Label the columns starting from the left, ‘Date’, ‘Time’, ‘Incoming Staff’ and ‘Outgoing Staff’. As you can see in the slide on your screen, staff can document when there isn’t another staff person coming on (e.g., when all individuals are at program) and the keys are secured in the lockbox and also when staff are coming on shift and the keys have been retrieved from the lockbox. </a:t>
            </a:r>
          </a:p>
          <a:p>
            <a:endParaRPr lang="en-US" baseline="0" dirty="0"/>
          </a:p>
          <a:p>
            <a:r>
              <a:rPr lang="en-US" baseline="0" dirty="0"/>
              <a:t>Another option would be to keep on file the shift assignment form indicating the staff assigned medication administration duties and the medication security for each shift.</a:t>
            </a:r>
          </a:p>
          <a:p>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30</a:t>
            </a:fld>
            <a:endParaRPr lang="en-US"/>
          </a:p>
        </p:txBody>
      </p:sp>
    </p:spTree>
    <p:extLst>
      <p:ext uri="{BB962C8B-B14F-4D97-AF65-F5344CB8AC3E}">
        <p14:creationId xmlns:p14="http://schemas.microsoft.com/office/powerpoint/2010/main" val="15972046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a:t>
            </a:r>
            <a:r>
              <a:rPr lang="en-US" baseline="0" dirty="0"/>
              <a:t> occasion, the question of how to dispose of Fentanyl transdermal patches comes up. According to the manufacturers instruction, Fentanyl patches are to be disposed by folding the patch with sticky sides together and then flushing down the toilet.  </a:t>
            </a:r>
          </a:p>
          <a:p>
            <a:endParaRPr lang="en-US" baseline="0" dirty="0"/>
          </a:p>
          <a:p>
            <a:r>
              <a:rPr lang="en-US" baseline="0" dirty="0"/>
              <a:t>However, due to environmental concerns many towns and cities prohibit the practice of flushing any medications, including transdermal patches, down the toilet.  In the event your site is located in such a town or city, there is an alternative method of disposal that is available. </a:t>
            </a:r>
          </a:p>
          <a:p>
            <a:endParaRPr lang="en-US" baseline="0" dirty="0"/>
          </a:p>
          <a:p>
            <a:r>
              <a:rPr lang="en-US" baseline="0" dirty="0"/>
              <a:t>If you would like more information on the </a:t>
            </a:r>
            <a:r>
              <a:rPr lang="en-US" baseline="0" dirty="0" err="1"/>
              <a:t>Deterra</a:t>
            </a:r>
            <a:r>
              <a:rPr lang="en-US" baseline="0" dirty="0"/>
              <a:t> Drug Deactivation System the website address is listed on this screen.</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31</a:t>
            </a:fld>
            <a:endParaRPr lang="en-US"/>
          </a:p>
        </p:txBody>
      </p:sp>
    </p:spTree>
    <p:extLst>
      <p:ext uri="{BB962C8B-B14F-4D97-AF65-F5344CB8AC3E}">
        <p14:creationId xmlns:p14="http://schemas.microsoft.com/office/powerpoint/2010/main" val="31961938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Recently, there has been an increase in MOR’s related to administering the wrong dose of a liquid medication,</a:t>
            </a:r>
            <a:r>
              <a:rPr lang="en-US" baseline="0" dirty="0"/>
              <a:t> especially related to using inappropriate measuring devices.</a:t>
            </a:r>
            <a:r>
              <a:rPr lang="en-US" dirty="0"/>
              <a:t> It</a:t>
            </a:r>
            <a:r>
              <a:rPr lang="en-US" baseline="0" dirty="0"/>
              <a:t> is a recommendation that MAP trainers focus on liquid medications as part of MAP certification training; this includes practicing the liquid med pass scenario (Colace) for Juanita Gomez and reviewing different measuring devices.</a:t>
            </a:r>
          </a:p>
          <a:p>
            <a:endParaRPr lang="en-US" baseline="0" dirty="0"/>
          </a:p>
          <a:p>
            <a:r>
              <a:rPr lang="en-US" baseline="0" dirty="0"/>
              <a:t>Examples can be found on pages 133-143 in the </a:t>
            </a:r>
            <a:r>
              <a:rPr lang="en-US" b="1" i="1" baseline="0" dirty="0"/>
              <a:t>RIA</a:t>
            </a:r>
            <a:r>
              <a:rPr lang="en-US" b="0" i="0" baseline="0" dirty="0"/>
              <a:t> curriculum. </a:t>
            </a:r>
            <a:r>
              <a:rPr lang="en-US" baseline="0" dirty="0"/>
              <a:t> </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32</a:t>
            </a:fld>
            <a:endParaRPr lang="en-US"/>
          </a:p>
        </p:txBody>
      </p:sp>
    </p:spTree>
    <p:extLst>
      <p:ext uri="{BB962C8B-B14F-4D97-AF65-F5344CB8AC3E}">
        <p14:creationId xmlns:p14="http://schemas.microsoft.com/office/powerpoint/2010/main" val="40029072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MAP Policy</a:t>
            </a:r>
            <a:r>
              <a:rPr lang="en-US" baseline="0" dirty="0"/>
              <a:t> 13-4, </a:t>
            </a:r>
            <a:r>
              <a:rPr lang="en-US" dirty="0"/>
              <a:t>Exhausting Current</a:t>
            </a:r>
            <a:r>
              <a:rPr lang="en-US" baseline="0" dirty="0"/>
              <a:t> Supply of Medication, the ‘directions change’ sticker is </a:t>
            </a:r>
            <a:r>
              <a:rPr lang="en-US" b="1" i="1" u="sng" baseline="0" dirty="0"/>
              <a:t>only</a:t>
            </a:r>
            <a:r>
              <a:rPr lang="en-US" baseline="0" dirty="0"/>
              <a:t> to be used as a flag to alert the staff administering the medication to a new, changed HCP order.  The sticker indicates that there is a new Health Care Provider order and that the individual’s record should be checked.</a:t>
            </a:r>
          </a:p>
          <a:p>
            <a:endParaRPr lang="en-US" baseline="0" dirty="0"/>
          </a:p>
          <a:p>
            <a:r>
              <a:rPr lang="en-US" baseline="0" dirty="0"/>
              <a:t>A ‘directions change’ sticker should be adhered to the medication packaging as to not destroy or obstruct the original pharmacy label.  Staff are never to write or mark directly on the medication package. The pharmacy needs to be contacted so that the label is corrected within 30-days or when the next supply of medication is delivered.</a:t>
            </a:r>
          </a:p>
          <a:p>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33</a:t>
            </a:fld>
            <a:endParaRPr lang="en-US"/>
          </a:p>
        </p:txBody>
      </p:sp>
    </p:spTree>
    <p:extLst>
      <p:ext uri="{BB962C8B-B14F-4D97-AF65-F5344CB8AC3E}">
        <p14:creationId xmlns:p14="http://schemas.microsoft.com/office/powerpoint/2010/main" val="42384134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 ‘directions change’ sticker </a:t>
            </a:r>
            <a:r>
              <a:rPr lang="en-US" b="1" i="1" u="sng" baseline="0" dirty="0"/>
              <a:t>cannot</a:t>
            </a:r>
            <a:r>
              <a:rPr lang="en-US" baseline="0" dirty="0"/>
              <a:t> be used as a ‘flag’ to alert staff of a discrepancy between the pharmacy label and HCP order </a:t>
            </a:r>
            <a:r>
              <a:rPr lang="en-US" b="0" i="0" u="none" baseline="0" dirty="0"/>
              <a:t>such as the medication name on the HCP order not agreeing with the medication name on the pharmacy label.</a:t>
            </a:r>
            <a:r>
              <a:rPr lang="en-US" i="0" u="none" baseline="0" dirty="0"/>
              <a:t> </a:t>
            </a:r>
            <a:r>
              <a:rPr lang="en-US" baseline="0" dirty="0"/>
              <a:t>Any discrepancy must be reported to your MAP Consultant for a recommendation </a:t>
            </a:r>
            <a:r>
              <a:rPr lang="en-US" b="1" baseline="0" dirty="0"/>
              <a:t>and</a:t>
            </a:r>
            <a:r>
              <a:rPr lang="en-US" baseline="0" dirty="0"/>
              <a:t> the label must be corrected by the pharmacy immediately.</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34</a:t>
            </a:fld>
            <a:endParaRPr lang="en-US"/>
          </a:p>
        </p:txBody>
      </p:sp>
    </p:spTree>
    <p:extLst>
      <p:ext uri="{BB962C8B-B14F-4D97-AF65-F5344CB8AC3E}">
        <p14:creationId xmlns:p14="http://schemas.microsoft.com/office/powerpoint/2010/main" val="42384134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next section will discuss what is required in order to maintain ‘MAP Trainer status’ and review the ‘In-House MAP Recertification’ process…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35</a:t>
            </a:fld>
            <a:endParaRPr lang="en-US"/>
          </a:p>
        </p:txBody>
      </p:sp>
    </p:spTree>
    <p:extLst>
      <p:ext uri="{BB962C8B-B14F-4D97-AF65-F5344CB8AC3E}">
        <p14:creationId xmlns:p14="http://schemas.microsoft.com/office/powerpoint/2010/main" val="6256588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maintain ‘MAP Trainer’ status, trainers must teach </a:t>
            </a:r>
            <a:r>
              <a:rPr lang="en-US" baseline="0" dirty="0"/>
              <a:t>a minimum of (1) MAP certification training yearly and view the mandatory webinars within the designated time frame. There are some nurses who only provide recertification ‘refresher’ training followed by recertification testing. These trainers must teach and test every 6 months to stay current.</a:t>
            </a:r>
          </a:p>
          <a:p>
            <a:endParaRPr lang="en-US" baseline="0" dirty="0"/>
          </a:p>
          <a:p>
            <a:r>
              <a:rPr lang="en-US" baseline="0" dirty="0"/>
              <a:t>If you co-train, make sure you divide the staff being entered into </a:t>
            </a:r>
            <a:r>
              <a:rPr lang="en-US" baseline="0" dirty="0" err="1"/>
              <a:t>WebETest</a:t>
            </a:r>
            <a:r>
              <a:rPr lang="en-US" baseline="0" dirty="0"/>
              <a:t> so that both Trainers will receive credit for the training.</a:t>
            </a:r>
          </a:p>
          <a:p>
            <a:endParaRPr lang="en-US" baseline="0" dirty="0"/>
          </a:p>
          <a:p>
            <a:r>
              <a:rPr lang="en-US" baseline="0" dirty="0"/>
              <a:t>MAP updates are provided in the form of webinars. Notification of webinars is via email from Sharon Oxx through the CCDER UMASS Medical. Trainers will receive notification once they have requested to be added to the list server. Trainers not complying with these requirements may be notified that their approval status has been revoked.</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36</a:t>
            </a:fld>
            <a:endParaRPr lang="en-US"/>
          </a:p>
        </p:txBody>
      </p:sp>
    </p:spTree>
    <p:extLst>
      <p:ext uri="{BB962C8B-B14F-4D97-AF65-F5344CB8AC3E}">
        <p14:creationId xmlns:p14="http://schemas.microsoft.com/office/powerpoint/2010/main" val="36560230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baseline="0" dirty="0"/>
              <a:t>An email was sent to all MAP trainers on July 29</a:t>
            </a:r>
            <a:r>
              <a:rPr lang="en-US" baseline="30000" dirty="0"/>
              <a:t>th</a:t>
            </a:r>
            <a:r>
              <a:rPr lang="en-US" baseline="0" dirty="0"/>
              <a:t> as a reminder of the recertification process when conducting in-house MAP </a:t>
            </a:r>
            <a:r>
              <a:rPr lang="en-US" baseline="0" dirty="0" err="1"/>
              <a:t>recertifications</a:t>
            </a:r>
            <a:r>
              <a:rPr lang="en-US" baseline="0" dirty="0"/>
              <a:t>.</a:t>
            </a:r>
            <a:endParaRPr lang="en-US" dirty="0"/>
          </a:p>
          <a:p>
            <a:pPr defTabSz="933237">
              <a:defRPr/>
            </a:pPr>
            <a:endParaRPr lang="en-US" dirty="0"/>
          </a:p>
          <a:p>
            <a:pPr defTabSz="933237">
              <a:defRPr/>
            </a:pPr>
            <a:r>
              <a:rPr lang="en-US" dirty="0"/>
              <a:t>For providers who conduct their own ‘In-house’ MAP recerts, a refresher training can be accomplished by reviewing Units 6 &amp; 7 in the </a:t>
            </a:r>
            <a:r>
              <a:rPr lang="en-US" b="1" i="1" dirty="0"/>
              <a:t>Responsibilities in Action </a:t>
            </a:r>
            <a:r>
              <a:rPr lang="en-US" dirty="0"/>
              <a:t>(RIA) curriculum, having the candidates practice transcription using the transcription workbooks and viewing the med pass video. You can access all adjunct</a:t>
            </a:r>
            <a:r>
              <a:rPr lang="en-US" baseline="0" dirty="0"/>
              <a:t> RIA training materials using the MAP friendly URL.</a:t>
            </a:r>
            <a:endParaRPr lang="en-US" dirty="0"/>
          </a:p>
          <a:p>
            <a:endParaRPr lang="en-US" dirty="0"/>
          </a:p>
          <a:p>
            <a:r>
              <a:rPr lang="en-US" dirty="0"/>
              <a:t>The</a:t>
            </a:r>
            <a:r>
              <a:rPr lang="en-US" baseline="0" dirty="0"/>
              <a:t> </a:t>
            </a:r>
            <a:r>
              <a:rPr lang="en-US" dirty="0"/>
              <a:t>MAP Recertification Competency Evaluation form is completed after the candidate</a:t>
            </a:r>
            <a:r>
              <a:rPr lang="en-US" baseline="0" dirty="0"/>
              <a:t> successfully demonstrates </a:t>
            </a:r>
            <a:r>
              <a:rPr lang="en-US" dirty="0"/>
              <a:t>medication</a:t>
            </a:r>
            <a:r>
              <a:rPr lang="en-US" baseline="0" dirty="0"/>
              <a:t> </a:t>
            </a:r>
            <a:r>
              <a:rPr lang="en-US" dirty="0"/>
              <a:t>administration and completes a transcription test.</a:t>
            </a:r>
          </a:p>
          <a:p>
            <a:endParaRPr lang="en-US" dirty="0"/>
          </a:p>
          <a:p>
            <a:r>
              <a:rPr lang="en-US" b="0" dirty="0"/>
              <a:t>Enter results of all in-house recertification test attempts in the D&amp;SDT MAP Registry. You must enter each test event at the time of the testing. You may enter a total of 3 test attempts per candidate as this is the number of attempts allowed for a candidate before a full MAP training and testing by D&amp;SDT is required.</a:t>
            </a:r>
          </a:p>
          <a:p>
            <a:pPr lvl="0"/>
            <a:r>
              <a:rPr lang="en-US" b="1" dirty="0"/>
              <a:t>If a candidate fails an attempt, they are no longer eligible to administer medications until they pass the Recertification test or successfully complete full training and testing again. </a:t>
            </a:r>
          </a:p>
          <a:p>
            <a:pPr lvl="0"/>
            <a:r>
              <a:rPr lang="en-US" b="0" dirty="0"/>
              <a:t>This “ineligible” status applies to all MAP settings where the candidate works. This rule is in place as, according to the testing process, the candidate has not demonstrated competence to administer medications.</a:t>
            </a:r>
          </a:p>
          <a:p>
            <a:pPr lvl="0"/>
            <a:endParaRPr lang="en-US" b="0" dirty="0"/>
          </a:p>
          <a:p>
            <a:pPr lvl="0"/>
            <a:r>
              <a:rPr lang="en-US" b="0" dirty="0"/>
              <a:t>Once a candidate begins</a:t>
            </a:r>
            <a:r>
              <a:rPr lang="en-US" b="0" baseline="0" dirty="0"/>
              <a:t> the recertification process they must continue with that track. For example, if the candidate decides to recertify using the ‘In house’ process and they fail on first attempt, they cannot decide to switch and go through D&amp;SDT to take a second test.</a:t>
            </a:r>
            <a:endParaRPr lang="en-US" b="0" dirty="0"/>
          </a:p>
        </p:txBody>
      </p:sp>
      <p:sp>
        <p:nvSpPr>
          <p:cNvPr id="4" name="Slide Number Placeholder 3"/>
          <p:cNvSpPr>
            <a:spLocks noGrp="1"/>
          </p:cNvSpPr>
          <p:nvPr>
            <p:ph type="sldNum" sz="quarter" idx="10"/>
          </p:nvPr>
        </p:nvSpPr>
        <p:spPr/>
        <p:txBody>
          <a:bodyPr/>
          <a:lstStyle/>
          <a:p>
            <a:fld id="{CA27383B-4762-4D7D-A59B-B12EADFB6EEF}" type="slidenum">
              <a:rPr lang="en-US" smtClean="0"/>
              <a:t>37</a:t>
            </a:fld>
            <a:endParaRPr lang="en-US"/>
          </a:p>
        </p:txBody>
      </p:sp>
    </p:spTree>
    <p:extLst>
      <p:ext uri="{BB962C8B-B14F-4D97-AF65-F5344CB8AC3E}">
        <p14:creationId xmlns:p14="http://schemas.microsoft.com/office/powerpoint/2010/main" val="42729033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last item on the agenda for today’s webinar is D&amp;S Diversified Technologies updates…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38</a:t>
            </a:fld>
            <a:endParaRPr lang="en-US"/>
          </a:p>
        </p:txBody>
      </p:sp>
    </p:spTree>
    <p:extLst>
      <p:ext uri="{BB962C8B-B14F-4D97-AF65-F5344CB8AC3E}">
        <p14:creationId xmlns:p14="http://schemas.microsoft.com/office/powerpoint/2010/main" val="22815461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Coming attractions…</a:t>
            </a:r>
          </a:p>
          <a:p>
            <a:endParaRPr lang="en-US" dirty="0"/>
          </a:p>
          <a:p>
            <a:r>
              <a:rPr lang="en-US" dirty="0"/>
              <a:t>We are very excited to announce that plans are underway to</a:t>
            </a:r>
            <a:r>
              <a:rPr lang="en-US" baseline="0" dirty="0"/>
              <a:t> </a:t>
            </a:r>
            <a:r>
              <a:rPr lang="en-US" dirty="0"/>
              <a:t>convert</a:t>
            </a:r>
            <a:r>
              <a:rPr lang="en-US" baseline="0" dirty="0"/>
              <a:t> </a:t>
            </a:r>
            <a:r>
              <a:rPr lang="en-US" dirty="0"/>
              <a:t>to a new MAP testing platform called </a:t>
            </a:r>
            <a:r>
              <a:rPr lang="en-US" dirty="0" err="1"/>
              <a:t>TestMaster</a:t>
            </a:r>
            <a:r>
              <a:rPr lang="en-US" baseline="0" dirty="0"/>
              <a:t> Universe© or (TMU) during the first part of January 2020. D&amp;S Diversified Technologies plans to provide an introductory training before the January rollout date, most likely in webinar format.</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39</a:t>
            </a:fld>
            <a:endParaRPr lang="en-US"/>
          </a:p>
        </p:txBody>
      </p:sp>
    </p:spTree>
    <p:extLst>
      <p:ext uri="{BB962C8B-B14F-4D97-AF65-F5344CB8AC3E}">
        <p14:creationId xmlns:p14="http://schemas.microsoft.com/office/powerpoint/2010/main" val="4204893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3 new MAP Coordinators</a:t>
            </a:r>
            <a:r>
              <a:rPr lang="en-US" baseline="0" dirty="0"/>
              <a:t> to introduce. Matthew Meredith, is the new statewide DDS MAP Coordinator who works in the ABI/MFP waiver programs; Lorraine Murphy is the new DDS MAP Coordinator in the Northeast region and Daniel Silva is the new DMH-DCF MAP Coordinator in the Northeast region. We are happy to welcome them aboard!</a:t>
            </a:r>
          </a:p>
          <a:p>
            <a:endParaRPr lang="en-US" baseline="0" dirty="0"/>
          </a:p>
          <a:p>
            <a:r>
              <a:rPr lang="en-US" baseline="0" dirty="0"/>
              <a:t>You have a handout with their contact information on the </a:t>
            </a:r>
            <a:r>
              <a:rPr lang="en-US" b="1" i="1" baseline="0" dirty="0"/>
              <a:t>MAP Organizational Chart. </a:t>
            </a:r>
            <a:endParaRPr lang="en-US" b="1" i="1" dirty="0"/>
          </a:p>
        </p:txBody>
      </p:sp>
      <p:sp>
        <p:nvSpPr>
          <p:cNvPr id="4" name="Slide Number Placeholder 3"/>
          <p:cNvSpPr>
            <a:spLocks noGrp="1"/>
          </p:cNvSpPr>
          <p:nvPr>
            <p:ph type="sldNum" sz="quarter" idx="10"/>
          </p:nvPr>
        </p:nvSpPr>
        <p:spPr/>
        <p:txBody>
          <a:bodyPr/>
          <a:lstStyle/>
          <a:p>
            <a:fld id="{CA27383B-4762-4D7D-A59B-B12EADFB6EEF}" type="slidenum">
              <a:rPr lang="en-US" smtClean="0"/>
              <a:t>4</a:t>
            </a:fld>
            <a:endParaRPr lang="en-US"/>
          </a:p>
        </p:txBody>
      </p:sp>
    </p:spTree>
    <p:extLst>
      <p:ext uri="{BB962C8B-B14F-4D97-AF65-F5344CB8AC3E}">
        <p14:creationId xmlns:p14="http://schemas.microsoft.com/office/powerpoint/2010/main" val="4213131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highlights</a:t>
            </a:r>
            <a:r>
              <a:rPr lang="en-US" baseline="0" dirty="0"/>
              <a:t> of TMU© include:</a:t>
            </a:r>
          </a:p>
          <a:p>
            <a:pPr marL="171450" indent="-171450">
              <a:buFont typeface="Wingdings" panose="05000000000000000000" pitchFamily="2" charset="2"/>
              <a:buChar char="q"/>
            </a:pPr>
            <a:r>
              <a:rPr lang="en-US" baseline="0" dirty="0"/>
              <a:t>Testing, training and certification info will exist in one platform; eliminating the need to move from one database to another</a:t>
            </a:r>
          </a:p>
          <a:p>
            <a:pPr marL="171450" indent="-171450">
              <a:buFont typeface="Wingdings" panose="05000000000000000000" pitchFamily="2" charset="2"/>
              <a:buChar char="q"/>
            </a:pPr>
            <a:r>
              <a:rPr lang="en-US" baseline="0" dirty="0"/>
              <a:t>Providers and trainers will be able to manage all students and candidates from a single location and login</a:t>
            </a:r>
          </a:p>
          <a:p>
            <a:pPr marL="171450" indent="-171450">
              <a:buFont typeface="Wingdings" panose="05000000000000000000" pitchFamily="2" charset="2"/>
              <a:buChar char="q"/>
            </a:pPr>
            <a:r>
              <a:rPr lang="en-US" baseline="0" dirty="0"/>
              <a:t>Enhanced reporting and notification of testing status and testing results and</a:t>
            </a:r>
          </a:p>
          <a:p>
            <a:pPr marL="171450" indent="-171450">
              <a:buFont typeface="Wingdings" panose="05000000000000000000" pitchFamily="2" charset="2"/>
              <a:buChar char="q"/>
            </a:pPr>
            <a:r>
              <a:rPr lang="en-US" baseline="0" dirty="0"/>
              <a:t>Designed to run in newer web browsers and current operating systems; allowing for some tasks to be completed with smart phones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40</a:t>
            </a:fld>
            <a:endParaRPr lang="en-US"/>
          </a:p>
        </p:txBody>
      </p:sp>
    </p:spTree>
    <p:extLst>
      <p:ext uri="{BB962C8B-B14F-4D97-AF65-F5344CB8AC3E}">
        <p14:creationId xmlns:p14="http://schemas.microsoft.com/office/powerpoint/2010/main" val="15036614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timeline</a:t>
            </a:r>
            <a:r>
              <a:rPr lang="en-US" baseline="0" dirty="0"/>
              <a:t> for the transition is as follows: No data entry, scheduling or testing from January 1</a:t>
            </a:r>
            <a:r>
              <a:rPr lang="en-US" baseline="30000" dirty="0"/>
              <a:t>st</a:t>
            </a:r>
            <a:r>
              <a:rPr lang="en-US" baseline="0" dirty="0"/>
              <a:t> through January 12</a:t>
            </a:r>
            <a:r>
              <a:rPr lang="en-US" baseline="30000" dirty="0"/>
              <a:t>th</a:t>
            </a:r>
            <a:r>
              <a:rPr lang="en-US" baseline="0" dirty="0"/>
              <a:t>. Test dates will only be visible through December 31, 2019. No test dates will be visible for 2020 until TMU© goes live on January 13</a:t>
            </a:r>
            <a:r>
              <a:rPr lang="en-US" baseline="30000" dirty="0"/>
              <a:t>th</a:t>
            </a:r>
            <a:r>
              <a:rPr lang="en-US" baseline="0" dirty="0"/>
              <a:t>. </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41</a:t>
            </a:fld>
            <a:endParaRPr lang="en-US"/>
          </a:p>
        </p:txBody>
      </p:sp>
    </p:spTree>
    <p:extLst>
      <p:ext uri="{BB962C8B-B14F-4D97-AF65-F5344CB8AC3E}">
        <p14:creationId xmlns:p14="http://schemas.microsoft.com/office/powerpoint/2010/main" val="36682486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a:t>
            </a:r>
            <a:r>
              <a:rPr lang="en-US" baseline="0" dirty="0"/>
              <a:t> and very important to note, o</a:t>
            </a:r>
            <a:r>
              <a:rPr lang="en-US" dirty="0"/>
              <a:t>nce TMU© goes live on January 13</a:t>
            </a:r>
            <a:r>
              <a:rPr lang="en-US" baseline="30000" dirty="0"/>
              <a:t>th</a:t>
            </a:r>
            <a:r>
              <a:rPr lang="en-US" baseline="0" dirty="0"/>
              <a:t>, the ID and pin numbers that trainers and employers currently have will not allow access into TMU©. You will need to contact D&amp;SDT for access information. As you can see on your screen, Anne Shields is the Program Manager for Massachusetts and her contact number is listed. D&amp;SDT are prepared to have increased staff available to assist in the volume of phone calls anticipated.</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42</a:t>
            </a:fld>
            <a:endParaRPr lang="en-US"/>
          </a:p>
        </p:txBody>
      </p:sp>
    </p:spTree>
    <p:extLst>
      <p:ext uri="{BB962C8B-B14F-4D97-AF65-F5344CB8AC3E}">
        <p14:creationId xmlns:p14="http://schemas.microsoft.com/office/powerpoint/2010/main" val="22995472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concludes today’s webinar, the next MAP trainer webinar will be Spring 2020, date to be determined.</a:t>
            </a:r>
          </a:p>
          <a:p>
            <a:endParaRPr lang="en-US" dirty="0"/>
          </a:p>
          <a:p>
            <a:r>
              <a:rPr lang="en-US" dirty="0"/>
              <a:t>Thank you for listening.</a:t>
            </a:r>
          </a:p>
        </p:txBody>
      </p:sp>
      <p:sp>
        <p:nvSpPr>
          <p:cNvPr id="4" name="Slide Number Placeholder 3"/>
          <p:cNvSpPr>
            <a:spLocks noGrp="1"/>
          </p:cNvSpPr>
          <p:nvPr>
            <p:ph type="sldNum" sz="quarter" idx="10"/>
          </p:nvPr>
        </p:nvSpPr>
        <p:spPr/>
        <p:txBody>
          <a:bodyPr/>
          <a:lstStyle/>
          <a:p>
            <a:fld id="{CA27383B-4762-4D7D-A59B-B12EADFB6EEF}" type="slidenum">
              <a:rPr lang="en-US" smtClean="0"/>
              <a:t>43</a:t>
            </a:fld>
            <a:endParaRPr lang="en-US"/>
          </a:p>
        </p:txBody>
      </p:sp>
    </p:spTree>
    <p:extLst>
      <p:ext uri="{BB962C8B-B14F-4D97-AF65-F5344CB8AC3E}">
        <p14:creationId xmlns:p14="http://schemas.microsoft.com/office/powerpoint/2010/main" val="1467331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MAP Policy Manual is currently under revision but advisories and notices are posted during</a:t>
            </a:r>
            <a:r>
              <a:rPr lang="en-US" baseline="0" dirty="0"/>
              <a:t> the interim. You can check for any advisories and notices using the MAP friendly URL, listed at the top of your screen. You can access all current MAP information by scrolling down…</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5</a:t>
            </a:fld>
            <a:endParaRPr lang="en-US"/>
          </a:p>
        </p:txBody>
      </p:sp>
    </p:spTree>
    <p:extLst>
      <p:ext uri="{BB962C8B-B14F-4D97-AF65-F5344CB8AC3E}">
        <p14:creationId xmlns:p14="http://schemas.microsoft.com/office/powerpoint/2010/main" val="345018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the section titled, “what you need to know”.  Here</a:t>
            </a:r>
            <a:r>
              <a:rPr lang="en-US" baseline="0" dirty="0"/>
              <a:t> you can access any of the advisories by clicking on ‘MAP Resources’…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6</a:t>
            </a:fld>
            <a:endParaRPr lang="en-US"/>
          </a:p>
        </p:txBody>
      </p:sp>
    </p:spTree>
    <p:extLst>
      <p:ext uri="{BB962C8B-B14F-4D97-AF65-F5344CB8AC3E}">
        <p14:creationId xmlns:p14="http://schemas.microsoft.com/office/powerpoint/2010/main" val="2140660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once there, select ‘Advisories’…</a:t>
            </a:r>
          </a:p>
        </p:txBody>
      </p:sp>
      <p:sp>
        <p:nvSpPr>
          <p:cNvPr id="4" name="Slide Number Placeholder 3"/>
          <p:cNvSpPr>
            <a:spLocks noGrp="1"/>
          </p:cNvSpPr>
          <p:nvPr>
            <p:ph type="sldNum" sz="quarter" idx="10"/>
          </p:nvPr>
        </p:nvSpPr>
        <p:spPr/>
        <p:txBody>
          <a:bodyPr/>
          <a:lstStyle/>
          <a:p>
            <a:fld id="{CA27383B-4762-4D7D-A59B-B12EADFB6EEF}" type="slidenum">
              <a:rPr lang="en-US" smtClean="0"/>
              <a:t>7</a:t>
            </a:fld>
            <a:endParaRPr lang="en-US"/>
          </a:p>
        </p:txBody>
      </p:sp>
    </p:spTree>
    <p:extLst>
      <p:ext uri="{BB962C8B-B14F-4D97-AF65-F5344CB8AC3E}">
        <p14:creationId xmlns:p14="http://schemas.microsoft.com/office/powerpoint/2010/main" val="2546980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Advisories are posted here.</a:t>
            </a:r>
          </a:p>
          <a:p>
            <a:endParaRPr lang="en-US" dirty="0"/>
          </a:p>
          <a:p>
            <a:r>
              <a:rPr lang="en-US" dirty="0"/>
              <a:t>One</a:t>
            </a:r>
            <a:r>
              <a:rPr lang="en-US" baseline="0" dirty="0"/>
              <a:t> recent advisory since the Winter webinar is ‘Valid Health Care Provider Orders-MAP Sites’.</a:t>
            </a:r>
            <a:endParaRPr lang="en-US" dirty="0"/>
          </a:p>
        </p:txBody>
      </p:sp>
      <p:sp>
        <p:nvSpPr>
          <p:cNvPr id="4" name="Slide Number Placeholder 3"/>
          <p:cNvSpPr>
            <a:spLocks noGrp="1"/>
          </p:cNvSpPr>
          <p:nvPr>
            <p:ph type="sldNum" sz="quarter" idx="10"/>
          </p:nvPr>
        </p:nvSpPr>
        <p:spPr/>
        <p:txBody>
          <a:bodyPr/>
          <a:lstStyle/>
          <a:p>
            <a:fld id="{CA27383B-4762-4D7D-A59B-B12EADFB6EEF}" type="slidenum">
              <a:rPr lang="en-US" smtClean="0"/>
              <a:t>8</a:t>
            </a:fld>
            <a:endParaRPr lang="en-US"/>
          </a:p>
        </p:txBody>
      </p:sp>
    </p:spTree>
    <p:extLst>
      <p:ext uri="{BB962C8B-B14F-4D97-AF65-F5344CB8AC3E}">
        <p14:creationId xmlns:p14="http://schemas.microsoft.com/office/powerpoint/2010/main" val="1911001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‘Valid Health Care Provider Orders – MAP sites’, dated June 19, 2019. A copy is included in your handouts.</a:t>
            </a:r>
          </a:p>
          <a:p>
            <a:endParaRPr lang="en-US" strike="sngStrike" baseline="0" dirty="0"/>
          </a:p>
          <a:p>
            <a:r>
              <a:rPr lang="en-US" baseline="0" dirty="0"/>
              <a:t>HCP orders, including standing orders and protocols, are valid for one year, typically corresponding with the annual preventative health care visit (e.g. annual physical). If an annual physical cannot be scheduled before the order expires, the order may remain valid until the day after the annual visit actually occurs, under the following circumstances:</a:t>
            </a:r>
          </a:p>
          <a:p>
            <a:pPr marL="641600" lvl="1" indent="-174982">
              <a:buFont typeface="Wingdings" panose="05000000000000000000" pitchFamily="2" charset="2"/>
              <a:buChar char="§"/>
            </a:pPr>
            <a:r>
              <a:rPr lang="en-US" baseline="0" dirty="0"/>
              <a:t>An individual’s health insurance plan requires a predetermined amount of time between annual physicals (e.g. one year and one day); and</a:t>
            </a:r>
          </a:p>
          <a:p>
            <a:pPr marL="641600" lvl="1" indent="-174982">
              <a:buFont typeface="Wingdings" panose="05000000000000000000" pitchFamily="2" charset="2"/>
              <a:buChar char="§"/>
            </a:pPr>
            <a:r>
              <a:rPr lang="en-US" baseline="0" dirty="0"/>
              <a:t>The Service Provider has made a good faith effort to obtain an appointment with the HCP on the earliest practical date permitted by the insurer.</a:t>
            </a:r>
          </a:p>
          <a:p>
            <a:endParaRPr lang="en-US" baseline="0" dirty="0"/>
          </a:p>
          <a:p>
            <a:endParaRPr lang="en-US" baseline="0" dirty="0"/>
          </a:p>
          <a:p>
            <a:r>
              <a:rPr lang="en-US" baseline="0" dirty="0"/>
              <a:t>The advisory also includes what is an acceptable signature from the HCP. Please be sure to review the advisory in detail. </a:t>
            </a:r>
          </a:p>
          <a:p>
            <a:pPr marL="466618" lvl="1" indent="0">
              <a:buFont typeface="Wingdings" panose="05000000000000000000" pitchFamily="2" charset="2"/>
              <a:buNone/>
            </a:pPr>
            <a:endParaRPr lang="en-US" baseline="0" dirty="0"/>
          </a:p>
          <a:p>
            <a:pPr marL="1399855" lvl="3"/>
            <a:endParaRPr lang="en-US" baseline="0" dirty="0"/>
          </a:p>
          <a:p>
            <a:pPr marL="1399855" lvl="3"/>
            <a:endParaRPr lang="en-US" baseline="0" dirty="0"/>
          </a:p>
        </p:txBody>
      </p:sp>
      <p:sp>
        <p:nvSpPr>
          <p:cNvPr id="4" name="Slide Number Placeholder 3"/>
          <p:cNvSpPr>
            <a:spLocks noGrp="1"/>
          </p:cNvSpPr>
          <p:nvPr>
            <p:ph type="sldNum" sz="quarter" idx="10"/>
          </p:nvPr>
        </p:nvSpPr>
        <p:spPr/>
        <p:txBody>
          <a:bodyPr/>
          <a:lstStyle/>
          <a:p>
            <a:fld id="{CA27383B-4762-4D7D-A59B-B12EADFB6EEF}" type="slidenum">
              <a:rPr lang="en-US" smtClean="0"/>
              <a:t>9</a:t>
            </a:fld>
            <a:endParaRPr lang="en-US"/>
          </a:p>
        </p:txBody>
      </p:sp>
    </p:spTree>
    <p:extLst>
      <p:ext uri="{BB962C8B-B14F-4D97-AF65-F5344CB8AC3E}">
        <p14:creationId xmlns:p14="http://schemas.microsoft.com/office/powerpoint/2010/main" val="422119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3B6F319-09B0-4E9D-9432-A45101B3666C}"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C51F63B-0E03-4F01-B5AE-1F779FC79FBA}"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latin typeface="Arial Black" panose="020B0A04020102020204"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B6F319-09B0-4E9D-9432-A45101B3666C}"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6F319-09B0-4E9D-9432-A45101B3666C}"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solidFill>
            <a:schemeClr val="bg1"/>
          </a:solidFill>
        </p:spPr>
        <p:txBody>
          <a:bodyPr/>
          <a:lstStyle>
            <a:lvl1pPr>
              <a:defRPr>
                <a:solidFill>
                  <a:schemeClr val="tx1">
                    <a:lumMod val="65000"/>
                    <a:lumOff val="35000"/>
                  </a:schemeClr>
                </a:solidFill>
                <a:latin typeface="Calibri" panose="020F0502020204030204" pitchFamily="34" charset="0"/>
                <a:cs typeface="Calibri" panose="020F0502020204030204" pitchFamily="34" charset="0"/>
              </a:defRPr>
            </a:lvl1pPr>
            <a:lvl2pPr>
              <a:defRPr>
                <a:solidFill>
                  <a:schemeClr val="tx1">
                    <a:lumMod val="65000"/>
                    <a:lumOff val="35000"/>
                  </a:schemeClr>
                </a:solidFill>
                <a:latin typeface="Calibri" panose="020F0502020204030204" pitchFamily="34" charset="0"/>
                <a:cs typeface="Calibri" panose="020F0502020204030204" pitchFamily="34" charset="0"/>
              </a:defRPr>
            </a:lvl2pPr>
            <a:lvl3pPr>
              <a:defRPr>
                <a:solidFill>
                  <a:schemeClr val="tx1">
                    <a:lumMod val="65000"/>
                    <a:lumOff val="35000"/>
                  </a:schemeClr>
                </a:solidFill>
                <a:latin typeface="Calibri" panose="020F0502020204030204" pitchFamily="34" charset="0"/>
                <a:cs typeface="Calibri" panose="020F0502020204030204" pitchFamily="34" charset="0"/>
              </a:defRPr>
            </a:lvl3pPr>
            <a:lvl4pPr>
              <a:defRPr>
                <a:solidFill>
                  <a:schemeClr val="tx1">
                    <a:lumMod val="65000"/>
                    <a:lumOff val="35000"/>
                  </a:schemeClr>
                </a:solidFill>
                <a:latin typeface="Calibri" panose="020F0502020204030204" pitchFamily="34" charset="0"/>
                <a:cs typeface="Calibri" panose="020F0502020204030204" pitchFamily="34" charset="0"/>
              </a:defRPr>
            </a:lvl4pPr>
            <a:lvl5pPr>
              <a:defRPr>
                <a:solidFill>
                  <a:schemeClr val="tx1">
                    <a:lumMod val="65000"/>
                    <a:lumOff val="35000"/>
                  </a:schemeClr>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3B6F319-09B0-4E9D-9432-A45101B3666C}"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3B6F319-09B0-4E9D-9432-A45101B3666C}" type="datetimeFigureOut">
              <a:rPr lang="en-US" smtClean="0"/>
              <a:t>10/9/2019</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1F63B-0E03-4F01-B5AE-1F779FC79FBA}"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B6F319-09B0-4E9D-9432-A45101B3666C}"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B6F319-09B0-4E9D-9432-A45101B3666C}" type="datetimeFigureOut">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B6F319-09B0-4E9D-9432-A45101B3666C}" type="datetimeFigureOut">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3B6F319-09B0-4E9D-9432-A45101B3666C}" type="datetimeFigureOut">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51F63B-0E03-4F01-B5AE-1F779FC79F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B6F319-09B0-4E9D-9432-A45101B3666C}"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1F63B-0E03-4F01-B5AE-1F779FC79FBA}"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93B6F319-09B0-4E9D-9432-A45101B3666C}" type="datetimeFigureOut">
              <a:rPr lang="en-US" smtClean="0"/>
              <a:t>10/9/2019</a:t>
            </a:fld>
            <a:endParaRPr lang="en-US"/>
          </a:p>
        </p:txBody>
      </p:sp>
      <p:sp>
        <p:nvSpPr>
          <p:cNvPr id="7" name="Slide Number Placeholder 6"/>
          <p:cNvSpPr>
            <a:spLocks noGrp="1"/>
          </p:cNvSpPr>
          <p:nvPr>
            <p:ph type="sldNum" sz="quarter" idx="12"/>
          </p:nvPr>
        </p:nvSpPr>
        <p:spPr/>
        <p:txBody>
          <a:bodyPr/>
          <a:lstStyle/>
          <a:p>
            <a:fld id="{1C51F63B-0E03-4F01-B5AE-1F779FC79FBA}"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3B6F319-09B0-4E9D-9432-A45101B3666C}" type="datetimeFigureOut">
              <a:rPr lang="en-US" smtClean="0"/>
              <a:t>10/9/2019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C51F63B-0E03-4F01-B5AE-1F779FC79FBA}"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ass.gov/portal/index.jsp?pageID=mg2homepage&amp;L=1&amp;L0=Home&amp;sid=massgov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mass.gov/dph/ma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543800" cy="2133600"/>
          </a:xfrm>
        </p:spPr>
        <p:txBody>
          <a:bodyPr/>
          <a:lstStyle/>
          <a:p>
            <a:r>
              <a:rPr lang="en-US" sz="4800" b="1" dirty="0"/>
              <a:t>Medication Administration Program</a:t>
            </a:r>
          </a:p>
        </p:txBody>
      </p:sp>
      <p:sp>
        <p:nvSpPr>
          <p:cNvPr id="3" name="Subtitle 2"/>
          <p:cNvSpPr>
            <a:spLocks noGrp="1"/>
          </p:cNvSpPr>
          <p:nvPr>
            <p:ph type="subTitle" idx="1"/>
          </p:nvPr>
        </p:nvSpPr>
        <p:spPr>
          <a:xfrm>
            <a:off x="533400" y="3581400"/>
            <a:ext cx="6553200" cy="1676400"/>
          </a:xfrm>
        </p:spPr>
        <p:txBody>
          <a:bodyPr>
            <a:normAutofit fontScale="62500" lnSpcReduction="20000"/>
          </a:bodyPr>
          <a:lstStyle/>
          <a:p>
            <a:r>
              <a:rPr lang="en-US" sz="7100" b="1" dirty="0">
                <a:solidFill>
                  <a:schemeClr val="accent4">
                    <a:lumMod val="50000"/>
                  </a:schemeClr>
                </a:solidFill>
                <a:latin typeface="Arial Black" panose="020B0A04020102020204" pitchFamily="34" charset="0"/>
              </a:rPr>
              <a:t>FALL 2019</a:t>
            </a:r>
          </a:p>
          <a:p>
            <a:endParaRPr lang="en-US" dirty="0">
              <a:solidFill>
                <a:schemeClr val="accent4">
                  <a:lumMod val="50000"/>
                </a:schemeClr>
              </a:solidFill>
            </a:endParaRPr>
          </a:p>
          <a:p>
            <a:endParaRPr lang="en-US" dirty="0">
              <a:solidFill>
                <a:schemeClr val="accent4">
                  <a:lumMod val="50000"/>
                </a:schemeClr>
              </a:solidFill>
            </a:endParaRPr>
          </a:p>
          <a:p>
            <a:endParaRPr lang="en-US" dirty="0">
              <a:solidFill>
                <a:schemeClr val="accent4">
                  <a:lumMod val="50000"/>
                </a:schemeClr>
              </a:solidFill>
            </a:endParaRPr>
          </a:p>
          <a:p>
            <a:r>
              <a:rPr lang="en-US" sz="4000" b="1" dirty="0">
                <a:solidFill>
                  <a:schemeClr val="accent4">
                    <a:lumMod val="50000"/>
                  </a:schemeClr>
                </a:solidFill>
              </a:rPr>
              <a:t>MAP Trainer webinar</a:t>
            </a:r>
          </a:p>
        </p:txBody>
      </p:sp>
      <p:pic>
        <p:nvPicPr>
          <p:cNvPr id="4" name="Picture 18" descr="Massgov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5791200"/>
            <a:ext cx="23622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8600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ss.gov Medication Administration Program main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103772"/>
            <a:ext cx="8229600" cy="3671218"/>
          </a:xfrm>
        </p:spPr>
      </p:pic>
    </p:spTree>
    <p:extLst>
      <p:ext uri="{BB962C8B-B14F-4D97-AF65-F5344CB8AC3E}">
        <p14:creationId xmlns:p14="http://schemas.microsoft.com/office/powerpoint/2010/main" val="3152884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What you need to know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445197"/>
            <a:ext cx="8229600" cy="2988369"/>
          </a:xfrm>
        </p:spPr>
      </p:pic>
      <p:sp>
        <p:nvSpPr>
          <p:cNvPr id="3" name="Right Arrow 2" descr="Arrow pointing to the What you need to know area of the web page"/>
          <p:cNvSpPr/>
          <p:nvPr/>
        </p:nvSpPr>
        <p:spPr>
          <a:xfrm>
            <a:off x="63910" y="2500884"/>
            <a:ext cx="73751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descr="Arrow pointing to the What's New: MAP Recent News link on the web page"/>
          <p:cNvSpPr/>
          <p:nvPr/>
        </p:nvSpPr>
        <p:spPr>
          <a:xfrm>
            <a:off x="63910" y="3415284"/>
            <a:ext cx="7903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582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P Recent News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146322"/>
            <a:ext cx="8229600" cy="3586118"/>
          </a:xfrm>
        </p:spPr>
      </p:pic>
      <p:sp>
        <p:nvSpPr>
          <p:cNvPr id="5" name="Right Arrow 4" descr="Arrow pointing to the 06-19-19 link that shows the updates that were made to the website on that date"/>
          <p:cNvSpPr/>
          <p:nvPr/>
        </p:nvSpPr>
        <p:spPr>
          <a:xfrm>
            <a:off x="45523" y="3795252"/>
            <a:ext cx="749808"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6875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the 06-19-19 link that shows the updates that were made to the website on that dat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99679" y="2729537"/>
            <a:ext cx="6744642" cy="2419688"/>
          </a:xfrm>
        </p:spPr>
      </p:pic>
    </p:spTree>
    <p:extLst>
      <p:ext uri="{BB962C8B-B14F-4D97-AF65-F5344CB8AC3E}">
        <p14:creationId xmlns:p14="http://schemas.microsoft.com/office/powerpoint/2010/main" val="248575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ss.gov Medication Administration Program main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103772"/>
            <a:ext cx="8229600" cy="3671218"/>
          </a:xfrm>
        </p:spPr>
      </p:pic>
    </p:spTree>
    <p:extLst>
      <p:ext uri="{BB962C8B-B14F-4D97-AF65-F5344CB8AC3E}">
        <p14:creationId xmlns:p14="http://schemas.microsoft.com/office/powerpoint/2010/main" val="3559869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What you need to know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445197"/>
            <a:ext cx="8229600" cy="2988369"/>
          </a:xfrm>
        </p:spPr>
      </p:pic>
      <p:sp>
        <p:nvSpPr>
          <p:cNvPr id="3" name="Right Arrow 2" descr="Arrow pointing to the what you need to know area on the web page"/>
          <p:cNvSpPr/>
          <p:nvPr/>
        </p:nvSpPr>
        <p:spPr>
          <a:xfrm>
            <a:off x="76200" y="2514600"/>
            <a:ext cx="7178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descr="Arrow pointing to the MAP Resources link on the web page"/>
          <p:cNvSpPr/>
          <p:nvPr/>
        </p:nvSpPr>
        <p:spPr>
          <a:xfrm>
            <a:off x="76200" y="4191000"/>
            <a:ext cx="7913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279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P Resources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920152"/>
            <a:ext cx="8229600" cy="4038458"/>
          </a:xfrm>
        </p:spPr>
      </p:pic>
      <p:sp>
        <p:nvSpPr>
          <p:cNvPr id="5" name="Right Arrow 4" descr="Arrow pointing to the Notices link on the web page"/>
          <p:cNvSpPr/>
          <p:nvPr/>
        </p:nvSpPr>
        <p:spPr>
          <a:xfrm>
            <a:off x="114300" y="5448300"/>
            <a:ext cx="7239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55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5" name="Content Placeholder 4" descr="Image of the Notices that you can view on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70760" y="1752600"/>
            <a:ext cx="6802479" cy="4373563"/>
          </a:xfrm>
        </p:spPr>
      </p:pic>
      <p:sp>
        <p:nvSpPr>
          <p:cNvPr id="6" name="Right Arrow 5" descr="Arrow pointing to the Notice of Rescission of MAP High Alert Medication (combination drug product buprenorphine hydrochloride and naloxone (brand name Suboxone) Policy 08-7 document on the web page"/>
          <p:cNvSpPr/>
          <p:nvPr/>
        </p:nvSpPr>
        <p:spPr>
          <a:xfrm>
            <a:off x="216261" y="226633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6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Notice of rescission</a:t>
            </a:r>
          </a:p>
        </p:txBody>
      </p:sp>
      <p:pic>
        <p:nvPicPr>
          <p:cNvPr id="11" name="Content Placeholder 10" descr="Image of the latest Notice of Rescissi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3600" y="1752600"/>
            <a:ext cx="4129929" cy="4876800"/>
          </a:xfrm>
        </p:spPr>
      </p:pic>
    </p:spTree>
    <p:extLst>
      <p:ext uri="{BB962C8B-B14F-4D97-AF65-F5344CB8AC3E}">
        <p14:creationId xmlns:p14="http://schemas.microsoft.com/office/powerpoint/2010/main" val="3963006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r>
              <a:rPr lang="en-US" sz="4000" b="1" dirty="0">
                <a:solidFill>
                  <a:schemeClr val="accent4">
                    <a:lumMod val="50000"/>
                  </a:schemeClr>
                </a:solidFill>
              </a:rPr>
              <a:t>MAP</a:t>
            </a:r>
          </a:p>
        </p:txBody>
      </p:sp>
      <p:sp>
        <p:nvSpPr>
          <p:cNvPr id="3" name="Title 2"/>
          <p:cNvSpPr>
            <a:spLocks noGrp="1"/>
          </p:cNvSpPr>
          <p:nvPr>
            <p:ph type="ctrTitle"/>
          </p:nvPr>
        </p:nvSpPr>
        <p:spPr/>
        <p:txBody>
          <a:bodyPr/>
          <a:lstStyle/>
          <a:p>
            <a:r>
              <a:rPr lang="en-US" sz="4400" b="1" dirty="0">
                <a:solidFill>
                  <a:schemeClr val="accent4">
                    <a:lumMod val="50000"/>
                  </a:schemeClr>
                </a:solidFill>
              </a:rPr>
              <a:t>Issues in the field</a:t>
            </a:r>
          </a:p>
        </p:txBody>
      </p:sp>
    </p:spTree>
    <p:extLst>
      <p:ext uri="{BB962C8B-B14F-4D97-AF65-F5344CB8AC3E}">
        <p14:creationId xmlns:p14="http://schemas.microsoft.com/office/powerpoint/2010/main" val="423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b="1" dirty="0">
                <a:solidFill>
                  <a:schemeClr val="accent1">
                    <a:lumMod val="50000"/>
                  </a:schemeClr>
                </a:solidFill>
              </a:rPr>
              <a:t>agenda</a:t>
            </a:r>
          </a:p>
        </p:txBody>
      </p:sp>
      <p:sp>
        <p:nvSpPr>
          <p:cNvPr id="7" name="Content Placeholder 6"/>
          <p:cNvSpPr>
            <a:spLocks noGrp="1"/>
          </p:cNvSpPr>
          <p:nvPr>
            <p:ph idx="1"/>
          </p:nvPr>
        </p:nvSpPr>
        <p:spPr>
          <a:xfrm>
            <a:off x="457200" y="1752600"/>
            <a:ext cx="8229600" cy="4800600"/>
          </a:xfrm>
        </p:spPr>
        <p:txBody>
          <a:bodyPr>
            <a:normAutofit/>
          </a:bodyPr>
          <a:lstStyle/>
          <a:p>
            <a:r>
              <a:rPr lang="en-US" sz="4400" b="1" dirty="0">
                <a:solidFill>
                  <a:schemeClr val="tx1">
                    <a:lumMod val="65000"/>
                    <a:lumOff val="35000"/>
                  </a:schemeClr>
                </a:solidFill>
              </a:rPr>
              <a:t>New information</a:t>
            </a:r>
          </a:p>
          <a:p>
            <a:r>
              <a:rPr lang="en-US" sz="4400" b="1" dirty="0">
                <a:solidFill>
                  <a:schemeClr val="tx1">
                    <a:lumMod val="65000"/>
                    <a:lumOff val="35000"/>
                  </a:schemeClr>
                </a:solidFill>
              </a:rPr>
              <a:t>Issues in the field</a:t>
            </a:r>
          </a:p>
          <a:p>
            <a:r>
              <a:rPr lang="en-US" sz="4400" b="1" dirty="0">
                <a:solidFill>
                  <a:schemeClr val="tx1">
                    <a:lumMod val="65000"/>
                    <a:lumOff val="35000"/>
                  </a:schemeClr>
                </a:solidFill>
              </a:rPr>
              <a:t>MAP Trainer status</a:t>
            </a:r>
          </a:p>
          <a:p>
            <a:r>
              <a:rPr lang="en-US" sz="4400" b="1" dirty="0">
                <a:solidFill>
                  <a:schemeClr val="tx1">
                    <a:lumMod val="65000"/>
                    <a:lumOff val="35000"/>
                  </a:schemeClr>
                </a:solidFill>
              </a:rPr>
              <a:t>D&amp;S Diversified Technologies updates</a:t>
            </a:r>
          </a:p>
          <a:p>
            <a:endParaRPr lang="en-US" sz="2800" b="1" dirty="0">
              <a:solidFill>
                <a:schemeClr val="accent6">
                  <a:lumMod val="50000"/>
                </a:schemeClr>
              </a:solidFill>
            </a:endParaRPr>
          </a:p>
          <a:p>
            <a:endParaRPr lang="en-US" sz="3200" b="1" dirty="0">
              <a:solidFill>
                <a:schemeClr val="accent6">
                  <a:lumMod val="50000"/>
                </a:schemeClr>
              </a:solidFill>
            </a:endParaRPr>
          </a:p>
          <a:p>
            <a:endParaRPr lang="en-US" sz="3200" b="1" dirty="0">
              <a:solidFill>
                <a:schemeClr val="accent6">
                  <a:lumMod val="50000"/>
                </a:schemeClr>
              </a:solidFill>
            </a:endParaRPr>
          </a:p>
          <a:p>
            <a:endParaRPr lang="en-US" sz="3200" b="1" dirty="0">
              <a:solidFill>
                <a:schemeClr val="accent6">
                  <a:lumMod val="50000"/>
                </a:schemeClr>
              </a:solidFill>
            </a:endParaRPr>
          </a:p>
          <a:p>
            <a:endParaRPr lang="en-US" b="1" dirty="0">
              <a:solidFill>
                <a:schemeClr val="accent6">
                  <a:lumMod val="50000"/>
                </a:schemeClr>
              </a:solidFill>
            </a:endParaRPr>
          </a:p>
          <a:p>
            <a:pPr marL="114300" indent="0">
              <a:buNone/>
            </a:pPr>
            <a:endParaRPr lang="en-US" b="1" dirty="0">
              <a:solidFill>
                <a:schemeClr val="accent6">
                  <a:lumMod val="50000"/>
                </a:schemeClr>
              </a:solidFill>
            </a:endParaRPr>
          </a:p>
          <a:p>
            <a:endParaRPr lang="en-US" b="1" dirty="0">
              <a:solidFill>
                <a:schemeClr val="accent6">
                  <a:lumMod val="50000"/>
                </a:schemeClr>
              </a:solidFill>
            </a:endParaRPr>
          </a:p>
          <a:p>
            <a:endParaRPr lang="en-US" b="1" dirty="0">
              <a:solidFill>
                <a:schemeClr val="accent6">
                  <a:lumMod val="50000"/>
                </a:schemeClr>
              </a:solidFill>
            </a:endParaRPr>
          </a:p>
          <a:p>
            <a:endParaRPr lang="en-US" b="1" dirty="0">
              <a:solidFill>
                <a:schemeClr val="accent6">
                  <a:lumMod val="50000"/>
                </a:schemeClr>
              </a:solidFill>
            </a:endParaRPr>
          </a:p>
          <a:p>
            <a:endParaRPr lang="en-US" b="1" dirty="0">
              <a:solidFill>
                <a:schemeClr val="accent6">
                  <a:lumMod val="50000"/>
                </a:schemeClr>
              </a:solidFill>
            </a:endParaRPr>
          </a:p>
          <a:p>
            <a:endParaRPr lang="en-US" b="1" dirty="0">
              <a:solidFill>
                <a:schemeClr val="accent6">
                  <a:lumMod val="50000"/>
                </a:schemeClr>
              </a:solidFill>
            </a:endParaRPr>
          </a:p>
        </p:txBody>
      </p:sp>
    </p:spTree>
    <p:extLst>
      <p:ext uri="{BB962C8B-B14F-4D97-AF65-F5344CB8AC3E}">
        <p14:creationId xmlns:p14="http://schemas.microsoft.com/office/powerpoint/2010/main" val="3398266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solidFill>
                  <a:schemeClr val="accent1">
                    <a:lumMod val="50000"/>
                  </a:schemeClr>
                </a:solidFill>
              </a:rPr>
              <a:t>Blank spaces on the mar</a:t>
            </a:r>
          </a:p>
        </p:txBody>
      </p:sp>
      <p:sp>
        <p:nvSpPr>
          <p:cNvPr id="3" name="Content Placeholder 2"/>
          <p:cNvSpPr>
            <a:spLocks noGrp="1"/>
          </p:cNvSpPr>
          <p:nvPr>
            <p:ph idx="1"/>
          </p:nvPr>
        </p:nvSpPr>
        <p:spPr>
          <a:xfrm>
            <a:off x="457200" y="1752600"/>
            <a:ext cx="8229600" cy="4724400"/>
          </a:xfrm>
          <a:solidFill>
            <a:schemeClr val="bg1"/>
          </a:solidFill>
        </p:spPr>
        <p:txBody>
          <a:bodyPr>
            <a:normAutofit lnSpcReduction="10000"/>
          </a:bodyPr>
          <a:lstStyle/>
          <a:p>
            <a:r>
              <a:rPr lang="en-US" sz="3000" b="1" dirty="0"/>
              <a:t>‘</a:t>
            </a:r>
            <a:r>
              <a:rPr lang="en-US" sz="2800" b="1" dirty="0"/>
              <a:t>Empty’ boxes on front of MAR where staff put their initials</a:t>
            </a:r>
          </a:p>
          <a:p>
            <a:endParaRPr lang="en-US" sz="2800" b="1" dirty="0"/>
          </a:p>
          <a:p>
            <a:r>
              <a:rPr lang="en-US" sz="2800" b="1" dirty="0"/>
              <a:t>Need to review if med was administered or not</a:t>
            </a:r>
          </a:p>
          <a:p>
            <a:endParaRPr lang="en-US" sz="2800" b="1" dirty="0"/>
          </a:p>
          <a:p>
            <a:r>
              <a:rPr lang="en-US" sz="2800" b="1" dirty="0"/>
              <a:t>If administered but not documented, staff need to document a late entry in progress note</a:t>
            </a:r>
          </a:p>
          <a:p>
            <a:endParaRPr lang="en-US" sz="2800" b="1" dirty="0"/>
          </a:p>
          <a:p>
            <a:r>
              <a:rPr lang="en-US" sz="2800" b="1" dirty="0"/>
              <a:t>If not administered, it is a Medication Occurrence and must be reported</a:t>
            </a:r>
          </a:p>
        </p:txBody>
      </p:sp>
    </p:spTree>
    <p:extLst>
      <p:ext uri="{BB962C8B-B14F-4D97-AF65-F5344CB8AC3E}">
        <p14:creationId xmlns:p14="http://schemas.microsoft.com/office/powerpoint/2010/main" val="2872013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Blank spaces on the mar</a:t>
            </a:r>
          </a:p>
        </p:txBody>
      </p:sp>
      <p:pic>
        <p:nvPicPr>
          <p:cNvPr id="6" name="Content Placeholder 5" descr="Image of an example MAR sheet with blank spaces to show where staff forgot to put their initial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7800" y="1752600"/>
            <a:ext cx="6553199" cy="4373563"/>
          </a:xfrm>
        </p:spPr>
      </p:pic>
    </p:spTree>
    <p:extLst>
      <p:ext uri="{BB962C8B-B14F-4D97-AF65-F5344CB8AC3E}">
        <p14:creationId xmlns:p14="http://schemas.microsoft.com/office/powerpoint/2010/main" val="1228361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Blank spaces on the MAR</a:t>
            </a:r>
          </a:p>
        </p:txBody>
      </p:sp>
      <p:pic>
        <p:nvPicPr>
          <p:cNvPr id="6" name="Content Placeholder 5" descr="Image of an example an of a ‘late entry’ progress note when staff administered medication but forgot to initial the box"/>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01453" y="1752600"/>
            <a:ext cx="6941094" cy="4373563"/>
          </a:xfrm>
        </p:spPr>
      </p:pic>
    </p:spTree>
    <p:extLst>
      <p:ext uri="{BB962C8B-B14F-4D97-AF65-F5344CB8AC3E}">
        <p14:creationId xmlns:p14="http://schemas.microsoft.com/office/powerpoint/2010/main" val="3445574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a:solidFill>
                  <a:schemeClr val="accent1">
                    <a:lumMod val="50000"/>
                  </a:schemeClr>
                </a:solidFill>
              </a:rPr>
              <a:t>Last column of index in countable controlled substance book</a:t>
            </a:r>
          </a:p>
        </p:txBody>
      </p:sp>
      <p:pic>
        <p:nvPicPr>
          <p:cNvPr id="6" name="Content Placeholder 5" descr="Image of the person responsible for removing medication from count colum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56916" y="2419932"/>
            <a:ext cx="6030167" cy="3038899"/>
          </a:xfrm>
        </p:spPr>
      </p:pic>
    </p:spTree>
    <p:extLst>
      <p:ext uri="{BB962C8B-B14F-4D97-AF65-F5344CB8AC3E}">
        <p14:creationId xmlns:p14="http://schemas.microsoft.com/office/powerpoint/2010/main" val="1515510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Use of highlighter in map</a:t>
            </a:r>
          </a:p>
        </p:txBody>
      </p:sp>
      <p:sp>
        <p:nvSpPr>
          <p:cNvPr id="3" name="Content Placeholder 2"/>
          <p:cNvSpPr>
            <a:spLocks noGrp="1"/>
          </p:cNvSpPr>
          <p:nvPr>
            <p:ph idx="1"/>
          </p:nvPr>
        </p:nvSpPr>
        <p:spPr>
          <a:solidFill>
            <a:schemeClr val="bg1"/>
          </a:solidFill>
        </p:spPr>
        <p:txBody>
          <a:bodyPr>
            <a:normAutofit/>
          </a:bodyPr>
          <a:lstStyle/>
          <a:p>
            <a:r>
              <a:rPr lang="en-US" sz="3200" b="1" dirty="0"/>
              <a:t>Light-yellow </a:t>
            </a:r>
          </a:p>
          <a:p>
            <a:endParaRPr lang="en-US" sz="3200" b="1" dirty="0"/>
          </a:p>
          <a:p>
            <a:r>
              <a:rPr lang="en-US" sz="3200" b="1" dirty="0"/>
              <a:t>Visual aid for HCP signature</a:t>
            </a:r>
          </a:p>
          <a:p>
            <a:endParaRPr lang="en-US" sz="3200" b="1" dirty="0"/>
          </a:p>
          <a:p>
            <a:r>
              <a:rPr lang="en-US" sz="3200" b="1" dirty="0"/>
              <a:t>Index of Countable Controlled Substance Book</a:t>
            </a:r>
          </a:p>
          <a:p>
            <a:endParaRPr lang="en-US" sz="3200" b="1" dirty="0"/>
          </a:p>
        </p:txBody>
      </p:sp>
    </p:spTree>
    <p:extLst>
      <p:ext uri="{BB962C8B-B14F-4D97-AF65-F5344CB8AC3E}">
        <p14:creationId xmlns:p14="http://schemas.microsoft.com/office/powerpoint/2010/main" val="2668887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Use of highlighter in map</a:t>
            </a:r>
          </a:p>
        </p:txBody>
      </p:sp>
      <p:pic>
        <p:nvPicPr>
          <p:cNvPr id="7" name="Content Placeholder 6" descr="Image of an example sheet with highlighted rows to show meds that have been discontinued and removed from the cou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95022" y="2481853"/>
            <a:ext cx="5953956" cy="2915057"/>
          </a:xfrm>
        </p:spPr>
      </p:pic>
    </p:spTree>
    <p:extLst>
      <p:ext uri="{BB962C8B-B14F-4D97-AF65-F5344CB8AC3E}">
        <p14:creationId xmlns:p14="http://schemas.microsoft.com/office/powerpoint/2010/main" val="2441247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chemeClr val="accent1">
                    <a:lumMod val="50000"/>
                  </a:schemeClr>
                </a:solidFill>
              </a:rPr>
              <a:t>Med disposal when person is self-administering</a:t>
            </a:r>
          </a:p>
        </p:txBody>
      </p:sp>
      <p:sp>
        <p:nvSpPr>
          <p:cNvPr id="3" name="Content Placeholder 2"/>
          <p:cNvSpPr>
            <a:spLocks noGrp="1"/>
          </p:cNvSpPr>
          <p:nvPr>
            <p:ph idx="1"/>
          </p:nvPr>
        </p:nvSpPr>
        <p:spPr>
          <a:solidFill>
            <a:schemeClr val="bg1"/>
          </a:solidFill>
        </p:spPr>
        <p:txBody>
          <a:bodyPr/>
          <a:lstStyle/>
          <a:p>
            <a:r>
              <a:rPr lang="en-US" sz="2800" b="1" dirty="0"/>
              <a:t>Medication is under complete control of the person, including disposal</a:t>
            </a:r>
          </a:p>
          <a:p>
            <a:pPr marL="114300" indent="0">
              <a:buNone/>
            </a:pPr>
            <a:endParaRPr lang="en-US" sz="2800" b="1" dirty="0"/>
          </a:p>
          <a:p>
            <a:r>
              <a:rPr lang="en-US" sz="2800" b="1" dirty="0"/>
              <a:t>Medication(s) is discontinued and/or expired</a:t>
            </a:r>
          </a:p>
          <a:p>
            <a:pPr lvl="1"/>
            <a:r>
              <a:rPr lang="en-US" sz="2800" b="1" dirty="0"/>
              <a:t>Need to include how to manage disposals in teaching plan/phase</a:t>
            </a:r>
          </a:p>
        </p:txBody>
      </p:sp>
    </p:spTree>
    <p:extLst>
      <p:ext uri="{BB962C8B-B14F-4D97-AF65-F5344CB8AC3E}">
        <p14:creationId xmlns:p14="http://schemas.microsoft.com/office/powerpoint/2010/main" val="4121448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chemeClr val="accent1">
                    <a:lumMod val="50000"/>
                  </a:schemeClr>
                </a:solidFill>
              </a:rPr>
              <a:t>VNA and insulin</a:t>
            </a:r>
          </a:p>
        </p:txBody>
      </p:sp>
      <p:sp>
        <p:nvSpPr>
          <p:cNvPr id="3" name="Content Placeholder 2"/>
          <p:cNvSpPr>
            <a:spLocks noGrp="1"/>
          </p:cNvSpPr>
          <p:nvPr>
            <p:ph idx="1"/>
          </p:nvPr>
        </p:nvSpPr>
        <p:spPr>
          <a:xfrm>
            <a:off x="457200" y="1752600"/>
            <a:ext cx="8229600" cy="4648200"/>
          </a:xfrm>
          <a:solidFill>
            <a:schemeClr val="bg1"/>
          </a:solidFill>
        </p:spPr>
        <p:txBody>
          <a:bodyPr>
            <a:normAutofit/>
          </a:bodyPr>
          <a:lstStyle/>
          <a:p>
            <a:pPr>
              <a:lnSpc>
                <a:spcPct val="200000"/>
              </a:lnSpc>
            </a:pPr>
            <a:r>
              <a:rPr lang="en-US" sz="4400" b="1" dirty="0">
                <a:solidFill>
                  <a:schemeClr val="tx1">
                    <a:lumMod val="65000"/>
                    <a:lumOff val="35000"/>
                  </a:schemeClr>
                </a:solidFill>
              </a:rPr>
              <a:t>Obtaining</a:t>
            </a:r>
          </a:p>
          <a:p>
            <a:r>
              <a:rPr lang="en-US" sz="4400" b="1" dirty="0">
                <a:solidFill>
                  <a:schemeClr val="tx1">
                    <a:lumMod val="65000"/>
                    <a:lumOff val="35000"/>
                  </a:schemeClr>
                </a:solidFill>
              </a:rPr>
              <a:t>Transfer form</a:t>
            </a:r>
          </a:p>
          <a:p>
            <a:endParaRPr lang="en-US" sz="4000" b="1" dirty="0"/>
          </a:p>
          <a:p>
            <a:pPr marL="411480" lvl="1" indent="0">
              <a:buNone/>
            </a:pPr>
            <a:endParaRPr lang="en-US" dirty="0"/>
          </a:p>
        </p:txBody>
      </p:sp>
    </p:spTree>
    <p:extLst>
      <p:ext uri="{BB962C8B-B14F-4D97-AF65-F5344CB8AC3E}">
        <p14:creationId xmlns:p14="http://schemas.microsoft.com/office/powerpoint/2010/main" val="1203443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VNA</a:t>
            </a:r>
            <a:r>
              <a:rPr lang="en-US" sz="6000" b="1" dirty="0">
                <a:solidFill>
                  <a:schemeClr val="accent1">
                    <a:lumMod val="50000"/>
                  </a:schemeClr>
                </a:solidFill>
              </a:rPr>
              <a:t> and insulin</a:t>
            </a:r>
          </a:p>
        </p:txBody>
      </p:sp>
      <p:sp>
        <p:nvSpPr>
          <p:cNvPr id="3" name="Content Placeholder 2"/>
          <p:cNvSpPr>
            <a:spLocks noGrp="1"/>
          </p:cNvSpPr>
          <p:nvPr>
            <p:ph idx="1"/>
          </p:nvPr>
        </p:nvSpPr>
        <p:spPr>
          <a:xfrm>
            <a:off x="457200" y="1752600"/>
            <a:ext cx="8229600" cy="4648200"/>
          </a:xfrm>
          <a:solidFill>
            <a:schemeClr val="bg1"/>
          </a:solidFill>
        </p:spPr>
        <p:txBody>
          <a:bodyPr>
            <a:normAutofit/>
          </a:bodyPr>
          <a:lstStyle/>
          <a:p>
            <a:r>
              <a:rPr lang="en-US" sz="4400" b="1" dirty="0">
                <a:solidFill>
                  <a:schemeClr val="tx1">
                    <a:lumMod val="65000"/>
                    <a:lumOff val="35000"/>
                  </a:schemeClr>
                </a:solidFill>
              </a:rPr>
              <a:t>Storage</a:t>
            </a:r>
          </a:p>
          <a:p>
            <a:pPr lvl="1">
              <a:lnSpc>
                <a:spcPct val="150000"/>
              </a:lnSpc>
            </a:pPr>
            <a:r>
              <a:rPr lang="en-US" sz="4400" b="1" dirty="0">
                <a:solidFill>
                  <a:schemeClr val="tx1">
                    <a:lumMod val="65000"/>
                    <a:lumOff val="35000"/>
                  </a:schemeClr>
                </a:solidFill>
              </a:rPr>
              <a:t>Access</a:t>
            </a:r>
          </a:p>
          <a:p>
            <a:r>
              <a:rPr lang="en-US" sz="4400" b="1" dirty="0">
                <a:solidFill>
                  <a:schemeClr val="tx1">
                    <a:lumMod val="65000"/>
                    <a:lumOff val="35000"/>
                  </a:schemeClr>
                </a:solidFill>
              </a:rPr>
              <a:t>Documentation</a:t>
            </a:r>
          </a:p>
          <a:p>
            <a:pPr marL="411480" lvl="1" indent="0">
              <a:buNone/>
            </a:pPr>
            <a:endParaRPr lang="en-US" sz="5400" b="1" dirty="0"/>
          </a:p>
          <a:p>
            <a:endParaRPr lang="en-US" sz="5400" b="1" dirty="0"/>
          </a:p>
          <a:p>
            <a:pPr marL="411480" lvl="1" indent="0">
              <a:buNone/>
            </a:pPr>
            <a:endParaRPr lang="en-US" dirty="0"/>
          </a:p>
        </p:txBody>
      </p:sp>
    </p:spTree>
    <p:extLst>
      <p:ext uri="{BB962C8B-B14F-4D97-AF65-F5344CB8AC3E}">
        <p14:creationId xmlns:p14="http://schemas.microsoft.com/office/powerpoint/2010/main" val="3353971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50000"/>
                  </a:schemeClr>
                </a:solidFill>
              </a:rPr>
              <a:t>Sample insulin med sheet</a:t>
            </a:r>
          </a:p>
        </p:txBody>
      </p:sp>
      <p:pic>
        <p:nvPicPr>
          <p:cNvPr id="10" name="Content Placeholder 9" descr="Image od a sample insulin med sheet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2438400"/>
            <a:ext cx="7282358" cy="3200400"/>
          </a:xfrm>
        </p:spPr>
      </p:pic>
    </p:spTree>
    <p:extLst>
      <p:ext uri="{BB962C8B-B14F-4D97-AF65-F5344CB8AC3E}">
        <p14:creationId xmlns:p14="http://schemas.microsoft.com/office/powerpoint/2010/main" val="339957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805" y="4648200"/>
            <a:ext cx="6553200" cy="609600"/>
          </a:xfrm>
        </p:spPr>
        <p:txBody>
          <a:bodyPr>
            <a:noAutofit/>
          </a:bodyPr>
          <a:lstStyle/>
          <a:p>
            <a:r>
              <a:rPr lang="en-US" sz="4000" b="1" dirty="0">
                <a:solidFill>
                  <a:schemeClr val="accent4">
                    <a:lumMod val="50000"/>
                  </a:schemeClr>
                </a:solidFill>
              </a:rPr>
              <a:t>MAP</a:t>
            </a:r>
          </a:p>
        </p:txBody>
      </p:sp>
      <p:sp>
        <p:nvSpPr>
          <p:cNvPr id="3" name="Title 2"/>
          <p:cNvSpPr>
            <a:spLocks noGrp="1"/>
          </p:cNvSpPr>
          <p:nvPr>
            <p:ph type="ctrTitle"/>
          </p:nvPr>
        </p:nvSpPr>
        <p:spPr/>
        <p:txBody>
          <a:bodyPr/>
          <a:lstStyle/>
          <a:p>
            <a:r>
              <a:rPr lang="en-US" sz="4400" b="1" dirty="0">
                <a:solidFill>
                  <a:schemeClr val="accent4">
                    <a:lumMod val="50000"/>
                  </a:schemeClr>
                </a:solidFill>
              </a:rPr>
              <a:t>New information</a:t>
            </a:r>
          </a:p>
        </p:txBody>
      </p:sp>
    </p:spTree>
    <p:extLst>
      <p:ext uri="{BB962C8B-B14F-4D97-AF65-F5344CB8AC3E}">
        <p14:creationId xmlns:p14="http://schemas.microsoft.com/office/powerpoint/2010/main" val="2304451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04800"/>
            <a:ext cx="8260672" cy="1447800"/>
          </a:xfrm>
        </p:spPr>
        <p:txBody>
          <a:bodyPr>
            <a:noAutofit/>
          </a:bodyPr>
          <a:lstStyle/>
          <a:p>
            <a:r>
              <a:rPr lang="en-US" sz="4000" b="1" dirty="0">
                <a:solidFill>
                  <a:schemeClr val="accent1">
                    <a:lumMod val="50000"/>
                  </a:schemeClr>
                </a:solidFill>
              </a:rPr>
              <a:t>Documenting Control of medication keys </a:t>
            </a:r>
          </a:p>
        </p:txBody>
      </p:sp>
      <p:graphicFrame>
        <p:nvGraphicFramePr>
          <p:cNvPr id="6" name="Content Placeholder 5" descr="An example of a notebook entry for keeping track of which MAP staff has the med keys. There are four columns titled &quot;Date&quot;, &quot;Time&quot;, &quot;Incoming staff&quot;, and &quot;Outgoing staff&quot;"/>
          <p:cNvGraphicFramePr>
            <a:graphicFrameLocks noGrp="1"/>
          </p:cNvGraphicFramePr>
          <p:nvPr>
            <p:ph idx="1"/>
            <p:extLst>
              <p:ext uri="{D42A27DB-BD31-4B8C-83A1-F6EECF244321}">
                <p14:modId xmlns:p14="http://schemas.microsoft.com/office/powerpoint/2010/main" val="4222143248"/>
              </p:ext>
            </p:extLst>
          </p:nvPr>
        </p:nvGraphicFramePr>
        <p:xfrm>
          <a:off x="381000" y="2438400"/>
          <a:ext cx="8229600" cy="3037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2971800">
                  <a:extLst>
                    <a:ext uri="{9D8B030D-6E8A-4147-A177-3AD203B41FA5}">
                      <a16:colId xmlns:a16="http://schemas.microsoft.com/office/drawing/2014/main" val="20003"/>
                    </a:ext>
                  </a:extLst>
                </a:gridCol>
              </a:tblGrid>
              <a:tr h="370840">
                <a:tc>
                  <a:txBody>
                    <a:bodyPr/>
                    <a:lstStyle/>
                    <a:p>
                      <a:pPr algn="ctr"/>
                      <a:r>
                        <a:rPr lang="en-US" dirty="0"/>
                        <a:t>Date</a:t>
                      </a:r>
                    </a:p>
                  </a:txBody>
                  <a:tcPr/>
                </a:tc>
                <a:tc>
                  <a:txBody>
                    <a:bodyPr/>
                    <a:lstStyle/>
                    <a:p>
                      <a:pPr algn="ctr"/>
                      <a:r>
                        <a:rPr lang="en-US" dirty="0"/>
                        <a:t>Time</a:t>
                      </a:r>
                    </a:p>
                  </a:txBody>
                  <a:tcPr/>
                </a:tc>
                <a:tc>
                  <a:txBody>
                    <a:bodyPr/>
                    <a:lstStyle/>
                    <a:p>
                      <a:pPr algn="ctr"/>
                      <a:r>
                        <a:rPr lang="en-US" dirty="0"/>
                        <a:t>Incoming</a:t>
                      </a:r>
                      <a:r>
                        <a:rPr lang="en-US" baseline="0" dirty="0"/>
                        <a:t> Staff</a:t>
                      </a:r>
                      <a:endParaRPr lang="en-US" dirty="0"/>
                    </a:p>
                  </a:txBody>
                  <a:tcPr/>
                </a:tc>
                <a:tc>
                  <a:txBody>
                    <a:bodyPr/>
                    <a:lstStyle/>
                    <a:p>
                      <a:pPr algn="ctr"/>
                      <a:r>
                        <a:rPr lang="en-US" dirty="0"/>
                        <a:t>Outgoing Staff</a:t>
                      </a:r>
                    </a:p>
                  </a:txBody>
                  <a:tcPr/>
                </a:tc>
                <a:extLst>
                  <a:ext uri="{0D108BD9-81ED-4DB2-BD59-A6C34878D82A}">
                    <a16:rowId xmlns:a16="http://schemas.microsoft.com/office/drawing/2014/main" val="10000"/>
                  </a:ext>
                </a:extLst>
              </a:tr>
              <a:tr h="370840">
                <a:tc>
                  <a:txBody>
                    <a:bodyPr/>
                    <a:lstStyle/>
                    <a:p>
                      <a:pPr algn="ctr"/>
                      <a:r>
                        <a:rPr lang="en-US" dirty="0"/>
                        <a:t>3/1/</a:t>
                      </a:r>
                      <a:r>
                        <a:rPr lang="en-US" dirty="0" err="1"/>
                        <a:t>yr</a:t>
                      </a:r>
                      <a:endParaRPr lang="en-US" dirty="0"/>
                    </a:p>
                  </a:txBody>
                  <a:tcPr/>
                </a:tc>
                <a:tc>
                  <a:txBody>
                    <a:bodyPr/>
                    <a:lstStyle/>
                    <a:p>
                      <a:pPr algn="ctr"/>
                      <a:r>
                        <a:rPr lang="en-US" dirty="0"/>
                        <a:t>3:10pm</a:t>
                      </a:r>
                    </a:p>
                  </a:txBody>
                  <a:tcPr/>
                </a:tc>
                <a:tc>
                  <a:txBody>
                    <a:bodyPr/>
                    <a:lstStyle/>
                    <a:p>
                      <a:r>
                        <a:rPr lang="en-US" dirty="0">
                          <a:latin typeface="Bradley Hand ITC" panose="03070402050302030203" pitchFamily="66" charset="0"/>
                        </a:rPr>
                        <a:t>Amanda Smith</a:t>
                      </a:r>
                    </a:p>
                  </a:txBody>
                  <a:tcPr/>
                </a:tc>
                <a:tc>
                  <a:txBody>
                    <a:bodyPr/>
                    <a:lstStyle/>
                    <a:p>
                      <a:r>
                        <a:rPr lang="en-US" dirty="0"/>
                        <a:t>Sam</a:t>
                      </a:r>
                      <a:r>
                        <a:rPr lang="en-US" baseline="0" dirty="0"/>
                        <a:t> Dowd</a:t>
                      </a:r>
                      <a:endParaRPr lang="en-US" dirty="0"/>
                    </a:p>
                  </a:txBody>
                  <a:tcPr/>
                </a:tc>
                <a:extLst>
                  <a:ext uri="{0D108BD9-81ED-4DB2-BD59-A6C34878D82A}">
                    <a16:rowId xmlns:a16="http://schemas.microsoft.com/office/drawing/2014/main" val="10001"/>
                  </a:ext>
                </a:extLst>
              </a:tr>
              <a:tr h="370840">
                <a:tc>
                  <a:txBody>
                    <a:bodyPr/>
                    <a:lstStyle/>
                    <a:p>
                      <a:pPr algn="ctr"/>
                      <a:r>
                        <a:rPr lang="en-US" dirty="0"/>
                        <a:t>3/1/</a:t>
                      </a:r>
                      <a:r>
                        <a:rPr lang="en-US" dirty="0" err="1"/>
                        <a:t>yr</a:t>
                      </a:r>
                      <a:endParaRPr lang="en-US" dirty="0"/>
                    </a:p>
                  </a:txBody>
                  <a:tcPr/>
                </a:tc>
                <a:tc>
                  <a:txBody>
                    <a:bodyPr/>
                    <a:lstStyle/>
                    <a:p>
                      <a:pPr algn="ctr"/>
                      <a:r>
                        <a:rPr lang="en-US" dirty="0"/>
                        <a:t>11:06pm</a:t>
                      </a:r>
                    </a:p>
                  </a:txBody>
                  <a:tcPr/>
                </a:tc>
                <a:tc>
                  <a:txBody>
                    <a:bodyPr/>
                    <a:lstStyle/>
                    <a:p>
                      <a:r>
                        <a:rPr lang="en-US" sz="2400" dirty="0">
                          <a:latin typeface="French Script MT" panose="03020402040607040605" pitchFamily="66" charset="0"/>
                        </a:rPr>
                        <a:t>Jenna Sherman</a:t>
                      </a:r>
                    </a:p>
                  </a:txBody>
                  <a:tcPr/>
                </a:tc>
                <a:tc>
                  <a:txBody>
                    <a:bodyPr/>
                    <a:lstStyle/>
                    <a:p>
                      <a:r>
                        <a:rPr lang="en-US" dirty="0">
                          <a:latin typeface="Bradley Hand ITC" panose="03070402050302030203" pitchFamily="66" charset="0"/>
                        </a:rPr>
                        <a:t>Amanda Smith</a:t>
                      </a:r>
                    </a:p>
                  </a:txBody>
                  <a:tcPr/>
                </a:tc>
                <a:extLst>
                  <a:ext uri="{0D108BD9-81ED-4DB2-BD59-A6C34878D82A}">
                    <a16:rowId xmlns:a16="http://schemas.microsoft.com/office/drawing/2014/main" val="10002"/>
                  </a:ext>
                </a:extLst>
              </a:tr>
              <a:tr h="370840">
                <a:tc>
                  <a:txBody>
                    <a:bodyPr/>
                    <a:lstStyle/>
                    <a:p>
                      <a:pPr algn="ctr"/>
                      <a:r>
                        <a:rPr lang="en-US" dirty="0"/>
                        <a:t>3/2/</a:t>
                      </a:r>
                      <a:r>
                        <a:rPr lang="en-US" dirty="0" err="1"/>
                        <a:t>yr</a:t>
                      </a:r>
                      <a:endParaRPr lang="en-US" dirty="0"/>
                    </a:p>
                  </a:txBody>
                  <a:tcPr/>
                </a:tc>
                <a:tc>
                  <a:txBody>
                    <a:bodyPr/>
                    <a:lstStyle/>
                    <a:p>
                      <a:pPr algn="ctr"/>
                      <a:r>
                        <a:rPr lang="en-US" dirty="0"/>
                        <a:t>8:56am</a:t>
                      </a:r>
                    </a:p>
                  </a:txBody>
                  <a:tcPr/>
                </a:tc>
                <a:tc>
                  <a:txBody>
                    <a:bodyPr/>
                    <a:lstStyle/>
                    <a:p>
                      <a:r>
                        <a:rPr lang="en-US" dirty="0"/>
                        <a:t>Keys</a:t>
                      </a:r>
                      <a:r>
                        <a:rPr lang="en-US" baseline="0" dirty="0"/>
                        <a:t> put in lockbox</a:t>
                      </a:r>
                      <a:endParaRPr lang="en-US" dirty="0"/>
                    </a:p>
                  </a:txBody>
                  <a:tcPr/>
                </a:tc>
                <a:tc>
                  <a:txBody>
                    <a:bodyPr/>
                    <a:lstStyle/>
                    <a:p>
                      <a:r>
                        <a:rPr lang="en-US" sz="2400" dirty="0">
                          <a:latin typeface="French Script MT" panose="03020402040607040605" pitchFamily="66" charset="0"/>
                        </a:rPr>
                        <a:t>Jenna Sherman</a:t>
                      </a:r>
                    </a:p>
                  </a:txBody>
                  <a:tcPr/>
                </a:tc>
                <a:extLst>
                  <a:ext uri="{0D108BD9-81ED-4DB2-BD59-A6C34878D82A}">
                    <a16:rowId xmlns:a16="http://schemas.microsoft.com/office/drawing/2014/main" val="10003"/>
                  </a:ext>
                </a:extLst>
              </a:tr>
              <a:tr h="370840">
                <a:tc>
                  <a:txBody>
                    <a:bodyPr/>
                    <a:lstStyle/>
                    <a:p>
                      <a:pPr algn="ctr"/>
                      <a:r>
                        <a:rPr lang="en-US" dirty="0"/>
                        <a:t>3/2/</a:t>
                      </a:r>
                      <a:r>
                        <a:rPr lang="en-US" dirty="0" err="1"/>
                        <a:t>yr</a:t>
                      </a:r>
                      <a:endParaRPr lang="en-US" dirty="0"/>
                    </a:p>
                  </a:txBody>
                  <a:tcPr/>
                </a:tc>
                <a:tc>
                  <a:txBody>
                    <a:bodyPr/>
                    <a:lstStyle/>
                    <a:p>
                      <a:pPr algn="ctr"/>
                      <a:r>
                        <a:rPr lang="en-US" dirty="0"/>
                        <a:t>2:04pm</a:t>
                      </a:r>
                    </a:p>
                  </a:txBody>
                  <a:tcPr/>
                </a:tc>
                <a:tc>
                  <a:txBody>
                    <a:bodyPr/>
                    <a:lstStyle/>
                    <a:p>
                      <a:r>
                        <a:rPr lang="en-US" dirty="0"/>
                        <a:t>Sam Dowd</a:t>
                      </a:r>
                    </a:p>
                  </a:txBody>
                  <a:tcPr/>
                </a:tc>
                <a:tc>
                  <a:txBody>
                    <a:bodyPr/>
                    <a:lstStyle/>
                    <a:p>
                      <a:r>
                        <a:rPr lang="en-US" sz="1800" dirty="0">
                          <a:latin typeface="+mn-lt"/>
                        </a:rPr>
                        <a:t>Keys</a:t>
                      </a:r>
                      <a:r>
                        <a:rPr lang="en-US" sz="1800" baseline="0" dirty="0">
                          <a:latin typeface="+mn-lt"/>
                        </a:rPr>
                        <a:t> removed from lockbox</a:t>
                      </a:r>
                      <a:endParaRPr lang="en-US" sz="1800" dirty="0">
                        <a:latin typeface="+mn-lt"/>
                      </a:endParaRPr>
                    </a:p>
                  </a:txBody>
                  <a:tcPr/>
                </a:tc>
                <a:extLst>
                  <a:ext uri="{0D108BD9-81ED-4DB2-BD59-A6C34878D82A}">
                    <a16:rowId xmlns:a16="http://schemas.microsoft.com/office/drawing/2014/main" val="10004"/>
                  </a:ext>
                </a:extLst>
              </a:tr>
              <a:tr h="370840">
                <a:tc>
                  <a:txBody>
                    <a:bodyPr/>
                    <a:lstStyle/>
                    <a:p>
                      <a:pPr algn="ctr"/>
                      <a:r>
                        <a:rPr lang="en-US" dirty="0"/>
                        <a:t>3/2/</a:t>
                      </a:r>
                      <a:r>
                        <a:rPr lang="en-US" dirty="0" err="1"/>
                        <a:t>yr</a:t>
                      </a:r>
                      <a:endParaRPr lang="en-US" dirty="0"/>
                    </a:p>
                  </a:txBody>
                  <a:tcPr/>
                </a:tc>
                <a:tc>
                  <a:txBody>
                    <a:bodyPr/>
                    <a:lstStyle/>
                    <a:p>
                      <a:pPr algn="ctr"/>
                      <a:r>
                        <a:rPr lang="en-US" dirty="0"/>
                        <a:t>11:10pm</a:t>
                      </a:r>
                    </a:p>
                  </a:txBody>
                  <a:tcPr/>
                </a:tc>
                <a:tc>
                  <a:txBody>
                    <a:bodyPr/>
                    <a:lstStyle/>
                    <a:p>
                      <a:r>
                        <a:rPr lang="en-US" dirty="0"/>
                        <a:t>Jenna Sherman</a:t>
                      </a:r>
                    </a:p>
                  </a:txBody>
                  <a:tcPr/>
                </a:tc>
                <a:tc>
                  <a:txBody>
                    <a:bodyPr/>
                    <a:lstStyle/>
                    <a:p>
                      <a:r>
                        <a:rPr lang="en-US" sz="1800" dirty="0">
                          <a:latin typeface="+mn-lt"/>
                        </a:rPr>
                        <a:t>Sam</a:t>
                      </a:r>
                      <a:r>
                        <a:rPr lang="en-US" sz="1800" baseline="0" dirty="0">
                          <a:latin typeface="+mn-lt"/>
                        </a:rPr>
                        <a:t> Dowd</a:t>
                      </a:r>
                      <a:endParaRPr lang="en-US" sz="1800" dirty="0">
                        <a:latin typeface="+mn-lt"/>
                      </a:endParaRPr>
                    </a:p>
                  </a:txBody>
                  <a:tcPr/>
                </a:tc>
                <a:extLst>
                  <a:ext uri="{0D108BD9-81ED-4DB2-BD59-A6C34878D82A}">
                    <a16:rowId xmlns:a16="http://schemas.microsoft.com/office/drawing/2014/main" val="10005"/>
                  </a:ext>
                </a:extLst>
              </a:tr>
              <a:tr h="370840">
                <a:tc>
                  <a:txBody>
                    <a:bodyPr/>
                    <a:lstStyle/>
                    <a:p>
                      <a:pPr algn="ctr"/>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sz="1800" dirty="0">
                        <a:latin typeface="+mn-lt"/>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38687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50000"/>
                  </a:schemeClr>
                </a:solidFill>
              </a:rPr>
              <a:t>Disposal of fentanyl patches</a:t>
            </a:r>
          </a:p>
        </p:txBody>
      </p:sp>
      <p:sp>
        <p:nvSpPr>
          <p:cNvPr id="3" name="Content Placeholder 2"/>
          <p:cNvSpPr>
            <a:spLocks noGrp="1"/>
          </p:cNvSpPr>
          <p:nvPr>
            <p:ph idx="1"/>
          </p:nvPr>
        </p:nvSpPr>
        <p:spPr>
          <a:solidFill>
            <a:schemeClr val="bg1"/>
          </a:solidFill>
        </p:spPr>
        <p:txBody>
          <a:bodyPr>
            <a:normAutofit/>
          </a:bodyPr>
          <a:lstStyle/>
          <a:p>
            <a:r>
              <a:rPr lang="en-US" sz="3600" b="1" dirty="0">
                <a:solidFill>
                  <a:schemeClr val="tx1">
                    <a:lumMod val="65000"/>
                    <a:lumOff val="35000"/>
                  </a:schemeClr>
                </a:solidFill>
              </a:rPr>
              <a:t>Manufacturer recommends ‘flushing’</a:t>
            </a:r>
          </a:p>
          <a:p>
            <a:r>
              <a:rPr lang="en-US" sz="3600" b="1" dirty="0">
                <a:solidFill>
                  <a:schemeClr val="tx1">
                    <a:lumMod val="65000"/>
                    <a:lumOff val="35000"/>
                  </a:schemeClr>
                </a:solidFill>
              </a:rPr>
              <a:t>Town/City may prohibit </a:t>
            </a:r>
          </a:p>
          <a:p>
            <a:r>
              <a:rPr lang="en-US" sz="3600" b="1" dirty="0"/>
              <a:t>Optional method of disposal</a:t>
            </a:r>
          </a:p>
          <a:p>
            <a:pPr lvl="1"/>
            <a:r>
              <a:rPr lang="en-US" sz="3200" b="1" dirty="0"/>
              <a:t>Disposal pouches</a:t>
            </a:r>
          </a:p>
          <a:p>
            <a:pPr lvl="2"/>
            <a:r>
              <a:rPr lang="en-US" sz="3100" b="1" dirty="0"/>
              <a:t>For more information:  </a:t>
            </a:r>
            <a:r>
              <a:rPr lang="en-US" sz="3100" b="1" u="sng" dirty="0"/>
              <a:t>Deterrasystem.com</a:t>
            </a:r>
            <a:endParaRPr lang="en-US" sz="2600" b="1" dirty="0"/>
          </a:p>
          <a:p>
            <a:endParaRPr lang="en-US" sz="3200" b="1" dirty="0"/>
          </a:p>
        </p:txBody>
      </p:sp>
    </p:spTree>
    <p:extLst>
      <p:ext uri="{BB962C8B-B14F-4D97-AF65-F5344CB8AC3E}">
        <p14:creationId xmlns:p14="http://schemas.microsoft.com/office/powerpoint/2010/main" val="1479132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1">
                    <a:lumMod val="50000"/>
                  </a:schemeClr>
                </a:solidFill>
              </a:rPr>
              <a:t>Liquid medications</a:t>
            </a:r>
          </a:p>
        </p:txBody>
      </p:sp>
      <p:sp>
        <p:nvSpPr>
          <p:cNvPr id="3" name="Content Placeholder 2"/>
          <p:cNvSpPr>
            <a:spLocks noGrp="1"/>
          </p:cNvSpPr>
          <p:nvPr>
            <p:ph idx="1"/>
          </p:nvPr>
        </p:nvSpPr>
        <p:spPr>
          <a:solidFill>
            <a:schemeClr val="bg1"/>
          </a:solidFill>
        </p:spPr>
        <p:txBody>
          <a:bodyPr/>
          <a:lstStyle/>
          <a:p>
            <a:r>
              <a:rPr lang="en-US" sz="3500" b="1" dirty="0">
                <a:solidFill>
                  <a:schemeClr val="tx1">
                    <a:lumMod val="65000"/>
                    <a:lumOff val="35000"/>
                  </a:schemeClr>
                </a:solidFill>
              </a:rPr>
              <a:t>Increase in MOR’s</a:t>
            </a:r>
          </a:p>
          <a:p>
            <a:r>
              <a:rPr lang="en-US" sz="3500" b="1" dirty="0">
                <a:solidFill>
                  <a:schemeClr val="tx1">
                    <a:lumMod val="65000"/>
                    <a:lumOff val="35000"/>
                  </a:schemeClr>
                </a:solidFill>
              </a:rPr>
              <a:t>Practice liquid med pass</a:t>
            </a:r>
          </a:p>
          <a:p>
            <a:pPr lvl="1"/>
            <a:r>
              <a:rPr lang="en-US" sz="3500" b="1" dirty="0">
                <a:solidFill>
                  <a:schemeClr val="tx1">
                    <a:lumMod val="65000"/>
                    <a:lumOff val="35000"/>
                  </a:schemeClr>
                </a:solidFill>
              </a:rPr>
              <a:t>Juanita Gomez</a:t>
            </a:r>
          </a:p>
          <a:p>
            <a:pPr lvl="2"/>
            <a:r>
              <a:rPr lang="en-US" sz="3500" b="1" dirty="0">
                <a:solidFill>
                  <a:schemeClr val="tx1">
                    <a:lumMod val="65000"/>
                    <a:lumOff val="35000"/>
                  </a:schemeClr>
                </a:solidFill>
              </a:rPr>
              <a:t>Liquid Colace</a:t>
            </a:r>
          </a:p>
          <a:p>
            <a:r>
              <a:rPr lang="en-US" sz="3500" b="1" dirty="0">
                <a:solidFill>
                  <a:schemeClr val="tx1">
                    <a:lumMod val="65000"/>
                    <a:lumOff val="35000"/>
                  </a:schemeClr>
                </a:solidFill>
              </a:rPr>
              <a:t>Review different measuring devices</a:t>
            </a:r>
          </a:p>
          <a:p>
            <a:endParaRPr lang="en-US" dirty="0"/>
          </a:p>
        </p:txBody>
      </p:sp>
    </p:spTree>
    <p:extLst>
      <p:ext uri="{BB962C8B-B14F-4D97-AF65-F5344CB8AC3E}">
        <p14:creationId xmlns:p14="http://schemas.microsoft.com/office/powerpoint/2010/main" val="1965422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60672" cy="1039427"/>
          </a:xfrm>
        </p:spPr>
        <p:txBody>
          <a:bodyPr>
            <a:noAutofit/>
          </a:bodyPr>
          <a:lstStyle/>
          <a:p>
            <a:r>
              <a:rPr lang="en-US" sz="3700" b="1" dirty="0">
                <a:solidFill>
                  <a:schemeClr val="accent1">
                    <a:lumMod val="50000"/>
                  </a:schemeClr>
                </a:solidFill>
              </a:rPr>
              <a:t>‘Directions change’ sticker</a:t>
            </a:r>
          </a:p>
        </p:txBody>
      </p:sp>
      <p:sp>
        <p:nvSpPr>
          <p:cNvPr id="3" name="Content Placeholder 2"/>
          <p:cNvSpPr>
            <a:spLocks noGrp="1"/>
          </p:cNvSpPr>
          <p:nvPr>
            <p:ph idx="1"/>
          </p:nvPr>
        </p:nvSpPr>
        <p:spPr>
          <a:solidFill>
            <a:schemeClr val="bg1"/>
          </a:solidFill>
        </p:spPr>
        <p:txBody>
          <a:bodyPr>
            <a:normAutofit/>
          </a:bodyPr>
          <a:lstStyle/>
          <a:p>
            <a:r>
              <a:rPr lang="en-US" sz="4000" b="1" dirty="0">
                <a:solidFill>
                  <a:schemeClr val="tx1">
                    <a:lumMod val="65000"/>
                    <a:lumOff val="35000"/>
                  </a:schemeClr>
                </a:solidFill>
              </a:rPr>
              <a:t>Used only when ‘exhausting the current supply’</a:t>
            </a:r>
          </a:p>
          <a:p>
            <a:pPr lvl="1"/>
            <a:r>
              <a:rPr lang="en-US" sz="4000" b="1" dirty="0">
                <a:solidFill>
                  <a:schemeClr val="tx1">
                    <a:lumMod val="65000"/>
                    <a:lumOff val="35000"/>
                  </a:schemeClr>
                </a:solidFill>
              </a:rPr>
              <a:t>Label must be corrected within 30-days or when next supply is delivered.</a:t>
            </a:r>
          </a:p>
          <a:p>
            <a:pPr marL="411480" lvl="1" indent="0">
              <a:buNone/>
            </a:pPr>
            <a:endParaRPr lang="en-US" sz="3000" b="1" dirty="0"/>
          </a:p>
          <a:p>
            <a:pPr lvl="1"/>
            <a:endParaRPr lang="en-US" b="1" dirty="0"/>
          </a:p>
        </p:txBody>
      </p:sp>
    </p:spTree>
    <p:extLst>
      <p:ext uri="{BB962C8B-B14F-4D97-AF65-F5344CB8AC3E}">
        <p14:creationId xmlns:p14="http://schemas.microsoft.com/office/powerpoint/2010/main" val="671219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60672" cy="1039427"/>
          </a:xfrm>
        </p:spPr>
        <p:txBody>
          <a:bodyPr>
            <a:noAutofit/>
          </a:bodyPr>
          <a:lstStyle/>
          <a:p>
            <a:r>
              <a:rPr lang="en-US" sz="3700" b="1" dirty="0">
                <a:solidFill>
                  <a:schemeClr val="accent1">
                    <a:lumMod val="50000"/>
                  </a:schemeClr>
                </a:solidFill>
              </a:rPr>
              <a:t>NO ‘Directions change’ sticker</a:t>
            </a:r>
          </a:p>
        </p:txBody>
      </p:sp>
      <p:sp>
        <p:nvSpPr>
          <p:cNvPr id="3" name="Content Placeholder 2"/>
          <p:cNvSpPr>
            <a:spLocks noGrp="1"/>
          </p:cNvSpPr>
          <p:nvPr>
            <p:ph idx="1"/>
          </p:nvPr>
        </p:nvSpPr>
        <p:spPr>
          <a:solidFill>
            <a:schemeClr val="bg1"/>
          </a:solidFill>
        </p:spPr>
        <p:txBody>
          <a:bodyPr>
            <a:normAutofit/>
          </a:bodyPr>
          <a:lstStyle/>
          <a:p>
            <a:r>
              <a:rPr lang="en-US" sz="3600" b="1" dirty="0"/>
              <a:t>A ‘directions change’ sticker </a:t>
            </a:r>
            <a:r>
              <a:rPr lang="en-US" sz="3600" b="1" i="1" u="sng" dirty="0"/>
              <a:t>cannot</a:t>
            </a:r>
            <a:r>
              <a:rPr lang="en-US" sz="3600" b="1" dirty="0"/>
              <a:t> be used:</a:t>
            </a:r>
          </a:p>
          <a:p>
            <a:pPr lvl="1"/>
            <a:r>
              <a:rPr lang="en-US" sz="3600" b="1" dirty="0"/>
              <a:t>as a ‘flag’ to a discrepancy between HCP order and pharmacy label</a:t>
            </a:r>
          </a:p>
          <a:p>
            <a:pPr lvl="1"/>
            <a:r>
              <a:rPr lang="en-US" sz="3600" b="1" dirty="0"/>
              <a:t>In absence of a new HCP order</a:t>
            </a:r>
          </a:p>
          <a:p>
            <a:pPr lvl="2"/>
            <a:r>
              <a:rPr lang="en-US" sz="3400" b="1" dirty="0"/>
              <a:t>The discrepancy must be corrected immediately</a:t>
            </a:r>
          </a:p>
          <a:p>
            <a:pPr lvl="1"/>
            <a:endParaRPr lang="en-US" b="1" dirty="0"/>
          </a:p>
        </p:txBody>
      </p:sp>
    </p:spTree>
    <p:extLst>
      <p:ext uri="{BB962C8B-B14F-4D97-AF65-F5344CB8AC3E}">
        <p14:creationId xmlns:p14="http://schemas.microsoft.com/office/powerpoint/2010/main" val="930565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r>
              <a:rPr lang="en-US" sz="4000" b="1" dirty="0">
                <a:solidFill>
                  <a:schemeClr val="accent4">
                    <a:lumMod val="50000"/>
                  </a:schemeClr>
                </a:solidFill>
              </a:rPr>
              <a:t>MAP</a:t>
            </a:r>
          </a:p>
        </p:txBody>
      </p:sp>
      <p:sp>
        <p:nvSpPr>
          <p:cNvPr id="3" name="Title 2"/>
          <p:cNvSpPr>
            <a:spLocks noGrp="1"/>
          </p:cNvSpPr>
          <p:nvPr>
            <p:ph type="ctrTitle"/>
          </p:nvPr>
        </p:nvSpPr>
        <p:spPr/>
        <p:txBody>
          <a:bodyPr/>
          <a:lstStyle/>
          <a:p>
            <a:r>
              <a:rPr lang="en-US" b="1" dirty="0">
                <a:solidFill>
                  <a:schemeClr val="accent4">
                    <a:lumMod val="50000"/>
                  </a:schemeClr>
                </a:solidFill>
              </a:rPr>
              <a:t>MAP trainer status</a:t>
            </a:r>
          </a:p>
        </p:txBody>
      </p:sp>
    </p:spTree>
    <p:extLst>
      <p:ext uri="{BB962C8B-B14F-4D97-AF65-F5344CB8AC3E}">
        <p14:creationId xmlns:p14="http://schemas.microsoft.com/office/powerpoint/2010/main" val="2491114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1">
                    <a:lumMod val="50000"/>
                  </a:schemeClr>
                </a:solidFill>
              </a:rPr>
              <a:t>Map trainer status</a:t>
            </a:r>
          </a:p>
        </p:txBody>
      </p:sp>
      <p:sp>
        <p:nvSpPr>
          <p:cNvPr id="3" name="Content Placeholder 2"/>
          <p:cNvSpPr>
            <a:spLocks noGrp="1"/>
          </p:cNvSpPr>
          <p:nvPr>
            <p:ph idx="1"/>
          </p:nvPr>
        </p:nvSpPr>
        <p:spPr>
          <a:xfrm>
            <a:off x="457200" y="1752600"/>
            <a:ext cx="8229600" cy="4800600"/>
          </a:xfrm>
          <a:solidFill>
            <a:schemeClr val="bg1"/>
          </a:solidFill>
        </p:spPr>
        <p:txBody>
          <a:bodyPr>
            <a:normAutofit/>
          </a:bodyPr>
          <a:lstStyle/>
          <a:p>
            <a:r>
              <a:rPr lang="en-US" b="1" dirty="0">
                <a:solidFill>
                  <a:schemeClr val="tx1">
                    <a:lumMod val="65000"/>
                    <a:lumOff val="35000"/>
                  </a:schemeClr>
                </a:solidFill>
              </a:rPr>
              <a:t>Certification Trainer</a:t>
            </a:r>
          </a:p>
          <a:p>
            <a:pPr lvl="1"/>
            <a:r>
              <a:rPr lang="en-US" sz="2400" b="1" dirty="0">
                <a:solidFill>
                  <a:schemeClr val="tx1">
                    <a:lumMod val="65000"/>
                    <a:lumOff val="35000"/>
                  </a:schemeClr>
                </a:solidFill>
              </a:rPr>
              <a:t>Teach a minimum of 1 MAP Certification training yearly</a:t>
            </a:r>
          </a:p>
          <a:p>
            <a:r>
              <a:rPr lang="en-US" b="1" dirty="0">
                <a:solidFill>
                  <a:schemeClr val="tx1">
                    <a:lumMod val="65000"/>
                    <a:lumOff val="35000"/>
                  </a:schemeClr>
                </a:solidFill>
              </a:rPr>
              <a:t>Recertification Trainer</a:t>
            </a:r>
          </a:p>
          <a:p>
            <a:pPr lvl="1"/>
            <a:r>
              <a:rPr lang="en-US" sz="2400" b="1" dirty="0">
                <a:solidFill>
                  <a:schemeClr val="tx1">
                    <a:lumMod val="65000"/>
                    <a:lumOff val="35000"/>
                  </a:schemeClr>
                </a:solidFill>
              </a:rPr>
              <a:t>Teach/Test a minimum of 1 MAP Recertification Training/Test every 6 months</a:t>
            </a:r>
          </a:p>
          <a:p>
            <a:r>
              <a:rPr lang="en-US" b="1" dirty="0">
                <a:solidFill>
                  <a:schemeClr val="tx1">
                    <a:lumMod val="65000"/>
                    <a:lumOff val="35000"/>
                  </a:schemeClr>
                </a:solidFill>
              </a:rPr>
              <a:t>Participate in webinars created by MAP Coordinators and as determined by DPH regarding all DPH approved</a:t>
            </a:r>
          </a:p>
          <a:p>
            <a:pPr lvl="1"/>
            <a:r>
              <a:rPr lang="en-US" sz="2400" b="1" dirty="0">
                <a:solidFill>
                  <a:schemeClr val="tx1">
                    <a:lumMod val="65000"/>
                    <a:lumOff val="35000"/>
                  </a:schemeClr>
                </a:solidFill>
              </a:rPr>
              <a:t>Training and test materials</a:t>
            </a:r>
          </a:p>
          <a:p>
            <a:pPr lvl="1"/>
            <a:r>
              <a:rPr lang="en-US" sz="2400" b="1" dirty="0">
                <a:solidFill>
                  <a:schemeClr val="tx1">
                    <a:lumMod val="65000"/>
                    <a:lumOff val="35000"/>
                  </a:schemeClr>
                </a:solidFill>
              </a:rPr>
              <a:t>Advisories and policies</a:t>
            </a:r>
          </a:p>
          <a:p>
            <a:pPr lvl="1"/>
            <a:r>
              <a:rPr lang="en-US" sz="2400" b="1" dirty="0">
                <a:solidFill>
                  <a:schemeClr val="tx1">
                    <a:lumMod val="65000"/>
                    <a:lumOff val="35000"/>
                  </a:schemeClr>
                </a:solidFill>
              </a:rPr>
              <a:t>Any other changes</a:t>
            </a:r>
          </a:p>
          <a:p>
            <a:pPr lvl="1"/>
            <a:endParaRPr lang="en-US" dirty="0"/>
          </a:p>
          <a:p>
            <a:pPr lvl="1"/>
            <a:endParaRPr lang="en-US" dirty="0"/>
          </a:p>
          <a:p>
            <a:pPr marL="114300" indent="0">
              <a:buNone/>
            </a:pPr>
            <a:endParaRPr lang="en-US" dirty="0"/>
          </a:p>
        </p:txBody>
      </p:sp>
    </p:spTree>
    <p:extLst>
      <p:ext uri="{BB962C8B-B14F-4D97-AF65-F5344CB8AC3E}">
        <p14:creationId xmlns:p14="http://schemas.microsoft.com/office/powerpoint/2010/main" val="1897374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solidFill>
                  <a:schemeClr val="accent1">
                    <a:lumMod val="50000"/>
                  </a:schemeClr>
                </a:solidFill>
              </a:rPr>
              <a:t>In-house map recertification process</a:t>
            </a:r>
          </a:p>
        </p:txBody>
      </p:sp>
      <p:sp>
        <p:nvSpPr>
          <p:cNvPr id="3" name="Content Placeholder 2"/>
          <p:cNvSpPr>
            <a:spLocks noGrp="1"/>
          </p:cNvSpPr>
          <p:nvPr>
            <p:ph idx="1"/>
          </p:nvPr>
        </p:nvSpPr>
        <p:spPr>
          <a:solidFill>
            <a:schemeClr val="bg1"/>
          </a:solidFill>
        </p:spPr>
        <p:txBody>
          <a:bodyPr>
            <a:normAutofit/>
          </a:bodyPr>
          <a:lstStyle/>
          <a:p>
            <a:pPr>
              <a:lnSpc>
                <a:spcPct val="150000"/>
              </a:lnSpc>
            </a:pPr>
            <a:r>
              <a:rPr lang="en-US" sz="2800" b="1" dirty="0">
                <a:solidFill>
                  <a:schemeClr val="tx1">
                    <a:lumMod val="65000"/>
                    <a:lumOff val="35000"/>
                  </a:schemeClr>
                </a:solidFill>
              </a:rPr>
              <a:t>Refresher training</a:t>
            </a:r>
          </a:p>
          <a:p>
            <a:pPr lvl="1">
              <a:lnSpc>
                <a:spcPct val="150000"/>
              </a:lnSpc>
            </a:pPr>
            <a:r>
              <a:rPr lang="en-US" sz="2600" b="1" dirty="0">
                <a:solidFill>
                  <a:schemeClr val="tx1">
                    <a:lumMod val="65000"/>
                    <a:lumOff val="35000"/>
                  </a:schemeClr>
                </a:solidFill>
              </a:rPr>
              <a:t>Adjunct RIA training materials</a:t>
            </a:r>
          </a:p>
          <a:p>
            <a:pPr lvl="1">
              <a:lnSpc>
                <a:spcPct val="150000"/>
              </a:lnSpc>
            </a:pPr>
            <a:r>
              <a:rPr lang="en-US" sz="2600" b="1" dirty="0">
                <a:solidFill>
                  <a:srgbClr val="00B0F0"/>
                </a:solidFill>
                <a:hlinkClick r:id="rId3"/>
              </a:rPr>
              <a:t>www.mass.gov/dph/map</a:t>
            </a:r>
            <a:endParaRPr lang="en-US" sz="2600" b="1" dirty="0">
              <a:solidFill>
                <a:srgbClr val="00B0F0"/>
              </a:solidFill>
            </a:endParaRPr>
          </a:p>
          <a:p>
            <a:r>
              <a:rPr lang="en-US" sz="2800" b="1" dirty="0">
                <a:solidFill>
                  <a:schemeClr val="tx1">
                    <a:lumMod val="65000"/>
                    <a:lumOff val="35000"/>
                  </a:schemeClr>
                </a:solidFill>
              </a:rPr>
              <a:t>MAP Recertification Competency Evaluation form</a:t>
            </a:r>
          </a:p>
          <a:p>
            <a:r>
              <a:rPr lang="en-US" sz="2800" b="1" dirty="0">
                <a:solidFill>
                  <a:schemeClr val="tx1">
                    <a:lumMod val="65000"/>
                    <a:lumOff val="35000"/>
                  </a:schemeClr>
                </a:solidFill>
              </a:rPr>
              <a:t>Enter results in D&amp;SDT MAP Registry for </a:t>
            </a:r>
            <a:r>
              <a:rPr lang="en-US" sz="2800" b="1" i="1" u="sng" dirty="0">
                <a:solidFill>
                  <a:schemeClr val="tx1">
                    <a:lumMod val="65000"/>
                    <a:lumOff val="35000"/>
                  </a:schemeClr>
                </a:solidFill>
              </a:rPr>
              <a:t>each attempt</a:t>
            </a:r>
          </a:p>
        </p:txBody>
      </p:sp>
    </p:spTree>
    <p:extLst>
      <p:ext uri="{BB962C8B-B14F-4D97-AF65-F5344CB8AC3E}">
        <p14:creationId xmlns:p14="http://schemas.microsoft.com/office/powerpoint/2010/main" val="2720135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r>
              <a:rPr lang="en-US" sz="4000" b="1" dirty="0">
                <a:solidFill>
                  <a:schemeClr val="accent4">
                    <a:lumMod val="50000"/>
                  </a:schemeClr>
                </a:solidFill>
              </a:rPr>
              <a:t>map</a:t>
            </a:r>
          </a:p>
        </p:txBody>
      </p:sp>
      <p:sp>
        <p:nvSpPr>
          <p:cNvPr id="3" name="Title 2"/>
          <p:cNvSpPr>
            <a:spLocks noGrp="1"/>
          </p:cNvSpPr>
          <p:nvPr>
            <p:ph type="ctrTitle"/>
          </p:nvPr>
        </p:nvSpPr>
        <p:spPr>
          <a:xfrm>
            <a:off x="604705" y="2819401"/>
            <a:ext cx="6629400" cy="1626834"/>
          </a:xfrm>
        </p:spPr>
        <p:txBody>
          <a:bodyPr/>
          <a:lstStyle/>
          <a:p>
            <a:r>
              <a:rPr lang="en-US" sz="3200" b="1" dirty="0">
                <a:solidFill>
                  <a:schemeClr val="accent4">
                    <a:lumMod val="50000"/>
                  </a:schemeClr>
                </a:solidFill>
              </a:rPr>
              <a:t>D&amp;s diversified technologies updates</a:t>
            </a:r>
          </a:p>
        </p:txBody>
      </p:sp>
    </p:spTree>
    <p:extLst>
      <p:ext uri="{BB962C8B-B14F-4D97-AF65-F5344CB8AC3E}">
        <p14:creationId xmlns:p14="http://schemas.microsoft.com/office/powerpoint/2010/main" val="28525539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D&amp;SDT updates</a:t>
            </a:r>
          </a:p>
        </p:txBody>
      </p:sp>
      <p:sp>
        <p:nvSpPr>
          <p:cNvPr id="3" name="Content Placeholder 2"/>
          <p:cNvSpPr>
            <a:spLocks noGrp="1"/>
          </p:cNvSpPr>
          <p:nvPr>
            <p:ph idx="1"/>
          </p:nvPr>
        </p:nvSpPr>
        <p:spPr>
          <a:solidFill>
            <a:schemeClr val="bg1"/>
          </a:solidFill>
        </p:spPr>
        <p:txBody>
          <a:bodyPr>
            <a:normAutofit/>
          </a:bodyPr>
          <a:lstStyle/>
          <a:p>
            <a:r>
              <a:rPr lang="en-US" sz="4000" b="1" dirty="0" err="1">
                <a:solidFill>
                  <a:schemeClr val="tx1">
                    <a:lumMod val="65000"/>
                    <a:lumOff val="35000"/>
                  </a:schemeClr>
                </a:solidFill>
              </a:rPr>
              <a:t>TestMaster</a:t>
            </a:r>
            <a:r>
              <a:rPr lang="en-US" sz="4000" b="1" dirty="0">
                <a:solidFill>
                  <a:schemeClr val="tx1">
                    <a:lumMod val="65000"/>
                    <a:lumOff val="35000"/>
                  </a:schemeClr>
                </a:solidFill>
              </a:rPr>
              <a:t> Universe© (TMU)</a:t>
            </a:r>
          </a:p>
          <a:p>
            <a:r>
              <a:rPr lang="en-US" sz="4000" b="1" dirty="0">
                <a:solidFill>
                  <a:schemeClr val="tx1">
                    <a:lumMod val="65000"/>
                    <a:lumOff val="35000"/>
                  </a:schemeClr>
                </a:solidFill>
              </a:rPr>
              <a:t>January 2020</a:t>
            </a:r>
          </a:p>
          <a:p>
            <a:r>
              <a:rPr lang="en-US" sz="4000" b="1" dirty="0">
                <a:solidFill>
                  <a:schemeClr val="tx1">
                    <a:lumMod val="65000"/>
                    <a:lumOff val="35000"/>
                  </a:schemeClr>
                </a:solidFill>
              </a:rPr>
              <a:t>Training</a:t>
            </a:r>
          </a:p>
          <a:p>
            <a:pPr lvl="1"/>
            <a:r>
              <a:rPr lang="en-US" sz="4000" b="1" dirty="0">
                <a:solidFill>
                  <a:schemeClr val="tx1">
                    <a:lumMod val="65000"/>
                    <a:lumOff val="35000"/>
                  </a:schemeClr>
                </a:solidFill>
              </a:rPr>
              <a:t>Webinar format</a:t>
            </a:r>
          </a:p>
          <a:p>
            <a:endParaRPr lang="en-US" sz="3200" b="1" dirty="0"/>
          </a:p>
        </p:txBody>
      </p:sp>
    </p:spTree>
    <p:extLst>
      <p:ext uri="{BB962C8B-B14F-4D97-AF65-F5344CB8AC3E}">
        <p14:creationId xmlns:p14="http://schemas.microsoft.com/office/powerpoint/2010/main" val="295557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New MAP Coordinators!</a:t>
            </a:r>
          </a:p>
        </p:txBody>
      </p:sp>
      <p:sp>
        <p:nvSpPr>
          <p:cNvPr id="3" name="Content Placeholder 2"/>
          <p:cNvSpPr>
            <a:spLocks noGrp="1"/>
          </p:cNvSpPr>
          <p:nvPr>
            <p:ph idx="1"/>
          </p:nvPr>
        </p:nvSpPr>
        <p:spPr>
          <a:xfrm>
            <a:off x="457200" y="1752600"/>
            <a:ext cx="8229600" cy="4800600"/>
          </a:xfrm>
        </p:spPr>
        <p:txBody>
          <a:bodyPr>
            <a:normAutofit/>
          </a:bodyPr>
          <a:lstStyle/>
          <a:p>
            <a:r>
              <a:rPr lang="en-US" sz="3200" b="1" dirty="0">
                <a:solidFill>
                  <a:schemeClr val="tx1">
                    <a:lumMod val="65000"/>
                    <a:lumOff val="35000"/>
                  </a:schemeClr>
                </a:solidFill>
              </a:rPr>
              <a:t>Welcome</a:t>
            </a:r>
          </a:p>
          <a:p>
            <a:pPr lvl="1"/>
            <a:r>
              <a:rPr lang="en-US" sz="2400" b="1" dirty="0">
                <a:solidFill>
                  <a:schemeClr val="tx1">
                    <a:lumMod val="65000"/>
                    <a:lumOff val="35000"/>
                  </a:schemeClr>
                </a:solidFill>
              </a:rPr>
              <a:t>Matthew Meredith, RN</a:t>
            </a:r>
          </a:p>
          <a:p>
            <a:pPr lvl="2"/>
            <a:r>
              <a:rPr lang="en-US" sz="2400" b="1" dirty="0">
                <a:solidFill>
                  <a:schemeClr val="tx1">
                    <a:lumMod val="65000"/>
                    <a:lumOff val="35000"/>
                  </a:schemeClr>
                </a:solidFill>
              </a:rPr>
              <a:t>Statewide MAP Coordinator</a:t>
            </a:r>
          </a:p>
          <a:p>
            <a:pPr lvl="2"/>
            <a:r>
              <a:rPr lang="en-US" sz="2400" b="1" dirty="0">
                <a:solidFill>
                  <a:schemeClr val="tx1">
                    <a:lumMod val="65000"/>
                    <a:lumOff val="35000"/>
                  </a:schemeClr>
                </a:solidFill>
              </a:rPr>
              <a:t>DDS ABI/MFP Waiver programs</a:t>
            </a:r>
          </a:p>
          <a:p>
            <a:pPr lvl="1"/>
            <a:r>
              <a:rPr lang="en-US" sz="2400" b="1" dirty="0">
                <a:solidFill>
                  <a:schemeClr val="tx1">
                    <a:lumMod val="65000"/>
                    <a:lumOff val="35000"/>
                  </a:schemeClr>
                </a:solidFill>
              </a:rPr>
              <a:t>Lorraine Murphy, NP</a:t>
            </a:r>
          </a:p>
          <a:p>
            <a:pPr lvl="2"/>
            <a:r>
              <a:rPr lang="en-US" sz="2400" b="1" dirty="0">
                <a:solidFill>
                  <a:schemeClr val="tx1">
                    <a:lumMod val="65000"/>
                    <a:lumOff val="35000"/>
                  </a:schemeClr>
                </a:solidFill>
              </a:rPr>
              <a:t>Northeast</a:t>
            </a:r>
          </a:p>
          <a:p>
            <a:pPr lvl="2"/>
            <a:r>
              <a:rPr lang="en-US" sz="2400" b="1" dirty="0">
                <a:solidFill>
                  <a:schemeClr val="tx1">
                    <a:lumMod val="65000"/>
                    <a:lumOff val="35000"/>
                  </a:schemeClr>
                </a:solidFill>
              </a:rPr>
              <a:t>DDS MAP Coordinator</a:t>
            </a:r>
          </a:p>
          <a:p>
            <a:pPr lvl="1"/>
            <a:r>
              <a:rPr lang="en-US" sz="2400" b="1" dirty="0">
                <a:solidFill>
                  <a:schemeClr val="tx1">
                    <a:lumMod val="65000"/>
                    <a:lumOff val="35000"/>
                  </a:schemeClr>
                </a:solidFill>
              </a:rPr>
              <a:t>Daniel Silva, RN</a:t>
            </a:r>
          </a:p>
          <a:p>
            <a:pPr lvl="2"/>
            <a:r>
              <a:rPr lang="en-US" sz="2400" b="1" dirty="0">
                <a:solidFill>
                  <a:schemeClr val="tx1">
                    <a:lumMod val="65000"/>
                    <a:lumOff val="35000"/>
                  </a:schemeClr>
                </a:solidFill>
              </a:rPr>
              <a:t>Northeast</a:t>
            </a:r>
          </a:p>
          <a:p>
            <a:pPr lvl="2"/>
            <a:r>
              <a:rPr lang="en-US" sz="2400" b="1" dirty="0">
                <a:solidFill>
                  <a:schemeClr val="tx1">
                    <a:lumMod val="65000"/>
                    <a:lumOff val="35000"/>
                  </a:schemeClr>
                </a:solidFill>
              </a:rPr>
              <a:t>DMH-DCF MAP Coordinator</a:t>
            </a:r>
          </a:p>
          <a:p>
            <a:pPr marL="685800" lvl="2" indent="0">
              <a:buNone/>
            </a:pPr>
            <a:endParaRPr lang="en-US" sz="2400" b="1" dirty="0"/>
          </a:p>
          <a:p>
            <a:pPr lvl="2"/>
            <a:endParaRPr lang="en-US" dirty="0"/>
          </a:p>
          <a:p>
            <a:pPr lvl="2"/>
            <a:endParaRPr lang="en-US" dirty="0"/>
          </a:p>
          <a:p>
            <a:pPr marL="685800" lvl="2" indent="0">
              <a:buNone/>
            </a:pPr>
            <a:endParaRPr lang="en-US" dirty="0"/>
          </a:p>
        </p:txBody>
      </p:sp>
    </p:spTree>
    <p:extLst>
      <p:ext uri="{BB962C8B-B14F-4D97-AF65-F5344CB8AC3E}">
        <p14:creationId xmlns:p14="http://schemas.microsoft.com/office/powerpoint/2010/main" val="17167329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a:solidFill>
                  <a:schemeClr val="accent1">
                    <a:lumMod val="50000"/>
                  </a:schemeClr>
                </a:solidFill>
              </a:rPr>
              <a:t>Tmu</a:t>
            </a:r>
            <a:r>
              <a:rPr lang="en-US" sz="5400" b="1" dirty="0">
                <a:solidFill>
                  <a:schemeClr val="accent1">
                    <a:lumMod val="50000"/>
                  </a:schemeClr>
                </a:solidFill>
              </a:rPr>
              <a:t>© highlights</a:t>
            </a:r>
          </a:p>
        </p:txBody>
      </p:sp>
      <p:sp>
        <p:nvSpPr>
          <p:cNvPr id="3" name="Content Placeholder 2"/>
          <p:cNvSpPr>
            <a:spLocks noGrp="1"/>
          </p:cNvSpPr>
          <p:nvPr>
            <p:ph idx="1"/>
          </p:nvPr>
        </p:nvSpPr>
        <p:spPr>
          <a:solidFill>
            <a:schemeClr val="bg1"/>
          </a:solidFill>
        </p:spPr>
        <p:txBody>
          <a:bodyPr/>
          <a:lstStyle/>
          <a:p>
            <a:pPr lvl="1"/>
            <a:r>
              <a:rPr lang="en-US" sz="4000" b="1" dirty="0">
                <a:solidFill>
                  <a:schemeClr val="tx1">
                    <a:lumMod val="65000"/>
                    <a:lumOff val="35000"/>
                  </a:schemeClr>
                </a:solidFill>
              </a:rPr>
              <a:t>Streamline testing process</a:t>
            </a:r>
          </a:p>
          <a:p>
            <a:pPr lvl="1"/>
            <a:r>
              <a:rPr lang="en-US" sz="4000" b="1" dirty="0">
                <a:solidFill>
                  <a:schemeClr val="tx1">
                    <a:lumMod val="65000"/>
                    <a:lumOff val="35000"/>
                  </a:schemeClr>
                </a:solidFill>
              </a:rPr>
              <a:t>Single login</a:t>
            </a:r>
          </a:p>
          <a:p>
            <a:pPr lvl="1"/>
            <a:r>
              <a:rPr lang="en-US" sz="4000" b="1" dirty="0">
                <a:solidFill>
                  <a:schemeClr val="tx1">
                    <a:lumMod val="65000"/>
                    <a:lumOff val="35000"/>
                  </a:schemeClr>
                </a:solidFill>
              </a:rPr>
              <a:t>Accessibility	</a:t>
            </a:r>
          </a:p>
          <a:p>
            <a:pPr lvl="2"/>
            <a:r>
              <a:rPr lang="en-US" sz="4000" b="1" dirty="0">
                <a:solidFill>
                  <a:schemeClr val="tx1">
                    <a:lumMod val="65000"/>
                    <a:lumOff val="35000"/>
                  </a:schemeClr>
                </a:solidFill>
              </a:rPr>
              <a:t>Smart phone </a:t>
            </a:r>
          </a:p>
          <a:p>
            <a:endParaRPr lang="en-US" dirty="0"/>
          </a:p>
          <a:p>
            <a:endParaRPr lang="en-US" dirty="0"/>
          </a:p>
        </p:txBody>
      </p:sp>
    </p:spTree>
    <p:extLst>
      <p:ext uri="{BB962C8B-B14F-4D97-AF65-F5344CB8AC3E}">
        <p14:creationId xmlns:p14="http://schemas.microsoft.com/office/powerpoint/2010/main" val="2998381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a:solidFill>
                  <a:schemeClr val="accent1">
                    <a:lumMod val="50000"/>
                  </a:schemeClr>
                </a:solidFill>
              </a:rPr>
              <a:t>Tmu</a:t>
            </a:r>
            <a:r>
              <a:rPr lang="en-US" sz="5400" b="1" dirty="0">
                <a:solidFill>
                  <a:schemeClr val="accent1">
                    <a:lumMod val="50000"/>
                  </a:schemeClr>
                </a:solidFill>
              </a:rPr>
              <a:t>© timeline</a:t>
            </a:r>
          </a:p>
        </p:txBody>
      </p:sp>
      <p:sp>
        <p:nvSpPr>
          <p:cNvPr id="3" name="Content Placeholder 2"/>
          <p:cNvSpPr>
            <a:spLocks noGrp="1"/>
          </p:cNvSpPr>
          <p:nvPr>
            <p:ph idx="1"/>
          </p:nvPr>
        </p:nvSpPr>
        <p:spPr>
          <a:xfrm>
            <a:off x="457200" y="1752600"/>
            <a:ext cx="8229600" cy="4800600"/>
          </a:xfrm>
          <a:solidFill>
            <a:schemeClr val="bg1"/>
          </a:solidFill>
        </p:spPr>
        <p:txBody>
          <a:bodyPr>
            <a:normAutofit/>
          </a:bodyPr>
          <a:lstStyle/>
          <a:p>
            <a:r>
              <a:rPr lang="en-US" sz="3500" b="1" dirty="0">
                <a:solidFill>
                  <a:schemeClr val="tx1">
                    <a:lumMod val="65000"/>
                    <a:lumOff val="35000"/>
                  </a:schemeClr>
                </a:solidFill>
              </a:rPr>
              <a:t>Down time 1/1/20 through 1/12/20</a:t>
            </a:r>
            <a:endParaRPr lang="en-US" sz="3500" b="1" baseline="30000" dirty="0">
              <a:solidFill>
                <a:schemeClr val="tx1">
                  <a:lumMod val="65000"/>
                  <a:lumOff val="35000"/>
                </a:schemeClr>
              </a:solidFill>
            </a:endParaRPr>
          </a:p>
          <a:p>
            <a:pPr lvl="1"/>
            <a:r>
              <a:rPr lang="en-US" sz="3500" b="1" dirty="0">
                <a:solidFill>
                  <a:schemeClr val="tx1">
                    <a:lumMod val="65000"/>
                    <a:lumOff val="35000"/>
                  </a:schemeClr>
                </a:solidFill>
              </a:rPr>
              <a:t>No data entry</a:t>
            </a:r>
          </a:p>
          <a:p>
            <a:pPr lvl="1"/>
            <a:r>
              <a:rPr lang="en-US" sz="3500" b="1" dirty="0">
                <a:solidFill>
                  <a:schemeClr val="tx1">
                    <a:lumMod val="65000"/>
                    <a:lumOff val="35000"/>
                  </a:schemeClr>
                </a:solidFill>
              </a:rPr>
              <a:t>No scheduling</a:t>
            </a:r>
          </a:p>
          <a:p>
            <a:pPr lvl="1"/>
            <a:r>
              <a:rPr lang="en-US" sz="3500" b="1" dirty="0">
                <a:solidFill>
                  <a:schemeClr val="tx1">
                    <a:lumMod val="65000"/>
                    <a:lumOff val="35000"/>
                  </a:schemeClr>
                </a:solidFill>
              </a:rPr>
              <a:t>No testing</a:t>
            </a:r>
          </a:p>
          <a:p>
            <a:r>
              <a:rPr lang="en-US" sz="3500" b="1" dirty="0">
                <a:solidFill>
                  <a:schemeClr val="tx1">
                    <a:lumMod val="65000"/>
                    <a:lumOff val="35000"/>
                  </a:schemeClr>
                </a:solidFill>
              </a:rPr>
              <a:t>Test dates visible through 12/31/19</a:t>
            </a:r>
          </a:p>
          <a:p>
            <a:r>
              <a:rPr lang="en-US" sz="3500" b="1" dirty="0">
                <a:solidFill>
                  <a:schemeClr val="tx1">
                    <a:lumMod val="65000"/>
                    <a:lumOff val="35000"/>
                  </a:schemeClr>
                </a:solidFill>
              </a:rPr>
              <a:t>TMU© live 1/13/20</a:t>
            </a:r>
          </a:p>
        </p:txBody>
      </p:sp>
    </p:spTree>
    <p:extLst>
      <p:ext uri="{BB962C8B-B14F-4D97-AF65-F5344CB8AC3E}">
        <p14:creationId xmlns:p14="http://schemas.microsoft.com/office/powerpoint/2010/main" val="3981339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600" b="1" dirty="0">
                <a:solidFill>
                  <a:schemeClr val="accent1">
                    <a:lumMod val="50000"/>
                  </a:schemeClr>
                </a:solidFill>
              </a:rPr>
              <a:t>For more information</a:t>
            </a:r>
          </a:p>
        </p:txBody>
      </p:sp>
      <p:sp>
        <p:nvSpPr>
          <p:cNvPr id="3" name="Content Placeholder 2"/>
          <p:cNvSpPr>
            <a:spLocks noGrp="1"/>
          </p:cNvSpPr>
          <p:nvPr>
            <p:ph idx="1"/>
          </p:nvPr>
        </p:nvSpPr>
        <p:spPr>
          <a:xfrm>
            <a:off x="457200" y="1752600"/>
            <a:ext cx="8229600" cy="4800600"/>
          </a:xfrm>
          <a:solidFill>
            <a:schemeClr val="bg1"/>
          </a:solidFill>
        </p:spPr>
        <p:txBody>
          <a:bodyPr>
            <a:normAutofit/>
          </a:bodyPr>
          <a:lstStyle/>
          <a:p>
            <a:pPr marL="342900" lvl="1">
              <a:buClr>
                <a:schemeClr val="accent1"/>
              </a:buClr>
            </a:pPr>
            <a:r>
              <a:rPr lang="en-US" sz="4800" b="1" dirty="0"/>
              <a:t>Contact: </a:t>
            </a:r>
          </a:p>
          <a:p>
            <a:pPr lvl="1"/>
            <a:r>
              <a:rPr lang="en-US" sz="4400" b="1" dirty="0"/>
              <a:t>Anne Shields</a:t>
            </a:r>
          </a:p>
          <a:p>
            <a:pPr marL="411480" lvl="1" indent="0">
              <a:buNone/>
            </a:pPr>
            <a:r>
              <a:rPr lang="en-US" sz="4400" b="1" dirty="0"/>
              <a:t> 	Massachusetts Program  	Manager</a:t>
            </a:r>
          </a:p>
          <a:p>
            <a:pPr marL="685800" lvl="2" indent="0">
              <a:buNone/>
            </a:pPr>
            <a:r>
              <a:rPr lang="en-US" sz="4200" b="1" dirty="0"/>
              <a:t>	877-851-2355</a:t>
            </a:r>
          </a:p>
          <a:p>
            <a:pPr marL="411480" lvl="1" indent="0">
              <a:buNone/>
            </a:pPr>
            <a:endParaRPr lang="en-US" sz="3200" b="1" dirty="0"/>
          </a:p>
        </p:txBody>
      </p:sp>
    </p:spTree>
    <p:extLst>
      <p:ext uri="{BB962C8B-B14F-4D97-AF65-F5344CB8AC3E}">
        <p14:creationId xmlns:p14="http://schemas.microsoft.com/office/powerpoint/2010/main" val="35622278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Next webinar date</a:t>
            </a:r>
            <a:r>
              <a:rPr lang="en-US" sz="4400" dirty="0">
                <a:solidFill>
                  <a:schemeClr val="accent1">
                    <a:lumMod val="50000"/>
                  </a:schemeClr>
                </a:solidFill>
              </a:rPr>
              <a:t>…</a:t>
            </a:r>
          </a:p>
        </p:txBody>
      </p:sp>
      <p:sp>
        <p:nvSpPr>
          <p:cNvPr id="3" name="Content Placeholder 2"/>
          <p:cNvSpPr>
            <a:spLocks noGrp="1"/>
          </p:cNvSpPr>
          <p:nvPr>
            <p:ph idx="1"/>
          </p:nvPr>
        </p:nvSpPr>
        <p:spPr/>
        <p:txBody>
          <a:bodyPr/>
          <a:lstStyle/>
          <a:p>
            <a:endParaRPr lang="en-US" dirty="0"/>
          </a:p>
          <a:p>
            <a:endParaRPr lang="en-US" dirty="0"/>
          </a:p>
          <a:p>
            <a:r>
              <a:rPr lang="en-US" sz="4400" b="1" dirty="0"/>
              <a:t>Spring 2020</a:t>
            </a:r>
          </a:p>
        </p:txBody>
      </p:sp>
    </p:spTree>
    <p:extLst>
      <p:ext uri="{BB962C8B-B14F-4D97-AF65-F5344CB8AC3E}">
        <p14:creationId xmlns:p14="http://schemas.microsoft.com/office/powerpoint/2010/main" val="1415316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ss.gov Medication Administration Program main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103772"/>
            <a:ext cx="8229600" cy="3671218"/>
          </a:xfrm>
        </p:spPr>
      </p:pic>
    </p:spTree>
    <p:extLst>
      <p:ext uri="{BB962C8B-B14F-4D97-AF65-F5344CB8AC3E}">
        <p14:creationId xmlns:p14="http://schemas.microsoft.com/office/powerpoint/2010/main" val="367454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What you need to know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2445197"/>
            <a:ext cx="8229600" cy="2988369"/>
          </a:xfrm>
        </p:spPr>
      </p:pic>
      <p:sp>
        <p:nvSpPr>
          <p:cNvPr id="3" name="Right Arrow 2" descr="Arrow pointing to the What you need to know area on the web site"/>
          <p:cNvSpPr/>
          <p:nvPr/>
        </p:nvSpPr>
        <p:spPr>
          <a:xfrm>
            <a:off x="76200" y="2521527"/>
            <a:ext cx="7178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descr="Arrow pointing to the MAP Resources link on the website"/>
          <p:cNvSpPr/>
          <p:nvPr/>
        </p:nvSpPr>
        <p:spPr>
          <a:xfrm>
            <a:off x="76200" y="4251026"/>
            <a:ext cx="7178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0411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MAP Resources section of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920152"/>
            <a:ext cx="8229600" cy="4038458"/>
          </a:xfrm>
        </p:spPr>
      </p:pic>
      <p:sp>
        <p:nvSpPr>
          <p:cNvPr id="5" name="Right Arrow 4" descr="Arrow pointing to the link for Advisories on the web page"/>
          <p:cNvSpPr/>
          <p:nvPr/>
        </p:nvSpPr>
        <p:spPr>
          <a:xfrm>
            <a:off x="76200" y="4144297"/>
            <a:ext cx="7620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1933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1">
                    <a:lumMod val="50000"/>
                  </a:schemeClr>
                </a:solidFill>
              </a:rPr>
              <a:t>www.mass.gov/dph/map</a:t>
            </a:r>
          </a:p>
        </p:txBody>
      </p:sp>
      <p:pic>
        <p:nvPicPr>
          <p:cNvPr id="4" name="Content Placeholder 3" descr="Image of the Advisories that you can view on the MAP web p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49980" y="1752600"/>
            <a:ext cx="5844039" cy="4373563"/>
          </a:xfrm>
        </p:spPr>
      </p:pic>
      <p:sp>
        <p:nvSpPr>
          <p:cNvPr id="5" name="Right Arrow 4" descr="Arrow pointing to the Valid Health Care Provider Orders - MAP Sites document"/>
          <p:cNvSpPr/>
          <p:nvPr/>
        </p:nvSpPr>
        <p:spPr>
          <a:xfrm>
            <a:off x="838200" y="5105400"/>
            <a:ext cx="8382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2544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1">
                    <a:lumMod val="50000"/>
                  </a:schemeClr>
                </a:solidFill>
              </a:rPr>
              <a:t>Advisory</a:t>
            </a:r>
          </a:p>
        </p:txBody>
      </p:sp>
      <p:pic>
        <p:nvPicPr>
          <p:cNvPr id="4" name="Content Placeholder 3" descr="Image of a MAP Advisor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09800" y="1752600"/>
            <a:ext cx="4065333" cy="4876800"/>
          </a:xfrm>
        </p:spPr>
      </p:pic>
    </p:spTree>
    <p:extLst>
      <p:ext uri="{BB962C8B-B14F-4D97-AF65-F5344CB8AC3E}">
        <p14:creationId xmlns:p14="http://schemas.microsoft.com/office/powerpoint/2010/main" val="6422030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2520</TotalTime>
  <Words>4075</Words>
  <Application>Microsoft Office PowerPoint</Application>
  <PresentationFormat>On-screen Show (4:3)</PresentationFormat>
  <Paragraphs>357</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Black</vt:lpstr>
      <vt:lpstr>Book Antiqua</vt:lpstr>
      <vt:lpstr>Bradley Hand ITC</vt:lpstr>
      <vt:lpstr>Calibri</vt:lpstr>
      <vt:lpstr>Century Gothic</vt:lpstr>
      <vt:lpstr>French Script MT</vt:lpstr>
      <vt:lpstr>Wingdings</vt:lpstr>
      <vt:lpstr>Apothecary</vt:lpstr>
      <vt:lpstr>Medication Administration Program</vt:lpstr>
      <vt:lpstr>agenda</vt:lpstr>
      <vt:lpstr>New information</vt:lpstr>
      <vt:lpstr>New MAP Coordinators!</vt:lpstr>
      <vt:lpstr>www.mass.gov/dph/map</vt:lpstr>
      <vt:lpstr>www.mass.gov/dph/map</vt:lpstr>
      <vt:lpstr>www.mass.gov/dph/map</vt:lpstr>
      <vt:lpstr>www.mass.gov/dph/map</vt:lpstr>
      <vt:lpstr>Advisory</vt:lpstr>
      <vt:lpstr>www.mass.gov/dph/map</vt:lpstr>
      <vt:lpstr>www.mass.gov/dph/map</vt:lpstr>
      <vt:lpstr>www.mass.gov/dph/map</vt:lpstr>
      <vt:lpstr>www.mass.gov/dph/map</vt:lpstr>
      <vt:lpstr>www.mass.gov/dph/map</vt:lpstr>
      <vt:lpstr>www.mass.gov/dph/map</vt:lpstr>
      <vt:lpstr>www.mass.gov/dph/map</vt:lpstr>
      <vt:lpstr>www.mass.gov/dph/map</vt:lpstr>
      <vt:lpstr>Notice of rescission</vt:lpstr>
      <vt:lpstr>Issues in the field</vt:lpstr>
      <vt:lpstr>Blank spaces on the mar</vt:lpstr>
      <vt:lpstr>Blank spaces on the mar</vt:lpstr>
      <vt:lpstr>Blank spaces on the MAR</vt:lpstr>
      <vt:lpstr>Last column of index in countable controlled substance book</vt:lpstr>
      <vt:lpstr>Use of highlighter in map</vt:lpstr>
      <vt:lpstr>Use of highlighter in map</vt:lpstr>
      <vt:lpstr>Med disposal when person is self-administering</vt:lpstr>
      <vt:lpstr>VNA and insulin</vt:lpstr>
      <vt:lpstr>VNA and insulin</vt:lpstr>
      <vt:lpstr>Sample insulin med sheet</vt:lpstr>
      <vt:lpstr>Documenting Control of medication keys </vt:lpstr>
      <vt:lpstr>Disposal of fentanyl patches</vt:lpstr>
      <vt:lpstr>Liquid medications</vt:lpstr>
      <vt:lpstr>‘Directions change’ sticker</vt:lpstr>
      <vt:lpstr>NO ‘Directions change’ sticker</vt:lpstr>
      <vt:lpstr>MAP trainer status</vt:lpstr>
      <vt:lpstr>Map trainer status</vt:lpstr>
      <vt:lpstr>In-house map recertification process</vt:lpstr>
      <vt:lpstr>D&amp;s diversified technologies updates</vt:lpstr>
      <vt:lpstr>D&amp;SDT updates</vt:lpstr>
      <vt:lpstr>Tmu© highlights</vt:lpstr>
      <vt:lpstr>Tmu© timeline</vt:lpstr>
      <vt:lpstr>For more information</vt:lpstr>
      <vt:lpstr>Next webinar date…</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Administration Program</dc:title>
  <dc:creator>Lake, Heather (DDS)</dc:creator>
  <cp:lastModifiedBy>Gelinas, Joanna</cp:lastModifiedBy>
  <cp:revision>264</cp:revision>
  <cp:lastPrinted>2019-10-01T13:00:57Z</cp:lastPrinted>
  <dcterms:created xsi:type="dcterms:W3CDTF">2019-05-21T16:24:14Z</dcterms:created>
  <dcterms:modified xsi:type="dcterms:W3CDTF">2019-10-09T17:13:59Z</dcterms:modified>
</cp:coreProperties>
</file>