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78" r:id="rId3"/>
    <p:sldId id="257" r:id="rId4"/>
    <p:sldId id="436" r:id="rId5"/>
    <p:sldId id="437" r:id="rId6"/>
    <p:sldId id="434" r:id="rId7"/>
    <p:sldId id="441" r:id="rId8"/>
    <p:sldId id="438" r:id="rId9"/>
    <p:sldId id="442" r:id="rId10"/>
    <p:sldId id="476" r:id="rId11"/>
    <p:sldId id="443" r:id="rId12"/>
    <p:sldId id="444" r:id="rId13"/>
    <p:sldId id="445" r:id="rId14"/>
    <p:sldId id="447" r:id="rId15"/>
    <p:sldId id="446" r:id="rId16"/>
    <p:sldId id="453" r:id="rId17"/>
    <p:sldId id="455" r:id="rId18"/>
    <p:sldId id="454" r:id="rId19"/>
    <p:sldId id="258" r:id="rId20"/>
    <p:sldId id="464" r:id="rId21"/>
    <p:sldId id="473" r:id="rId22"/>
    <p:sldId id="457" r:id="rId23"/>
    <p:sldId id="448" r:id="rId24"/>
    <p:sldId id="449" r:id="rId25"/>
    <p:sldId id="452" r:id="rId26"/>
    <p:sldId id="285" r:id="rId27"/>
    <p:sldId id="463" r:id="rId28"/>
    <p:sldId id="480" r:id="rId29"/>
    <p:sldId id="479" r:id="rId30"/>
    <p:sldId id="478" r:id="rId31"/>
    <p:sldId id="477" r:id="rId32"/>
    <p:sldId id="474" r:id="rId33"/>
    <p:sldId id="294" r:id="rId34"/>
    <p:sldId id="459" r:id="rId35"/>
    <p:sldId id="466" r:id="rId36"/>
    <p:sldId id="456" r:id="rId37"/>
    <p:sldId id="465" r:id="rId38"/>
    <p:sldId id="458" r:id="rId39"/>
    <p:sldId id="411" r:id="rId40"/>
    <p:sldId id="402" r:id="rId41"/>
    <p:sldId id="430" r:id="rId42"/>
    <p:sldId id="468" r:id="rId43"/>
    <p:sldId id="467" r:id="rId44"/>
    <p:sldId id="317" r:id="rId45"/>
    <p:sldId id="324" r:id="rId46"/>
    <p:sldId id="325" r:id="rId47"/>
    <p:sldId id="326" r:id="rId48"/>
    <p:sldId id="472" r:id="rId49"/>
    <p:sldId id="328" r:id="rId50"/>
    <p:sldId id="329" r:id="rId51"/>
    <p:sldId id="330" r:id="rId52"/>
    <p:sldId id="331" r:id="rId53"/>
    <p:sldId id="475" r:id="rId54"/>
    <p:sldId id="427" r:id="rId55"/>
    <p:sldId id="361" r:id="rId56"/>
    <p:sldId id="327" r:id="rId57"/>
    <p:sldId id="428" r:id="rId58"/>
    <p:sldId id="26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235F4E94-BEAB-25C1-9DCB-B554FE98D795}" name="Gelinas, Joanna" initials="JG" userId="S::Joanna.Gelinas@umassmed.edu::2012bbe2-ea4e-41fc-87a0-f9ffc784a9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0CF0"/>
    <a:srgbClr val="2413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BD0255-2A33-4628-B5BB-E59F8F836CF0}" v="25" dt="2024-03-22T16:33:44.190"/>
    <p1510:client id="{481AE24E-C131-4744-9CFC-B4E6F2AC98A3}" v="68" dt="2024-03-23T20:25:13.491"/>
    <p1510:client id="{9C2C3CF5-0E16-40A8-8FBC-7B62875DD588}" v="369" dt="2024-03-23T20:17:02.071"/>
    <p1510:client id="{B80E78AE-9D50-4DC0-80A5-C11E9796A160}" v="396" dt="2024-03-22T19:31:55.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79397" autoAdjust="0"/>
  </p:normalViewPr>
  <p:slideViewPr>
    <p:cSldViewPr snapToGrid="0">
      <p:cViewPr varScale="1">
        <p:scale>
          <a:sx n="68" d="100"/>
          <a:sy n="68" d="100"/>
        </p:scale>
        <p:origin x="12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57B820-546B-417D-B23B-1DDFDAD0D7C4}"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CC0559EC-E955-4449-90FC-7929A181BCF9}">
      <dgm:prSet/>
      <dgm:spPr>
        <a:ln>
          <a:solidFill>
            <a:schemeClr val="accent2"/>
          </a:solidFill>
        </a:ln>
      </dgm:spPr>
      <dgm:t>
        <a:bodyPr/>
        <a:lstStyle/>
        <a:p>
          <a:r>
            <a:rPr lang="en-US">
              <a:latin typeface="+mn-lt"/>
            </a:rPr>
            <a:t>What’s New</a:t>
          </a:r>
        </a:p>
      </dgm:t>
    </dgm:pt>
    <dgm:pt modelId="{511A2BA3-44E5-403A-AD43-F1EC0EFFA587}" type="parTrans" cxnId="{6ADDE66C-4C76-4EF8-A4CA-2ABB5A98C029}">
      <dgm:prSet/>
      <dgm:spPr/>
      <dgm:t>
        <a:bodyPr/>
        <a:lstStyle/>
        <a:p>
          <a:endParaRPr lang="en-US"/>
        </a:p>
      </dgm:t>
    </dgm:pt>
    <dgm:pt modelId="{4728F429-4F9A-4922-A4FF-F579318147E6}" type="sibTrans" cxnId="{6ADDE66C-4C76-4EF8-A4CA-2ABB5A98C029}">
      <dgm:prSet/>
      <dgm:spPr/>
      <dgm:t>
        <a:bodyPr/>
        <a:lstStyle/>
        <a:p>
          <a:endParaRPr lang="en-US"/>
        </a:p>
      </dgm:t>
    </dgm:pt>
    <dgm:pt modelId="{508E51DA-25F8-47F7-BF97-841DFF9C9BF9}">
      <dgm:prSet phldr="0"/>
      <dgm:spPr>
        <a:ln>
          <a:solidFill>
            <a:schemeClr val="accent1"/>
          </a:solidFill>
        </a:ln>
      </dgm:spPr>
      <dgm:t>
        <a:bodyPr/>
        <a:lstStyle/>
        <a:p>
          <a:pPr rtl="0"/>
          <a:r>
            <a:rPr lang="en-US">
              <a:latin typeface="+mn-lt"/>
            </a:rPr>
            <a:t>MAP Updates</a:t>
          </a:r>
        </a:p>
      </dgm:t>
    </dgm:pt>
    <dgm:pt modelId="{B958E2FB-923B-4144-9E14-579D897DFE19}" type="parTrans" cxnId="{7D51D235-0F78-4B97-9B74-5DCFDBA38648}">
      <dgm:prSet/>
      <dgm:spPr/>
      <dgm:t>
        <a:bodyPr/>
        <a:lstStyle/>
        <a:p>
          <a:endParaRPr lang="en-US"/>
        </a:p>
      </dgm:t>
    </dgm:pt>
    <dgm:pt modelId="{38A7C6CB-5236-491C-AEB2-8DF535BCF0A3}" type="sibTrans" cxnId="{7D51D235-0F78-4B97-9B74-5DCFDBA38648}">
      <dgm:prSet/>
      <dgm:spPr/>
      <dgm:t>
        <a:bodyPr/>
        <a:lstStyle/>
        <a:p>
          <a:endParaRPr lang="en-US"/>
        </a:p>
      </dgm:t>
    </dgm:pt>
    <dgm:pt modelId="{6ACFF083-51A1-4A02-A3CE-1BB82C53D328}">
      <dgm:prSet/>
      <dgm:spPr/>
      <dgm:t>
        <a:bodyPr/>
        <a:lstStyle/>
        <a:p>
          <a:r>
            <a:rPr lang="en-US">
              <a:latin typeface="+mn-lt"/>
            </a:rPr>
            <a:t>Reminders</a:t>
          </a:r>
        </a:p>
      </dgm:t>
    </dgm:pt>
    <dgm:pt modelId="{7CFEC599-7582-4D07-8672-C0FCF087011E}" type="parTrans" cxnId="{5B993F28-426B-4690-BB0F-133922F29E09}">
      <dgm:prSet/>
      <dgm:spPr/>
      <dgm:t>
        <a:bodyPr/>
        <a:lstStyle/>
        <a:p>
          <a:endParaRPr lang="en-US"/>
        </a:p>
      </dgm:t>
    </dgm:pt>
    <dgm:pt modelId="{B168D582-EFFF-42BE-9CAE-AB93C14B0D6C}" type="sibTrans" cxnId="{5B993F28-426B-4690-BB0F-133922F29E09}">
      <dgm:prSet/>
      <dgm:spPr/>
      <dgm:t>
        <a:bodyPr/>
        <a:lstStyle/>
        <a:p>
          <a:endParaRPr lang="en-US"/>
        </a:p>
      </dgm:t>
    </dgm:pt>
    <dgm:pt modelId="{0936A78F-C9DA-A54C-8BCF-2818884C6FBE}" type="pres">
      <dgm:prSet presAssocID="{9657B820-546B-417D-B23B-1DDFDAD0D7C4}" presName="hierChild1" presStyleCnt="0">
        <dgm:presLayoutVars>
          <dgm:chPref val="1"/>
          <dgm:dir/>
          <dgm:animOne val="branch"/>
          <dgm:animLvl val="lvl"/>
          <dgm:resizeHandles/>
        </dgm:presLayoutVars>
      </dgm:prSet>
      <dgm:spPr/>
    </dgm:pt>
    <dgm:pt modelId="{AC7BD5CC-9530-0E43-A8BB-099358F5C3B1}" type="pres">
      <dgm:prSet presAssocID="{CC0559EC-E955-4449-90FC-7929A181BCF9}" presName="hierRoot1" presStyleCnt="0"/>
      <dgm:spPr/>
    </dgm:pt>
    <dgm:pt modelId="{EBBE94A4-1E6B-F947-A9E0-15AD99F64CE0}" type="pres">
      <dgm:prSet presAssocID="{CC0559EC-E955-4449-90FC-7929A181BCF9}" presName="composite" presStyleCnt="0"/>
      <dgm:spPr/>
    </dgm:pt>
    <dgm:pt modelId="{A7635A8C-638F-6347-A1AA-6F8A672BB6CD}" type="pres">
      <dgm:prSet presAssocID="{CC0559EC-E955-4449-90FC-7929A181BCF9}" presName="background" presStyleLbl="node0" presStyleIdx="0" presStyleCnt="3"/>
      <dgm:spPr>
        <a:solidFill>
          <a:schemeClr val="accent2"/>
        </a:solidFill>
      </dgm:spPr>
    </dgm:pt>
    <dgm:pt modelId="{DE00D40D-92A0-E345-97B3-BC1387E9C4F2}" type="pres">
      <dgm:prSet presAssocID="{CC0559EC-E955-4449-90FC-7929A181BCF9}" presName="text" presStyleLbl="fgAcc0" presStyleIdx="0" presStyleCnt="3">
        <dgm:presLayoutVars>
          <dgm:chPref val="3"/>
        </dgm:presLayoutVars>
      </dgm:prSet>
      <dgm:spPr/>
    </dgm:pt>
    <dgm:pt modelId="{A3FC1FF0-D09C-504E-8B3B-C2BD4EDA32D9}" type="pres">
      <dgm:prSet presAssocID="{CC0559EC-E955-4449-90FC-7929A181BCF9}" presName="hierChild2" presStyleCnt="0"/>
      <dgm:spPr/>
    </dgm:pt>
    <dgm:pt modelId="{7C95F448-347F-9240-846C-30D09E05ABB7}" type="pres">
      <dgm:prSet presAssocID="{508E51DA-25F8-47F7-BF97-841DFF9C9BF9}" presName="hierRoot1" presStyleCnt="0"/>
      <dgm:spPr/>
    </dgm:pt>
    <dgm:pt modelId="{E3211101-23C1-A348-B3B6-DBA91153CF16}" type="pres">
      <dgm:prSet presAssocID="{508E51DA-25F8-47F7-BF97-841DFF9C9BF9}" presName="composite" presStyleCnt="0"/>
      <dgm:spPr/>
    </dgm:pt>
    <dgm:pt modelId="{6BD05786-E391-6548-A545-34775F7014FC}" type="pres">
      <dgm:prSet presAssocID="{508E51DA-25F8-47F7-BF97-841DFF9C9BF9}" presName="background" presStyleLbl="node0" presStyleIdx="1" presStyleCnt="3"/>
      <dgm:spPr>
        <a:solidFill>
          <a:schemeClr val="accent4"/>
        </a:solidFill>
        <a:ln>
          <a:solidFill>
            <a:schemeClr val="accent2"/>
          </a:solidFill>
        </a:ln>
      </dgm:spPr>
    </dgm:pt>
    <dgm:pt modelId="{29EE3156-1EE9-F648-B566-54B4AC6D3F8C}" type="pres">
      <dgm:prSet presAssocID="{508E51DA-25F8-47F7-BF97-841DFF9C9BF9}" presName="text" presStyleLbl="fgAcc0" presStyleIdx="1" presStyleCnt="3">
        <dgm:presLayoutVars>
          <dgm:chPref val="3"/>
        </dgm:presLayoutVars>
      </dgm:prSet>
      <dgm:spPr/>
    </dgm:pt>
    <dgm:pt modelId="{DA1CFCDE-6B9A-5648-9505-BB0E8FED3D5D}" type="pres">
      <dgm:prSet presAssocID="{508E51DA-25F8-47F7-BF97-841DFF9C9BF9}" presName="hierChild2" presStyleCnt="0"/>
      <dgm:spPr/>
    </dgm:pt>
    <dgm:pt modelId="{61D90F2C-AE66-C140-A7E2-6481182079DA}" type="pres">
      <dgm:prSet presAssocID="{6ACFF083-51A1-4A02-A3CE-1BB82C53D328}" presName="hierRoot1" presStyleCnt="0"/>
      <dgm:spPr/>
    </dgm:pt>
    <dgm:pt modelId="{FCFDAC28-EC87-B544-B574-D64F1A9715EF}" type="pres">
      <dgm:prSet presAssocID="{6ACFF083-51A1-4A02-A3CE-1BB82C53D328}" presName="composite" presStyleCnt="0"/>
      <dgm:spPr/>
    </dgm:pt>
    <dgm:pt modelId="{ACFA45D2-3A46-8C4B-8F2E-DF4A0E2E63C4}" type="pres">
      <dgm:prSet presAssocID="{6ACFF083-51A1-4A02-A3CE-1BB82C53D328}" presName="background" presStyleLbl="node0" presStyleIdx="2" presStyleCnt="3"/>
      <dgm:spPr/>
    </dgm:pt>
    <dgm:pt modelId="{23EF1646-DE59-3A42-B93E-F1D16ECBBA71}" type="pres">
      <dgm:prSet presAssocID="{6ACFF083-51A1-4A02-A3CE-1BB82C53D328}" presName="text" presStyleLbl="fgAcc0" presStyleIdx="2" presStyleCnt="3">
        <dgm:presLayoutVars>
          <dgm:chPref val="3"/>
        </dgm:presLayoutVars>
      </dgm:prSet>
      <dgm:spPr/>
    </dgm:pt>
    <dgm:pt modelId="{8C981AD5-E798-3140-BA5C-EA321217D870}" type="pres">
      <dgm:prSet presAssocID="{6ACFF083-51A1-4A02-A3CE-1BB82C53D328}" presName="hierChild2" presStyleCnt="0"/>
      <dgm:spPr/>
    </dgm:pt>
  </dgm:ptLst>
  <dgm:cxnLst>
    <dgm:cxn modelId="{7951B208-3FC6-4F44-A318-A6BC886ED255}" type="presOf" srcId="{CC0559EC-E955-4449-90FC-7929A181BCF9}" destId="{DE00D40D-92A0-E345-97B3-BC1387E9C4F2}" srcOrd="0" destOrd="0" presId="urn:microsoft.com/office/officeart/2005/8/layout/hierarchy1"/>
    <dgm:cxn modelId="{24F8D120-DA4E-1F4A-A3EE-FF20500CDD39}" type="presOf" srcId="{508E51DA-25F8-47F7-BF97-841DFF9C9BF9}" destId="{29EE3156-1EE9-F648-B566-54B4AC6D3F8C}" srcOrd="0" destOrd="0" presId="urn:microsoft.com/office/officeart/2005/8/layout/hierarchy1"/>
    <dgm:cxn modelId="{5B993F28-426B-4690-BB0F-133922F29E09}" srcId="{9657B820-546B-417D-B23B-1DDFDAD0D7C4}" destId="{6ACFF083-51A1-4A02-A3CE-1BB82C53D328}" srcOrd="2" destOrd="0" parTransId="{7CFEC599-7582-4D07-8672-C0FCF087011E}" sibTransId="{B168D582-EFFF-42BE-9CAE-AB93C14B0D6C}"/>
    <dgm:cxn modelId="{039E6C2E-836D-D14D-94E9-BAABBBC36847}" type="presOf" srcId="{9657B820-546B-417D-B23B-1DDFDAD0D7C4}" destId="{0936A78F-C9DA-A54C-8BCF-2818884C6FBE}" srcOrd="0" destOrd="0" presId="urn:microsoft.com/office/officeart/2005/8/layout/hierarchy1"/>
    <dgm:cxn modelId="{5956DB34-E91E-3A44-A03C-FF58D4B6A78B}" type="presOf" srcId="{6ACFF083-51A1-4A02-A3CE-1BB82C53D328}" destId="{23EF1646-DE59-3A42-B93E-F1D16ECBBA71}" srcOrd="0" destOrd="0" presId="urn:microsoft.com/office/officeart/2005/8/layout/hierarchy1"/>
    <dgm:cxn modelId="{7D51D235-0F78-4B97-9B74-5DCFDBA38648}" srcId="{9657B820-546B-417D-B23B-1DDFDAD0D7C4}" destId="{508E51DA-25F8-47F7-BF97-841DFF9C9BF9}" srcOrd="1" destOrd="0" parTransId="{B958E2FB-923B-4144-9E14-579D897DFE19}" sibTransId="{38A7C6CB-5236-491C-AEB2-8DF535BCF0A3}"/>
    <dgm:cxn modelId="{6ADDE66C-4C76-4EF8-A4CA-2ABB5A98C029}" srcId="{9657B820-546B-417D-B23B-1DDFDAD0D7C4}" destId="{CC0559EC-E955-4449-90FC-7929A181BCF9}" srcOrd="0" destOrd="0" parTransId="{511A2BA3-44E5-403A-AD43-F1EC0EFFA587}" sibTransId="{4728F429-4F9A-4922-A4FF-F579318147E6}"/>
    <dgm:cxn modelId="{197479A3-34DC-2245-905E-61A0781A38D2}" type="presParOf" srcId="{0936A78F-C9DA-A54C-8BCF-2818884C6FBE}" destId="{AC7BD5CC-9530-0E43-A8BB-099358F5C3B1}" srcOrd="0" destOrd="0" presId="urn:microsoft.com/office/officeart/2005/8/layout/hierarchy1"/>
    <dgm:cxn modelId="{1E4C5B71-8C10-8B42-BAF0-6F2FEED47CCD}" type="presParOf" srcId="{AC7BD5CC-9530-0E43-A8BB-099358F5C3B1}" destId="{EBBE94A4-1E6B-F947-A9E0-15AD99F64CE0}" srcOrd="0" destOrd="0" presId="urn:microsoft.com/office/officeart/2005/8/layout/hierarchy1"/>
    <dgm:cxn modelId="{F4BACA51-4D3C-3447-9A51-E19DFEF80810}" type="presParOf" srcId="{EBBE94A4-1E6B-F947-A9E0-15AD99F64CE0}" destId="{A7635A8C-638F-6347-A1AA-6F8A672BB6CD}" srcOrd="0" destOrd="0" presId="urn:microsoft.com/office/officeart/2005/8/layout/hierarchy1"/>
    <dgm:cxn modelId="{20393302-29F4-9F4D-9A7E-482403E43A53}" type="presParOf" srcId="{EBBE94A4-1E6B-F947-A9E0-15AD99F64CE0}" destId="{DE00D40D-92A0-E345-97B3-BC1387E9C4F2}" srcOrd="1" destOrd="0" presId="urn:microsoft.com/office/officeart/2005/8/layout/hierarchy1"/>
    <dgm:cxn modelId="{0A7465CB-97DE-7E4D-8D0E-A44657745BFF}" type="presParOf" srcId="{AC7BD5CC-9530-0E43-A8BB-099358F5C3B1}" destId="{A3FC1FF0-D09C-504E-8B3B-C2BD4EDA32D9}" srcOrd="1" destOrd="0" presId="urn:microsoft.com/office/officeart/2005/8/layout/hierarchy1"/>
    <dgm:cxn modelId="{7EE86163-8635-C84D-994D-97638C2CD4A6}" type="presParOf" srcId="{0936A78F-C9DA-A54C-8BCF-2818884C6FBE}" destId="{7C95F448-347F-9240-846C-30D09E05ABB7}" srcOrd="1" destOrd="0" presId="urn:microsoft.com/office/officeart/2005/8/layout/hierarchy1"/>
    <dgm:cxn modelId="{A4B9E089-1CD4-A54D-B4AF-4F0D03BC31F0}" type="presParOf" srcId="{7C95F448-347F-9240-846C-30D09E05ABB7}" destId="{E3211101-23C1-A348-B3B6-DBA91153CF16}" srcOrd="0" destOrd="0" presId="urn:microsoft.com/office/officeart/2005/8/layout/hierarchy1"/>
    <dgm:cxn modelId="{03709D14-B2AD-8C4C-B021-2DC213710097}" type="presParOf" srcId="{E3211101-23C1-A348-B3B6-DBA91153CF16}" destId="{6BD05786-E391-6548-A545-34775F7014FC}" srcOrd="0" destOrd="0" presId="urn:microsoft.com/office/officeart/2005/8/layout/hierarchy1"/>
    <dgm:cxn modelId="{986BEDF3-9032-404A-8F68-3BB7858C79DB}" type="presParOf" srcId="{E3211101-23C1-A348-B3B6-DBA91153CF16}" destId="{29EE3156-1EE9-F648-B566-54B4AC6D3F8C}" srcOrd="1" destOrd="0" presId="urn:microsoft.com/office/officeart/2005/8/layout/hierarchy1"/>
    <dgm:cxn modelId="{BC08C1DE-EE23-6144-A14F-A53934DEE759}" type="presParOf" srcId="{7C95F448-347F-9240-846C-30D09E05ABB7}" destId="{DA1CFCDE-6B9A-5648-9505-BB0E8FED3D5D}" srcOrd="1" destOrd="0" presId="urn:microsoft.com/office/officeart/2005/8/layout/hierarchy1"/>
    <dgm:cxn modelId="{2E364BA8-EE37-B348-96DE-DCB796CD6DC6}" type="presParOf" srcId="{0936A78F-C9DA-A54C-8BCF-2818884C6FBE}" destId="{61D90F2C-AE66-C140-A7E2-6481182079DA}" srcOrd="2" destOrd="0" presId="urn:microsoft.com/office/officeart/2005/8/layout/hierarchy1"/>
    <dgm:cxn modelId="{5935788C-84FA-E844-B3CB-D00838D001A4}" type="presParOf" srcId="{61D90F2C-AE66-C140-A7E2-6481182079DA}" destId="{FCFDAC28-EC87-B544-B574-D64F1A9715EF}" srcOrd="0" destOrd="0" presId="urn:microsoft.com/office/officeart/2005/8/layout/hierarchy1"/>
    <dgm:cxn modelId="{71153EFB-7EFB-304A-91DB-CBA670823CDC}" type="presParOf" srcId="{FCFDAC28-EC87-B544-B574-D64F1A9715EF}" destId="{ACFA45D2-3A46-8C4B-8F2E-DF4A0E2E63C4}" srcOrd="0" destOrd="0" presId="urn:microsoft.com/office/officeart/2005/8/layout/hierarchy1"/>
    <dgm:cxn modelId="{97C69B81-601B-2845-8909-E0EA077EAF63}" type="presParOf" srcId="{FCFDAC28-EC87-B544-B574-D64F1A9715EF}" destId="{23EF1646-DE59-3A42-B93E-F1D16ECBBA71}" srcOrd="1" destOrd="0" presId="urn:microsoft.com/office/officeart/2005/8/layout/hierarchy1"/>
    <dgm:cxn modelId="{48B96604-E9C3-AF49-8EB8-0E5A0927315B}" type="presParOf" srcId="{61D90F2C-AE66-C140-A7E2-6481182079DA}" destId="{8C981AD5-E798-3140-BA5C-EA321217D87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A22ED5-387C-43EF-A5FE-C917152D9CB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4D11A9E-6ADF-485F-8D6E-F716D7C447C6}">
      <dgm:prSet/>
      <dgm:spPr/>
      <dgm:t>
        <a:bodyPr/>
        <a:lstStyle/>
        <a:p>
          <a:pPr>
            <a:defRPr cap="all"/>
          </a:pPr>
          <a:r>
            <a:rPr lang="en-US"/>
            <a:t>Post and Verify HCP Order</a:t>
          </a:r>
        </a:p>
      </dgm:t>
    </dgm:pt>
    <dgm:pt modelId="{776CB51D-678D-4C8F-B723-C56C5B530095}" type="parTrans" cxnId="{E48B3E01-7114-49A1-B0F5-8179D5CEBC7B}">
      <dgm:prSet/>
      <dgm:spPr/>
      <dgm:t>
        <a:bodyPr/>
        <a:lstStyle/>
        <a:p>
          <a:endParaRPr lang="en-US"/>
        </a:p>
      </dgm:t>
    </dgm:pt>
    <dgm:pt modelId="{D73D4ABF-97C1-4F2D-B198-71F8B20739B1}" type="sibTrans" cxnId="{E48B3E01-7114-49A1-B0F5-8179D5CEBC7B}">
      <dgm:prSet/>
      <dgm:spPr/>
      <dgm:t>
        <a:bodyPr/>
        <a:lstStyle/>
        <a:p>
          <a:endParaRPr lang="en-US"/>
        </a:p>
      </dgm:t>
    </dgm:pt>
    <dgm:pt modelId="{799E3DAA-7549-4C64-9031-208620D09A01}">
      <dgm:prSet/>
      <dgm:spPr/>
      <dgm:t>
        <a:bodyPr/>
        <a:lstStyle/>
        <a:p>
          <a:pPr>
            <a:defRPr cap="all"/>
          </a:pPr>
          <a:r>
            <a:rPr lang="en-US"/>
            <a:t>Monthly Accuracy Checks of HCP Order</a:t>
          </a:r>
        </a:p>
      </dgm:t>
    </dgm:pt>
    <dgm:pt modelId="{6BC0D129-DC6B-4D67-A475-1B4DB9DB5C20}" type="parTrans" cxnId="{E6FE4E74-5BDF-4897-90BD-47EC394734C8}">
      <dgm:prSet/>
      <dgm:spPr/>
      <dgm:t>
        <a:bodyPr/>
        <a:lstStyle/>
        <a:p>
          <a:endParaRPr lang="en-US"/>
        </a:p>
      </dgm:t>
    </dgm:pt>
    <dgm:pt modelId="{92D27903-3486-4523-8733-A1BB97863752}" type="sibTrans" cxnId="{E6FE4E74-5BDF-4897-90BD-47EC394734C8}">
      <dgm:prSet/>
      <dgm:spPr/>
      <dgm:t>
        <a:bodyPr/>
        <a:lstStyle/>
        <a:p>
          <a:endParaRPr lang="en-US"/>
        </a:p>
      </dgm:t>
    </dgm:pt>
    <dgm:pt modelId="{82281E68-DFB1-40CA-AD1C-A84A3CF0A88D}">
      <dgm:prSet/>
      <dgm:spPr/>
      <dgm:t>
        <a:bodyPr/>
        <a:lstStyle/>
        <a:p>
          <a:pPr>
            <a:defRPr cap="all"/>
          </a:pPr>
          <a:r>
            <a:rPr lang="en-US"/>
            <a:t>Ensuring Correct Medication Received from Pharmacy</a:t>
          </a:r>
        </a:p>
      </dgm:t>
    </dgm:pt>
    <dgm:pt modelId="{DE0BBD17-2FC7-4486-8B43-D3A966BDB044}" type="parTrans" cxnId="{E5EBB8EF-F4A4-4DAD-BC70-C99F92C31E54}">
      <dgm:prSet/>
      <dgm:spPr/>
      <dgm:t>
        <a:bodyPr/>
        <a:lstStyle/>
        <a:p>
          <a:endParaRPr lang="en-US"/>
        </a:p>
      </dgm:t>
    </dgm:pt>
    <dgm:pt modelId="{3ABAAACA-535D-405F-AC62-33A180834A02}" type="sibTrans" cxnId="{E5EBB8EF-F4A4-4DAD-BC70-C99F92C31E54}">
      <dgm:prSet/>
      <dgm:spPr/>
      <dgm:t>
        <a:bodyPr/>
        <a:lstStyle/>
        <a:p>
          <a:endParaRPr lang="en-US"/>
        </a:p>
      </dgm:t>
    </dgm:pt>
    <dgm:pt modelId="{53D010F2-0219-4042-93B3-B551E28665DD}" type="pres">
      <dgm:prSet presAssocID="{3AA22ED5-387C-43EF-A5FE-C917152D9CBC}" presName="root" presStyleCnt="0">
        <dgm:presLayoutVars>
          <dgm:dir/>
          <dgm:resizeHandles val="exact"/>
        </dgm:presLayoutVars>
      </dgm:prSet>
      <dgm:spPr/>
    </dgm:pt>
    <dgm:pt modelId="{7D0C83E7-C933-450A-91E6-3E2085EFD9DF}" type="pres">
      <dgm:prSet presAssocID="{A4D11A9E-6ADF-485F-8D6E-F716D7C447C6}" presName="compNode" presStyleCnt="0"/>
      <dgm:spPr/>
    </dgm:pt>
    <dgm:pt modelId="{7F8E6616-9BB9-4AE0-892C-251EC13D4AB4}" type="pres">
      <dgm:prSet presAssocID="{A4D11A9E-6ADF-485F-8D6E-F716D7C447C6}" presName="iconBgRect" presStyleLbl="bgShp" presStyleIdx="0" presStyleCnt="3"/>
      <dgm:spPr/>
    </dgm:pt>
    <dgm:pt modelId="{8E9BD184-662C-4E30-8E81-93D0CD9A8985}" type="pres">
      <dgm:prSet presAssocID="{A4D11A9E-6ADF-485F-8D6E-F716D7C447C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E442E7A-FCCA-43F5-965F-F546E7A0864F}" type="pres">
      <dgm:prSet presAssocID="{A4D11A9E-6ADF-485F-8D6E-F716D7C447C6}" presName="spaceRect" presStyleCnt="0"/>
      <dgm:spPr/>
    </dgm:pt>
    <dgm:pt modelId="{D848894B-6A9F-45E1-9A43-34CA0757BC1C}" type="pres">
      <dgm:prSet presAssocID="{A4D11A9E-6ADF-485F-8D6E-F716D7C447C6}" presName="textRect" presStyleLbl="revTx" presStyleIdx="0" presStyleCnt="3">
        <dgm:presLayoutVars>
          <dgm:chMax val="1"/>
          <dgm:chPref val="1"/>
        </dgm:presLayoutVars>
      </dgm:prSet>
      <dgm:spPr/>
    </dgm:pt>
    <dgm:pt modelId="{B0253AD7-9A48-43BF-87F5-FE81F68A9092}" type="pres">
      <dgm:prSet presAssocID="{D73D4ABF-97C1-4F2D-B198-71F8B20739B1}" presName="sibTrans" presStyleCnt="0"/>
      <dgm:spPr/>
    </dgm:pt>
    <dgm:pt modelId="{9F4D3C7D-99D1-406F-8D56-DDAE503541B5}" type="pres">
      <dgm:prSet presAssocID="{799E3DAA-7549-4C64-9031-208620D09A01}" presName="compNode" presStyleCnt="0"/>
      <dgm:spPr/>
    </dgm:pt>
    <dgm:pt modelId="{7AADDD7D-9016-4AD6-BF27-13BA160C95FF}" type="pres">
      <dgm:prSet presAssocID="{799E3DAA-7549-4C64-9031-208620D09A01}" presName="iconBgRect" presStyleLbl="bgShp" presStyleIdx="1" presStyleCnt="3"/>
      <dgm:spPr/>
    </dgm:pt>
    <dgm:pt modelId="{D0030C44-9986-46C4-A871-1D2BEA82BF2D}" type="pres">
      <dgm:prSet presAssocID="{799E3DAA-7549-4C64-9031-208620D09A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A58D96FF-8CF3-4C84-9569-0E563E4CA781}" type="pres">
      <dgm:prSet presAssocID="{799E3DAA-7549-4C64-9031-208620D09A01}" presName="spaceRect" presStyleCnt="0"/>
      <dgm:spPr/>
    </dgm:pt>
    <dgm:pt modelId="{37DA3588-E90D-4CAC-B646-57D76B39F6A7}" type="pres">
      <dgm:prSet presAssocID="{799E3DAA-7549-4C64-9031-208620D09A01}" presName="textRect" presStyleLbl="revTx" presStyleIdx="1" presStyleCnt="3">
        <dgm:presLayoutVars>
          <dgm:chMax val="1"/>
          <dgm:chPref val="1"/>
        </dgm:presLayoutVars>
      </dgm:prSet>
      <dgm:spPr/>
    </dgm:pt>
    <dgm:pt modelId="{0EACA657-4138-4153-A2A2-A4276F7DEE31}" type="pres">
      <dgm:prSet presAssocID="{92D27903-3486-4523-8733-A1BB97863752}" presName="sibTrans" presStyleCnt="0"/>
      <dgm:spPr/>
    </dgm:pt>
    <dgm:pt modelId="{955F7A74-AF78-4363-AEA0-8823A4B2F9FC}" type="pres">
      <dgm:prSet presAssocID="{82281E68-DFB1-40CA-AD1C-A84A3CF0A88D}" presName="compNode" presStyleCnt="0"/>
      <dgm:spPr/>
    </dgm:pt>
    <dgm:pt modelId="{FE69509F-F4CC-4CB3-B674-1054A2FD44B0}" type="pres">
      <dgm:prSet presAssocID="{82281E68-DFB1-40CA-AD1C-A84A3CF0A88D}" presName="iconBgRect" presStyleLbl="bgShp" presStyleIdx="2" presStyleCnt="3"/>
      <dgm:spPr/>
    </dgm:pt>
    <dgm:pt modelId="{3A93D0DF-D34B-411C-B5B0-D7CB9DC1C439}" type="pres">
      <dgm:prSet presAssocID="{82281E68-DFB1-40CA-AD1C-A84A3CF0A88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FE4FB9B4-FD03-445F-BDC8-EFDEB86AB88F}" type="pres">
      <dgm:prSet presAssocID="{82281E68-DFB1-40CA-AD1C-A84A3CF0A88D}" presName="spaceRect" presStyleCnt="0"/>
      <dgm:spPr/>
    </dgm:pt>
    <dgm:pt modelId="{6783F77C-F526-4315-9E38-FF9C90B700F3}" type="pres">
      <dgm:prSet presAssocID="{82281E68-DFB1-40CA-AD1C-A84A3CF0A88D}" presName="textRect" presStyleLbl="revTx" presStyleIdx="2" presStyleCnt="3">
        <dgm:presLayoutVars>
          <dgm:chMax val="1"/>
          <dgm:chPref val="1"/>
        </dgm:presLayoutVars>
      </dgm:prSet>
      <dgm:spPr/>
    </dgm:pt>
  </dgm:ptLst>
  <dgm:cxnLst>
    <dgm:cxn modelId="{E48B3E01-7114-49A1-B0F5-8179D5CEBC7B}" srcId="{3AA22ED5-387C-43EF-A5FE-C917152D9CBC}" destId="{A4D11A9E-6ADF-485F-8D6E-F716D7C447C6}" srcOrd="0" destOrd="0" parTransId="{776CB51D-678D-4C8F-B723-C56C5B530095}" sibTransId="{D73D4ABF-97C1-4F2D-B198-71F8B20739B1}"/>
    <dgm:cxn modelId="{9DBFF912-23FC-4F20-9B5F-7C343916ABD4}" type="presOf" srcId="{799E3DAA-7549-4C64-9031-208620D09A01}" destId="{37DA3588-E90D-4CAC-B646-57D76B39F6A7}" srcOrd="0" destOrd="0" presId="urn:microsoft.com/office/officeart/2018/5/layout/IconCircleLabelList"/>
    <dgm:cxn modelId="{938C2C4B-DCF4-4E1A-B507-FE2076ED99AC}" type="presOf" srcId="{A4D11A9E-6ADF-485F-8D6E-F716D7C447C6}" destId="{D848894B-6A9F-45E1-9A43-34CA0757BC1C}" srcOrd="0" destOrd="0" presId="urn:microsoft.com/office/officeart/2018/5/layout/IconCircleLabelList"/>
    <dgm:cxn modelId="{0A706171-2C0C-482A-B707-8E6311406539}" type="presOf" srcId="{82281E68-DFB1-40CA-AD1C-A84A3CF0A88D}" destId="{6783F77C-F526-4315-9E38-FF9C90B700F3}" srcOrd="0" destOrd="0" presId="urn:microsoft.com/office/officeart/2018/5/layout/IconCircleLabelList"/>
    <dgm:cxn modelId="{E6FE4E74-5BDF-4897-90BD-47EC394734C8}" srcId="{3AA22ED5-387C-43EF-A5FE-C917152D9CBC}" destId="{799E3DAA-7549-4C64-9031-208620D09A01}" srcOrd="1" destOrd="0" parTransId="{6BC0D129-DC6B-4D67-A475-1B4DB9DB5C20}" sibTransId="{92D27903-3486-4523-8733-A1BB97863752}"/>
    <dgm:cxn modelId="{970E04AF-3C5B-4F06-A78F-1A878E472611}" type="presOf" srcId="{3AA22ED5-387C-43EF-A5FE-C917152D9CBC}" destId="{53D010F2-0219-4042-93B3-B551E28665DD}" srcOrd="0" destOrd="0" presId="urn:microsoft.com/office/officeart/2018/5/layout/IconCircleLabelList"/>
    <dgm:cxn modelId="{E5EBB8EF-F4A4-4DAD-BC70-C99F92C31E54}" srcId="{3AA22ED5-387C-43EF-A5FE-C917152D9CBC}" destId="{82281E68-DFB1-40CA-AD1C-A84A3CF0A88D}" srcOrd="2" destOrd="0" parTransId="{DE0BBD17-2FC7-4486-8B43-D3A966BDB044}" sibTransId="{3ABAAACA-535D-405F-AC62-33A180834A02}"/>
    <dgm:cxn modelId="{40C34907-37B6-44C2-83F9-E4B1F11DC6A9}" type="presParOf" srcId="{53D010F2-0219-4042-93B3-B551E28665DD}" destId="{7D0C83E7-C933-450A-91E6-3E2085EFD9DF}" srcOrd="0" destOrd="0" presId="urn:microsoft.com/office/officeart/2018/5/layout/IconCircleLabelList"/>
    <dgm:cxn modelId="{828215C7-7E1B-499A-969F-061C8777278A}" type="presParOf" srcId="{7D0C83E7-C933-450A-91E6-3E2085EFD9DF}" destId="{7F8E6616-9BB9-4AE0-892C-251EC13D4AB4}" srcOrd="0" destOrd="0" presId="urn:microsoft.com/office/officeart/2018/5/layout/IconCircleLabelList"/>
    <dgm:cxn modelId="{A1978E5A-4058-433E-9BC2-3BDC30A19CA6}" type="presParOf" srcId="{7D0C83E7-C933-450A-91E6-3E2085EFD9DF}" destId="{8E9BD184-662C-4E30-8E81-93D0CD9A8985}" srcOrd="1" destOrd="0" presId="urn:microsoft.com/office/officeart/2018/5/layout/IconCircleLabelList"/>
    <dgm:cxn modelId="{5A65D2EA-7581-45CB-9825-A537D23264E0}" type="presParOf" srcId="{7D0C83E7-C933-450A-91E6-3E2085EFD9DF}" destId="{9E442E7A-FCCA-43F5-965F-F546E7A0864F}" srcOrd="2" destOrd="0" presId="urn:microsoft.com/office/officeart/2018/5/layout/IconCircleLabelList"/>
    <dgm:cxn modelId="{B7635D33-E7A7-4036-997F-E13338BF9C0A}" type="presParOf" srcId="{7D0C83E7-C933-450A-91E6-3E2085EFD9DF}" destId="{D848894B-6A9F-45E1-9A43-34CA0757BC1C}" srcOrd="3" destOrd="0" presId="urn:microsoft.com/office/officeart/2018/5/layout/IconCircleLabelList"/>
    <dgm:cxn modelId="{3E3B319F-29AA-4F53-893A-182833D96341}" type="presParOf" srcId="{53D010F2-0219-4042-93B3-B551E28665DD}" destId="{B0253AD7-9A48-43BF-87F5-FE81F68A9092}" srcOrd="1" destOrd="0" presId="urn:microsoft.com/office/officeart/2018/5/layout/IconCircleLabelList"/>
    <dgm:cxn modelId="{24658233-FBCF-41AA-B26E-E3446B473F04}" type="presParOf" srcId="{53D010F2-0219-4042-93B3-B551E28665DD}" destId="{9F4D3C7D-99D1-406F-8D56-DDAE503541B5}" srcOrd="2" destOrd="0" presId="urn:microsoft.com/office/officeart/2018/5/layout/IconCircleLabelList"/>
    <dgm:cxn modelId="{5C4232C9-E0B3-4169-B341-51D6F9A7A184}" type="presParOf" srcId="{9F4D3C7D-99D1-406F-8D56-DDAE503541B5}" destId="{7AADDD7D-9016-4AD6-BF27-13BA160C95FF}" srcOrd="0" destOrd="0" presId="urn:microsoft.com/office/officeart/2018/5/layout/IconCircleLabelList"/>
    <dgm:cxn modelId="{98379936-DD4C-4F16-BA3E-6ED52A0818D6}" type="presParOf" srcId="{9F4D3C7D-99D1-406F-8D56-DDAE503541B5}" destId="{D0030C44-9986-46C4-A871-1D2BEA82BF2D}" srcOrd="1" destOrd="0" presId="urn:microsoft.com/office/officeart/2018/5/layout/IconCircleLabelList"/>
    <dgm:cxn modelId="{F84687E4-35C7-4A77-AC69-D199C2817473}" type="presParOf" srcId="{9F4D3C7D-99D1-406F-8D56-DDAE503541B5}" destId="{A58D96FF-8CF3-4C84-9569-0E563E4CA781}" srcOrd="2" destOrd="0" presId="urn:microsoft.com/office/officeart/2018/5/layout/IconCircleLabelList"/>
    <dgm:cxn modelId="{C597AF0E-7B96-420B-B4C7-9996CAE62CDA}" type="presParOf" srcId="{9F4D3C7D-99D1-406F-8D56-DDAE503541B5}" destId="{37DA3588-E90D-4CAC-B646-57D76B39F6A7}" srcOrd="3" destOrd="0" presId="urn:microsoft.com/office/officeart/2018/5/layout/IconCircleLabelList"/>
    <dgm:cxn modelId="{8DFB245C-FF5B-46C2-A9CC-57F584459E95}" type="presParOf" srcId="{53D010F2-0219-4042-93B3-B551E28665DD}" destId="{0EACA657-4138-4153-A2A2-A4276F7DEE31}" srcOrd="3" destOrd="0" presId="urn:microsoft.com/office/officeart/2018/5/layout/IconCircleLabelList"/>
    <dgm:cxn modelId="{1A2A753A-BBDA-491E-9CE3-D76FCCB36C97}" type="presParOf" srcId="{53D010F2-0219-4042-93B3-B551E28665DD}" destId="{955F7A74-AF78-4363-AEA0-8823A4B2F9FC}" srcOrd="4" destOrd="0" presId="urn:microsoft.com/office/officeart/2018/5/layout/IconCircleLabelList"/>
    <dgm:cxn modelId="{52AFF982-2934-45CE-81EB-F49E0CFC9641}" type="presParOf" srcId="{955F7A74-AF78-4363-AEA0-8823A4B2F9FC}" destId="{FE69509F-F4CC-4CB3-B674-1054A2FD44B0}" srcOrd="0" destOrd="0" presId="urn:microsoft.com/office/officeart/2018/5/layout/IconCircleLabelList"/>
    <dgm:cxn modelId="{4EFD0888-CB38-4CD7-9A04-CB4A9B6F706C}" type="presParOf" srcId="{955F7A74-AF78-4363-AEA0-8823A4B2F9FC}" destId="{3A93D0DF-D34B-411C-B5B0-D7CB9DC1C439}" srcOrd="1" destOrd="0" presId="urn:microsoft.com/office/officeart/2018/5/layout/IconCircleLabelList"/>
    <dgm:cxn modelId="{67D0F9CA-33A3-4343-A1E8-3E7927D2F1DF}" type="presParOf" srcId="{955F7A74-AF78-4363-AEA0-8823A4B2F9FC}" destId="{FE4FB9B4-FD03-445F-BDC8-EFDEB86AB88F}" srcOrd="2" destOrd="0" presId="urn:microsoft.com/office/officeart/2018/5/layout/IconCircleLabelList"/>
    <dgm:cxn modelId="{962986C8-38F4-499B-885C-D4379DE3B969}" type="presParOf" srcId="{955F7A74-AF78-4363-AEA0-8823A4B2F9FC}" destId="{6783F77C-F526-4315-9E38-FF9C90B700F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0EB820-0598-4AD6-A42D-9C0C810DFC6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820D8169-3E1D-46EA-8C06-026DECB0A067}">
      <dgm:prSet/>
      <dgm:spPr/>
      <dgm:t>
        <a:bodyPr/>
        <a:lstStyle/>
        <a:p>
          <a:r>
            <a:rPr lang="en-US">
              <a:solidFill>
                <a:schemeClr val="tx1"/>
              </a:solidFill>
            </a:rPr>
            <a:t>If needed, a Site Supervisor</a:t>
          </a:r>
        </a:p>
      </dgm:t>
    </dgm:pt>
    <dgm:pt modelId="{E173EAC5-AD9B-4714-AE50-E93638B01D16}" type="parTrans" cxnId="{BE42FFD6-071A-4883-A4E1-9EB9302FB767}">
      <dgm:prSet/>
      <dgm:spPr/>
      <dgm:t>
        <a:bodyPr/>
        <a:lstStyle/>
        <a:p>
          <a:endParaRPr lang="en-US"/>
        </a:p>
      </dgm:t>
    </dgm:pt>
    <dgm:pt modelId="{2121D2F1-8F42-4130-8405-5A5094DCC880}" type="sibTrans" cxnId="{BE42FFD6-071A-4883-A4E1-9EB9302FB767}">
      <dgm:prSet/>
      <dgm:spPr/>
      <dgm:t>
        <a:bodyPr/>
        <a:lstStyle/>
        <a:p>
          <a:endParaRPr lang="en-US"/>
        </a:p>
      </dgm:t>
    </dgm:pt>
    <dgm:pt modelId="{0E0E78C1-D142-4028-A7DD-455009F81722}">
      <dgm:prSet/>
      <dgm:spPr/>
      <dgm:t>
        <a:bodyPr/>
        <a:lstStyle/>
        <a:p>
          <a:r>
            <a:rPr lang="en-US"/>
            <a:t>May be the Service Provider Designee</a:t>
          </a:r>
        </a:p>
      </dgm:t>
    </dgm:pt>
    <dgm:pt modelId="{452E9154-4536-4CB8-9FA1-63562D380FB7}" type="parTrans" cxnId="{24091D91-E8B9-4849-A306-B95A2BF108D8}">
      <dgm:prSet/>
      <dgm:spPr/>
      <dgm:t>
        <a:bodyPr/>
        <a:lstStyle/>
        <a:p>
          <a:endParaRPr lang="en-US"/>
        </a:p>
      </dgm:t>
    </dgm:pt>
    <dgm:pt modelId="{5DDE321D-ADBB-48F4-BE3A-DF783932855B}" type="sibTrans" cxnId="{24091D91-E8B9-4849-A306-B95A2BF108D8}">
      <dgm:prSet/>
      <dgm:spPr/>
      <dgm:t>
        <a:bodyPr/>
        <a:lstStyle/>
        <a:p>
          <a:endParaRPr lang="en-US"/>
        </a:p>
      </dgm:t>
    </dgm:pt>
    <dgm:pt modelId="{B88D950B-393D-442F-A38A-ABCB757E75F3}">
      <dgm:prSet/>
      <dgm:spPr/>
      <dgm:t>
        <a:bodyPr/>
        <a:lstStyle/>
        <a:p>
          <a:pPr>
            <a:buSzPct val="75000"/>
            <a:buFont typeface="Courier New" panose="02070309020205020404" pitchFamily="49" charset="0"/>
            <a:buChar char="o"/>
          </a:pPr>
          <a:r>
            <a:rPr lang="en-US"/>
            <a:t>To Complete Verification Process &amp; Train Staff </a:t>
          </a:r>
        </a:p>
      </dgm:t>
    </dgm:pt>
    <dgm:pt modelId="{4D9D458C-6B78-41BD-A11A-8940F1E13A4E}" type="parTrans" cxnId="{26D6CD77-2DF6-45A6-955C-857FAAA89F91}">
      <dgm:prSet/>
      <dgm:spPr/>
      <dgm:t>
        <a:bodyPr/>
        <a:lstStyle/>
        <a:p>
          <a:endParaRPr lang="en-US"/>
        </a:p>
      </dgm:t>
    </dgm:pt>
    <dgm:pt modelId="{4E4FEB1C-D847-4CC0-8FA4-9D1F0E618138}" type="sibTrans" cxnId="{26D6CD77-2DF6-45A6-955C-857FAAA89F91}">
      <dgm:prSet/>
      <dgm:spPr/>
      <dgm:t>
        <a:bodyPr/>
        <a:lstStyle/>
        <a:p>
          <a:endParaRPr lang="en-US"/>
        </a:p>
      </dgm:t>
    </dgm:pt>
    <dgm:pt modelId="{4F0297B6-7344-477A-ABA9-3D6952D888C7}">
      <dgm:prSet/>
      <dgm:spPr/>
      <dgm:t>
        <a:bodyPr/>
        <a:lstStyle/>
        <a:p>
          <a:r>
            <a:rPr lang="en-US">
              <a:solidFill>
                <a:schemeClr val="tx1"/>
              </a:solidFill>
            </a:rPr>
            <a:t>Verification Required Each Time</a:t>
          </a:r>
        </a:p>
      </dgm:t>
    </dgm:pt>
    <dgm:pt modelId="{8C0A82F7-3B60-4F4D-BBFE-3B73D23E0679}" type="parTrans" cxnId="{39485EC3-7179-4710-9284-0C53255570BF}">
      <dgm:prSet/>
      <dgm:spPr/>
      <dgm:t>
        <a:bodyPr/>
        <a:lstStyle/>
        <a:p>
          <a:endParaRPr lang="en-US"/>
        </a:p>
      </dgm:t>
    </dgm:pt>
    <dgm:pt modelId="{2DD0BF41-43A0-4824-ACF7-8FAF369B920C}" type="sibTrans" cxnId="{39485EC3-7179-4710-9284-0C53255570BF}">
      <dgm:prSet/>
      <dgm:spPr/>
      <dgm:t>
        <a:bodyPr/>
        <a:lstStyle/>
        <a:p>
          <a:endParaRPr lang="en-US"/>
        </a:p>
      </dgm:t>
    </dgm:pt>
    <dgm:pt modelId="{7D7D976E-7BD0-4ED3-8B15-6BCA8E7EB0BA}">
      <dgm:prSet/>
      <dgm:spPr/>
      <dgm:t>
        <a:bodyPr/>
        <a:lstStyle/>
        <a:p>
          <a:r>
            <a:rPr lang="en-US"/>
            <a:t>New Container and/or</a:t>
          </a:r>
        </a:p>
      </dgm:t>
    </dgm:pt>
    <dgm:pt modelId="{1288426D-AC3D-4C00-BE68-33E05B5A9992}" type="parTrans" cxnId="{985BA5BF-E47E-4698-A340-04D8071068D0}">
      <dgm:prSet/>
      <dgm:spPr/>
      <dgm:t>
        <a:bodyPr/>
        <a:lstStyle/>
        <a:p>
          <a:endParaRPr lang="en-US"/>
        </a:p>
      </dgm:t>
    </dgm:pt>
    <dgm:pt modelId="{B5A7368E-876C-426E-B7F3-6B902ECCDC7A}" type="sibTrans" cxnId="{985BA5BF-E47E-4698-A340-04D8071068D0}">
      <dgm:prSet/>
      <dgm:spPr/>
      <dgm:t>
        <a:bodyPr/>
        <a:lstStyle/>
        <a:p>
          <a:endParaRPr lang="en-US"/>
        </a:p>
      </dgm:t>
    </dgm:pt>
    <dgm:pt modelId="{BA5E687D-1AE6-4C29-B712-EB7160CAC802}">
      <dgm:prSet/>
      <dgm:spPr/>
      <dgm:t>
        <a:bodyPr/>
        <a:lstStyle/>
        <a:p>
          <a:r>
            <a:rPr lang="en-US">
              <a:solidFill>
                <a:schemeClr val="tx1"/>
              </a:solidFill>
            </a:rPr>
            <a:t>Premade Labels Not Permitted</a:t>
          </a:r>
        </a:p>
      </dgm:t>
    </dgm:pt>
    <dgm:pt modelId="{918E7CDF-5E1A-400C-86C1-28BC4981E0E4}" type="parTrans" cxnId="{8F242FF1-9CD5-4642-8418-36D3971FEC4C}">
      <dgm:prSet/>
      <dgm:spPr/>
      <dgm:t>
        <a:bodyPr/>
        <a:lstStyle/>
        <a:p>
          <a:endParaRPr lang="en-US"/>
        </a:p>
      </dgm:t>
    </dgm:pt>
    <dgm:pt modelId="{2828DA90-1927-4439-A79A-D7335A270A18}" type="sibTrans" cxnId="{8F242FF1-9CD5-4642-8418-36D3971FEC4C}">
      <dgm:prSet/>
      <dgm:spPr/>
      <dgm:t>
        <a:bodyPr/>
        <a:lstStyle/>
        <a:p>
          <a:endParaRPr lang="en-US"/>
        </a:p>
      </dgm:t>
    </dgm:pt>
    <dgm:pt modelId="{D9900F78-6415-4349-B7BA-1E4E9FF021B8}">
      <dgm:prSet/>
      <dgm:spPr/>
      <dgm:t>
        <a:bodyPr/>
        <a:lstStyle/>
        <a:p>
          <a:r>
            <a:rPr lang="en-US">
              <a:solidFill>
                <a:schemeClr val="tx1"/>
              </a:solidFill>
            </a:rPr>
            <a:t>Certified Staff are Trained in Administration</a:t>
          </a:r>
        </a:p>
      </dgm:t>
    </dgm:pt>
    <dgm:pt modelId="{38329EB3-F3F6-40E1-8433-3C181F430EB3}" type="parTrans" cxnId="{E279D914-D61F-480B-A185-C5031F58E11A}">
      <dgm:prSet/>
      <dgm:spPr/>
      <dgm:t>
        <a:bodyPr/>
        <a:lstStyle/>
        <a:p>
          <a:endParaRPr lang="en-US"/>
        </a:p>
      </dgm:t>
    </dgm:pt>
    <dgm:pt modelId="{6FA0A20D-40C9-4E76-88DA-D820A77F3FAE}" type="sibTrans" cxnId="{E279D914-D61F-480B-A185-C5031F58E11A}">
      <dgm:prSet/>
      <dgm:spPr/>
      <dgm:t>
        <a:bodyPr/>
        <a:lstStyle/>
        <a:p>
          <a:endParaRPr lang="en-US"/>
        </a:p>
      </dgm:t>
    </dgm:pt>
    <dgm:pt modelId="{E91CEAA0-D5EC-4419-857B-990B67BF2C85}">
      <dgm:prSet/>
      <dgm:spPr/>
      <dgm:t>
        <a:bodyPr/>
        <a:lstStyle/>
        <a:p>
          <a:r>
            <a:rPr lang="en-US"/>
            <a:t>Each Differing OTC Medication &amp; Dietary Supplement</a:t>
          </a:r>
        </a:p>
      </dgm:t>
    </dgm:pt>
    <dgm:pt modelId="{75F05353-B306-4FDB-A79B-6E3659D1D49C}" type="parTrans" cxnId="{CE766B35-F89F-4F5D-BABE-7E28615C544C}">
      <dgm:prSet/>
      <dgm:spPr/>
      <dgm:t>
        <a:bodyPr/>
        <a:lstStyle/>
        <a:p>
          <a:endParaRPr lang="en-US"/>
        </a:p>
      </dgm:t>
    </dgm:pt>
    <dgm:pt modelId="{423C2BD1-02CB-4973-9272-7F88567A76C9}" type="sibTrans" cxnId="{CE766B35-F89F-4F5D-BABE-7E28615C544C}">
      <dgm:prSet/>
      <dgm:spPr/>
      <dgm:t>
        <a:bodyPr/>
        <a:lstStyle/>
        <a:p>
          <a:endParaRPr lang="en-US"/>
        </a:p>
      </dgm:t>
    </dgm:pt>
    <dgm:pt modelId="{2572685F-FB4C-8747-96F4-274AB40B9473}">
      <dgm:prSet/>
      <dgm:spPr/>
      <dgm:t>
        <a:bodyPr/>
        <a:lstStyle/>
        <a:p>
          <a:pPr>
            <a:buSzPct val="75000"/>
            <a:buFont typeface="Courier New" panose="02070309020205020404" pitchFamily="49" charset="0"/>
            <a:buChar char="o"/>
          </a:pPr>
          <a:r>
            <a:rPr lang="en-US"/>
            <a:t>Updated HCP Order is Obtained</a:t>
          </a:r>
        </a:p>
      </dgm:t>
    </dgm:pt>
    <dgm:pt modelId="{30146DF2-0F88-4444-9919-61784D28FE17}" type="parTrans" cxnId="{3D17460D-1FDA-EB4F-9B22-69BB5116A5D3}">
      <dgm:prSet/>
      <dgm:spPr/>
    </dgm:pt>
    <dgm:pt modelId="{76DFCD96-2CCD-E34B-A0EA-76D68D713D22}" type="sibTrans" cxnId="{3D17460D-1FDA-EB4F-9B22-69BB5116A5D3}">
      <dgm:prSet/>
      <dgm:spPr/>
    </dgm:pt>
    <dgm:pt modelId="{92561FA5-D8D2-4C43-8F55-3EAB5A834EFF}" type="pres">
      <dgm:prSet presAssocID="{450EB820-0598-4AD6-A42D-9C0C810DFC68}" presName="Name0" presStyleCnt="0">
        <dgm:presLayoutVars>
          <dgm:dir/>
          <dgm:animLvl val="lvl"/>
          <dgm:resizeHandles val="exact"/>
        </dgm:presLayoutVars>
      </dgm:prSet>
      <dgm:spPr/>
    </dgm:pt>
    <dgm:pt modelId="{B62A85CA-A106-464E-90BB-6A1E54CA2F72}" type="pres">
      <dgm:prSet presAssocID="{820D8169-3E1D-46EA-8C06-026DECB0A067}" presName="composite" presStyleCnt="0"/>
      <dgm:spPr/>
    </dgm:pt>
    <dgm:pt modelId="{CEDC68CB-8609-9E48-A033-D30B0C583849}" type="pres">
      <dgm:prSet presAssocID="{820D8169-3E1D-46EA-8C06-026DECB0A067}" presName="parTx" presStyleLbl="alignNode1" presStyleIdx="0" presStyleCnt="4">
        <dgm:presLayoutVars>
          <dgm:chMax val="0"/>
          <dgm:chPref val="0"/>
          <dgm:bulletEnabled val="1"/>
        </dgm:presLayoutVars>
      </dgm:prSet>
      <dgm:spPr/>
    </dgm:pt>
    <dgm:pt modelId="{0BD71012-FC9D-5E42-9ADE-CC318F189FDF}" type="pres">
      <dgm:prSet presAssocID="{820D8169-3E1D-46EA-8C06-026DECB0A067}" presName="desTx" presStyleLbl="alignAccFollowNode1" presStyleIdx="0" presStyleCnt="4">
        <dgm:presLayoutVars>
          <dgm:bulletEnabled val="1"/>
        </dgm:presLayoutVars>
      </dgm:prSet>
      <dgm:spPr/>
    </dgm:pt>
    <dgm:pt modelId="{B9E53838-0E07-7945-BB83-8C0C6691EBD6}" type="pres">
      <dgm:prSet presAssocID="{2121D2F1-8F42-4130-8405-5A5094DCC880}" presName="space" presStyleCnt="0"/>
      <dgm:spPr/>
    </dgm:pt>
    <dgm:pt modelId="{8EC64398-3C35-DF44-A91D-E40905AF8B93}" type="pres">
      <dgm:prSet presAssocID="{4F0297B6-7344-477A-ABA9-3D6952D888C7}" presName="composite" presStyleCnt="0"/>
      <dgm:spPr/>
    </dgm:pt>
    <dgm:pt modelId="{D55059AF-2201-1B42-9D75-8AA227858F61}" type="pres">
      <dgm:prSet presAssocID="{4F0297B6-7344-477A-ABA9-3D6952D888C7}" presName="parTx" presStyleLbl="alignNode1" presStyleIdx="1" presStyleCnt="4">
        <dgm:presLayoutVars>
          <dgm:chMax val="0"/>
          <dgm:chPref val="0"/>
          <dgm:bulletEnabled val="1"/>
        </dgm:presLayoutVars>
      </dgm:prSet>
      <dgm:spPr/>
    </dgm:pt>
    <dgm:pt modelId="{3CEEAC9F-A781-164B-BADC-9A043892F11B}" type="pres">
      <dgm:prSet presAssocID="{4F0297B6-7344-477A-ABA9-3D6952D888C7}" presName="desTx" presStyleLbl="alignAccFollowNode1" presStyleIdx="1" presStyleCnt="4">
        <dgm:presLayoutVars>
          <dgm:bulletEnabled val="1"/>
        </dgm:presLayoutVars>
      </dgm:prSet>
      <dgm:spPr/>
    </dgm:pt>
    <dgm:pt modelId="{9DE7D9F1-425B-E74D-9378-5AB7DB8F9F68}" type="pres">
      <dgm:prSet presAssocID="{2DD0BF41-43A0-4824-ACF7-8FAF369B920C}" presName="space" presStyleCnt="0"/>
      <dgm:spPr/>
    </dgm:pt>
    <dgm:pt modelId="{B7DD56BA-3E8B-1A47-B7DE-0FAB63767616}" type="pres">
      <dgm:prSet presAssocID="{BA5E687D-1AE6-4C29-B712-EB7160CAC802}" presName="composite" presStyleCnt="0"/>
      <dgm:spPr/>
    </dgm:pt>
    <dgm:pt modelId="{F3463822-963A-C947-801F-3F35A51C86F1}" type="pres">
      <dgm:prSet presAssocID="{BA5E687D-1AE6-4C29-B712-EB7160CAC802}" presName="parTx" presStyleLbl="alignNode1" presStyleIdx="2" presStyleCnt="4">
        <dgm:presLayoutVars>
          <dgm:chMax val="0"/>
          <dgm:chPref val="0"/>
          <dgm:bulletEnabled val="1"/>
        </dgm:presLayoutVars>
      </dgm:prSet>
      <dgm:spPr/>
    </dgm:pt>
    <dgm:pt modelId="{E196665B-C4E0-C54E-8D04-89C0AB21AF01}" type="pres">
      <dgm:prSet presAssocID="{BA5E687D-1AE6-4C29-B712-EB7160CAC802}" presName="desTx" presStyleLbl="alignAccFollowNode1" presStyleIdx="2" presStyleCnt="4">
        <dgm:presLayoutVars>
          <dgm:bulletEnabled val="1"/>
        </dgm:presLayoutVars>
      </dgm:prSet>
      <dgm:spPr/>
    </dgm:pt>
    <dgm:pt modelId="{B90BCD9A-8385-9047-ABE9-2097E47EC82B}" type="pres">
      <dgm:prSet presAssocID="{2828DA90-1927-4439-A79A-D7335A270A18}" presName="space" presStyleCnt="0"/>
      <dgm:spPr/>
    </dgm:pt>
    <dgm:pt modelId="{3096EBA8-B7E1-0E4D-8E33-BF3E274E58CF}" type="pres">
      <dgm:prSet presAssocID="{D9900F78-6415-4349-B7BA-1E4E9FF021B8}" presName="composite" presStyleCnt="0"/>
      <dgm:spPr/>
    </dgm:pt>
    <dgm:pt modelId="{6576AC8B-DD31-3742-AD75-C0735FC3253A}" type="pres">
      <dgm:prSet presAssocID="{D9900F78-6415-4349-B7BA-1E4E9FF021B8}" presName="parTx" presStyleLbl="alignNode1" presStyleIdx="3" presStyleCnt="4">
        <dgm:presLayoutVars>
          <dgm:chMax val="0"/>
          <dgm:chPref val="0"/>
          <dgm:bulletEnabled val="1"/>
        </dgm:presLayoutVars>
      </dgm:prSet>
      <dgm:spPr/>
    </dgm:pt>
    <dgm:pt modelId="{523D66FD-6B15-B54A-BD0D-6CA79149AE57}" type="pres">
      <dgm:prSet presAssocID="{D9900F78-6415-4349-B7BA-1E4E9FF021B8}" presName="desTx" presStyleLbl="alignAccFollowNode1" presStyleIdx="3" presStyleCnt="4">
        <dgm:presLayoutVars>
          <dgm:bulletEnabled val="1"/>
        </dgm:presLayoutVars>
      </dgm:prSet>
      <dgm:spPr/>
    </dgm:pt>
  </dgm:ptLst>
  <dgm:cxnLst>
    <dgm:cxn modelId="{421E720A-EDF0-0744-89A1-A85DB7D849A5}" type="presOf" srcId="{2572685F-FB4C-8747-96F4-274AB40B9473}" destId="{3CEEAC9F-A781-164B-BADC-9A043892F11B}" srcOrd="0" destOrd="1" presId="urn:microsoft.com/office/officeart/2005/8/layout/hList1"/>
    <dgm:cxn modelId="{3D17460D-1FDA-EB4F-9B22-69BB5116A5D3}" srcId="{7D7D976E-7BD0-4ED3-8B15-6BCA8E7EB0BA}" destId="{2572685F-FB4C-8747-96F4-274AB40B9473}" srcOrd="0" destOrd="0" parTransId="{30146DF2-0F88-4444-9919-61784D28FE17}" sibTransId="{76DFCD96-2CCD-E34B-A0EA-76D68D713D22}"/>
    <dgm:cxn modelId="{79236F10-F7B9-0B45-AF32-94A2D52BB2D5}" type="presOf" srcId="{0E0E78C1-D142-4028-A7DD-455009F81722}" destId="{0BD71012-FC9D-5E42-9ADE-CC318F189FDF}" srcOrd="0" destOrd="0" presId="urn:microsoft.com/office/officeart/2005/8/layout/hList1"/>
    <dgm:cxn modelId="{E279D914-D61F-480B-A185-C5031F58E11A}" srcId="{450EB820-0598-4AD6-A42D-9C0C810DFC68}" destId="{D9900F78-6415-4349-B7BA-1E4E9FF021B8}" srcOrd="3" destOrd="0" parTransId="{38329EB3-F3F6-40E1-8433-3C181F430EB3}" sibTransId="{6FA0A20D-40C9-4E76-88DA-D820A77F3FAE}"/>
    <dgm:cxn modelId="{37122D20-7E13-AA42-8617-CE64CE0BE4BD}" type="presOf" srcId="{E91CEAA0-D5EC-4419-857B-990B67BF2C85}" destId="{523D66FD-6B15-B54A-BD0D-6CA79149AE57}" srcOrd="0" destOrd="0" presId="urn:microsoft.com/office/officeart/2005/8/layout/hList1"/>
    <dgm:cxn modelId="{6B23EA31-EA54-4943-B904-76C65A9F082D}" type="presOf" srcId="{7D7D976E-7BD0-4ED3-8B15-6BCA8E7EB0BA}" destId="{3CEEAC9F-A781-164B-BADC-9A043892F11B}" srcOrd="0" destOrd="0" presId="urn:microsoft.com/office/officeart/2005/8/layout/hList1"/>
    <dgm:cxn modelId="{CE766B35-F89F-4F5D-BABE-7E28615C544C}" srcId="{D9900F78-6415-4349-B7BA-1E4E9FF021B8}" destId="{E91CEAA0-D5EC-4419-857B-990B67BF2C85}" srcOrd="0" destOrd="0" parTransId="{75F05353-B306-4FDB-A79B-6E3659D1D49C}" sibTransId="{423C2BD1-02CB-4973-9272-7F88567A76C9}"/>
    <dgm:cxn modelId="{9921A538-7E11-7C48-B14B-3D15E2DDA1F4}" type="presOf" srcId="{820D8169-3E1D-46EA-8C06-026DECB0A067}" destId="{CEDC68CB-8609-9E48-A033-D30B0C583849}" srcOrd="0" destOrd="0" presId="urn:microsoft.com/office/officeart/2005/8/layout/hList1"/>
    <dgm:cxn modelId="{69AB5663-C54E-AA41-9DD3-FDFFF6A23D89}" type="presOf" srcId="{450EB820-0598-4AD6-A42D-9C0C810DFC68}" destId="{92561FA5-D8D2-4C43-8F55-3EAB5A834EFF}" srcOrd="0" destOrd="0" presId="urn:microsoft.com/office/officeart/2005/8/layout/hList1"/>
    <dgm:cxn modelId="{2CC87C64-E65C-D14B-B834-ABEAF667DA1E}" type="presOf" srcId="{B88D950B-393D-442F-A38A-ABCB757E75F3}" destId="{0BD71012-FC9D-5E42-9ADE-CC318F189FDF}" srcOrd="0" destOrd="1" presId="urn:microsoft.com/office/officeart/2005/8/layout/hList1"/>
    <dgm:cxn modelId="{7F7B2A4E-E0C4-7D4B-B262-BF0184E7A9B4}" type="presOf" srcId="{D9900F78-6415-4349-B7BA-1E4E9FF021B8}" destId="{6576AC8B-DD31-3742-AD75-C0735FC3253A}" srcOrd="0" destOrd="0" presId="urn:microsoft.com/office/officeart/2005/8/layout/hList1"/>
    <dgm:cxn modelId="{26D6CD77-2DF6-45A6-955C-857FAAA89F91}" srcId="{0E0E78C1-D142-4028-A7DD-455009F81722}" destId="{B88D950B-393D-442F-A38A-ABCB757E75F3}" srcOrd="0" destOrd="0" parTransId="{4D9D458C-6B78-41BD-A11A-8940F1E13A4E}" sibTransId="{4E4FEB1C-D847-4CC0-8FA4-9D1F0E618138}"/>
    <dgm:cxn modelId="{24091D91-E8B9-4849-A306-B95A2BF108D8}" srcId="{820D8169-3E1D-46EA-8C06-026DECB0A067}" destId="{0E0E78C1-D142-4028-A7DD-455009F81722}" srcOrd="0" destOrd="0" parTransId="{452E9154-4536-4CB8-9FA1-63562D380FB7}" sibTransId="{5DDE321D-ADBB-48F4-BE3A-DF783932855B}"/>
    <dgm:cxn modelId="{985BA5BF-E47E-4698-A340-04D8071068D0}" srcId="{4F0297B6-7344-477A-ABA9-3D6952D888C7}" destId="{7D7D976E-7BD0-4ED3-8B15-6BCA8E7EB0BA}" srcOrd="0" destOrd="0" parTransId="{1288426D-AC3D-4C00-BE68-33E05B5A9992}" sibTransId="{B5A7368E-876C-426E-B7F3-6B902ECCDC7A}"/>
    <dgm:cxn modelId="{39485EC3-7179-4710-9284-0C53255570BF}" srcId="{450EB820-0598-4AD6-A42D-9C0C810DFC68}" destId="{4F0297B6-7344-477A-ABA9-3D6952D888C7}" srcOrd="1" destOrd="0" parTransId="{8C0A82F7-3B60-4F4D-BBFE-3B73D23E0679}" sibTransId="{2DD0BF41-43A0-4824-ACF7-8FAF369B920C}"/>
    <dgm:cxn modelId="{BE42FFD6-071A-4883-A4E1-9EB9302FB767}" srcId="{450EB820-0598-4AD6-A42D-9C0C810DFC68}" destId="{820D8169-3E1D-46EA-8C06-026DECB0A067}" srcOrd="0" destOrd="0" parTransId="{E173EAC5-AD9B-4714-AE50-E93638B01D16}" sibTransId="{2121D2F1-8F42-4130-8405-5A5094DCC880}"/>
    <dgm:cxn modelId="{17650DE8-2CB7-A64A-A724-D9C86F328AF4}" type="presOf" srcId="{4F0297B6-7344-477A-ABA9-3D6952D888C7}" destId="{D55059AF-2201-1B42-9D75-8AA227858F61}" srcOrd="0" destOrd="0" presId="urn:microsoft.com/office/officeart/2005/8/layout/hList1"/>
    <dgm:cxn modelId="{8F242FF1-9CD5-4642-8418-36D3971FEC4C}" srcId="{450EB820-0598-4AD6-A42D-9C0C810DFC68}" destId="{BA5E687D-1AE6-4C29-B712-EB7160CAC802}" srcOrd="2" destOrd="0" parTransId="{918E7CDF-5E1A-400C-86C1-28BC4981E0E4}" sibTransId="{2828DA90-1927-4439-A79A-D7335A270A18}"/>
    <dgm:cxn modelId="{1ABC82FF-E6B4-5842-88E7-412F420B3C7E}" type="presOf" srcId="{BA5E687D-1AE6-4C29-B712-EB7160CAC802}" destId="{F3463822-963A-C947-801F-3F35A51C86F1}" srcOrd="0" destOrd="0" presId="urn:microsoft.com/office/officeart/2005/8/layout/hList1"/>
    <dgm:cxn modelId="{7CDFEB04-C8FE-EA43-85F1-CAAA0B118489}" type="presParOf" srcId="{92561FA5-D8D2-4C43-8F55-3EAB5A834EFF}" destId="{B62A85CA-A106-464E-90BB-6A1E54CA2F72}" srcOrd="0" destOrd="0" presId="urn:microsoft.com/office/officeart/2005/8/layout/hList1"/>
    <dgm:cxn modelId="{27BCC388-33DB-DB44-9E2E-5E7F0EEF20F1}" type="presParOf" srcId="{B62A85CA-A106-464E-90BB-6A1E54CA2F72}" destId="{CEDC68CB-8609-9E48-A033-D30B0C583849}" srcOrd="0" destOrd="0" presId="urn:microsoft.com/office/officeart/2005/8/layout/hList1"/>
    <dgm:cxn modelId="{A88AF6CE-93CA-F842-8385-DF632CD066D1}" type="presParOf" srcId="{B62A85CA-A106-464E-90BB-6A1E54CA2F72}" destId="{0BD71012-FC9D-5E42-9ADE-CC318F189FDF}" srcOrd="1" destOrd="0" presId="urn:microsoft.com/office/officeart/2005/8/layout/hList1"/>
    <dgm:cxn modelId="{E064A29F-0F6B-7146-8BFB-D880E8129389}" type="presParOf" srcId="{92561FA5-D8D2-4C43-8F55-3EAB5A834EFF}" destId="{B9E53838-0E07-7945-BB83-8C0C6691EBD6}" srcOrd="1" destOrd="0" presId="urn:microsoft.com/office/officeart/2005/8/layout/hList1"/>
    <dgm:cxn modelId="{D1217D8A-7802-F749-AC8F-6211AA25B805}" type="presParOf" srcId="{92561FA5-D8D2-4C43-8F55-3EAB5A834EFF}" destId="{8EC64398-3C35-DF44-A91D-E40905AF8B93}" srcOrd="2" destOrd="0" presId="urn:microsoft.com/office/officeart/2005/8/layout/hList1"/>
    <dgm:cxn modelId="{AE5F492F-0CF5-A74B-9A51-D6A92EC76B13}" type="presParOf" srcId="{8EC64398-3C35-DF44-A91D-E40905AF8B93}" destId="{D55059AF-2201-1B42-9D75-8AA227858F61}" srcOrd="0" destOrd="0" presId="urn:microsoft.com/office/officeart/2005/8/layout/hList1"/>
    <dgm:cxn modelId="{5663A1F8-C3AF-E241-9931-A3C2819A3B2B}" type="presParOf" srcId="{8EC64398-3C35-DF44-A91D-E40905AF8B93}" destId="{3CEEAC9F-A781-164B-BADC-9A043892F11B}" srcOrd="1" destOrd="0" presId="urn:microsoft.com/office/officeart/2005/8/layout/hList1"/>
    <dgm:cxn modelId="{2C89703D-ED7C-1C44-B898-C923B3494605}" type="presParOf" srcId="{92561FA5-D8D2-4C43-8F55-3EAB5A834EFF}" destId="{9DE7D9F1-425B-E74D-9378-5AB7DB8F9F68}" srcOrd="3" destOrd="0" presId="urn:microsoft.com/office/officeart/2005/8/layout/hList1"/>
    <dgm:cxn modelId="{BD8BDE00-0617-0542-868A-1871C24D8BDD}" type="presParOf" srcId="{92561FA5-D8D2-4C43-8F55-3EAB5A834EFF}" destId="{B7DD56BA-3E8B-1A47-B7DE-0FAB63767616}" srcOrd="4" destOrd="0" presId="urn:microsoft.com/office/officeart/2005/8/layout/hList1"/>
    <dgm:cxn modelId="{C4B794FC-1246-A34A-9995-70F9AAF9AFE2}" type="presParOf" srcId="{B7DD56BA-3E8B-1A47-B7DE-0FAB63767616}" destId="{F3463822-963A-C947-801F-3F35A51C86F1}" srcOrd="0" destOrd="0" presId="urn:microsoft.com/office/officeart/2005/8/layout/hList1"/>
    <dgm:cxn modelId="{A3283DBD-128B-AA40-ABA7-42D3C055A3E8}" type="presParOf" srcId="{B7DD56BA-3E8B-1A47-B7DE-0FAB63767616}" destId="{E196665B-C4E0-C54E-8D04-89C0AB21AF01}" srcOrd="1" destOrd="0" presId="urn:microsoft.com/office/officeart/2005/8/layout/hList1"/>
    <dgm:cxn modelId="{BD8E5E6A-D1BA-374D-97A5-7BD1110098B2}" type="presParOf" srcId="{92561FA5-D8D2-4C43-8F55-3EAB5A834EFF}" destId="{B90BCD9A-8385-9047-ABE9-2097E47EC82B}" srcOrd="5" destOrd="0" presId="urn:microsoft.com/office/officeart/2005/8/layout/hList1"/>
    <dgm:cxn modelId="{57B8AAE2-8EF9-FF4A-8680-B5B2A8CB3618}" type="presParOf" srcId="{92561FA5-D8D2-4C43-8F55-3EAB5A834EFF}" destId="{3096EBA8-B7E1-0E4D-8E33-BF3E274E58CF}" srcOrd="6" destOrd="0" presId="urn:microsoft.com/office/officeart/2005/8/layout/hList1"/>
    <dgm:cxn modelId="{167247C9-8931-5F46-8760-3788BDEB22BC}" type="presParOf" srcId="{3096EBA8-B7E1-0E4D-8E33-BF3E274E58CF}" destId="{6576AC8B-DD31-3742-AD75-C0735FC3253A}" srcOrd="0" destOrd="0" presId="urn:microsoft.com/office/officeart/2005/8/layout/hList1"/>
    <dgm:cxn modelId="{FA342BC5-DED0-A94A-B4D8-FA1963905A55}" type="presParOf" srcId="{3096EBA8-B7E1-0E4D-8E33-BF3E274E58CF}" destId="{523D66FD-6B15-B54A-BD0D-6CA79149AE5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6A2D5F-BD4B-4769-8E06-B223A510F46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E97C2C7-AD9F-4AAE-945B-0C4C68C91743}">
      <dgm:prSet/>
      <dgm:spPr/>
      <dgm:t>
        <a:bodyPr/>
        <a:lstStyle/>
        <a:p>
          <a:pPr>
            <a:lnSpc>
              <a:spcPct val="100000"/>
            </a:lnSpc>
          </a:pPr>
          <a:r>
            <a:rPr lang="en-US"/>
            <a:t>Medication Not Received from Pharmacy</a:t>
          </a:r>
        </a:p>
      </dgm:t>
    </dgm:pt>
    <dgm:pt modelId="{29A8E334-04BB-41F6-889A-02E9D223D903}" type="parTrans" cxnId="{80785980-149E-4972-9214-1A0729486FCA}">
      <dgm:prSet/>
      <dgm:spPr/>
      <dgm:t>
        <a:bodyPr/>
        <a:lstStyle/>
        <a:p>
          <a:endParaRPr lang="en-US"/>
        </a:p>
      </dgm:t>
    </dgm:pt>
    <dgm:pt modelId="{E15D580A-C974-4130-8B9B-C45C3C9202D1}" type="sibTrans" cxnId="{80785980-149E-4972-9214-1A0729486FCA}">
      <dgm:prSet/>
      <dgm:spPr/>
      <dgm:t>
        <a:bodyPr/>
        <a:lstStyle/>
        <a:p>
          <a:endParaRPr lang="en-US"/>
        </a:p>
      </dgm:t>
    </dgm:pt>
    <dgm:pt modelId="{A663688F-9EA7-4747-8454-57A3AD02940D}">
      <dgm:prSet/>
      <dgm:spPr/>
      <dgm:t>
        <a:bodyPr/>
        <a:lstStyle/>
        <a:p>
          <a:pPr>
            <a:lnSpc>
              <a:spcPct val="100000"/>
            </a:lnSpc>
          </a:pPr>
          <a:r>
            <a:rPr lang="en-US"/>
            <a:t>Out of Stock</a:t>
          </a:r>
        </a:p>
      </dgm:t>
    </dgm:pt>
    <dgm:pt modelId="{DFE3BAB2-2C55-48AC-869F-101DAE2B03AD}" type="parTrans" cxnId="{38F2173D-1CE0-4089-900D-780F83719254}">
      <dgm:prSet/>
      <dgm:spPr/>
      <dgm:t>
        <a:bodyPr/>
        <a:lstStyle/>
        <a:p>
          <a:endParaRPr lang="en-US"/>
        </a:p>
      </dgm:t>
    </dgm:pt>
    <dgm:pt modelId="{CDDBE7D4-C9DC-43BC-8514-9FD03A9F87BA}" type="sibTrans" cxnId="{38F2173D-1CE0-4089-900D-780F83719254}">
      <dgm:prSet/>
      <dgm:spPr/>
      <dgm:t>
        <a:bodyPr/>
        <a:lstStyle/>
        <a:p>
          <a:endParaRPr lang="en-US"/>
        </a:p>
      </dgm:t>
    </dgm:pt>
    <dgm:pt modelId="{78CB78E6-9D8C-4DE7-AE04-D6134C7FC3FD}">
      <dgm:prSet/>
      <dgm:spPr/>
      <dgm:t>
        <a:bodyPr/>
        <a:lstStyle/>
        <a:p>
          <a:pPr>
            <a:lnSpc>
              <a:spcPct val="100000"/>
            </a:lnSpc>
          </a:pPr>
          <a:r>
            <a:rPr lang="en-US"/>
            <a:t>Prescription Needed</a:t>
          </a:r>
          <a:r>
            <a:rPr lang="en-US">
              <a:latin typeface="Aptos Display" panose="02110004020202020204"/>
            </a:rPr>
            <a:t> </a:t>
          </a:r>
        </a:p>
      </dgm:t>
    </dgm:pt>
    <dgm:pt modelId="{E712007B-8515-44BE-9EC0-C3F70062C3C5}" type="parTrans" cxnId="{803B37D0-B57F-4F72-A4FC-CD0B1A92E0DF}">
      <dgm:prSet/>
      <dgm:spPr/>
      <dgm:t>
        <a:bodyPr/>
        <a:lstStyle/>
        <a:p>
          <a:endParaRPr lang="en-US"/>
        </a:p>
      </dgm:t>
    </dgm:pt>
    <dgm:pt modelId="{F58A113C-7C4F-4772-AB45-55F1DE61200E}" type="sibTrans" cxnId="{803B37D0-B57F-4F72-A4FC-CD0B1A92E0DF}">
      <dgm:prSet/>
      <dgm:spPr/>
      <dgm:t>
        <a:bodyPr/>
        <a:lstStyle/>
        <a:p>
          <a:endParaRPr lang="en-US"/>
        </a:p>
      </dgm:t>
    </dgm:pt>
    <dgm:pt modelId="{2750D987-C13E-440A-B3AF-A1051B830140}">
      <dgm:prSet/>
      <dgm:spPr/>
      <dgm:t>
        <a:bodyPr/>
        <a:lstStyle/>
        <a:p>
          <a:pPr>
            <a:lnSpc>
              <a:spcPct val="100000"/>
            </a:lnSpc>
          </a:pPr>
          <a:r>
            <a:rPr lang="en-US"/>
            <a:t>Prior Authorization Needed</a:t>
          </a:r>
        </a:p>
      </dgm:t>
    </dgm:pt>
    <dgm:pt modelId="{1646AE92-431B-400C-9B57-D8ACC9C05D54}" type="parTrans" cxnId="{230FAF80-CCBC-4A0E-97E9-C5190A6A40CA}">
      <dgm:prSet/>
      <dgm:spPr/>
      <dgm:t>
        <a:bodyPr/>
        <a:lstStyle/>
        <a:p>
          <a:endParaRPr lang="en-US"/>
        </a:p>
      </dgm:t>
    </dgm:pt>
    <dgm:pt modelId="{B42A78A9-E8B0-4242-A6D4-9D407C4BCCCB}" type="sibTrans" cxnId="{230FAF80-CCBC-4A0E-97E9-C5190A6A40CA}">
      <dgm:prSet/>
      <dgm:spPr/>
      <dgm:t>
        <a:bodyPr/>
        <a:lstStyle/>
        <a:p>
          <a:endParaRPr lang="en-US"/>
        </a:p>
      </dgm:t>
    </dgm:pt>
    <dgm:pt modelId="{8509129A-C46F-4277-9CED-8DAB3B1212CA}">
      <dgm:prSet/>
      <dgm:spPr/>
      <dgm:t>
        <a:bodyPr/>
        <a:lstStyle/>
        <a:p>
          <a:pPr>
            <a:lnSpc>
              <a:spcPct val="100000"/>
            </a:lnSpc>
          </a:pPr>
          <a:r>
            <a:rPr lang="en-US"/>
            <a:t>Contact HCP for</a:t>
          </a:r>
          <a:r>
            <a:rPr lang="en-US">
              <a:latin typeface="Aptos Display" panose="02110004020202020204"/>
            </a:rPr>
            <a:t> Recommendation</a:t>
          </a:r>
          <a:r>
            <a:rPr lang="en-US"/>
            <a:t> Until Available</a:t>
          </a:r>
        </a:p>
      </dgm:t>
    </dgm:pt>
    <dgm:pt modelId="{6773707B-3230-4450-B1EB-FC9CF89DC512}" type="parTrans" cxnId="{851F6D84-B2FF-47D3-9691-9479CE8D1601}">
      <dgm:prSet/>
      <dgm:spPr/>
      <dgm:t>
        <a:bodyPr/>
        <a:lstStyle/>
        <a:p>
          <a:endParaRPr lang="en-US"/>
        </a:p>
      </dgm:t>
    </dgm:pt>
    <dgm:pt modelId="{CC4E5B3C-524C-4D17-A384-A53799D8ED16}" type="sibTrans" cxnId="{851F6D84-B2FF-47D3-9691-9479CE8D1601}">
      <dgm:prSet/>
      <dgm:spPr/>
      <dgm:t>
        <a:bodyPr/>
        <a:lstStyle/>
        <a:p>
          <a:endParaRPr lang="en-US"/>
        </a:p>
      </dgm:t>
    </dgm:pt>
    <dgm:pt modelId="{F62508F1-477A-4D96-AE7A-238FEC3BF2AC}">
      <dgm:prSet/>
      <dgm:spPr/>
      <dgm:t>
        <a:bodyPr/>
        <a:lstStyle/>
        <a:p>
          <a:pPr>
            <a:lnSpc>
              <a:spcPct val="100000"/>
            </a:lnSpc>
          </a:pPr>
          <a:r>
            <a:rPr lang="en-US"/>
            <a:t>If No HCP </a:t>
          </a:r>
          <a:r>
            <a:rPr lang="en-US">
              <a:latin typeface="Aptos Display" panose="02110004020202020204"/>
            </a:rPr>
            <a:t>Recommendation</a:t>
          </a:r>
          <a:r>
            <a:rPr lang="en-US"/>
            <a:t> Obtained</a:t>
          </a:r>
        </a:p>
      </dgm:t>
    </dgm:pt>
    <dgm:pt modelId="{10C9BA00-6C2C-4934-825D-CD60A50BCFDB}" type="parTrans" cxnId="{254C3F21-C05E-4335-AC24-3AFB31F11146}">
      <dgm:prSet/>
      <dgm:spPr/>
      <dgm:t>
        <a:bodyPr/>
        <a:lstStyle/>
        <a:p>
          <a:endParaRPr lang="en-US"/>
        </a:p>
      </dgm:t>
    </dgm:pt>
    <dgm:pt modelId="{45BE4B00-D696-40B4-ABE4-22E1642952E5}" type="sibTrans" cxnId="{254C3F21-C05E-4335-AC24-3AFB31F11146}">
      <dgm:prSet/>
      <dgm:spPr/>
      <dgm:t>
        <a:bodyPr/>
        <a:lstStyle/>
        <a:p>
          <a:endParaRPr lang="en-US"/>
        </a:p>
      </dgm:t>
    </dgm:pt>
    <dgm:pt modelId="{566EB517-FAF4-40B9-942B-F2562303A201}">
      <dgm:prSet/>
      <dgm:spPr/>
      <dgm:t>
        <a:bodyPr/>
        <a:lstStyle/>
        <a:p>
          <a:pPr>
            <a:lnSpc>
              <a:spcPct val="100000"/>
            </a:lnSpc>
          </a:pPr>
          <a:r>
            <a:rPr lang="en-US"/>
            <a:t>For Each Omission Staff Must</a:t>
          </a:r>
          <a:r>
            <a:rPr lang="en-US">
              <a:latin typeface="Aptos Display" panose="02110004020202020204"/>
            </a:rPr>
            <a:t> </a:t>
          </a:r>
          <a:endParaRPr lang="en-US"/>
        </a:p>
      </dgm:t>
    </dgm:pt>
    <dgm:pt modelId="{97F6911B-CBDE-4042-AEEC-003DBD55F563}" type="parTrans" cxnId="{010F94CF-17BF-40CB-87E6-818B32E28204}">
      <dgm:prSet/>
      <dgm:spPr/>
      <dgm:t>
        <a:bodyPr/>
        <a:lstStyle/>
        <a:p>
          <a:endParaRPr lang="en-US"/>
        </a:p>
      </dgm:t>
    </dgm:pt>
    <dgm:pt modelId="{98E013AB-339E-4862-B5BC-9F0F0F3D23B4}" type="sibTrans" cxnId="{010F94CF-17BF-40CB-87E6-818B32E28204}">
      <dgm:prSet/>
      <dgm:spPr/>
      <dgm:t>
        <a:bodyPr/>
        <a:lstStyle/>
        <a:p>
          <a:endParaRPr lang="en-US"/>
        </a:p>
      </dgm:t>
    </dgm:pt>
    <dgm:pt modelId="{FB63D58A-05E1-4FBF-B5AF-507071CEFAD0}">
      <dgm:prSet/>
      <dgm:spPr/>
      <dgm:t>
        <a:bodyPr/>
        <a:lstStyle/>
        <a:p>
          <a:r>
            <a:rPr lang="en-US"/>
            <a:t>Contact a MAP Consultant</a:t>
          </a:r>
        </a:p>
      </dgm:t>
    </dgm:pt>
    <dgm:pt modelId="{9229DCE2-17FF-43B2-ABEF-E9AFAC05AC32}" type="parTrans" cxnId="{BA4B9331-F333-4201-AA6C-8453F84C432E}">
      <dgm:prSet/>
      <dgm:spPr/>
      <dgm:t>
        <a:bodyPr/>
        <a:lstStyle/>
        <a:p>
          <a:endParaRPr lang="en-US"/>
        </a:p>
      </dgm:t>
    </dgm:pt>
    <dgm:pt modelId="{119A6ED7-F5F6-4F0E-9A48-5BE2D69AB793}" type="sibTrans" cxnId="{BA4B9331-F333-4201-AA6C-8453F84C432E}">
      <dgm:prSet/>
      <dgm:spPr/>
      <dgm:t>
        <a:bodyPr/>
        <a:lstStyle/>
        <a:p>
          <a:endParaRPr lang="en-US"/>
        </a:p>
      </dgm:t>
    </dgm:pt>
    <dgm:pt modelId="{35AC196E-6BC3-44CE-82AD-36EC315B8B45}">
      <dgm:prSet/>
      <dgm:spPr/>
      <dgm:t>
        <a:bodyPr/>
        <a:lstStyle/>
        <a:p>
          <a:r>
            <a:rPr lang="en-US"/>
            <a:t>Document</a:t>
          </a:r>
        </a:p>
      </dgm:t>
    </dgm:pt>
    <dgm:pt modelId="{795E62F0-17B8-4071-85DB-94C9EF86D343}" type="parTrans" cxnId="{F297766A-BDE1-42BB-BF69-642E976A0B64}">
      <dgm:prSet/>
      <dgm:spPr/>
      <dgm:t>
        <a:bodyPr/>
        <a:lstStyle/>
        <a:p>
          <a:endParaRPr lang="en-US"/>
        </a:p>
      </dgm:t>
    </dgm:pt>
    <dgm:pt modelId="{A6109AE5-7C12-4420-8070-2398FE25AFD9}" type="sibTrans" cxnId="{F297766A-BDE1-42BB-BF69-642E976A0B64}">
      <dgm:prSet/>
      <dgm:spPr/>
      <dgm:t>
        <a:bodyPr/>
        <a:lstStyle/>
        <a:p>
          <a:endParaRPr lang="en-US"/>
        </a:p>
      </dgm:t>
    </dgm:pt>
    <dgm:pt modelId="{4022BFD8-B3D2-4BB2-A66E-891479A2F6F8}">
      <dgm:prSet phldr="0"/>
      <dgm:spPr/>
      <dgm:t>
        <a:bodyPr/>
        <a:lstStyle/>
        <a:p>
          <a:pPr rtl="0"/>
          <a:r>
            <a:rPr lang="en-US">
              <a:latin typeface="Aptos Display" panose="02110004020202020204"/>
            </a:rPr>
            <a:t>Progress Note</a:t>
          </a:r>
        </a:p>
      </dgm:t>
    </dgm:pt>
    <dgm:pt modelId="{42886106-4CA3-4824-AEA4-598D6B033360}" type="parTrans" cxnId="{2F72C946-D47C-4D37-9440-E3010EB62ED9}">
      <dgm:prSet/>
      <dgm:spPr/>
    </dgm:pt>
    <dgm:pt modelId="{C88CE099-1DDF-4653-BB19-2715DC8E1285}" type="sibTrans" cxnId="{2F72C946-D47C-4D37-9440-E3010EB62ED9}">
      <dgm:prSet/>
      <dgm:spPr/>
    </dgm:pt>
    <dgm:pt modelId="{26310AA6-53E4-4E4F-8C04-315A1FF8ED9D}">
      <dgm:prSet phldr="0"/>
      <dgm:spPr/>
      <dgm:t>
        <a:bodyPr/>
        <a:lstStyle/>
        <a:p>
          <a:r>
            <a:rPr lang="en-US">
              <a:latin typeface="Aptos Display" panose="02110004020202020204"/>
            </a:rPr>
            <a:t>MOR</a:t>
          </a:r>
          <a:endParaRPr lang="en-US"/>
        </a:p>
      </dgm:t>
    </dgm:pt>
    <dgm:pt modelId="{40C2A094-860E-4488-8157-7E01E30F3A28}" type="parTrans" cxnId="{9FEDC9B7-1254-492D-927D-7B9CC81C2375}">
      <dgm:prSet/>
      <dgm:spPr/>
    </dgm:pt>
    <dgm:pt modelId="{0B02AD53-930D-4723-9ECC-ED286ADB87CE}" type="sibTrans" cxnId="{9FEDC9B7-1254-492D-927D-7B9CC81C2375}">
      <dgm:prSet/>
      <dgm:spPr/>
    </dgm:pt>
    <dgm:pt modelId="{5D3978C7-0890-4BA8-98C5-FCE3B3FD7D56}" type="pres">
      <dgm:prSet presAssocID="{136A2D5F-BD4B-4769-8E06-B223A510F466}" presName="root" presStyleCnt="0">
        <dgm:presLayoutVars>
          <dgm:dir/>
          <dgm:resizeHandles val="exact"/>
        </dgm:presLayoutVars>
      </dgm:prSet>
      <dgm:spPr/>
    </dgm:pt>
    <dgm:pt modelId="{3D837B66-DE1C-4504-BCB9-F878C5782D57}" type="pres">
      <dgm:prSet presAssocID="{8E97C2C7-AD9F-4AAE-945B-0C4C68C91743}" presName="compNode" presStyleCnt="0"/>
      <dgm:spPr/>
    </dgm:pt>
    <dgm:pt modelId="{FB510CEB-AF7A-4079-A3A3-107D88EB014A}" type="pres">
      <dgm:prSet presAssocID="{8E97C2C7-AD9F-4AAE-945B-0C4C68C91743}" presName="bgRect" presStyleLbl="bgShp" presStyleIdx="0" presStyleCnt="3"/>
      <dgm:spPr/>
    </dgm:pt>
    <dgm:pt modelId="{65C12D3F-8FAF-4FA9-8A48-103AFD4206D0}" type="pres">
      <dgm:prSet presAssocID="{8E97C2C7-AD9F-4AAE-945B-0C4C68C9174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7FBB397C-7A36-43BE-8C29-715C89A1E64C}" type="pres">
      <dgm:prSet presAssocID="{8E97C2C7-AD9F-4AAE-945B-0C4C68C91743}" presName="spaceRect" presStyleCnt="0"/>
      <dgm:spPr/>
    </dgm:pt>
    <dgm:pt modelId="{3FB19C03-D3DA-4AC6-91DE-3C058A66F136}" type="pres">
      <dgm:prSet presAssocID="{8E97C2C7-AD9F-4AAE-945B-0C4C68C91743}" presName="parTx" presStyleLbl="revTx" presStyleIdx="0" presStyleCnt="5">
        <dgm:presLayoutVars>
          <dgm:chMax val="0"/>
          <dgm:chPref val="0"/>
        </dgm:presLayoutVars>
      </dgm:prSet>
      <dgm:spPr/>
    </dgm:pt>
    <dgm:pt modelId="{D2572B35-6E1E-4192-9183-DB14621FFFAB}" type="pres">
      <dgm:prSet presAssocID="{8E97C2C7-AD9F-4AAE-945B-0C4C68C91743}" presName="desTx" presStyleLbl="revTx" presStyleIdx="1" presStyleCnt="5">
        <dgm:presLayoutVars/>
      </dgm:prSet>
      <dgm:spPr/>
    </dgm:pt>
    <dgm:pt modelId="{D0281F5B-9098-46AA-8E3E-79CAA997A26D}" type="pres">
      <dgm:prSet presAssocID="{E15D580A-C974-4130-8B9B-C45C3C9202D1}" presName="sibTrans" presStyleCnt="0"/>
      <dgm:spPr/>
    </dgm:pt>
    <dgm:pt modelId="{49D312ED-D631-4348-BA69-0FC813E00EDB}" type="pres">
      <dgm:prSet presAssocID="{8509129A-C46F-4277-9CED-8DAB3B1212CA}" presName="compNode" presStyleCnt="0"/>
      <dgm:spPr/>
    </dgm:pt>
    <dgm:pt modelId="{1F3BB2AA-0BA3-4480-903E-0EDBB16E0B12}" type="pres">
      <dgm:prSet presAssocID="{8509129A-C46F-4277-9CED-8DAB3B1212CA}" presName="bgRect" presStyleLbl="bgShp" presStyleIdx="1" presStyleCnt="3"/>
      <dgm:spPr/>
    </dgm:pt>
    <dgm:pt modelId="{723A2B26-BC61-42E5-B842-A0FD5F2B10AD}" type="pres">
      <dgm:prSet presAssocID="{8509129A-C46F-4277-9CED-8DAB3B1212C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3A83A211-1F0C-4782-BA45-E66F2B588DAA}" type="pres">
      <dgm:prSet presAssocID="{8509129A-C46F-4277-9CED-8DAB3B1212CA}" presName="spaceRect" presStyleCnt="0"/>
      <dgm:spPr/>
    </dgm:pt>
    <dgm:pt modelId="{CD062F8B-B611-4B0F-91F1-ECE8C2D2A285}" type="pres">
      <dgm:prSet presAssocID="{8509129A-C46F-4277-9CED-8DAB3B1212CA}" presName="parTx" presStyleLbl="revTx" presStyleIdx="2" presStyleCnt="5">
        <dgm:presLayoutVars>
          <dgm:chMax val="0"/>
          <dgm:chPref val="0"/>
        </dgm:presLayoutVars>
      </dgm:prSet>
      <dgm:spPr/>
    </dgm:pt>
    <dgm:pt modelId="{0454215C-9368-45DC-8060-F8AA4904DCCB}" type="pres">
      <dgm:prSet presAssocID="{CC4E5B3C-524C-4D17-A384-A53799D8ED16}" presName="sibTrans" presStyleCnt="0"/>
      <dgm:spPr/>
    </dgm:pt>
    <dgm:pt modelId="{4092AE39-DA01-42E6-AEA9-4D35C60C90CC}" type="pres">
      <dgm:prSet presAssocID="{F62508F1-477A-4D96-AE7A-238FEC3BF2AC}" presName="compNode" presStyleCnt="0"/>
      <dgm:spPr/>
    </dgm:pt>
    <dgm:pt modelId="{05581A2D-DE99-4FEE-B2C9-0B8DB04473EF}" type="pres">
      <dgm:prSet presAssocID="{F62508F1-477A-4D96-AE7A-238FEC3BF2AC}" presName="bgRect" presStyleLbl="bgShp" presStyleIdx="2" presStyleCnt="3"/>
      <dgm:spPr/>
    </dgm:pt>
    <dgm:pt modelId="{64E7B7B6-A688-49EB-AB28-53A19F6717C4}" type="pres">
      <dgm:prSet presAssocID="{F62508F1-477A-4D96-AE7A-238FEC3BF2A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1FBFF9A4-0E8E-40A4-BDEC-4E83B551076B}" type="pres">
      <dgm:prSet presAssocID="{F62508F1-477A-4D96-AE7A-238FEC3BF2AC}" presName="spaceRect" presStyleCnt="0"/>
      <dgm:spPr/>
    </dgm:pt>
    <dgm:pt modelId="{E517D550-F995-4B19-B51F-A7F398909ED1}" type="pres">
      <dgm:prSet presAssocID="{F62508F1-477A-4D96-AE7A-238FEC3BF2AC}" presName="parTx" presStyleLbl="revTx" presStyleIdx="3" presStyleCnt="5">
        <dgm:presLayoutVars>
          <dgm:chMax val="0"/>
          <dgm:chPref val="0"/>
        </dgm:presLayoutVars>
      </dgm:prSet>
      <dgm:spPr/>
    </dgm:pt>
    <dgm:pt modelId="{C0238F52-B8CE-4F65-BD1A-03CE558467C2}" type="pres">
      <dgm:prSet presAssocID="{F62508F1-477A-4D96-AE7A-238FEC3BF2AC}" presName="desTx" presStyleLbl="revTx" presStyleIdx="4" presStyleCnt="5">
        <dgm:presLayoutVars/>
      </dgm:prSet>
      <dgm:spPr/>
    </dgm:pt>
  </dgm:ptLst>
  <dgm:cxnLst>
    <dgm:cxn modelId="{9564160D-C885-4556-A498-E2B286E2DCA6}" type="presOf" srcId="{FB63D58A-05E1-4FBF-B5AF-507071CEFAD0}" destId="{C0238F52-B8CE-4F65-BD1A-03CE558467C2}" srcOrd="0" destOrd="1" presId="urn:microsoft.com/office/officeart/2018/2/layout/IconVerticalSolidList"/>
    <dgm:cxn modelId="{C4050A10-C98A-4739-AF0A-9C336ECBECED}" type="presOf" srcId="{2750D987-C13E-440A-B3AF-A1051B830140}" destId="{D2572B35-6E1E-4192-9183-DB14621FFFAB}" srcOrd="0" destOrd="2" presId="urn:microsoft.com/office/officeart/2018/2/layout/IconVerticalSolidList"/>
    <dgm:cxn modelId="{BEE21B10-EA50-46EE-9E09-7419E6F8A962}" type="presOf" srcId="{F62508F1-477A-4D96-AE7A-238FEC3BF2AC}" destId="{E517D550-F995-4B19-B51F-A7F398909ED1}" srcOrd="0" destOrd="0" presId="urn:microsoft.com/office/officeart/2018/2/layout/IconVerticalSolidList"/>
    <dgm:cxn modelId="{B20F9F1C-3A25-496E-A6AD-5FD095F0E4F7}" type="presOf" srcId="{78CB78E6-9D8C-4DE7-AE04-D6134C7FC3FD}" destId="{D2572B35-6E1E-4192-9183-DB14621FFFAB}" srcOrd="0" destOrd="1" presId="urn:microsoft.com/office/officeart/2018/2/layout/IconVerticalSolidList"/>
    <dgm:cxn modelId="{254C3F21-C05E-4335-AC24-3AFB31F11146}" srcId="{136A2D5F-BD4B-4769-8E06-B223A510F466}" destId="{F62508F1-477A-4D96-AE7A-238FEC3BF2AC}" srcOrd="2" destOrd="0" parTransId="{10C9BA00-6C2C-4934-825D-CD60A50BCFDB}" sibTransId="{45BE4B00-D696-40B4-ABE4-22E1642952E5}"/>
    <dgm:cxn modelId="{BA4B9331-F333-4201-AA6C-8453F84C432E}" srcId="{566EB517-FAF4-40B9-942B-F2562303A201}" destId="{FB63D58A-05E1-4FBF-B5AF-507071CEFAD0}" srcOrd="0" destOrd="0" parTransId="{9229DCE2-17FF-43B2-ABEF-E9AFAC05AC32}" sibTransId="{119A6ED7-F5F6-4F0E-9A48-5BE2D69AB793}"/>
    <dgm:cxn modelId="{B596DA32-9C82-4A10-AF7E-26B22B09225E}" type="presOf" srcId="{566EB517-FAF4-40B9-942B-F2562303A201}" destId="{C0238F52-B8CE-4F65-BD1A-03CE558467C2}" srcOrd="0" destOrd="0" presId="urn:microsoft.com/office/officeart/2018/2/layout/IconVerticalSolidList"/>
    <dgm:cxn modelId="{2481ED32-4CC5-4404-B4ED-8FAC5C4DCCD8}" type="presOf" srcId="{8E97C2C7-AD9F-4AAE-945B-0C4C68C91743}" destId="{3FB19C03-D3DA-4AC6-91DE-3C058A66F136}" srcOrd="0" destOrd="0" presId="urn:microsoft.com/office/officeart/2018/2/layout/IconVerticalSolidList"/>
    <dgm:cxn modelId="{3673133A-A02E-4C5A-A966-A41E27A3A9FA}" type="presOf" srcId="{8509129A-C46F-4277-9CED-8DAB3B1212CA}" destId="{CD062F8B-B611-4B0F-91F1-ECE8C2D2A285}" srcOrd="0" destOrd="0" presId="urn:microsoft.com/office/officeart/2018/2/layout/IconVerticalSolidList"/>
    <dgm:cxn modelId="{7F77593A-B21B-436D-9F73-7E55562C1940}" type="presOf" srcId="{26310AA6-53E4-4E4F-8C04-315A1FF8ED9D}" destId="{C0238F52-B8CE-4F65-BD1A-03CE558467C2}" srcOrd="0" destOrd="4" presId="urn:microsoft.com/office/officeart/2018/2/layout/IconVerticalSolidList"/>
    <dgm:cxn modelId="{38F2173D-1CE0-4089-900D-780F83719254}" srcId="{8E97C2C7-AD9F-4AAE-945B-0C4C68C91743}" destId="{A663688F-9EA7-4747-8454-57A3AD02940D}" srcOrd="0" destOrd="0" parTransId="{DFE3BAB2-2C55-48AC-869F-101DAE2B03AD}" sibTransId="{CDDBE7D4-C9DC-43BC-8514-9FD03A9F87BA}"/>
    <dgm:cxn modelId="{2F72C946-D47C-4D37-9440-E3010EB62ED9}" srcId="{35AC196E-6BC3-44CE-82AD-36EC315B8B45}" destId="{4022BFD8-B3D2-4BB2-A66E-891479A2F6F8}" srcOrd="0" destOrd="0" parTransId="{42886106-4CA3-4824-AEA4-598D6B033360}" sibTransId="{C88CE099-1DDF-4653-BB19-2715DC8E1285}"/>
    <dgm:cxn modelId="{F297766A-BDE1-42BB-BF69-642E976A0B64}" srcId="{566EB517-FAF4-40B9-942B-F2562303A201}" destId="{35AC196E-6BC3-44CE-82AD-36EC315B8B45}" srcOrd="1" destOrd="0" parTransId="{795E62F0-17B8-4071-85DB-94C9EF86D343}" sibTransId="{A6109AE5-7C12-4420-8070-2398FE25AFD9}"/>
    <dgm:cxn modelId="{53BE7B56-A7BE-42CB-B3BD-EFD96837D6B2}" type="presOf" srcId="{136A2D5F-BD4B-4769-8E06-B223A510F466}" destId="{5D3978C7-0890-4BA8-98C5-FCE3B3FD7D56}" srcOrd="0" destOrd="0" presId="urn:microsoft.com/office/officeart/2018/2/layout/IconVerticalSolidList"/>
    <dgm:cxn modelId="{80785980-149E-4972-9214-1A0729486FCA}" srcId="{136A2D5F-BD4B-4769-8E06-B223A510F466}" destId="{8E97C2C7-AD9F-4AAE-945B-0C4C68C91743}" srcOrd="0" destOrd="0" parTransId="{29A8E334-04BB-41F6-889A-02E9D223D903}" sibTransId="{E15D580A-C974-4130-8B9B-C45C3C9202D1}"/>
    <dgm:cxn modelId="{230FAF80-CCBC-4A0E-97E9-C5190A6A40CA}" srcId="{8E97C2C7-AD9F-4AAE-945B-0C4C68C91743}" destId="{2750D987-C13E-440A-B3AF-A1051B830140}" srcOrd="2" destOrd="0" parTransId="{1646AE92-431B-400C-9B57-D8ACC9C05D54}" sibTransId="{B42A78A9-E8B0-4242-A6D4-9D407C4BCCCB}"/>
    <dgm:cxn modelId="{851F6D84-B2FF-47D3-9691-9479CE8D1601}" srcId="{136A2D5F-BD4B-4769-8E06-B223A510F466}" destId="{8509129A-C46F-4277-9CED-8DAB3B1212CA}" srcOrd="1" destOrd="0" parTransId="{6773707B-3230-4450-B1EB-FC9CF89DC512}" sibTransId="{CC4E5B3C-524C-4D17-A384-A53799D8ED16}"/>
    <dgm:cxn modelId="{BAC324A1-9186-4C03-9EEA-B3EBB492E07B}" type="presOf" srcId="{A663688F-9EA7-4747-8454-57A3AD02940D}" destId="{D2572B35-6E1E-4192-9183-DB14621FFFAB}" srcOrd="0" destOrd="0" presId="urn:microsoft.com/office/officeart/2018/2/layout/IconVerticalSolidList"/>
    <dgm:cxn modelId="{52B530A2-FFE4-4B75-94F9-8EA4C5E86EB7}" type="presOf" srcId="{4022BFD8-B3D2-4BB2-A66E-891479A2F6F8}" destId="{C0238F52-B8CE-4F65-BD1A-03CE558467C2}" srcOrd="0" destOrd="3" presId="urn:microsoft.com/office/officeart/2018/2/layout/IconVerticalSolidList"/>
    <dgm:cxn modelId="{9FEDC9B7-1254-492D-927D-7B9CC81C2375}" srcId="{35AC196E-6BC3-44CE-82AD-36EC315B8B45}" destId="{26310AA6-53E4-4E4F-8C04-315A1FF8ED9D}" srcOrd="1" destOrd="0" parTransId="{40C2A094-860E-4488-8157-7E01E30F3A28}" sibTransId="{0B02AD53-930D-4723-9ECC-ED286ADB87CE}"/>
    <dgm:cxn modelId="{010F94CF-17BF-40CB-87E6-818B32E28204}" srcId="{F62508F1-477A-4D96-AE7A-238FEC3BF2AC}" destId="{566EB517-FAF4-40B9-942B-F2562303A201}" srcOrd="0" destOrd="0" parTransId="{97F6911B-CBDE-4042-AEEC-003DBD55F563}" sibTransId="{98E013AB-339E-4862-B5BC-9F0F0F3D23B4}"/>
    <dgm:cxn modelId="{803B37D0-B57F-4F72-A4FC-CD0B1A92E0DF}" srcId="{8E97C2C7-AD9F-4AAE-945B-0C4C68C91743}" destId="{78CB78E6-9D8C-4DE7-AE04-D6134C7FC3FD}" srcOrd="1" destOrd="0" parTransId="{E712007B-8515-44BE-9EC0-C3F70062C3C5}" sibTransId="{F58A113C-7C4F-4772-AB45-55F1DE61200E}"/>
    <dgm:cxn modelId="{33F336ED-5807-405D-8AAB-48D80A17D3EA}" type="presOf" srcId="{35AC196E-6BC3-44CE-82AD-36EC315B8B45}" destId="{C0238F52-B8CE-4F65-BD1A-03CE558467C2}" srcOrd="0" destOrd="2" presId="urn:microsoft.com/office/officeart/2018/2/layout/IconVerticalSolidList"/>
    <dgm:cxn modelId="{E8EE4ACB-43DF-46EB-9E49-2A710B3D8526}" type="presParOf" srcId="{5D3978C7-0890-4BA8-98C5-FCE3B3FD7D56}" destId="{3D837B66-DE1C-4504-BCB9-F878C5782D57}" srcOrd="0" destOrd="0" presId="urn:microsoft.com/office/officeart/2018/2/layout/IconVerticalSolidList"/>
    <dgm:cxn modelId="{5ADA7411-1373-4E67-B5D3-EA2592B74604}" type="presParOf" srcId="{3D837B66-DE1C-4504-BCB9-F878C5782D57}" destId="{FB510CEB-AF7A-4079-A3A3-107D88EB014A}" srcOrd="0" destOrd="0" presId="urn:microsoft.com/office/officeart/2018/2/layout/IconVerticalSolidList"/>
    <dgm:cxn modelId="{19D87EC7-D727-47C0-906A-831BE976FE9C}" type="presParOf" srcId="{3D837B66-DE1C-4504-BCB9-F878C5782D57}" destId="{65C12D3F-8FAF-4FA9-8A48-103AFD4206D0}" srcOrd="1" destOrd="0" presId="urn:microsoft.com/office/officeart/2018/2/layout/IconVerticalSolidList"/>
    <dgm:cxn modelId="{06670ED2-8291-4EC1-A5E2-861CA89AD45D}" type="presParOf" srcId="{3D837B66-DE1C-4504-BCB9-F878C5782D57}" destId="{7FBB397C-7A36-43BE-8C29-715C89A1E64C}" srcOrd="2" destOrd="0" presId="urn:microsoft.com/office/officeart/2018/2/layout/IconVerticalSolidList"/>
    <dgm:cxn modelId="{6BF8AD0E-C514-445F-B39D-E1EAC625AA2E}" type="presParOf" srcId="{3D837B66-DE1C-4504-BCB9-F878C5782D57}" destId="{3FB19C03-D3DA-4AC6-91DE-3C058A66F136}" srcOrd="3" destOrd="0" presId="urn:microsoft.com/office/officeart/2018/2/layout/IconVerticalSolidList"/>
    <dgm:cxn modelId="{2892230A-8C52-4B27-897B-AC5180C80C62}" type="presParOf" srcId="{3D837B66-DE1C-4504-BCB9-F878C5782D57}" destId="{D2572B35-6E1E-4192-9183-DB14621FFFAB}" srcOrd="4" destOrd="0" presId="urn:microsoft.com/office/officeart/2018/2/layout/IconVerticalSolidList"/>
    <dgm:cxn modelId="{0266ACAD-E1C1-443D-8439-D2882F0E2511}" type="presParOf" srcId="{5D3978C7-0890-4BA8-98C5-FCE3B3FD7D56}" destId="{D0281F5B-9098-46AA-8E3E-79CAA997A26D}" srcOrd="1" destOrd="0" presId="urn:microsoft.com/office/officeart/2018/2/layout/IconVerticalSolidList"/>
    <dgm:cxn modelId="{600B7518-F1C2-4B5A-988F-91D75449AAE8}" type="presParOf" srcId="{5D3978C7-0890-4BA8-98C5-FCE3B3FD7D56}" destId="{49D312ED-D631-4348-BA69-0FC813E00EDB}" srcOrd="2" destOrd="0" presId="urn:microsoft.com/office/officeart/2018/2/layout/IconVerticalSolidList"/>
    <dgm:cxn modelId="{CD7BEF00-59B5-4D8F-A3C5-16EC61116AC3}" type="presParOf" srcId="{49D312ED-D631-4348-BA69-0FC813E00EDB}" destId="{1F3BB2AA-0BA3-4480-903E-0EDBB16E0B12}" srcOrd="0" destOrd="0" presId="urn:microsoft.com/office/officeart/2018/2/layout/IconVerticalSolidList"/>
    <dgm:cxn modelId="{02D50CC2-5192-48B2-B4B3-A48D2274B0B1}" type="presParOf" srcId="{49D312ED-D631-4348-BA69-0FC813E00EDB}" destId="{723A2B26-BC61-42E5-B842-A0FD5F2B10AD}" srcOrd="1" destOrd="0" presId="urn:microsoft.com/office/officeart/2018/2/layout/IconVerticalSolidList"/>
    <dgm:cxn modelId="{DCD7CE4F-D535-4789-B664-CFD254DBAF49}" type="presParOf" srcId="{49D312ED-D631-4348-BA69-0FC813E00EDB}" destId="{3A83A211-1F0C-4782-BA45-E66F2B588DAA}" srcOrd="2" destOrd="0" presId="urn:microsoft.com/office/officeart/2018/2/layout/IconVerticalSolidList"/>
    <dgm:cxn modelId="{EE08164E-18BC-4126-910A-6BC74715B1B2}" type="presParOf" srcId="{49D312ED-D631-4348-BA69-0FC813E00EDB}" destId="{CD062F8B-B611-4B0F-91F1-ECE8C2D2A285}" srcOrd="3" destOrd="0" presId="urn:microsoft.com/office/officeart/2018/2/layout/IconVerticalSolidList"/>
    <dgm:cxn modelId="{1B6B99C6-9623-46FD-8C5E-9ED6E538382D}" type="presParOf" srcId="{5D3978C7-0890-4BA8-98C5-FCE3B3FD7D56}" destId="{0454215C-9368-45DC-8060-F8AA4904DCCB}" srcOrd="3" destOrd="0" presId="urn:microsoft.com/office/officeart/2018/2/layout/IconVerticalSolidList"/>
    <dgm:cxn modelId="{FF489014-55BF-438C-B71C-C48733D924B9}" type="presParOf" srcId="{5D3978C7-0890-4BA8-98C5-FCE3B3FD7D56}" destId="{4092AE39-DA01-42E6-AEA9-4D35C60C90CC}" srcOrd="4" destOrd="0" presId="urn:microsoft.com/office/officeart/2018/2/layout/IconVerticalSolidList"/>
    <dgm:cxn modelId="{18B33CDE-2185-44F6-853C-C322679CE71B}" type="presParOf" srcId="{4092AE39-DA01-42E6-AEA9-4D35C60C90CC}" destId="{05581A2D-DE99-4FEE-B2C9-0B8DB04473EF}" srcOrd="0" destOrd="0" presId="urn:microsoft.com/office/officeart/2018/2/layout/IconVerticalSolidList"/>
    <dgm:cxn modelId="{3749F06B-98AD-4FA9-B827-F39DFC505FA2}" type="presParOf" srcId="{4092AE39-DA01-42E6-AEA9-4D35C60C90CC}" destId="{64E7B7B6-A688-49EB-AB28-53A19F6717C4}" srcOrd="1" destOrd="0" presId="urn:microsoft.com/office/officeart/2018/2/layout/IconVerticalSolidList"/>
    <dgm:cxn modelId="{D19DF6F7-4959-4270-B462-287DA576271C}" type="presParOf" srcId="{4092AE39-DA01-42E6-AEA9-4D35C60C90CC}" destId="{1FBFF9A4-0E8E-40A4-BDEC-4E83B551076B}" srcOrd="2" destOrd="0" presId="urn:microsoft.com/office/officeart/2018/2/layout/IconVerticalSolidList"/>
    <dgm:cxn modelId="{798F1A2B-265E-4487-B5A4-90A0990AF986}" type="presParOf" srcId="{4092AE39-DA01-42E6-AEA9-4D35C60C90CC}" destId="{E517D550-F995-4B19-B51F-A7F398909ED1}" srcOrd="3" destOrd="0" presId="urn:microsoft.com/office/officeart/2018/2/layout/IconVerticalSolidList"/>
    <dgm:cxn modelId="{C5FDBF7C-E7DA-4A21-9169-DA8FFF0A3491}" type="presParOf" srcId="{4092AE39-DA01-42E6-AEA9-4D35C60C90CC}" destId="{C0238F52-B8CE-4F65-BD1A-03CE558467C2}"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20AF41-FCAA-412E-B966-70C73EFB6E0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55B6FB59-523B-4E16-98F7-DCE72AB9C318}">
      <dgm:prSet/>
      <dgm:spPr/>
      <dgm:t>
        <a:bodyPr/>
        <a:lstStyle/>
        <a:p>
          <a:r>
            <a:rPr lang="en-US">
              <a:solidFill>
                <a:schemeClr val="tx1"/>
              </a:solidFill>
            </a:rPr>
            <a:t>Roster to CDDER </a:t>
          </a:r>
        </a:p>
      </dgm:t>
    </dgm:pt>
    <dgm:pt modelId="{4E6F6C87-B6CD-49F1-92E6-E42DEFB07DAA}" type="parTrans" cxnId="{6C32CFDB-8062-458E-8BE6-81CBB3D3853F}">
      <dgm:prSet/>
      <dgm:spPr/>
      <dgm:t>
        <a:bodyPr/>
        <a:lstStyle/>
        <a:p>
          <a:endParaRPr lang="en-US"/>
        </a:p>
      </dgm:t>
    </dgm:pt>
    <dgm:pt modelId="{386E4545-FA92-4E53-8F1A-6BE95CBE2F1D}" type="sibTrans" cxnId="{6C32CFDB-8062-458E-8BE6-81CBB3D3853F}">
      <dgm:prSet/>
      <dgm:spPr/>
      <dgm:t>
        <a:bodyPr/>
        <a:lstStyle/>
        <a:p>
          <a:endParaRPr lang="en-US"/>
        </a:p>
      </dgm:t>
    </dgm:pt>
    <dgm:pt modelId="{CBC5F62B-3E9C-4B40-90D4-4FAC2E07A7F3}">
      <dgm:prSet/>
      <dgm:spPr/>
      <dgm:t>
        <a:bodyPr/>
        <a:lstStyle/>
        <a:p>
          <a:r>
            <a:rPr lang="en-US">
              <a:solidFill>
                <a:schemeClr val="tx1"/>
              </a:solidFill>
            </a:rPr>
            <a:t>Individual Student Login</a:t>
          </a:r>
        </a:p>
      </dgm:t>
    </dgm:pt>
    <dgm:pt modelId="{E88D9866-D1C7-4206-8B9A-CAF76600FB6B}" type="parTrans" cxnId="{9A9D96B5-B840-4463-A30F-CC3227AD2726}">
      <dgm:prSet/>
      <dgm:spPr/>
      <dgm:t>
        <a:bodyPr/>
        <a:lstStyle/>
        <a:p>
          <a:endParaRPr lang="en-US"/>
        </a:p>
      </dgm:t>
    </dgm:pt>
    <dgm:pt modelId="{164FB467-99E0-463A-A5CB-3E00B7382CE4}" type="sibTrans" cxnId="{9A9D96B5-B840-4463-A30F-CC3227AD2726}">
      <dgm:prSet/>
      <dgm:spPr/>
      <dgm:t>
        <a:bodyPr/>
        <a:lstStyle/>
        <a:p>
          <a:endParaRPr lang="en-US"/>
        </a:p>
      </dgm:t>
    </dgm:pt>
    <dgm:pt modelId="{975FD73D-75B0-497B-8A9A-B973484A53CC}">
      <dgm:prSet/>
      <dgm:spPr/>
      <dgm:t>
        <a:bodyPr/>
        <a:lstStyle/>
        <a:p>
          <a:r>
            <a:rPr lang="en-US">
              <a:solidFill>
                <a:schemeClr val="tx1"/>
              </a:solidFill>
            </a:rPr>
            <a:t>Completion of Online Course</a:t>
          </a:r>
        </a:p>
      </dgm:t>
    </dgm:pt>
    <dgm:pt modelId="{C1D08573-0A9F-4855-B934-7C5F52066A4A}" type="parTrans" cxnId="{2B64A306-8340-4CDB-988C-5D592FAE1539}">
      <dgm:prSet/>
      <dgm:spPr/>
      <dgm:t>
        <a:bodyPr/>
        <a:lstStyle/>
        <a:p>
          <a:endParaRPr lang="en-US"/>
        </a:p>
      </dgm:t>
    </dgm:pt>
    <dgm:pt modelId="{FA723BAF-B1FD-4DB0-AEC8-3EA5C8436088}" type="sibTrans" cxnId="{2B64A306-8340-4CDB-988C-5D592FAE1539}">
      <dgm:prSet/>
      <dgm:spPr/>
      <dgm:t>
        <a:bodyPr/>
        <a:lstStyle/>
        <a:p>
          <a:endParaRPr lang="en-US"/>
        </a:p>
      </dgm:t>
    </dgm:pt>
    <dgm:pt modelId="{FBD4A17A-CE61-461D-B689-12DFEEB0C565}">
      <dgm:prSet/>
      <dgm:spPr/>
      <dgm:t>
        <a:bodyPr/>
        <a:lstStyle/>
        <a:p>
          <a:r>
            <a:rPr lang="en-US"/>
            <a:t>Self-Paced </a:t>
          </a:r>
        </a:p>
      </dgm:t>
    </dgm:pt>
    <dgm:pt modelId="{73C55F7D-AD85-4B8C-9FDC-7EC38D3D3F0C}" type="parTrans" cxnId="{CCBE9AF8-C98D-437D-AF76-CFADDE2CBCFE}">
      <dgm:prSet/>
      <dgm:spPr/>
      <dgm:t>
        <a:bodyPr/>
        <a:lstStyle/>
        <a:p>
          <a:endParaRPr lang="en-US"/>
        </a:p>
      </dgm:t>
    </dgm:pt>
    <dgm:pt modelId="{EB0545E2-F1AF-43E7-8285-D4E4B13C17B5}" type="sibTrans" cxnId="{CCBE9AF8-C98D-437D-AF76-CFADDE2CBCFE}">
      <dgm:prSet/>
      <dgm:spPr/>
      <dgm:t>
        <a:bodyPr/>
        <a:lstStyle/>
        <a:p>
          <a:endParaRPr lang="en-US"/>
        </a:p>
      </dgm:t>
    </dgm:pt>
    <dgm:pt modelId="{06BDA773-165B-4011-B375-3BD88994BA97}">
      <dgm:prSet/>
      <dgm:spPr/>
      <dgm:t>
        <a:bodyPr/>
        <a:lstStyle/>
        <a:p>
          <a:r>
            <a:rPr lang="en-US"/>
            <a:t>In Classroom Setting with Trainer</a:t>
          </a:r>
        </a:p>
      </dgm:t>
    </dgm:pt>
    <dgm:pt modelId="{9F43F3EA-5C28-461E-9C53-7A69D8C76B69}" type="parTrans" cxnId="{0AE8CE1D-4F40-4030-82F9-6AAC1FCB6542}">
      <dgm:prSet/>
      <dgm:spPr/>
      <dgm:t>
        <a:bodyPr/>
        <a:lstStyle/>
        <a:p>
          <a:endParaRPr lang="en-US"/>
        </a:p>
      </dgm:t>
    </dgm:pt>
    <dgm:pt modelId="{8189ED22-B7C3-4A63-AB32-960C738C4AAB}" type="sibTrans" cxnId="{0AE8CE1D-4F40-4030-82F9-6AAC1FCB6542}">
      <dgm:prSet/>
      <dgm:spPr/>
      <dgm:t>
        <a:bodyPr/>
        <a:lstStyle/>
        <a:p>
          <a:endParaRPr lang="en-US"/>
        </a:p>
      </dgm:t>
    </dgm:pt>
    <dgm:pt modelId="{32F34C96-347D-4EAF-B6B4-18843D1ADB54}">
      <dgm:prSet/>
      <dgm:spPr/>
      <dgm:t>
        <a:bodyPr/>
        <a:lstStyle/>
        <a:p>
          <a:r>
            <a:rPr lang="en-US">
              <a:solidFill>
                <a:schemeClr val="tx1"/>
              </a:solidFill>
            </a:rPr>
            <a:t>Skills Training Face-to-Face</a:t>
          </a:r>
        </a:p>
      </dgm:t>
    </dgm:pt>
    <dgm:pt modelId="{9E916208-B2E3-486A-BF7E-6A793C72519F}" type="parTrans" cxnId="{0B84F65C-907E-43D3-9142-313A58DB5399}">
      <dgm:prSet/>
      <dgm:spPr/>
      <dgm:t>
        <a:bodyPr/>
        <a:lstStyle/>
        <a:p>
          <a:endParaRPr lang="en-US"/>
        </a:p>
      </dgm:t>
    </dgm:pt>
    <dgm:pt modelId="{F4613AB1-CC5D-4294-ABAF-080E20047070}" type="sibTrans" cxnId="{0B84F65C-907E-43D3-9142-313A58DB5399}">
      <dgm:prSet/>
      <dgm:spPr/>
      <dgm:t>
        <a:bodyPr/>
        <a:lstStyle/>
        <a:p>
          <a:endParaRPr lang="en-US"/>
        </a:p>
      </dgm:t>
    </dgm:pt>
    <dgm:pt modelId="{C912841C-77BF-48B5-A3FD-03C1FC798066}">
      <dgm:prSet/>
      <dgm:spPr/>
      <dgm:t>
        <a:bodyPr/>
        <a:lstStyle/>
        <a:p>
          <a:r>
            <a:rPr lang="en-US"/>
            <a:t>In Person </a:t>
          </a:r>
        </a:p>
      </dgm:t>
    </dgm:pt>
    <dgm:pt modelId="{9BCA6C12-FB2A-40F7-B0DF-D4D944BA6284}" type="parTrans" cxnId="{D318CFEC-1060-4A10-BA2F-1829FC9D549D}">
      <dgm:prSet/>
      <dgm:spPr/>
      <dgm:t>
        <a:bodyPr/>
        <a:lstStyle/>
        <a:p>
          <a:endParaRPr lang="en-US"/>
        </a:p>
      </dgm:t>
    </dgm:pt>
    <dgm:pt modelId="{79C1FC79-A78C-4FD4-830D-EA47271F772B}" type="sibTrans" cxnId="{D318CFEC-1060-4A10-BA2F-1829FC9D549D}">
      <dgm:prSet/>
      <dgm:spPr/>
      <dgm:t>
        <a:bodyPr/>
        <a:lstStyle/>
        <a:p>
          <a:endParaRPr lang="en-US"/>
        </a:p>
      </dgm:t>
    </dgm:pt>
    <dgm:pt modelId="{DD5B423A-B459-431E-A4E6-DD0E50E4E2DB}">
      <dgm:prSet/>
      <dgm:spPr/>
      <dgm:t>
        <a:bodyPr/>
        <a:lstStyle/>
        <a:p>
          <a:r>
            <a:rPr lang="en-US"/>
            <a:t>Virtually</a:t>
          </a:r>
        </a:p>
      </dgm:t>
    </dgm:pt>
    <dgm:pt modelId="{F0339E3F-40CE-4349-A173-DBF55A5BFEAD}" type="parTrans" cxnId="{931B8B35-8758-4DF9-B9E1-128CD22E5A6B}">
      <dgm:prSet/>
      <dgm:spPr/>
      <dgm:t>
        <a:bodyPr/>
        <a:lstStyle/>
        <a:p>
          <a:endParaRPr lang="en-US"/>
        </a:p>
      </dgm:t>
    </dgm:pt>
    <dgm:pt modelId="{0A4170BC-A543-4219-BBD3-3C3B4B0DB0A4}" type="sibTrans" cxnId="{931B8B35-8758-4DF9-B9E1-128CD22E5A6B}">
      <dgm:prSet/>
      <dgm:spPr/>
      <dgm:t>
        <a:bodyPr/>
        <a:lstStyle/>
        <a:p>
          <a:endParaRPr lang="en-US"/>
        </a:p>
      </dgm:t>
    </dgm:pt>
    <dgm:pt modelId="{5382281B-3DEB-9C40-B8CA-0C30B010B6D7}" type="pres">
      <dgm:prSet presAssocID="{4B20AF41-FCAA-412E-B966-70C73EFB6E0F}" presName="Name0" presStyleCnt="0">
        <dgm:presLayoutVars>
          <dgm:dir/>
          <dgm:animLvl val="lvl"/>
          <dgm:resizeHandles val="exact"/>
        </dgm:presLayoutVars>
      </dgm:prSet>
      <dgm:spPr/>
    </dgm:pt>
    <dgm:pt modelId="{CEF27131-43E1-6B49-B673-A31083BA2D8A}" type="pres">
      <dgm:prSet presAssocID="{55B6FB59-523B-4E16-98F7-DCE72AB9C318}" presName="composite" presStyleCnt="0"/>
      <dgm:spPr/>
    </dgm:pt>
    <dgm:pt modelId="{94447EE0-463B-3049-AFDE-38679D85A82E}" type="pres">
      <dgm:prSet presAssocID="{55B6FB59-523B-4E16-98F7-DCE72AB9C318}" presName="parTx" presStyleLbl="alignNode1" presStyleIdx="0" presStyleCnt="4">
        <dgm:presLayoutVars>
          <dgm:chMax val="0"/>
          <dgm:chPref val="0"/>
          <dgm:bulletEnabled val="1"/>
        </dgm:presLayoutVars>
      </dgm:prSet>
      <dgm:spPr/>
    </dgm:pt>
    <dgm:pt modelId="{7A5A8E3E-7CA8-724E-A7B7-AC2E86437F6D}" type="pres">
      <dgm:prSet presAssocID="{55B6FB59-523B-4E16-98F7-DCE72AB9C318}" presName="desTx" presStyleLbl="alignAccFollowNode1" presStyleIdx="0" presStyleCnt="4">
        <dgm:presLayoutVars>
          <dgm:bulletEnabled val="1"/>
        </dgm:presLayoutVars>
      </dgm:prSet>
      <dgm:spPr/>
    </dgm:pt>
    <dgm:pt modelId="{2DC7B7C0-792D-0745-B7AB-7D289BDF608F}" type="pres">
      <dgm:prSet presAssocID="{386E4545-FA92-4E53-8F1A-6BE95CBE2F1D}" presName="space" presStyleCnt="0"/>
      <dgm:spPr/>
    </dgm:pt>
    <dgm:pt modelId="{B2CD927D-EAEA-2949-9FA7-CB90551DBE27}" type="pres">
      <dgm:prSet presAssocID="{CBC5F62B-3E9C-4B40-90D4-4FAC2E07A7F3}" presName="composite" presStyleCnt="0"/>
      <dgm:spPr/>
    </dgm:pt>
    <dgm:pt modelId="{3576874F-2198-324A-8F26-13377686AF36}" type="pres">
      <dgm:prSet presAssocID="{CBC5F62B-3E9C-4B40-90D4-4FAC2E07A7F3}" presName="parTx" presStyleLbl="alignNode1" presStyleIdx="1" presStyleCnt="4">
        <dgm:presLayoutVars>
          <dgm:chMax val="0"/>
          <dgm:chPref val="0"/>
          <dgm:bulletEnabled val="1"/>
        </dgm:presLayoutVars>
      </dgm:prSet>
      <dgm:spPr/>
    </dgm:pt>
    <dgm:pt modelId="{002CE164-2921-6145-933D-D428FF5C1EF3}" type="pres">
      <dgm:prSet presAssocID="{CBC5F62B-3E9C-4B40-90D4-4FAC2E07A7F3}" presName="desTx" presStyleLbl="alignAccFollowNode1" presStyleIdx="1" presStyleCnt="4">
        <dgm:presLayoutVars>
          <dgm:bulletEnabled val="1"/>
        </dgm:presLayoutVars>
      </dgm:prSet>
      <dgm:spPr/>
    </dgm:pt>
    <dgm:pt modelId="{1270A6CD-E898-BA4E-BA4A-EE823DE890F1}" type="pres">
      <dgm:prSet presAssocID="{164FB467-99E0-463A-A5CB-3E00B7382CE4}" presName="space" presStyleCnt="0"/>
      <dgm:spPr/>
    </dgm:pt>
    <dgm:pt modelId="{39600440-7C81-AB41-B825-5B496C44580E}" type="pres">
      <dgm:prSet presAssocID="{975FD73D-75B0-497B-8A9A-B973484A53CC}" presName="composite" presStyleCnt="0"/>
      <dgm:spPr/>
    </dgm:pt>
    <dgm:pt modelId="{961D73F3-7D12-0F48-8CD6-2E2F966869C8}" type="pres">
      <dgm:prSet presAssocID="{975FD73D-75B0-497B-8A9A-B973484A53CC}" presName="parTx" presStyleLbl="alignNode1" presStyleIdx="2" presStyleCnt="4">
        <dgm:presLayoutVars>
          <dgm:chMax val="0"/>
          <dgm:chPref val="0"/>
          <dgm:bulletEnabled val="1"/>
        </dgm:presLayoutVars>
      </dgm:prSet>
      <dgm:spPr/>
    </dgm:pt>
    <dgm:pt modelId="{3A20E195-D5F4-9D4D-BC0E-AE123B89F408}" type="pres">
      <dgm:prSet presAssocID="{975FD73D-75B0-497B-8A9A-B973484A53CC}" presName="desTx" presStyleLbl="alignAccFollowNode1" presStyleIdx="2" presStyleCnt="4">
        <dgm:presLayoutVars>
          <dgm:bulletEnabled val="1"/>
        </dgm:presLayoutVars>
      </dgm:prSet>
      <dgm:spPr/>
    </dgm:pt>
    <dgm:pt modelId="{02E73300-16B1-8D46-936D-8964E3918CB4}" type="pres">
      <dgm:prSet presAssocID="{FA723BAF-B1FD-4DB0-AEC8-3EA5C8436088}" presName="space" presStyleCnt="0"/>
      <dgm:spPr/>
    </dgm:pt>
    <dgm:pt modelId="{226B0EE2-B02B-8C47-97CB-E1A24594D11C}" type="pres">
      <dgm:prSet presAssocID="{32F34C96-347D-4EAF-B6B4-18843D1ADB54}" presName="composite" presStyleCnt="0"/>
      <dgm:spPr/>
    </dgm:pt>
    <dgm:pt modelId="{427CC807-98F7-7647-89E9-4154447DE648}" type="pres">
      <dgm:prSet presAssocID="{32F34C96-347D-4EAF-B6B4-18843D1ADB54}" presName="parTx" presStyleLbl="alignNode1" presStyleIdx="3" presStyleCnt="4">
        <dgm:presLayoutVars>
          <dgm:chMax val="0"/>
          <dgm:chPref val="0"/>
          <dgm:bulletEnabled val="1"/>
        </dgm:presLayoutVars>
      </dgm:prSet>
      <dgm:spPr/>
    </dgm:pt>
    <dgm:pt modelId="{784622C8-4464-3D4B-9A5E-C2B802C3CCDA}" type="pres">
      <dgm:prSet presAssocID="{32F34C96-347D-4EAF-B6B4-18843D1ADB54}" presName="desTx" presStyleLbl="alignAccFollowNode1" presStyleIdx="3" presStyleCnt="4">
        <dgm:presLayoutVars>
          <dgm:bulletEnabled val="1"/>
        </dgm:presLayoutVars>
      </dgm:prSet>
      <dgm:spPr/>
    </dgm:pt>
  </dgm:ptLst>
  <dgm:cxnLst>
    <dgm:cxn modelId="{2B64A306-8340-4CDB-988C-5D592FAE1539}" srcId="{4B20AF41-FCAA-412E-B966-70C73EFB6E0F}" destId="{975FD73D-75B0-497B-8A9A-B973484A53CC}" srcOrd="2" destOrd="0" parTransId="{C1D08573-0A9F-4855-B934-7C5F52066A4A}" sibTransId="{FA723BAF-B1FD-4DB0-AEC8-3EA5C8436088}"/>
    <dgm:cxn modelId="{4DE0C115-57D0-D941-A500-6B91FFFB01DF}" type="presOf" srcId="{CBC5F62B-3E9C-4B40-90D4-4FAC2E07A7F3}" destId="{3576874F-2198-324A-8F26-13377686AF36}" srcOrd="0" destOrd="0" presId="urn:microsoft.com/office/officeart/2005/8/layout/hList1"/>
    <dgm:cxn modelId="{0AE8CE1D-4F40-4030-82F9-6AAC1FCB6542}" srcId="{975FD73D-75B0-497B-8A9A-B973484A53CC}" destId="{06BDA773-165B-4011-B375-3BD88994BA97}" srcOrd="1" destOrd="0" parTransId="{9F43F3EA-5C28-461E-9C53-7A69D8C76B69}" sibTransId="{8189ED22-B7C3-4A63-AB32-960C738C4AAB}"/>
    <dgm:cxn modelId="{931B8B35-8758-4DF9-B9E1-128CD22E5A6B}" srcId="{32F34C96-347D-4EAF-B6B4-18843D1ADB54}" destId="{DD5B423A-B459-431E-A4E6-DD0E50E4E2DB}" srcOrd="1" destOrd="0" parTransId="{F0339E3F-40CE-4349-A173-DBF55A5BFEAD}" sibTransId="{0A4170BC-A543-4219-BBD3-3C3B4B0DB0A4}"/>
    <dgm:cxn modelId="{256F893C-68EA-5942-887E-63BD0BAA87CE}" type="presOf" srcId="{55B6FB59-523B-4E16-98F7-DCE72AB9C318}" destId="{94447EE0-463B-3049-AFDE-38679D85A82E}" srcOrd="0" destOrd="0" presId="urn:microsoft.com/office/officeart/2005/8/layout/hList1"/>
    <dgm:cxn modelId="{0B84F65C-907E-43D3-9142-313A58DB5399}" srcId="{4B20AF41-FCAA-412E-B966-70C73EFB6E0F}" destId="{32F34C96-347D-4EAF-B6B4-18843D1ADB54}" srcOrd="3" destOrd="0" parTransId="{9E916208-B2E3-486A-BF7E-6A793C72519F}" sibTransId="{F4613AB1-CC5D-4294-ABAF-080E20047070}"/>
    <dgm:cxn modelId="{5A780E68-E28B-AC47-B3BF-2F401A99A0BE}" type="presOf" srcId="{32F34C96-347D-4EAF-B6B4-18843D1ADB54}" destId="{427CC807-98F7-7647-89E9-4154447DE648}" srcOrd="0" destOrd="0" presId="urn:microsoft.com/office/officeart/2005/8/layout/hList1"/>
    <dgm:cxn modelId="{9F396157-36E9-F84B-8739-D47F7535A59A}" type="presOf" srcId="{975FD73D-75B0-497B-8A9A-B973484A53CC}" destId="{961D73F3-7D12-0F48-8CD6-2E2F966869C8}" srcOrd="0" destOrd="0" presId="urn:microsoft.com/office/officeart/2005/8/layout/hList1"/>
    <dgm:cxn modelId="{65366E7D-6EC8-2949-BBD6-BA1F098F3F90}" type="presOf" srcId="{FBD4A17A-CE61-461D-B689-12DFEEB0C565}" destId="{3A20E195-D5F4-9D4D-BC0E-AE123B89F408}" srcOrd="0" destOrd="0" presId="urn:microsoft.com/office/officeart/2005/8/layout/hList1"/>
    <dgm:cxn modelId="{B5BD7F8E-B6A4-DC4C-A7F8-0A1881F5BB72}" type="presOf" srcId="{4B20AF41-FCAA-412E-B966-70C73EFB6E0F}" destId="{5382281B-3DEB-9C40-B8CA-0C30B010B6D7}" srcOrd="0" destOrd="0" presId="urn:microsoft.com/office/officeart/2005/8/layout/hList1"/>
    <dgm:cxn modelId="{53AE1A92-60AF-2B49-A959-AC20A8DB891D}" type="presOf" srcId="{C912841C-77BF-48B5-A3FD-03C1FC798066}" destId="{784622C8-4464-3D4B-9A5E-C2B802C3CCDA}" srcOrd="0" destOrd="0" presId="urn:microsoft.com/office/officeart/2005/8/layout/hList1"/>
    <dgm:cxn modelId="{9A9D96B5-B840-4463-A30F-CC3227AD2726}" srcId="{4B20AF41-FCAA-412E-B966-70C73EFB6E0F}" destId="{CBC5F62B-3E9C-4B40-90D4-4FAC2E07A7F3}" srcOrd="1" destOrd="0" parTransId="{E88D9866-D1C7-4206-8B9A-CAF76600FB6B}" sibTransId="{164FB467-99E0-463A-A5CB-3E00B7382CE4}"/>
    <dgm:cxn modelId="{6C32CFDB-8062-458E-8BE6-81CBB3D3853F}" srcId="{4B20AF41-FCAA-412E-B966-70C73EFB6E0F}" destId="{55B6FB59-523B-4E16-98F7-DCE72AB9C318}" srcOrd="0" destOrd="0" parTransId="{4E6F6C87-B6CD-49F1-92E6-E42DEFB07DAA}" sibTransId="{386E4545-FA92-4E53-8F1A-6BE95CBE2F1D}"/>
    <dgm:cxn modelId="{072933DC-1825-7748-B2D5-BD5B7FA414AA}" type="presOf" srcId="{DD5B423A-B459-431E-A4E6-DD0E50E4E2DB}" destId="{784622C8-4464-3D4B-9A5E-C2B802C3CCDA}" srcOrd="0" destOrd="1" presId="urn:microsoft.com/office/officeart/2005/8/layout/hList1"/>
    <dgm:cxn modelId="{93C911E0-1FFF-3543-95FC-1755A3B65843}" type="presOf" srcId="{06BDA773-165B-4011-B375-3BD88994BA97}" destId="{3A20E195-D5F4-9D4D-BC0E-AE123B89F408}" srcOrd="0" destOrd="1" presId="urn:microsoft.com/office/officeart/2005/8/layout/hList1"/>
    <dgm:cxn modelId="{D318CFEC-1060-4A10-BA2F-1829FC9D549D}" srcId="{32F34C96-347D-4EAF-B6B4-18843D1ADB54}" destId="{C912841C-77BF-48B5-A3FD-03C1FC798066}" srcOrd="0" destOrd="0" parTransId="{9BCA6C12-FB2A-40F7-B0DF-D4D944BA6284}" sibTransId="{79C1FC79-A78C-4FD4-830D-EA47271F772B}"/>
    <dgm:cxn modelId="{CCBE9AF8-C98D-437D-AF76-CFADDE2CBCFE}" srcId="{975FD73D-75B0-497B-8A9A-B973484A53CC}" destId="{FBD4A17A-CE61-461D-B689-12DFEEB0C565}" srcOrd="0" destOrd="0" parTransId="{73C55F7D-AD85-4B8C-9FDC-7EC38D3D3F0C}" sibTransId="{EB0545E2-F1AF-43E7-8285-D4E4B13C17B5}"/>
    <dgm:cxn modelId="{F8C5C9CA-0C0F-1844-9104-066FF42E572F}" type="presParOf" srcId="{5382281B-3DEB-9C40-B8CA-0C30B010B6D7}" destId="{CEF27131-43E1-6B49-B673-A31083BA2D8A}" srcOrd="0" destOrd="0" presId="urn:microsoft.com/office/officeart/2005/8/layout/hList1"/>
    <dgm:cxn modelId="{DF128AAD-12EE-2740-A8B9-11AA4E564868}" type="presParOf" srcId="{CEF27131-43E1-6B49-B673-A31083BA2D8A}" destId="{94447EE0-463B-3049-AFDE-38679D85A82E}" srcOrd="0" destOrd="0" presId="urn:microsoft.com/office/officeart/2005/8/layout/hList1"/>
    <dgm:cxn modelId="{75B132FE-003A-834C-A799-F56006FF1066}" type="presParOf" srcId="{CEF27131-43E1-6B49-B673-A31083BA2D8A}" destId="{7A5A8E3E-7CA8-724E-A7B7-AC2E86437F6D}" srcOrd="1" destOrd="0" presId="urn:microsoft.com/office/officeart/2005/8/layout/hList1"/>
    <dgm:cxn modelId="{552811CC-436E-B041-B00F-25B8303DD68A}" type="presParOf" srcId="{5382281B-3DEB-9C40-B8CA-0C30B010B6D7}" destId="{2DC7B7C0-792D-0745-B7AB-7D289BDF608F}" srcOrd="1" destOrd="0" presId="urn:microsoft.com/office/officeart/2005/8/layout/hList1"/>
    <dgm:cxn modelId="{BB97B712-0FD3-A041-B726-44B439466326}" type="presParOf" srcId="{5382281B-3DEB-9C40-B8CA-0C30B010B6D7}" destId="{B2CD927D-EAEA-2949-9FA7-CB90551DBE27}" srcOrd="2" destOrd="0" presId="urn:microsoft.com/office/officeart/2005/8/layout/hList1"/>
    <dgm:cxn modelId="{47E5F937-87B4-5848-8E94-BDE805E12E44}" type="presParOf" srcId="{B2CD927D-EAEA-2949-9FA7-CB90551DBE27}" destId="{3576874F-2198-324A-8F26-13377686AF36}" srcOrd="0" destOrd="0" presId="urn:microsoft.com/office/officeart/2005/8/layout/hList1"/>
    <dgm:cxn modelId="{FB51C30D-5FA4-0040-92F0-D03C551C38DE}" type="presParOf" srcId="{B2CD927D-EAEA-2949-9FA7-CB90551DBE27}" destId="{002CE164-2921-6145-933D-D428FF5C1EF3}" srcOrd="1" destOrd="0" presId="urn:microsoft.com/office/officeart/2005/8/layout/hList1"/>
    <dgm:cxn modelId="{F55EC7F2-872D-D94E-ADDD-B6AA62B393E9}" type="presParOf" srcId="{5382281B-3DEB-9C40-B8CA-0C30B010B6D7}" destId="{1270A6CD-E898-BA4E-BA4A-EE823DE890F1}" srcOrd="3" destOrd="0" presId="urn:microsoft.com/office/officeart/2005/8/layout/hList1"/>
    <dgm:cxn modelId="{138D9CA9-A5E0-744C-AE49-ED364A516DC5}" type="presParOf" srcId="{5382281B-3DEB-9C40-B8CA-0C30B010B6D7}" destId="{39600440-7C81-AB41-B825-5B496C44580E}" srcOrd="4" destOrd="0" presId="urn:microsoft.com/office/officeart/2005/8/layout/hList1"/>
    <dgm:cxn modelId="{C24F4597-4001-B048-AC26-73395E13E388}" type="presParOf" srcId="{39600440-7C81-AB41-B825-5B496C44580E}" destId="{961D73F3-7D12-0F48-8CD6-2E2F966869C8}" srcOrd="0" destOrd="0" presId="urn:microsoft.com/office/officeart/2005/8/layout/hList1"/>
    <dgm:cxn modelId="{04F1EC20-DF72-F543-9921-8BB3BDB846FB}" type="presParOf" srcId="{39600440-7C81-AB41-B825-5B496C44580E}" destId="{3A20E195-D5F4-9D4D-BC0E-AE123B89F408}" srcOrd="1" destOrd="0" presId="urn:microsoft.com/office/officeart/2005/8/layout/hList1"/>
    <dgm:cxn modelId="{6B32F1D1-345A-9746-9530-A904D24CAC11}" type="presParOf" srcId="{5382281B-3DEB-9C40-B8CA-0C30B010B6D7}" destId="{02E73300-16B1-8D46-936D-8964E3918CB4}" srcOrd="5" destOrd="0" presId="urn:microsoft.com/office/officeart/2005/8/layout/hList1"/>
    <dgm:cxn modelId="{ECBBB1DC-44DC-7D40-B3B4-D1331B44B1C9}" type="presParOf" srcId="{5382281B-3DEB-9C40-B8CA-0C30B010B6D7}" destId="{226B0EE2-B02B-8C47-97CB-E1A24594D11C}" srcOrd="6" destOrd="0" presId="urn:microsoft.com/office/officeart/2005/8/layout/hList1"/>
    <dgm:cxn modelId="{22D801A9-4406-7B49-AF0B-475A6CA65134}" type="presParOf" srcId="{226B0EE2-B02B-8C47-97CB-E1A24594D11C}" destId="{427CC807-98F7-7647-89E9-4154447DE648}" srcOrd="0" destOrd="0" presId="urn:microsoft.com/office/officeart/2005/8/layout/hList1"/>
    <dgm:cxn modelId="{062B5934-AD2C-1241-B27C-A70C363A28EA}" type="presParOf" srcId="{226B0EE2-B02B-8C47-97CB-E1A24594D11C}" destId="{784622C8-4464-3D4B-9A5E-C2B802C3CCD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549E75-4625-4C04-B48F-D9ECF9C56C57}"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3089CE8F-E590-4945-9AE0-78A889EDB2DF}">
      <dgm:prSet/>
      <dgm:spPr/>
      <dgm:t>
        <a:bodyPr/>
        <a:lstStyle/>
        <a:p>
          <a:r>
            <a:rPr lang="en-US"/>
            <a:t>Test Candidate Name Must Match!</a:t>
          </a:r>
        </a:p>
      </dgm:t>
    </dgm:pt>
    <dgm:pt modelId="{DC1074D9-E584-4B96-BF23-CC106DABACCC}" type="parTrans" cxnId="{8455302C-4545-4D80-B6B7-04A0378F5657}">
      <dgm:prSet/>
      <dgm:spPr/>
      <dgm:t>
        <a:bodyPr/>
        <a:lstStyle/>
        <a:p>
          <a:endParaRPr lang="en-US"/>
        </a:p>
      </dgm:t>
    </dgm:pt>
    <dgm:pt modelId="{9FF74E5C-43A8-4060-B28B-9439BC4EFC00}" type="sibTrans" cxnId="{8455302C-4545-4D80-B6B7-04A0378F5657}">
      <dgm:prSet/>
      <dgm:spPr/>
      <dgm:t>
        <a:bodyPr/>
        <a:lstStyle/>
        <a:p>
          <a:endParaRPr lang="en-US"/>
        </a:p>
      </dgm:t>
    </dgm:pt>
    <dgm:pt modelId="{D23AB417-2743-4E7D-B947-7577D0016407}">
      <dgm:prSet/>
      <dgm:spPr/>
      <dgm:t>
        <a:bodyPr/>
        <a:lstStyle/>
        <a:p>
          <a:r>
            <a:rPr lang="en-US"/>
            <a:t>Name Entered in TMU Record</a:t>
          </a:r>
        </a:p>
      </dgm:t>
    </dgm:pt>
    <dgm:pt modelId="{14153983-864F-45DC-8582-175A78326A54}" type="parTrans" cxnId="{5D9A46CE-3DC7-47A5-B30D-4D7772856413}">
      <dgm:prSet/>
      <dgm:spPr/>
      <dgm:t>
        <a:bodyPr/>
        <a:lstStyle/>
        <a:p>
          <a:endParaRPr lang="en-US"/>
        </a:p>
      </dgm:t>
    </dgm:pt>
    <dgm:pt modelId="{AFB88E5A-9F35-4918-B0EB-DAE62B25423C}" type="sibTrans" cxnId="{5D9A46CE-3DC7-47A5-B30D-4D7772856413}">
      <dgm:prSet/>
      <dgm:spPr/>
      <dgm:t>
        <a:bodyPr/>
        <a:lstStyle/>
        <a:p>
          <a:endParaRPr lang="en-US"/>
        </a:p>
      </dgm:t>
    </dgm:pt>
    <dgm:pt modelId="{B0BD63E1-46D4-4B57-8F7B-918CF1EE50D9}">
      <dgm:prSet/>
      <dgm:spPr/>
      <dgm:t>
        <a:bodyPr/>
        <a:lstStyle/>
        <a:p>
          <a:r>
            <a:rPr lang="en-US"/>
            <a:t>Government Issued ID </a:t>
          </a:r>
        </a:p>
      </dgm:t>
    </dgm:pt>
    <dgm:pt modelId="{5A446A68-AB84-4BCF-8F7F-06B2E7BBB1CB}" type="parTrans" cxnId="{756C25AC-1B8A-4107-BD88-9C19C54479F4}">
      <dgm:prSet/>
      <dgm:spPr/>
      <dgm:t>
        <a:bodyPr/>
        <a:lstStyle/>
        <a:p>
          <a:endParaRPr lang="en-US"/>
        </a:p>
      </dgm:t>
    </dgm:pt>
    <dgm:pt modelId="{F93DFEEA-5610-474C-B59E-134935A00B47}" type="sibTrans" cxnId="{756C25AC-1B8A-4107-BD88-9C19C54479F4}">
      <dgm:prSet/>
      <dgm:spPr/>
      <dgm:t>
        <a:bodyPr/>
        <a:lstStyle/>
        <a:p>
          <a:endParaRPr lang="en-US"/>
        </a:p>
      </dgm:t>
    </dgm:pt>
    <dgm:pt modelId="{B86C95C1-F339-494A-BB26-9DB48EC1C4DD}" type="pres">
      <dgm:prSet presAssocID="{3C549E75-4625-4C04-B48F-D9ECF9C56C57}" presName="hierChild1" presStyleCnt="0">
        <dgm:presLayoutVars>
          <dgm:chPref val="1"/>
          <dgm:dir/>
          <dgm:animOne val="branch"/>
          <dgm:animLvl val="lvl"/>
          <dgm:resizeHandles/>
        </dgm:presLayoutVars>
      </dgm:prSet>
      <dgm:spPr/>
    </dgm:pt>
    <dgm:pt modelId="{72BA3545-A610-E442-A96A-5198581F098A}" type="pres">
      <dgm:prSet presAssocID="{3089CE8F-E590-4945-9AE0-78A889EDB2DF}" presName="hierRoot1" presStyleCnt="0"/>
      <dgm:spPr/>
    </dgm:pt>
    <dgm:pt modelId="{BCF08C49-5E74-5045-85EF-8CDFBFD2D218}" type="pres">
      <dgm:prSet presAssocID="{3089CE8F-E590-4945-9AE0-78A889EDB2DF}" presName="composite" presStyleCnt="0"/>
      <dgm:spPr/>
    </dgm:pt>
    <dgm:pt modelId="{93B2B4A8-B69F-0642-BBAA-A8D00E7091C5}" type="pres">
      <dgm:prSet presAssocID="{3089CE8F-E590-4945-9AE0-78A889EDB2DF}" presName="background" presStyleLbl="node0" presStyleIdx="0" presStyleCnt="1"/>
      <dgm:spPr/>
    </dgm:pt>
    <dgm:pt modelId="{2F35AD58-EAEC-0947-BA23-DDE0590D036E}" type="pres">
      <dgm:prSet presAssocID="{3089CE8F-E590-4945-9AE0-78A889EDB2DF}" presName="text" presStyleLbl="fgAcc0" presStyleIdx="0" presStyleCnt="1">
        <dgm:presLayoutVars>
          <dgm:chPref val="3"/>
        </dgm:presLayoutVars>
      </dgm:prSet>
      <dgm:spPr/>
    </dgm:pt>
    <dgm:pt modelId="{4CC620E7-3D95-6B41-8314-0EF12BBAD7BC}" type="pres">
      <dgm:prSet presAssocID="{3089CE8F-E590-4945-9AE0-78A889EDB2DF}" presName="hierChild2" presStyleCnt="0"/>
      <dgm:spPr/>
    </dgm:pt>
    <dgm:pt modelId="{DF0B15A5-BEA0-734E-8086-C5EF52F63092}" type="pres">
      <dgm:prSet presAssocID="{14153983-864F-45DC-8582-175A78326A54}" presName="Name10" presStyleLbl="parChTrans1D2" presStyleIdx="0" presStyleCnt="2"/>
      <dgm:spPr/>
    </dgm:pt>
    <dgm:pt modelId="{79BF86F7-CF58-F445-9E14-C6DC8DA4EF65}" type="pres">
      <dgm:prSet presAssocID="{D23AB417-2743-4E7D-B947-7577D0016407}" presName="hierRoot2" presStyleCnt="0"/>
      <dgm:spPr/>
    </dgm:pt>
    <dgm:pt modelId="{81199082-5FA3-8845-B3DC-AEEC235E3EF5}" type="pres">
      <dgm:prSet presAssocID="{D23AB417-2743-4E7D-B947-7577D0016407}" presName="composite2" presStyleCnt="0"/>
      <dgm:spPr/>
    </dgm:pt>
    <dgm:pt modelId="{F18B67BA-A2E4-3F45-97CB-AA0034FC1D86}" type="pres">
      <dgm:prSet presAssocID="{D23AB417-2743-4E7D-B947-7577D0016407}" presName="background2" presStyleLbl="node2" presStyleIdx="0" presStyleCnt="2"/>
      <dgm:spPr/>
    </dgm:pt>
    <dgm:pt modelId="{AF65B0D4-8F5B-214B-B1D7-0DE76B050299}" type="pres">
      <dgm:prSet presAssocID="{D23AB417-2743-4E7D-B947-7577D0016407}" presName="text2" presStyleLbl="fgAcc2" presStyleIdx="0" presStyleCnt="2">
        <dgm:presLayoutVars>
          <dgm:chPref val="3"/>
        </dgm:presLayoutVars>
      </dgm:prSet>
      <dgm:spPr/>
    </dgm:pt>
    <dgm:pt modelId="{5484998D-5672-3C4E-97BE-20EA2B0B17FB}" type="pres">
      <dgm:prSet presAssocID="{D23AB417-2743-4E7D-B947-7577D0016407}" presName="hierChild3" presStyleCnt="0"/>
      <dgm:spPr/>
    </dgm:pt>
    <dgm:pt modelId="{9062F1B5-1CCF-9847-9753-F1E76196E1C8}" type="pres">
      <dgm:prSet presAssocID="{5A446A68-AB84-4BCF-8F7F-06B2E7BBB1CB}" presName="Name10" presStyleLbl="parChTrans1D2" presStyleIdx="1" presStyleCnt="2"/>
      <dgm:spPr/>
    </dgm:pt>
    <dgm:pt modelId="{CC9D1334-9A72-D949-A4B5-56D59E496D4C}" type="pres">
      <dgm:prSet presAssocID="{B0BD63E1-46D4-4B57-8F7B-918CF1EE50D9}" presName="hierRoot2" presStyleCnt="0"/>
      <dgm:spPr/>
    </dgm:pt>
    <dgm:pt modelId="{D12226FA-C9CE-F643-9C8F-30665506A992}" type="pres">
      <dgm:prSet presAssocID="{B0BD63E1-46D4-4B57-8F7B-918CF1EE50D9}" presName="composite2" presStyleCnt="0"/>
      <dgm:spPr/>
    </dgm:pt>
    <dgm:pt modelId="{3746DA5E-BF54-4545-BD8B-ED69CF6D8D80}" type="pres">
      <dgm:prSet presAssocID="{B0BD63E1-46D4-4B57-8F7B-918CF1EE50D9}" presName="background2" presStyleLbl="node2" presStyleIdx="1" presStyleCnt="2"/>
      <dgm:spPr/>
    </dgm:pt>
    <dgm:pt modelId="{5040C369-615F-3940-87F1-33E48A16517C}" type="pres">
      <dgm:prSet presAssocID="{B0BD63E1-46D4-4B57-8F7B-918CF1EE50D9}" presName="text2" presStyleLbl="fgAcc2" presStyleIdx="1" presStyleCnt="2">
        <dgm:presLayoutVars>
          <dgm:chPref val="3"/>
        </dgm:presLayoutVars>
      </dgm:prSet>
      <dgm:spPr/>
    </dgm:pt>
    <dgm:pt modelId="{338AE0E3-F222-2644-9619-75FDEA3BF924}" type="pres">
      <dgm:prSet presAssocID="{B0BD63E1-46D4-4B57-8F7B-918CF1EE50D9}" presName="hierChild3" presStyleCnt="0"/>
      <dgm:spPr/>
    </dgm:pt>
  </dgm:ptLst>
  <dgm:cxnLst>
    <dgm:cxn modelId="{02526816-8DEB-2342-9914-1F9AD268950B}" type="presOf" srcId="{D23AB417-2743-4E7D-B947-7577D0016407}" destId="{AF65B0D4-8F5B-214B-B1D7-0DE76B050299}" srcOrd="0" destOrd="0" presId="urn:microsoft.com/office/officeart/2005/8/layout/hierarchy1"/>
    <dgm:cxn modelId="{4F0A472B-D2E3-0741-887F-5249F62F7CAA}" type="presOf" srcId="{5A446A68-AB84-4BCF-8F7F-06B2E7BBB1CB}" destId="{9062F1B5-1CCF-9847-9753-F1E76196E1C8}" srcOrd="0" destOrd="0" presId="urn:microsoft.com/office/officeart/2005/8/layout/hierarchy1"/>
    <dgm:cxn modelId="{8455302C-4545-4D80-B6B7-04A0378F5657}" srcId="{3C549E75-4625-4C04-B48F-D9ECF9C56C57}" destId="{3089CE8F-E590-4945-9AE0-78A889EDB2DF}" srcOrd="0" destOrd="0" parTransId="{DC1074D9-E584-4B96-BF23-CC106DABACCC}" sibTransId="{9FF74E5C-43A8-4060-B28B-9439BC4EFC00}"/>
    <dgm:cxn modelId="{F95B3667-710D-9441-B12C-136ECE34D6F1}" type="presOf" srcId="{B0BD63E1-46D4-4B57-8F7B-918CF1EE50D9}" destId="{5040C369-615F-3940-87F1-33E48A16517C}" srcOrd="0" destOrd="0" presId="urn:microsoft.com/office/officeart/2005/8/layout/hierarchy1"/>
    <dgm:cxn modelId="{51EDAA7C-AA63-0842-A4BD-F5DFA42A0F07}" type="presOf" srcId="{3089CE8F-E590-4945-9AE0-78A889EDB2DF}" destId="{2F35AD58-EAEC-0947-BA23-DDE0590D036E}" srcOrd="0" destOrd="0" presId="urn:microsoft.com/office/officeart/2005/8/layout/hierarchy1"/>
    <dgm:cxn modelId="{F0F05A8F-925A-A24F-BC20-A0AFA33E58AE}" type="presOf" srcId="{3C549E75-4625-4C04-B48F-D9ECF9C56C57}" destId="{B86C95C1-F339-494A-BB26-9DB48EC1C4DD}" srcOrd="0" destOrd="0" presId="urn:microsoft.com/office/officeart/2005/8/layout/hierarchy1"/>
    <dgm:cxn modelId="{756C25AC-1B8A-4107-BD88-9C19C54479F4}" srcId="{3089CE8F-E590-4945-9AE0-78A889EDB2DF}" destId="{B0BD63E1-46D4-4B57-8F7B-918CF1EE50D9}" srcOrd="1" destOrd="0" parTransId="{5A446A68-AB84-4BCF-8F7F-06B2E7BBB1CB}" sibTransId="{F93DFEEA-5610-474C-B59E-134935A00B47}"/>
    <dgm:cxn modelId="{5D9A46CE-3DC7-47A5-B30D-4D7772856413}" srcId="{3089CE8F-E590-4945-9AE0-78A889EDB2DF}" destId="{D23AB417-2743-4E7D-B947-7577D0016407}" srcOrd="0" destOrd="0" parTransId="{14153983-864F-45DC-8582-175A78326A54}" sibTransId="{AFB88E5A-9F35-4918-B0EB-DAE62B25423C}"/>
    <dgm:cxn modelId="{6ACE34EC-E3D2-1345-9FC0-33A57E0D250C}" type="presOf" srcId="{14153983-864F-45DC-8582-175A78326A54}" destId="{DF0B15A5-BEA0-734E-8086-C5EF52F63092}" srcOrd="0" destOrd="0" presId="urn:microsoft.com/office/officeart/2005/8/layout/hierarchy1"/>
    <dgm:cxn modelId="{922800EB-7488-8040-AC15-48D0830BA27A}" type="presParOf" srcId="{B86C95C1-F339-494A-BB26-9DB48EC1C4DD}" destId="{72BA3545-A610-E442-A96A-5198581F098A}" srcOrd="0" destOrd="0" presId="urn:microsoft.com/office/officeart/2005/8/layout/hierarchy1"/>
    <dgm:cxn modelId="{8F765CBB-506F-C946-9EB1-7ABDEAC9972C}" type="presParOf" srcId="{72BA3545-A610-E442-A96A-5198581F098A}" destId="{BCF08C49-5E74-5045-85EF-8CDFBFD2D218}" srcOrd="0" destOrd="0" presId="urn:microsoft.com/office/officeart/2005/8/layout/hierarchy1"/>
    <dgm:cxn modelId="{03616828-F7C9-7A40-8BB6-5AAF0B7738BA}" type="presParOf" srcId="{BCF08C49-5E74-5045-85EF-8CDFBFD2D218}" destId="{93B2B4A8-B69F-0642-BBAA-A8D00E7091C5}" srcOrd="0" destOrd="0" presId="urn:microsoft.com/office/officeart/2005/8/layout/hierarchy1"/>
    <dgm:cxn modelId="{425A5833-7A47-344D-8564-32EF129B9938}" type="presParOf" srcId="{BCF08C49-5E74-5045-85EF-8CDFBFD2D218}" destId="{2F35AD58-EAEC-0947-BA23-DDE0590D036E}" srcOrd="1" destOrd="0" presId="urn:microsoft.com/office/officeart/2005/8/layout/hierarchy1"/>
    <dgm:cxn modelId="{2D2B90B8-43E9-C14A-8129-88013C5E74FB}" type="presParOf" srcId="{72BA3545-A610-E442-A96A-5198581F098A}" destId="{4CC620E7-3D95-6B41-8314-0EF12BBAD7BC}" srcOrd="1" destOrd="0" presId="urn:microsoft.com/office/officeart/2005/8/layout/hierarchy1"/>
    <dgm:cxn modelId="{88D333CF-8B92-2449-A6C5-D41182F17255}" type="presParOf" srcId="{4CC620E7-3D95-6B41-8314-0EF12BBAD7BC}" destId="{DF0B15A5-BEA0-734E-8086-C5EF52F63092}" srcOrd="0" destOrd="0" presId="urn:microsoft.com/office/officeart/2005/8/layout/hierarchy1"/>
    <dgm:cxn modelId="{9AD48EAD-A41E-5042-94B5-1F7684F98AA8}" type="presParOf" srcId="{4CC620E7-3D95-6B41-8314-0EF12BBAD7BC}" destId="{79BF86F7-CF58-F445-9E14-C6DC8DA4EF65}" srcOrd="1" destOrd="0" presId="urn:microsoft.com/office/officeart/2005/8/layout/hierarchy1"/>
    <dgm:cxn modelId="{1E13181F-2204-324B-9905-3D533D521AEB}" type="presParOf" srcId="{79BF86F7-CF58-F445-9E14-C6DC8DA4EF65}" destId="{81199082-5FA3-8845-B3DC-AEEC235E3EF5}" srcOrd="0" destOrd="0" presId="urn:microsoft.com/office/officeart/2005/8/layout/hierarchy1"/>
    <dgm:cxn modelId="{CC5BF4D9-89D3-3A48-A01C-86C137CF0984}" type="presParOf" srcId="{81199082-5FA3-8845-B3DC-AEEC235E3EF5}" destId="{F18B67BA-A2E4-3F45-97CB-AA0034FC1D86}" srcOrd="0" destOrd="0" presId="urn:microsoft.com/office/officeart/2005/8/layout/hierarchy1"/>
    <dgm:cxn modelId="{DA54DCDF-4818-5940-9DFD-09F02834382D}" type="presParOf" srcId="{81199082-5FA3-8845-B3DC-AEEC235E3EF5}" destId="{AF65B0D4-8F5B-214B-B1D7-0DE76B050299}" srcOrd="1" destOrd="0" presId="urn:microsoft.com/office/officeart/2005/8/layout/hierarchy1"/>
    <dgm:cxn modelId="{F1BCCCBB-278D-C941-BD4C-A5B1C2EEDF1A}" type="presParOf" srcId="{79BF86F7-CF58-F445-9E14-C6DC8DA4EF65}" destId="{5484998D-5672-3C4E-97BE-20EA2B0B17FB}" srcOrd="1" destOrd="0" presId="urn:microsoft.com/office/officeart/2005/8/layout/hierarchy1"/>
    <dgm:cxn modelId="{68F3F1AB-1514-854F-827C-8076D74CE7AE}" type="presParOf" srcId="{4CC620E7-3D95-6B41-8314-0EF12BBAD7BC}" destId="{9062F1B5-1CCF-9847-9753-F1E76196E1C8}" srcOrd="2" destOrd="0" presId="urn:microsoft.com/office/officeart/2005/8/layout/hierarchy1"/>
    <dgm:cxn modelId="{9EFBB416-2606-F040-AB2C-47853528DA6F}" type="presParOf" srcId="{4CC620E7-3D95-6B41-8314-0EF12BBAD7BC}" destId="{CC9D1334-9A72-D949-A4B5-56D59E496D4C}" srcOrd="3" destOrd="0" presId="urn:microsoft.com/office/officeart/2005/8/layout/hierarchy1"/>
    <dgm:cxn modelId="{81736E73-7226-F841-BD76-158564FD52F6}" type="presParOf" srcId="{CC9D1334-9A72-D949-A4B5-56D59E496D4C}" destId="{D12226FA-C9CE-F643-9C8F-30665506A992}" srcOrd="0" destOrd="0" presId="urn:microsoft.com/office/officeart/2005/8/layout/hierarchy1"/>
    <dgm:cxn modelId="{1D7D0245-6FBF-FC4C-A9B1-2E1ACBEE3297}" type="presParOf" srcId="{D12226FA-C9CE-F643-9C8F-30665506A992}" destId="{3746DA5E-BF54-4545-BD8B-ED69CF6D8D80}" srcOrd="0" destOrd="0" presId="urn:microsoft.com/office/officeart/2005/8/layout/hierarchy1"/>
    <dgm:cxn modelId="{25620237-719C-CE4D-AC40-227C90461C73}" type="presParOf" srcId="{D12226FA-C9CE-F643-9C8F-30665506A992}" destId="{5040C369-615F-3940-87F1-33E48A16517C}" srcOrd="1" destOrd="0" presId="urn:microsoft.com/office/officeart/2005/8/layout/hierarchy1"/>
    <dgm:cxn modelId="{1E4BE915-090D-CF4B-BF8F-B8B15E2E3B28}" type="presParOf" srcId="{CC9D1334-9A72-D949-A4B5-56D59E496D4C}" destId="{338AE0E3-F222-2644-9619-75FDEA3BF92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35A8C-638F-6347-A1AA-6F8A672BB6CD}">
      <dsp:nvSpPr>
        <dsp:cNvPr id="0" name=""/>
        <dsp:cNvSpPr/>
      </dsp:nvSpPr>
      <dsp:spPr>
        <a:xfrm>
          <a:off x="0" y="1080567"/>
          <a:ext cx="2957512" cy="1878020"/>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00D40D-92A0-E345-97B3-BC1387E9C4F2}">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latin typeface="+mn-lt"/>
            </a:rPr>
            <a:t>What’s New</a:t>
          </a:r>
        </a:p>
      </dsp:txBody>
      <dsp:txXfrm>
        <a:off x="383617" y="1447754"/>
        <a:ext cx="2847502" cy="1768010"/>
      </dsp:txXfrm>
    </dsp:sp>
    <dsp:sp modelId="{6BD05786-E391-6548-A545-34775F7014FC}">
      <dsp:nvSpPr>
        <dsp:cNvPr id="0" name=""/>
        <dsp:cNvSpPr/>
      </dsp:nvSpPr>
      <dsp:spPr>
        <a:xfrm>
          <a:off x="3614737" y="1080567"/>
          <a:ext cx="2957512" cy="1878020"/>
        </a:xfrm>
        <a:prstGeom prst="roundRect">
          <a:avLst>
            <a:gd name="adj" fmla="val 10000"/>
          </a:avLst>
        </a:prstGeom>
        <a:solidFill>
          <a:schemeClr val="accent4"/>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EE3156-1EE9-F648-B566-54B4AC6D3F8C}">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rtl="0">
            <a:lnSpc>
              <a:spcPct val="90000"/>
            </a:lnSpc>
            <a:spcBef>
              <a:spcPct val="0"/>
            </a:spcBef>
            <a:spcAft>
              <a:spcPct val="35000"/>
            </a:spcAft>
            <a:buNone/>
          </a:pPr>
          <a:r>
            <a:rPr lang="en-US" sz="4200" kern="1200">
              <a:latin typeface="+mn-lt"/>
            </a:rPr>
            <a:t>MAP Updates</a:t>
          </a:r>
        </a:p>
      </dsp:txBody>
      <dsp:txXfrm>
        <a:off x="3998355" y="1447754"/>
        <a:ext cx="2847502" cy="1768010"/>
      </dsp:txXfrm>
    </dsp:sp>
    <dsp:sp modelId="{ACFA45D2-3A46-8C4B-8F2E-DF4A0E2E63C4}">
      <dsp:nvSpPr>
        <dsp:cNvPr id="0" name=""/>
        <dsp:cNvSpPr/>
      </dsp:nvSpPr>
      <dsp:spPr>
        <a:xfrm>
          <a:off x="7229475" y="1080567"/>
          <a:ext cx="2957512" cy="187802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F1646-DE59-3A42-B93E-F1D16ECBBA71}">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latin typeface="+mn-lt"/>
            </a:rPr>
            <a:t>Reminders</a:t>
          </a:r>
        </a:p>
      </dsp:txBody>
      <dsp:txXfrm>
        <a:off x="7613092" y="1447754"/>
        <a:ext cx="2847502" cy="1768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E6616-9BB9-4AE0-892C-251EC13D4AB4}">
      <dsp:nvSpPr>
        <dsp:cNvPr id="0" name=""/>
        <dsp:cNvSpPr/>
      </dsp:nvSpPr>
      <dsp:spPr>
        <a:xfrm>
          <a:off x="679050" y="578168"/>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9BD184-662C-4E30-8E81-93D0CD9A8985}">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48894B-6A9F-45E1-9A43-34CA0757BC1C}">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Post and Verify HCP Order</a:t>
          </a:r>
        </a:p>
      </dsp:txBody>
      <dsp:txXfrm>
        <a:off x="75768" y="3053169"/>
        <a:ext cx="3093750" cy="720000"/>
      </dsp:txXfrm>
    </dsp:sp>
    <dsp:sp modelId="{7AADDD7D-9016-4AD6-BF27-13BA160C95FF}">
      <dsp:nvSpPr>
        <dsp:cNvPr id="0" name=""/>
        <dsp:cNvSpPr/>
      </dsp:nvSpPr>
      <dsp:spPr>
        <a:xfrm>
          <a:off x="4314206" y="578168"/>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30C44-9986-46C4-A871-1D2BEA82BF2D}">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DA3588-E90D-4CAC-B646-57D76B39F6A7}">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Monthly Accuracy Checks of HCP Order</a:t>
          </a:r>
        </a:p>
      </dsp:txBody>
      <dsp:txXfrm>
        <a:off x="3710925" y="3053169"/>
        <a:ext cx="3093750" cy="720000"/>
      </dsp:txXfrm>
    </dsp:sp>
    <dsp:sp modelId="{FE69509F-F4CC-4CB3-B674-1054A2FD44B0}">
      <dsp:nvSpPr>
        <dsp:cNvPr id="0" name=""/>
        <dsp:cNvSpPr/>
      </dsp:nvSpPr>
      <dsp:spPr>
        <a:xfrm>
          <a:off x="7949362" y="578168"/>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93D0DF-D34B-411C-B5B0-D7CB9DC1C439}">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83F77C-F526-4315-9E38-FF9C90B700F3}">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Ensuring Correct Medication Received from Pharmacy</a:t>
          </a:r>
        </a:p>
      </dsp:txBody>
      <dsp:txXfrm>
        <a:off x="7346081" y="3053169"/>
        <a:ext cx="3093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C68CB-8609-9E48-A033-D30B0C583849}">
      <dsp:nvSpPr>
        <dsp:cNvPr id="0" name=""/>
        <dsp:cNvSpPr/>
      </dsp:nvSpPr>
      <dsp:spPr>
        <a:xfrm>
          <a:off x="3902" y="238837"/>
          <a:ext cx="2346297" cy="904056"/>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If needed, a Site Supervisor</a:t>
          </a:r>
        </a:p>
      </dsp:txBody>
      <dsp:txXfrm>
        <a:off x="3902" y="238837"/>
        <a:ext cx="2346297" cy="904056"/>
      </dsp:txXfrm>
    </dsp:sp>
    <dsp:sp modelId="{0BD71012-FC9D-5E42-9ADE-CC318F189FDF}">
      <dsp:nvSpPr>
        <dsp:cNvPr id="0" name=""/>
        <dsp:cNvSpPr/>
      </dsp:nvSpPr>
      <dsp:spPr>
        <a:xfrm>
          <a:off x="3902" y="1142894"/>
          <a:ext cx="2346297" cy="182816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May be the Service Provider Designee</a:t>
          </a:r>
        </a:p>
        <a:p>
          <a:pPr marL="342900" lvl="2" indent="-171450" algn="l" defTabSz="800100">
            <a:lnSpc>
              <a:spcPct val="90000"/>
            </a:lnSpc>
            <a:spcBef>
              <a:spcPct val="0"/>
            </a:spcBef>
            <a:spcAft>
              <a:spcPct val="15000"/>
            </a:spcAft>
            <a:buSzPct val="75000"/>
            <a:buFont typeface="Courier New" panose="02070309020205020404" pitchFamily="49" charset="0"/>
            <a:buChar char="o"/>
          </a:pPr>
          <a:r>
            <a:rPr lang="en-US" sz="1800" kern="1200"/>
            <a:t>To Complete Verification Process &amp; Train Staff </a:t>
          </a:r>
        </a:p>
      </dsp:txBody>
      <dsp:txXfrm>
        <a:off x="3902" y="1142894"/>
        <a:ext cx="2346297" cy="1828169"/>
      </dsp:txXfrm>
    </dsp:sp>
    <dsp:sp modelId="{D55059AF-2201-1B42-9D75-8AA227858F61}">
      <dsp:nvSpPr>
        <dsp:cNvPr id="0" name=""/>
        <dsp:cNvSpPr/>
      </dsp:nvSpPr>
      <dsp:spPr>
        <a:xfrm>
          <a:off x="2678681" y="238837"/>
          <a:ext cx="2346297" cy="904056"/>
        </a:xfrm>
        <a:prstGeom prst="rect">
          <a:avLst/>
        </a:prstGeom>
        <a:solidFill>
          <a:schemeClr val="accent2">
            <a:hueOff val="-441124"/>
            <a:satOff val="497"/>
            <a:lumOff val="1177"/>
            <a:alphaOff val="0"/>
          </a:schemeClr>
        </a:solidFill>
        <a:ln w="19050" cap="flat" cmpd="sng" algn="ctr">
          <a:solidFill>
            <a:schemeClr val="accent2">
              <a:hueOff val="-441124"/>
              <a:satOff val="497"/>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Verification Required Each Time</a:t>
          </a:r>
        </a:p>
      </dsp:txBody>
      <dsp:txXfrm>
        <a:off x="2678681" y="238837"/>
        <a:ext cx="2346297" cy="904056"/>
      </dsp:txXfrm>
    </dsp:sp>
    <dsp:sp modelId="{3CEEAC9F-A781-164B-BADC-9A043892F11B}">
      <dsp:nvSpPr>
        <dsp:cNvPr id="0" name=""/>
        <dsp:cNvSpPr/>
      </dsp:nvSpPr>
      <dsp:spPr>
        <a:xfrm>
          <a:off x="2678681" y="1142894"/>
          <a:ext cx="2346297" cy="1828169"/>
        </a:xfrm>
        <a:prstGeom prst="rect">
          <a:avLst/>
        </a:prstGeom>
        <a:solidFill>
          <a:schemeClr val="accent2">
            <a:tint val="40000"/>
            <a:alpha val="90000"/>
            <a:hueOff val="-613955"/>
            <a:satOff val="4090"/>
            <a:lumOff val="374"/>
            <a:alphaOff val="0"/>
          </a:schemeClr>
        </a:solidFill>
        <a:ln w="19050" cap="flat" cmpd="sng" algn="ctr">
          <a:solidFill>
            <a:schemeClr val="accent2">
              <a:tint val="40000"/>
              <a:alpha val="90000"/>
              <a:hueOff val="-613955"/>
              <a:satOff val="4090"/>
              <a:lumOff val="3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New Container and/or</a:t>
          </a:r>
        </a:p>
        <a:p>
          <a:pPr marL="342900" lvl="2" indent="-171450" algn="l" defTabSz="800100">
            <a:lnSpc>
              <a:spcPct val="90000"/>
            </a:lnSpc>
            <a:spcBef>
              <a:spcPct val="0"/>
            </a:spcBef>
            <a:spcAft>
              <a:spcPct val="15000"/>
            </a:spcAft>
            <a:buSzPct val="75000"/>
            <a:buFont typeface="Courier New" panose="02070309020205020404" pitchFamily="49" charset="0"/>
            <a:buChar char="o"/>
          </a:pPr>
          <a:r>
            <a:rPr lang="en-US" sz="1800" kern="1200"/>
            <a:t>Updated HCP Order is Obtained</a:t>
          </a:r>
        </a:p>
      </dsp:txBody>
      <dsp:txXfrm>
        <a:off x="2678681" y="1142894"/>
        <a:ext cx="2346297" cy="1828169"/>
      </dsp:txXfrm>
    </dsp:sp>
    <dsp:sp modelId="{F3463822-963A-C947-801F-3F35A51C86F1}">
      <dsp:nvSpPr>
        <dsp:cNvPr id="0" name=""/>
        <dsp:cNvSpPr/>
      </dsp:nvSpPr>
      <dsp:spPr>
        <a:xfrm>
          <a:off x="5353460" y="238837"/>
          <a:ext cx="2346297" cy="904056"/>
        </a:xfrm>
        <a:prstGeom prst="rect">
          <a:avLst/>
        </a:prstGeom>
        <a:solidFill>
          <a:schemeClr val="accent2">
            <a:hueOff val="-882249"/>
            <a:satOff val="995"/>
            <a:lumOff val="2353"/>
            <a:alphaOff val="0"/>
          </a:schemeClr>
        </a:solidFill>
        <a:ln w="19050" cap="flat" cmpd="sng" algn="ctr">
          <a:solidFill>
            <a:schemeClr val="accent2">
              <a:hueOff val="-882249"/>
              <a:satOff val="995"/>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Premade Labels Not Permitted</a:t>
          </a:r>
        </a:p>
      </dsp:txBody>
      <dsp:txXfrm>
        <a:off x="5353460" y="238837"/>
        <a:ext cx="2346297" cy="904056"/>
      </dsp:txXfrm>
    </dsp:sp>
    <dsp:sp modelId="{E196665B-C4E0-C54E-8D04-89C0AB21AF01}">
      <dsp:nvSpPr>
        <dsp:cNvPr id="0" name=""/>
        <dsp:cNvSpPr/>
      </dsp:nvSpPr>
      <dsp:spPr>
        <a:xfrm>
          <a:off x="5353460" y="1142894"/>
          <a:ext cx="2346297" cy="1828169"/>
        </a:xfrm>
        <a:prstGeom prst="rect">
          <a:avLst/>
        </a:prstGeom>
        <a:solidFill>
          <a:schemeClr val="accent2">
            <a:tint val="40000"/>
            <a:alpha val="90000"/>
            <a:hueOff val="-1227910"/>
            <a:satOff val="8180"/>
            <a:lumOff val="748"/>
            <a:alphaOff val="0"/>
          </a:schemeClr>
        </a:solidFill>
        <a:ln w="19050" cap="flat" cmpd="sng" algn="ctr">
          <a:solidFill>
            <a:schemeClr val="accent2">
              <a:tint val="40000"/>
              <a:alpha val="90000"/>
              <a:hueOff val="-1227910"/>
              <a:satOff val="8180"/>
              <a:lumOff val="748"/>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76AC8B-DD31-3742-AD75-C0735FC3253A}">
      <dsp:nvSpPr>
        <dsp:cNvPr id="0" name=""/>
        <dsp:cNvSpPr/>
      </dsp:nvSpPr>
      <dsp:spPr>
        <a:xfrm>
          <a:off x="8028240" y="238837"/>
          <a:ext cx="2346297" cy="904056"/>
        </a:xfrm>
        <a:prstGeom prst="rect">
          <a:avLst/>
        </a:prstGeom>
        <a:solidFill>
          <a:schemeClr val="accent2">
            <a:hueOff val="-1323373"/>
            <a:satOff val="1492"/>
            <a:lumOff val="3530"/>
            <a:alphaOff val="0"/>
          </a:schemeClr>
        </a:solidFill>
        <a:ln w="19050" cap="flat" cmpd="sng" algn="ctr">
          <a:solidFill>
            <a:schemeClr val="accent2">
              <a:hueOff val="-1323373"/>
              <a:satOff val="1492"/>
              <a:lumOff val="3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Certified Staff are Trained in Administration</a:t>
          </a:r>
        </a:p>
      </dsp:txBody>
      <dsp:txXfrm>
        <a:off x="8028240" y="238837"/>
        <a:ext cx="2346297" cy="904056"/>
      </dsp:txXfrm>
    </dsp:sp>
    <dsp:sp modelId="{523D66FD-6B15-B54A-BD0D-6CA79149AE57}">
      <dsp:nvSpPr>
        <dsp:cNvPr id="0" name=""/>
        <dsp:cNvSpPr/>
      </dsp:nvSpPr>
      <dsp:spPr>
        <a:xfrm>
          <a:off x="8028240" y="1142894"/>
          <a:ext cx="2346297" cy="1828169"/>
        </a:xfrm>
        <a:prstGeom prst="rect">
          <a:avLst/>
        </a:prstGeom>
        <a:solidFill>
          <a:schemeClr val="accent2">
            <a:tint val="40000"/>
            <a:alpha val="90000"/>
            <a:hueOff val="-1841865"/>
            <a:satOff val="12270"/>
            <a:lumOff val="1122"/>
            <a:alphaOff val="0"/>
          </a:schemeClr>
        </a:solidFill>
        <a:ln w="19050" cap="flat" cmpd="sng" algn="ctr">
          <a:solidFill>
            <a:schemeClr val="accent2">
              <a:tint val="40000"/>
              <a:alpha val="90000"/>
              <a:hueOff val="-1841865"/>
              <a:satOff val="12270"/>
              <a:lumOff val="11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Each Differing OTC Medication &amp; Dietary Supplement</a:t>
          </a:r>
        </a:p>
      </dsp:txBody>
      <dsp:txXfrm>
        <a:off x="8028240" y="1142894"/>
        <a:ext cx="2346297" cy="18281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10CEB-AF7A-4079-A3A3-107D88EB014A}">
      <dsp:nvSpPr>
        <dsp:cNvPr id="0" name=""/>
        <dsp:cNvSpPr/>
      </dsp:nvSpPr>
      <dsp:spPr>
        <a:xfrm>
          <a:off x="0" y="3364"/>
          <a:ext cx="6364224" cy="15734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C12D3F-8FAF-4FA9-8A48-103AFD4206D0}">
      <dsp:nvSpPr>
        <dsp:cNvPr id="0" name=""/>
        <dsp:cNvSpPr/>
      </dsp:nvSpPr>
      <dsp:spPr>
        <a:xfrm>
          <a:off x="475971" y="357392"/>
          <a:ext cx="865401" cy="8654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B19C03-D3DA-4AC6-91DE-3C058A66F136}">
      <dsp:nvSpPr>
        <dsp:cNvPr id="0" name=""/>
        <dsp:cNvSpPr/>
      </dsp:nvSpPr>
      <dsp:spPr>
        <a:xfrm>
          <a:off x="1817343" y="3364"/>
          <a:ext cx="2863900" cy="1573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24" tIns="166524" rIns="166524" bIns="166524" numCol="1" spcCol="1270" anchor="ctr" anchorCtr="0">
          <a:noAutofit/>
        </a:bodyPr>
        <a:lstStyle/>
        <a:p>
          <a:pPr marL="0" lvl="0" indent="0" algn="l" defTabSz="1111250">
            <a:lnSpc>
              <a:spcPct val="100000"/>
            </a:lnSpc>
            <a:spcBef>
              <a:spcPct val="0"/>
            </a:spcBef>
            <a:spcAft>
              <a:spcPct val="35000"/>
            </a:spcAft>
            <a:buNone/>
          </a:pPr>
          <a:r>
            <a:rPr lang="en-US" sz="2500" kern="1200"/>
            <a:t>Medication Not Received from Pharmacy</a:t>
          </a:r>
        </a:p>
      </dsp:txBody>
      <dsp:txXfrm>
        <a:off x="1817343" y="3364"/>
        <a:ext cx="2863900" cy="1573457"/>
      </dsp:txXfrm>
    </dsp:sp>
    <dsp:sp modelId="{D2572B35-6E1E-4192-9183-DB14621FFFAB}">
      <dsp:nvSpPr>
        <dsp:cNvPr id="0" name=""/>
        <dsp:cNvSpPr/>
      </dsp:nvSpPr>
      <dsp:spPr>
        <a:xfrm>
          <a:off x="4681244" y="3364"/>
          <a:ext cx="1681202" cy="1573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24" tIns="166524" rIns="166524" bIns="166524" numCol="1" spcCol="1270" anchor="ctr" anchorCtr="0">
          <a:noAutofit/>
        </a:bodyPr>
        <a:lstStyle/>
        <a:p>
          <a:pPr marL="0" lvl="0" indent="0" algn="l" defTabSz="488950">
            <a:lnSpc>
              <a:spcPct val="100000"/>
            </a:lnSpc>
            <a:spcBef>
              <a:spcPct val="0"/>
            </a:spcBef>
            <a:spcAft>
              <a:spcPct val="35000"/>
            </a:spcAft>
            <a:buNone/>
          </a:pPr>
          <a:r>
            <a:rPr lang="en-US" sz="1100" kern="1200"/>
            <a:t>Out of Stock</a:t>
          </a:r>
        </a:p>
        <a:p>
          <a:pPr marL="0" lvl="0" indent="0" algn="l" defTabSz="488950">
            <a:lnSpc>
              <a:spcPct val="100000"/>
            </a:lnSpc>
            <a:spcBef>
              <a:spcPct val="0"/>
            </a:spcBef>
            <a:spcAft>
              <a:spcPct val="35000"/>
            </a:spcAft>
            <a:buNone/>
          </a:pPr>
          <a:r>
            <a:rPr lang="en-US" sz="1100" kern="1200"/>
            <a:t>Prescription Needed</a:t>
          </a:r>
          <a:r>
            <a:rPr lang="en-US" sz="1100" kern="1200">
              <a:latin typeface="Aptos Display" panose="02110004020202020204"/>
            </a:rPr>
            <a:t> </a:t>
          </a:r>
        </a:p>
        <a:p>
          <a:pPr marL="0" lvl="0" indent="0" algn="l" defTabSz="488950">
            <a:lnSpc>
              <a:spcPct val="100000"/>
            </a:lnSpc>
            <a:spcBef>
              <a:spcPct val="0"/>
            </a:spcBef>
            <a:spcAft>
              <a:spcPct val="35000"/>
            </a:spcAft>
            <a:buNone/>
          </a:pPr>
          <a:r>
            <a:rPr lang="en-US" sz="1100" kern="1200"/>
            <a:t>Prior Authorization Needed</a:t>
          </a:r>
        </a:p>
      </dsp:txBody>
      <dsp:txXfrm>
        <a:off x="4681244" y="3364"/>
        <a:ext cx="1681202" cy="1573457"/>
      </dsp:txXfrm>
    </dsp:sp>
    <dsp:sp modelId="{1F3BB2AA-0BA3-4480-903E-0EDBB16E0B12}">
      <dsp:nvSpPr>
        <dsp:cNvPr id="0" name=""/>
        <dsp:cNvSpPr/>
      </dsp:nvSpPr>
      <dsp:spPr>
        <a:xfrm>
          <a:off x="0" y="1970187"/>
          <a:ext cx="6364224" cy="15734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3A2B26-BC61-42E5-B842-A0FD5F2B10AD}">
      <dsp:nvSpPr>
        <dsp:cNvPr id="0" name=""/>
        <dsp:cNvSpPr/>
      </dsp:nvSpPr>
      <dsp:spPr>
        <a:xfrm>
          <a:off x="475971" y="2324215"/>
          <a:ext cx="865401" cy="8654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62F8B-B611-4B0F-91F1-ECE8C2D2A285}">
      <dsp:nvSpPr>
        <dsp:cNvPr id="0" name=""/>
        <dsp:cNvSpPr/>
      </dsp:nvSpPr>
      <dsp:spPr>
        <a:xfrm>
          <a:off x="1817343" y="1970187"/>
          <a:ext cx="4545103" cy="1573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24" tIns="166524" rIns="166524" bIns="166524" numCol="1" spcCol="1270" anchor="ctr" anchorCtr="0">
          <a:noAutofit/>
        </a:bodyPr>
        <a:lstStyle/>
        <a:p>
          <a:pPr marL="0" lvl="0" indent="0" algn="l" defTabSz="1111250">
            <a:lnSpc>
              <a:spcPct val="100000"/>
            </a:lnSpc>
            <a:spcBef>
              <a:spcPct val="0"/>
            </a:spcBef>
            <a:spcAft>
              <a:spcPct val="35000"/>
            </a:spcAft>
            <a:buNone/>
          </a:pPr>
          <a:r>
            <a:rPr lang="en-US" sz="2500" kern="1200"/>
            <a:t>Contact HCP for</a:t>
          </a:r>
          <a:r>
            <a:rPr lang="en-US" sz="2500" kern="1200">
              <a:latin typeface="Aptos Display" panose="02110004020202020204"/>
            </a:rPr>
            <a:t> Recommendation</a:t>
          </a:r>
          <a:r>
            <a:rPr lang="en-US" sz="2500" kern="1200"/>
            <a:t> Until Available</a:t>
          </a:r>
        </a:p>
      </dsp:txBody>
      <dsp:txXfrm>
        <a:off x="1817343" y="1970187"/>
        <a:ext cx="4545103" cy="1573457"/>
      </dsp:txXfrm>
    </dsp:sp>
    <dsp:sp modelId="{05581A2D-DE99-4FEE-B2C9-0B8DB04473EF}">
      <dsp:nvSpPr>
        <dsp:cNvPr id="0" name=""/>
        <dsp:cNvSpPr/>
      </dsp:nvSpPr>
      <dsp:spPr>
        <a:xfrm>
          <a:off x="0" y="3937009"/>
          <a:ext cx="6364224" cy="157345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7B7B6-A688-49EB-AB28-53A19F6717C4}">
      <dsp:nvSpPr>
        <dsp:cNvPr id="0" name=""/>
        <dsp:cNvSpPr/>
      </dsp:nvSpPr>
      <dsp:spPr>
        <a:xfrm>
          <a:off x="475971" y="4291037"/>
          <a:ext cx="865401" cy="8654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17D550-F995-4B19-B51F-A7F398909ED1}">
      <dsp:nvSpPr>
        <dsp:cNvPr id="0" name=""/>
        <dsp:cNvSpPr/>
      </dsp:nvSpPr>
      <dsp:spPr>
        <a:xfrm>
          <a:off x="1817343" y="3937009"/>
          <a:ext cx="2863900" cy="1573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24" tIns="166524" rIns="166524" bIns="166524" numCol="1" spcCol="1270" anchor="ctr" anchorCtr="0">
          <a:noAutofit/>
        </a:bodyPr>
        <a:lstStyle/>
        <a:p>
          <a:pPr marL="0" lvl="0" indent="0" algn="l" defTabSz="1111250">
            <a:lnSpc>
              <a:spcPct val="100000"/>
            </a:lnSpc>
            <a:spcBef>
              <a:spcPct val="0"/>
            </a:spcBef>
            <a:spcAft>
              <a:spcPct val="35000"/>
            </a:spcAft>
            <a:buNone/>
          </a:pPr>
          <a:r>
            <a:rPr lang="en-US" sz="2500" kern="1200"/>
            <a:t>If No HCP </a:t>
          </a:r>
          <a:r>
            <a:rPr lang="en-US" sz="2500" kern="1200">
              <a:latin typeface="Aptos Display" panose="02110004020202020204"/>
            </a:rPr>
            <a:t>Recommendation</a:t>
          </a:r>
          <a:r>
            <a:rPr lang="en-US" sz="2500" kern="1200"/>
            <a:t> Obtained</a:t>
          </a:r>
        </a:p>
      </dsp:txBody>
      <dsp:txXfrm>
        <a:off x="1817343" y="3937009"/>
        <a:ext cx="2863900" cy="1573457"/>
      </dsp:txXfrm>
    </dsp:sp>
    <dsp:sp modelId="{C0238F52-B8CE-4F65-BD1A-03CE558467C2}">
      <dsp:nvSpPr>
        <dsp:cNvPr id="0" name=""/>
        <dsp:cNvSpPr/>
      </dsp:nvSpPr>
      <dsp:spPr>
        <a:xfrm>
          <a:off x="4681244" y="3937009"/>
          <a:ext cx="1681202" cy="1573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24" tIns="166524" rIns="166524" bIns="166524" numCol="1" spcCol="1270" anchor="ctr" anchorCtr="0">
          <a:noAutofit/>
        </a:bodyPr>
        <a:lstStyle/>
        <a:p>
          <a:pPr marL="0" lvl="0" indent="0" algn="l" defTabSz="488950">
            <a:lnSpc>
              <a:spcPct val="100000"/>
            </a:lnSpc>
            <a:spcBef>
              <a:spcPct val="0"/>
            </a:spcBef>
            <a:spcAft>
              <a:spcPct val="35000"/>
            </a:spcAft>
            <a:buNone/>
          </a:pPr>
          <a:r>
            <a:rPr lang="en-US" sz="1100" kern="1200"/>
            <a:t>For Each Omission Staff Must</a:t>
          </a:r>
          <a:r>
            <a:rPr lang="en-US" sz="1100" kern="1200">
              <a:latin typeface="Aptos Display" panose="02110004020202020204"/>
            </a:rPr>
            <a:t> </a:t>
          </a:r>
          <a:endParaRPr lang="en-US" sz="1100" kern="1200"/>
        </a:p>
        <a:p>
          <a:pPr marL="57150" lvl="1" indent="-57150" algn="l" defTabSz="488950">
            <a:lnSpc>
              <a:spcPct val="90000"/>
            </a:lnSpc>
            <a:spcBef>
              <a:spcPct val="0"/>
            </a:spcBef>
            <a:spcAft>
              <a:spcPct val="15000"/>
            </a:spcAft>
            <a:buChar char="•"/>
          </a:pPr>
          <a:r>
            <a:rPr lang="en-US" sz="1100" kern="1200"/>
            <a:t>Contact a MAP Consultant</a:t>
          </a:r>
        </a:p>
        <a:p>
          <a:pPr marL="57150" lvl="1" indent="-57150" algn="l" defTabSz="488950">
            <a:lnSpc>
              <a:spcPct val="90000"/>
            </a:lnSpc>
            <a:spcBef>
              <a:spcPct val="0"/>
            </a:spcBef>
            <a:spcAft>
              <a:spcPct val="15000"/>
            </a:spcAft>
            <a:buChar char="•"/>
          </a:pPr>
          <a:r>
            <a:rPr lang="en-US" sz="1100" kern="1200"/>
            <a:t>Document</a:t>
          </a:r>
        </a:p>
        <a:p>
          <a:pPr marL="114300" lvl="2" indent="-57150" algn="l" defTabSz="488950" rtl="0">
            <a:lnSpc>
              <a:spcPct val="90000"/>
            </a:lnSpc>
            <a:spcBef>
              <a:spcPct val="0"/>
            </a:spcBef>
            <a:spcAft>
              <a:spcPct val="15000"/>
            </a:spcAft>
            <a:buChar char="•"/>
          </a:pPr>
          <a:r>
            <a:rPr lang="en-US" sz="1100" kern="1200">
              <a:latin typeface="Aptos Display" panose="02110004020202020204"/>
            </a:rPr>
            <a:t>Progress Note</a:t>
          </a:r>
        </a:p>
        <a:p>
          <a:pPr marL="114300" lvl="2" indent="-57150" algn="l" defTabSz="488950">
            <a:lnSpc>
              <a:spcPct val="90000"/>
            </a:lnSpc>
            <a:spcBef>
              <a:spcPct val="0"/>
            </a:spcBef>
            <a:spcAft>
              <a:spcPct val="15000"/>
            </a:spcAft>
            <a:buChar char="•"/>
          </a:pPr>
          <a:r>
            <a:rPr lang="en-US" sz="1100" kern="1200">
              <a:latin typeface="Aptos Display" panose="02110004020202020204"/>
            </a:rPr>
            <a:t>MOR</a:t>
          </a:r>
          <a:endParaRPr lang="en-US" sz="1100" kern="1200"/>
        </a:p>
      </dsp:txBody>
      <dsp:txXfrm>
        <a:off x="4681244" y="3937009"/>
        <a:ext cx="1681202" cy="15734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47EE0-463B-3049-AFDE-38679D85A82E}">
      <dsp:nvSpPr>
        <dsp:cNvPr id="0" name=""/>
        <dsp:cNvSpPr/>
      </dsp:nvSpPr>
      <dsp:spPr>
        <a:xfrm>
          <a:off x="3944" y="1300859"/>
          <a:ext cx="2371988" cy="905896"/>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Roster to CDDER </a:t>
          </a:r>
        </a:p>
      </dsp:txBody>
      <dsp:txXfrm>
        <a:off x="3944" y="1300859"/>
        <a:ext cx="2371988" cy="905896"/>
      </dsp:txXfrm>
    </dsp:sp>
    <dsp:sp modelId="{7A5A8E3E-7CA8-724E-A7B7-AC2E86437F6D}">
      <dsp:nvSpPr>
        <dsp:cNvPr id="0" name=""/>
        <dsp:cNvSpPr/>
      </dsp:nvSpPr>
      <dsp:spPr>
        <a:xfrm>
          <a:off x="3944" y="2206755"/>
          <a:ext cx="2371988" cy="181856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76874F-2198-324A-8F26-13377686AF36}">
      <dsp:nvSpPr>
        <dsp:cNvPr id="0" name=""/>
        <dsp:cNvSpPr/>
      </dsp:nvSpPr>
      <dsp:spPr>
        <a:xfrm>
          <a:off x="2708011" y="1300859"/>
          <a:ext cx="2371988" cy="905896"/>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Individual Student Login</a:t>
          </a:r>
        </a:p>
      </dsp:txBody>
      <dsp:txXfrm>
        <a:off x="2708011" y="1300859"/>
        <a:ext cx="2371988" cy="905896"/>
      </dsp:txXfrm>
    </dsp:sp>
    <dsp:sp modelId="{002CE164-2921-6145-933D-D428FF5C1EF3}">
      <dsp:nvSpPr>
        <dsp:cNvPr id="0" name=""/>
        <dsp:cNvSpPr/>
      </dsp:nvSpPr>
      <dsp:spPr>
        <a:xfrm>
          <a:off x="2708011" y="2206755"/>
          <a:ext cx="2371988" cy="1818562"/>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1D73F3-7D12-0F48-8CD6-2E2F966869C8}">
      <dsp:nvSpPr>
        <dsp:cNvPr id="0" name=""/>
        <dsp:cNvSpPr/>
      </dsp:nvSpPr>
      <dsp:spPr>
        <a:xfrm>
          <a:off x="5412078" y="1300859"/>
          <a:ext cx="2371988" cy="905896"/>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Completion of Online Course</a:t>
          </a:r>
        </a:p>
      </dsp:txBody>
      <dsp:txXfrm>
        <a:off x="5412078" y="1300859"/>
        <a:ext cx="2371988" cy="905896"/>
      </dsp:txXfrm>
    </dsp:sp>
    <dsp:sp modelId="{3A20E195-D5F4-9D4D-BC0E-AE123B89F408}">
      <dsp:nvSpPr>
        <dsp:cNvPr id="0" name=""/>
        <dsp:cNvSpPr/>
      </dsp:nvSpPr>
      <dsp:spPr>
        <a:xfrm>
          <a:off x="5412078" y="2206755"/>
          <a:ext cx="2371988" cy="1818562"/>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Self-Paced </a:t>
          </a:r>
        </a:p>
        <a:p>
          <a:pPr marL="228600" lvl="1" indent="-228600" algn="l" defTabSz="1111250">
            <a:lnSpc>
              <a:spcPct val="90000"/>
            </a:lnSpc>
            <a:spcBef>
              <a:spcPct val="0"/>
            </a:spcBef>
            <a:spcAft>
              <a:spcPct val="15000"/>
            </a:spcAft>
            <a:buChar char="•"/>
          </a:pPr>
          <a:r>
            <a:rPr lang="en-US" sz="2500" kern="1200"/>
            <a:t>In Classroom Setting with Trainer</a:t>
          </a:r>
        </a:p>
      </dsp:txBody>
      <dsp:txXfrm>
        <a:off x="5412078" y="2206755"/>
        <a:ext cx="2371988" cy="1818562"/>
      </dsp:txXfrm>
    </dsp:sp>
    <dsp:sp modelId="{427CC807-98F7-7647-89E9-4154447DE648}">
      <dsp:nvSpPr>
        <dsp:cNvPr id="0" name=""/>
        <dsp:cNvSpPr/>
      </dsp:nvSpPr>
      <dsp:spPr>
        <a:xfrm>
          <a:off x="8116145" y="1300859"/>
          <a:ext cx="2371988" cy="905896"/>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Skills Training Face-to-Face</a:t>
          </a:r>
        </a:p>
      </dsp:txBody>
      <dsp:txXfrm>
        <a:off x="8116145" y="1300859"/>
        <a:ext cx="2371988" cy="905896"/>
      </dsp:txXfrm>
    </dsp:sp>
    <dsp:sp modelId="{784622C8-4464-3D4B-9A5E-C2B802C3CCDA}">
      <dsp:nvSpPr>
        <dsp:cNvPr id="0" name=""/>
        <dsp:cNvSpPr/>
      </dsp:nvSpPr>
      <dsp:spPr>
        <a:xfrm>
          <a:off x="8116145" y="2206755"/>
          <a:ext cx="2371988" cy="1818562"/>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In Person </a:t>
          </a:r>
        </a:p>
        <a:p>
          <a:pPr marL="228600" lvl="1" indent="-228600" algn="l" defTabSz="1111250">
            <a:lnSpc>
              <a:spcPct val="90000"/>
            </a:lnSpc>
            <a:spcBef>
              <a:spcPct val="0"/>
            </a:spcBef>
            <a:spcAft>
              <a:spcPct val="15000"/>
            </a:spcAft>
            <a:buChar char="•"/>
          </a:pPr>
          <a:r>
            <a:rPr lang="en-US" sz="2500" kern="1200"/>
            <a:t>Virtually</a:t>
          </a:r>
        </a:p>
      </dsp:txBody>
      <dsp:txXfrm>
        <a:off x="8116145" y="2206755"/>
        <a:ext cx="2371988" cy="18185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2F1B5-1CCF-9847-9753-F1E76196E1C8}">
      <dsp:nvSpPr>
        <dsp:cNvPr id="0" name=""/>
        <dsp:cNvSpPr/>
      </dsp:nvSpPr>
      <dsp:spPr>
        <a:xfrm>
          <a:off x="5082293" y="1223491"/>
          <a:ext cx="1176189" cy="559759"/>
        </a:xfrm>
        <a:custGeom>
          <a:avLst/>
          <a:gdLst/>
          <a:ahLst/>
          <a:cxnLst/>
          <a:rect l="0" t="0" r="0" b="0"/>
          <a:pathLst>
            <a:path>
              <a:moveTo>
                <a:pt x="0" y="0"/>
              </a:moveTo>
              <a:lnTo>
                <a:pt x="0" y="381459"/>
              </a:lnTo>
              <a:lnTo>
                <a:pt x="1176189" y="381459"/>
              </a:lnTo>
              <a:lnTo>
                <a:pt x="1176189" y="559759"/>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0B15A5-BEA0-734E-8086-C5EF52F63092}">
      <dsp:nvSpPr>
        <dsp:cNvPr id="0" name=""/>
        <dsp:cNvSpPr/>
      </dsp:nvSpPr>
      <dsp:spPr>
        <a:xfrm>
          <a:off x="3906104" y="1223491"/>
          <a:ext cx="1176189" cy="559759"/>
        </a:xfrm>
        <a:custGeom>
          <a:avLst/>
          <a:gdLst/>
          <a:ahLst/>
          <a:cxnLst/>
          <a:rect l="0" t="0" r="0" b="0"/>
          <a:pathLst>
            <a:path>
              <a:moveTo>
                <a:pt x="1176189" y="0"/>
              </a:moveTo>
              <a:lnTo>
                <a:pt x="1176189" y="381459"/>
              </a:lnTo>
              <a:lnTo>
                <a:pt x="0" y="381459"/>
              </a:lnTo>
              <a:lnTo>
                <a:pt x="0" y="559759"/>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2B4A8-B69F-0642-BBAA-A8D00E7091C5}">
      <dsp:nvSpPr>
        <dsp:cNvPr id="0" name=""/>
        <dsp:cNvSpPr/>
      </dsp:nvSpPr>
      <dsp:spPr>
        <a:xfrm>
          <a:off x="4119956" y="1323"/>
          <a:ext cx="1924673" cy="12221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35AD58-EAEC-0947-BA23-DDE0590D036E}">
      <dsp:nvSpPr>
        <dsp:cNvPr id="0" name=""/>
        <dsp:cNvSpPr/>
      </dsp:nvSpPr>
      <dsp:spPr>
        <a:xfrm>
          <a:off x="4333809" y="204483"/>
          <a:ext cx="1924673" cy="122216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Test Candidate Name Must Match!</a:t>
          </a:r>
        </a:p>
      </dsp:txBody>
      <dsp:txXfrm>
        <a:off x="4369605" y="240279"/>
        <a:ext cx="1853081" cy="1150575"/>
      </dsp:txXfrm>
    </dsp:sp>
    <dsp:sp modelId="{F18B67BA-A2E4-3F45-97CB-AA0034FC1D86}">
      <dsp:nvSpPr>
        <dsp:cNvPr id="0" name=""/>
        <dsp:cNvSpPr/>
      </dsp:nvSpPr>
      <dsp:spPr>
        <a:xfrm>
          <a:off x="2943767" y="1783250"/>
          <a:ext cx="1924673" cy="122216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65B0D4-8F5B-214B-B1D7-0DE76B050299}">
      <dsp:nvSpPr>
        <dsp:cNvPr id="0" name=""/>
        <dsp:cNvSpPr/>
      </dsp:nvSpPr>
      <dsp:spPr>
        <a:xfrm>
          <a:off x="3157620" y="1986410"/>
          <a:ext cx="1924673" cy="1222167"/>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Name Entered in TMU Record</a:t>
          </a:r>
        </a:p>
      </dsp:txBody>
      <dsp:txXfrm>
        <a:off x="3193416" y="2022206"/>
        <a:ext cx="1853081" cy="1150575"/>
      </dsp:txXfrm>
    </dsp:sp>
    <dsp:sp modelId="{3746DA5E-BF54-4545-BD8B-ED69CF6D8D80}">
      <dsp:nvSpPr>
        <dsp:cNvPr id="0" name=""/>
        <dsp:cNvSpPr/>
      </dsp:nvSpPr>
      <dsp:spPr>
        <a:xfrm>
          <a:off x="5296146" y="1783250"/>
          <a:ext cx="1924673" cy="122216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40C369-615F-3940-87F1-33E48A16517C}">
      <dsp:nvSpPr>
        <dsp:cNvPr id="0" name=""/>
        <dsp:cNvSpPr/>
      </dsp:nvSpPr>
      <dsp:spPr>
        <a:xfrm>
          <a:off x="5509998" y="1986410"/>
          <a:ext cx="1924673" cy="1222167"/>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Government Issued ID </a:t>
          </a:r>
        </a:p>
      </dsp:txBody>
      <dsp:txXfrm>
        <a:off x="5545794" y="2022206"/>
        <a:ext cx="1853081" cy="11505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789BE-88F3-7E48-9099-77B6659BED1E}"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FB0E11-F290-8544-8C35-FDF2BECC449A}" type="slidenum">
              <a:rPr lang="en-US" smtClean="0"/>
              <a:t>‹#›</a:t>
            </a:fld>
            <a:endParaRPr lang="en-US"/>
          </a:p>
        </p:txBody>
      </p:sp>
    </p:spTree>
    <p:extLst>
      <p:ext uri="{BB962C8B-B14F-4D97-AF65-F5344CB8AC3E}">
        <p14:creationId xmlns:p14="http://schemas.microsoft.com/office/powerpoint/2010/main" val="1988084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dirty="0">
                <a:solidFill>
                  <a:schemeClr val="tx1"/>
                </a:solidFill>
                <a:effectLst/>
                <a:latin typeface="+mn-lt"/>
              </a:rPr>
              <a:t>Welcome to the </a:t>
            </a:r>
            <a:r>
              <a:rPr lang="en-US" dirty="0"/>
              <a:t>Spring 2024 </a:t>
            </a:r>
            <a:r>
              <a:rPr lang="en-US" sz="1200" b="0" i="0" u="none" strike="noStrike" dirty="0">
                <a:solidFill>
                  <a:schemeClr val="tx1"/>
                </a:solidFill>
                <a:effectLst/>
                <a:latin typeface="+mn-lt"/>
              </a:rPr>
              <a:t>MAP Trainer </a:t>
            </a:r>
            <a:r>
              <a:rPr lang="en-US" dirty="0"/>
              <a:t>Webinar</a:t>
            </a:r>
            <a:r>
              <a:rPr lang="en-US" sz="1200" b="0" i="0" u="none" strike="noStrike" dirty="0">
                <a:solidFill>
                  <a:schemeClr val="tx1"/>
                </a:solidFill>
                <a:effectLst/>
                <a:latin typeface="+mn-lt"/>
              </a:rPr>
              <a:t>. I’m Smita Chirayath, a Department of Developmental Services MAP Coordinator and I’m your webinar presenter. ​By viewing webinars marked as ‘required’ within the specified timeframe, you’ll meet the MAP Trainer meeting ‘attendance’ requirement.​ After the webinar, you’re encouraged to contact your MAP Coordinator if you have any questions or need further clarification on a topic presented.​</a:t>
            </a:r>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1</a:t>
            </a:fld>
            <a:endParaRPr lang="en-US"/>
          </a:p>
        </p:txBody>
      </p:sp>
    </p:spTree>
    <p:extLst>
      <p:ext uri="{BB962C8B-B14F-4D97-AF65-F5344CB8AC3E}">
        <p14:creationId xmlns:p14="http://schemas.microsoft.com/office/powerpoint/2010/main" val="3873216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In addition, there are new tabs regarding high alert and high-risk medications.</a:t>
            </a:r>
            <a:r>
              <a:rPr lang="en-US" dirty="0"/>
              <a:t> </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10</a:t>
            </a:fld>
            <a:endParaRPr lang="en-US"/>
          </a:p>
        </p:txBody>
      </p:sp>
    </p:spTree>
    <p:extLst>
      <p:ext uri="{BB962C8B-B14F-4D97-AF65-F5344CB8AC3E}">
        <p14:creationId xmlns:p14="http://schemas.microsoft.com/office/powerpoint/2010/main" val="1217301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strike="noStrike" dirty="0">
                <a:solidFill>
                  <a:schemeClr val="tx1"/>
                </a:solidFill>
                <a:effectLst/>
                <a:latin typeface="+mn-lt"/>
                <a:ea typeface="Times New Roman" panose="02020603050405020304" pitchFamily="18" charset="0"/>
              </a:rPr>
              <a:t>When you click the high alert medications tab, you will see information specific to </a:t>
            </a:r>
            <a:r>
              <a:rPr lang="en-US" dirty="0">
                <a:ea typeface="Times New Roman" panose="02020603050405020304" pitchFamily="18" charset="0"/>
              </a:rPr>
              <a:t>Warfarin</a:t>
            </a:r>
            <a:r>
              <a:rPr lang="en-US" sz="1200" i="0" strike="noStrike" dirty="0">
                <a:solidFill>
                  <a:schemeClr val="tx1"/>
                </a:solidFill>
                <a:effectLst/>
                <a:latin typeface="+mn-lt"/>
                <a:ea typeface="Times New Roman" panose="02020603050405020304" pitchFamily="18" charset="0"/>
              </a:rPr>
              <a:t> </a:t>
            </a:r>
            <a:r>
              <a:rPr lang="en-US" dirty="0">
                <a:ea typeface="Times New Roman" panose="02020603050405020304" pitchFamily="18" charset="0"/>
              </a:rPr>
              <a:t>Sodium</a:t>
            </a:r>
            <a:r>
              <a:rPr lang="en-US" sz="1200" i="0" strike="noStrike" dirty="0">
                <a:solidFill>
                  <a:schemeClr val="tx1"/>
                </a:solidFill>
                <a:effectLst/>
                <a:latin typeface="+mn-lt"/>
                <a:ea typeface="Times New Roman" panose="02020603050405020304" pitchFamily="18" charset="0"/>
              </a:rPr>
              <a:t> and </a:t>
            </a:r>
            <a:r>
              <a:rPr lang="en-US" dirty="0">
                <a:ea typeface="Times New Roman" panose="02020603050405020304" pitchFamily="18" charset="0"/>
              </a:rPr>
              <a:t>Clozapine.</a:t>
            </a:r>
            <a:r>
              <a:rPr lang="en-US" sz="1200" i="0" strike="noStrike" dirty="0">
                <a:solidFill>
                  <a:schemeClr val="tx1"/>
                </a:solidFill>
                <a:effectLst/>
                <a:latin typeface="+mn-lt"/>
                <a:ea typeface="Times New Roman" panose="02020603050405020304" pitchFamily="18" charset="0"/>
              </a:rPr>
              <a:t> </a:t>
            </a:r>
            <a:r>
              <a:rPr lang="en-US" sz="1200" strike="noStrike" dirty="0">
                <a:solidFill>
                  <a:schemeClr val="tx1"/>
                </a:solidFill>
                <a:latin typeface="+mn-lt"/>
              </a:rPr>
              <a:t>Please visit this tab for </a:t>
            </a:r>
            <a:r>
              <a:rPr lang="en-US" dirty="0"/>
              <a:t>related information regarding</a:t>
            </a:r>
            <a:r>
              <a:rPr lang="en-US" sz="1200" strike="noStrike" dirty="0">
                <a:solidFill>
                  <a:schemeClr val="tx1"/>
                </a:solidFill>
                <a:latin typeface="+mn-lt"/>
              </a:rPr>
              <a:t> documentation, training</a:t>
            </a:r>
            <a:r>
              <a:rPr lang="en-US" dirty="0"/>
              <a:t>,</a:t>
            </a:r>
            <a:r>
              <a:rPr lang="en-US" sz="1200" strike="noStrike" dirty="0">
                <a:solidFill>
                  <a:schemeClr val="tx1"/>
                </a:solidFill>
                <a:latin typeface="+mn-lt"/>
              </a:rPr>
              <a:t> etc</a:t>
            </a:r>
            <a:r>
              <a:rPr lang="en-US" dirty="0"/>
              <a:t>., for these medications. </a:t>
            </a:r>
            <a:endParaRPr lang="en-US" sz="1200" strike="noStrike" dirty="0">
              <a:solidFill>
                <a:schemeClr val="tx1"/>
              </a:solidFill>
              <a:latin typeface="+mn-lt"/>
            </a:endParaRPr>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11</a:t>
            </a:fld>
            <a:endParaRPr lang="en-US"/>
          </a:p>
        </p:txBody>
      </p:sp>
    </p:spTree>
    <p:extLst>
      <p:ext uri="{BB962C8B-B14F-4D97-AF65-F5344CB8AC3E}">
        <p14:creationId xmlns:p14="http://schemas.microsoft.com/office/powerpoint/2010/main" val="4203811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strike="noStrike" dirty="0">
                <a:solidFill>
                  <a:schemeClr val="tx1"/>
                </a:solidFill>
                <a:effectLst/>
                <a:latin typeface="+mn-lt"/>
                <a:ea typeface="Times New Roman" panose="02020603050405020304" pitchFamily="18" charset="0"/>
              </a:rPr>
              <a:t>When you click the high-risk medications tab, if there are schedule VI medications considered to be high risk they will be listed on this page.</a:t>
            </a:r>
            <a:endParaRPr lang="en-US" sz="1200" strike="noStrike"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latin typeface="+mn-lt"/>
            </a:endParaRPr>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12</a:t>
            </a:fld>
            <a:endParaRPr lang="en-US"/>
          </a:p>
        </p:txBody>
      </p:sp>
    </p:spTree>
    <p:extLst>
      <p:ext uri="{BB962C8B-B14F-4D97-AF65-F5344CB8AC3E}">
        <p14:creationId xmlns:p14="http://schemas.microsoft.com/office/powerpoint/2010/main" val="1912292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If you scroll</a:t>
            </a:r>
            <a:r>
              <a:rPr lang="en-US" sz="1200" strike="noStrike" dirty="0">
                <a:solidFill>
                  <a:schemeClr val="tx1"/>
                </a:solidFill>
                <a:latin typeface="+mn-lt"/>
              </a:rPr>
              <a:t> down </a:t>
            </a:r>
            <a:r>
              <a:rPr lang="en-US" dirty="0"/>
              <a:t>this</a:t>
            </a:r>
            <a:r>
              <a:rPr lang="en-US" sz="1200" strike="noStrike" dirty="0">
                <a:solidFill>
                  <a:schemeClr val="tx1"/>
                </a:solidFill>
                <a:latin typeface="+mn-lt"/>
              </a:rPr>
              <a:t> page,</a:t>
            </a:r>
            <a:r>
              <a:rPr lang="en-US" dirty="0"/>
              <a:t> currently</a:t>
            </a:r>
            <a:r>
              <a:rPr lang="en-US" sz="1200" strike="noStrike" dirty="0">
                <a:solidFill>
                  <a:schemeClr val="tx1"/>
                </a:solidFill>
                <a:latin typeface="+mn-lt"/>
              </a:rPr>
              <a:t> you will see </a:t>
            </a:r>
            <a:r>
              <a:rPr lang="en-US" dirty="0"/>
              <a:t>there </a:t>
            </a:r>
            <a:r>
              <a:rPr lang="en-US" sz="1200" strike="noStrike" dirty="0">
                <a:solidFill>
                  <a:schemeClr val="tx1"/>
                </a:solidFill>
                <a:latin typeface="+mn-lt"/>
              </a:rPr>
              <a:t>are no meds on this list.</a:t>
            </a:r>
            <a:r>
              <a:rPr lang="en-US" dirty="0"/>
              <a:t> As a reminder, </a:t>
            </a:r>
            <a:r>
              <a:rPr lang="en-US" dirty="0" err="1"/>
              <a:t>Fioricet</a:t>
            </a:r>
            <a:r>
              <a:rPr lang="en-US" dirty="0"/>
              <a:t> and Gabapentin are no longer considered high risk medications. However, providers may choose to keep these medications on count. </a:t>
            </a:r>
            <a:r>
              <a:rPr lang="en-US" sz="1200" strike="noStrike" dirty="0">
                <a:solidFill>
                  <a:schemeClr val="tx1"/>
                </a:solidFill>
                <a:latin typeface="+mn-lt"/>
              </a:rPr>
              <a:t>MAP Trainers are advised to periodically check these links for updates.</a:t>
            </a:r>
            <a:r>
              <a:rPr lang="en-US" dirty="0"/>
              <a:t> </a:t>
            </a:r>
            <a:endParaRPr lang="en-US" sz="1200" strike="noStrike" dirty="0">
              <a:solidFill>
                <a:schemeClr val="tx1"/>
              </a:solidFill>
              <a:latin typeface="+mn-lt"/>
            </a:endParaRPr>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13</a:t>
            </a:fld>
            <a:endParaRPr lang="en-US"/>
          </a:p>
        </p:txBody>
      </p:sp>
    </p:spTree>
    <p:extLst>
      <p:ext uri="{BB962C8B-B14F-4D97-AF65-F5344CB8AC3E}">
        <p14:creationId xmlns:p14="http://schemas.microsoft.com/office/powerpoint/2010/main" val="851404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When changes are made to MAP Policy, corresponding revisions are made to the MAP Technical Assistance Tool.</a:t>
            </a:r>
            <a:r>
              <a:rPr lang="en-US" dirty="0"/>
              <a:t> </a:t>
            </a:r>
            <a:r>
              <a:rPr lang="en-US" dirty="0">
                <a:solidFill>
                  <a:schemeClr val="tx1"/>
                </a:solidFill>
              </a:rPr>
              <a:t>To locate the </a:t>
            </a:r>
            <a:r>
              <a:rPr lang="en-US" dirty="0"/>
              <a:t>updated tool</a:t>
            </a:r>
            <a:r>
              <a:rPr lang="en-US" dirty="0">
                <a:solidFill>
                  <a:schemeClr val="tx1"/>
                </a:solidFill>
              </a:rPr>
              <a:t>, select the ‘MAP Oversight and Review’ tab.</a:t>
            </a:r>
            <a:endParaRPr lang="en-US" dirty="0"/>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14</a:t>
            </a:fld>
            <a:endParaRPr lang="en-US"/>
          </a:p>
        </p:txBody>
      </p:sp>
    </p:spTree>
    <p:extLst>
      <p:ext uri="{BB962C8B-B14F-4D97-AF65-F5344CB8AC3E}">
        <p14:creationId xmlns:p14="http://schemas.microsoft.com/office/powerpoint/2010/main" val="1919399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rPr>
              <a:t>The current tool is dated 12-18-23.  </a:t>
            </a:r>
          </a:p>
        </p:txBody>
      </p:sp>
      <p:sp>
        <p:nvSpPr>
          <p:cNvPr id="4" name="Slide Number Placeholder 3"/>
          <p:cNvSpPr>
            <a:spLocks noGrp="1"/>
          </p:cNvSpPr>
          <p:nvPr>
            <p:ph type="sldNum" sz="quarter" idx="5"/>
          </p:nvPr>
        </p:nvSpPr>
        <p:spPr/>
        <p:txBody>
          <a:bodyPr/>
          <a:lstStyle/>
          <a:p>
            <a:fld id="{24FB0E11-F290-8544-8C35-FDF2BECC449A}" type="slidenum">
              <a:rPr lang="en-US" smtClean="0"/>
              <a:t>15</a:t>
            </a:fld>
            <a:endParaRPr lang="en-US"/>
          </a:p>
        </p:txBody>
      </p:sp>
    </p:spTree>
    <p:extLst>
      <p:ext uri="{BB962C8B-B14F-4D97-AF65-F5344CB8AC3E}">
        <p14:creationId xmlns:p14="http://schemas.microsoft.com/office/powerpoint/2010/main" val="2922602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a:t>The MAP curriculum, ‘Responsibilities in Action’ has been under revision.</a:t>
            </a:r>
            <a:r>
              <a:rPr lang="en-US" dirty="0"/>
              <a:t> </a:t>
            </a:r>
            <a:r>
              <a:rPr lang="en-US" sz="1200" i="0" dirty="0"/>
              <a:t>The curriculum revision will align with the recent updates </a:t>
            </a:r>
            <a:r>
              <a:rPr lang="en-US" dirty="0"/>
              <a:t>to </a:t>
            </a:r>
            <a:r>
              <a:rPr lang="en-US" sz="1200" i="0" dirty="0"/>
              <a:t>the MAP policy manual.</a:t>
            </a:r>
            <a:r>
              <a:rPr lang="en-US" dirty="0"/>
              <a:t>  </a:t>
            </a:r>
          </a:p>
          <a:p>
            <a:r>
              <a:rPr lang="en-US" dirty="0"/>
              <a:t>With assistance from CDDER, the curriculum was revised to ensure that the reading level is at 8th grade level and that content is clear and concise with no duplication, to enhance students understanding of the material. A new version </a:t>
            </a:r>
            <a:r>
              <a:rPr lang="en-US" sz="1200" i="0" dirty="0"/>
              <a:t>of the online Certification course will reflect the curriculum changes.</a:t>
            </a:r>
            <a:r>
              <a:rPr lang="en-US" dirty="0"/>
              <a:t> </a:t>
            </a:r>
            <a:endParaRPr lang="en-US" sz="1200" i="0" dirty="0"/>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16</a:t>
            </a:fld>
            <a:endParaRPr lang="en-US"/>
          </a:p>
        </p:txBody>
      </p:sp>
    </p:spTree>
    <p:extLst>
      <p:ext uri="{BB962C8B-B14F-4D97-AF65-F5344CB8AC3E}">
        <p14:creationId xmlns:p14="http://schemas.microsoft.com/office/powerpoint/2010/main" val="215735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projected implementation process starting with the March 1st revised policy manual release. As of April, updates to the RIA curriculum and online course will be completed.  In May, the revised curriculum will be available for purchase and download. In addition, existing MAP Trainers will have access to the online course. On June 6th, the revised course will open for students. Testing reflecting the revised medication administration process will go live approximately July 1st. </a:t>
            </a:r>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17</a:t>
            </a:fld>
            <a:endParaRPr lang="en-US"/>
          </a:p>
        </p:txBody>
      </p:sp>
    </p:spTree>
    <p:extLst>
      <p:ext uri="{BB962C8B-B14F-4D97-AF65-F5344CB8AC3E}">
        <p14:creationId xmlns:p14="http://schemas.microsoft.com/office/powerpoint/2010/main" val="3725951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medication administration process was one of various issues identified and subsequently modified in response to the Eastern Research Group (ERG) report findings. The revised process was piloted by Service Providers who volunteered to participate. The comparison on your screen illustrates the similarities and the differences. When practicing and testing, staff will state, “I am confirming the HCP order” while pointing and reading the order silently. The steps to ‘Prepare’ and to ‘Complete’ remain the same. </a:t>
            </a:r>
            <a:r>
              <a:rPr lang="en-US" i="0" dirty="0"/>
              <a:t>A new video demonstrating the revised medication administration process has been completed and will be available for review by MAP Trainers</a:t>
            </a:r>
            <a:r>
              <a:rPr lang="en-US" dirty="0"/>
              <a:t> in the next Required MAP Trainer Webinar that will cover in detail all the curriculum and course changes. </a:t>
            </a:r>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fld id="{34FA888E-1426-3A47-A952-324362B85DDA}" type="slidenum">
              <a:rPr lang="en-US" smtClean="0"/>
              <a:t>18</a:t>
            </a:fld>
            <a:endParaRPr lang="en-US"/>
          </a:p>
        </p:txBody>
      </p:sp>
    </p:spTree>
    <p:extLst>
      <p:ext uri="{BB962C8B-B14F-4D97-AF65-F5344CB8AC3E}">
        <p14:creationId xmlns:p14="http://schemas.microsoft.com/office/powerpoint/2010/main" val="1967895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closer look at the current process and the revised process. Confirmation of the HCP order replaces Check 1. There is an additional rationale under Confirm HCP Order that states ‘HCP order was not discontinued.’  </a:t>
            </a:r>
          </a:p>
        </p:txBody>
      </p:sp>
      <p:sp>
        <p:nvSpPr>
          <p:cNvPr id="4" name="Slide Number Placeholder 3"/>
          <p:cNvSpPr>
            <a:spLocks noGrp="1"/>
          </p:cNvSpPr>
          <p:nvPr>
            <p:ph type="sldNum" sz="quarter" idx="5"/>
          </p:nvPr>
        </p:nvSpPr>
        <p:spPr/>
        <p:txBody>
          <a:bodyPr/>
          <a:lstStyle/>
          <a:p>
            <a:fld id="{34FA888E-1426-3A47-A952-324362B85DDA}" type="slidenum">
              <a:rPr lang="en-US" smtClean="0"/>
              <a:t>19</a:t>
            </a:fld>
            <a:endParaRPr lang="en-US"/>
          </a:p>
        </p:txBody>
      </p:sp>
    </p:spTree>
    <p:extLst>
      <p:ext uri="{BB962C8B-B14F-4D97-AF65-F5344CB8AC3E}">
        <p14:creationId xmlns:p14="http://schemas.microsoft.com/office/powerpoint/2010/main" val="1269536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cs typeface="Calibri"/>
              </a:rPr>
              <a:t>The agenda for this webinar is as follows: What's New, MAP Updates, and Reminders.</a:t>
            </a:r>
            <a:endParaRPr lang="en-US" dirty="0">
              <a:solidFill>
                <a:schemeClr val="tx1"/>
              </a:solidFill>
            </a:endParaRPr>
          </a:p>
          <a:p>
            <a:r>
              <a:rPr lang="en-US" dirty="0">
                <a:cs typeface="Calibri"/>
              </a:rPr>
              <a:t>  </a:t>
            </a:r>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2</a:t>
            </a:fld>
            <a:endParaRPr lang="en-US"/>
          </a:p>
        </p:txBody>
      </p:sp>
    </p:spTree>
    <p:extLst>
      <p:ext uri="{BB962C8B-B14F-4D97-AF65-F5344CB8AC3E}">
        <p14:creationId xmlns:p14="http://schemas.microsoft.com/office/powerpoint/2010/main" val="149227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the revised Medication Administration Process, there are key medication-related tasks that must be completed accurately to ensure staff administer medications safely. These are listed on the slide. During each of these crucial and important processes listed, the 5 rights on the HCP order have been reviewed and ensured that they agree. The revised medication process takes this into account.</a:t>
            </a:r>
          </a:p>
        </p:txBody>
      </p:sp>
      <p:sp>
        <p:nvSpPr>
          <p:cNvPr id="4" name="Slide Number Placeholder 3"/>
          <p:cNvSpPr>
            <a:spLocks noGrp="1"/>
          </p:cNvSpPr>
          <p:nvPr>
            <p:ph type="sldNum" sz="quarter" idx="5"/>
          </p:nvPr>
        </p:nvSpPr>
        <p:spPr/>
        <p:txBody>
          <a:bodyPr/>
          <a:lstStyle/>
          <a:p>
            <a:fld id="{34FA888E-1426-3A47-A952-324362B85DDA}" type="slidenum">
              <a:rPr lang="en-US" smtClean="0"/>
              <a:t>20</a:t>
            </a:fld>
            <a:endParaRPr lang="en-US"/>
          </a:p>
        </p:txBody>
      </p:sp>
    </p:spTree>
    <p:extLst>
      <p:ext uri="{BB962C8B-B14F-4D97-AF65-F5344CB8AC3E}">
        <p14:creationId xmlns:p14="http://schemas.microsoft.com/office/powerpoint/2010/main" val="915711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June 6th RIA Online course will open in the new, revised version. </a:t>
            </a:r>
            <a:r>
              <a:rPr lang="en-US" sz="1200" kern="1200" dirty="0">
                <a:solidFill>
                  <a:schemeClr val="tx1"/>
                </a:solidFill>
                <a:latin typeface="+mn-lt"/>
                <a:ea typeface="+mn-ea"/>
                <a:cs typeface="+mn-cs"/>
              </a:rPr>
              <a:t>Students who are enrolled in any RIA course before June 6th will complete their work in the old, current version. Students are encouraged to finish the course by May 31st. Students will not be rolled over into the new version. The old version will remain open for a period of time to allow MAP Trainers and Course Supporters to download student progress data.</a:t>
            </a:r>
          </a:p>
          <a:p>
            <a:pPr marL="61595">
              <a:lnSpc>
                <a:spcPct val="90000"/>
              </a:lnSpc>
              <a:spcAft>
                <a:spcPts val="1200"/>
              </a:spcAft>
            </a:pPr>
            <a:endParaRPr lang="en-US" baseline="30000" dirty="0"/>
          </a:p>
        </p:txBody>
      </p:sp>
      <p:sp>
        <p:nvSpPr>
          <p:cNvPr id="4" name="Slide Number Placeholder 3"/>
          <p:cNvSpPr>
            <a:spLocks noGrp="1"/>
          </p:cNvSpPr>
          <p:nvPr>
            <p:ph type="sldNum" sz="quarter" idx="5"/>
          </p:nvPr>
        </p:nvSpPr>
        <p:spPr/>
        <p:txBody>
          <a:bodyPr/>
          <a:lstStyle/>
          <a:p>
            <a:fld id="{24FB0E11-F290-8544-8C35-FDF2BECC449A}" type="slidenum">
              <a:rPr lang="en-US" smtClean="0"/>
              <a:t>21</a:t>
            </a:fld>
            <a:endParaRPr lang="en-US"/>
          </a:p>
        </p:txBody>
      </p:sp>
    </p:spTree>
    <p:extLst>
      <p:ext uri="{BB962C8B-B14F-4D97-AF65-F5344CB8AC3E}">
        <p14:creationId xmlns:p14="http://schemas.microsoft.com/office/powerpoint/2010/main" val="515216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solidFill>
                  <a:schemeClr val="tx1"/>
                </a:solidFill>
                <a:latin typeface="+mn-lt"/>
              </a:rPr>
              <a:t>Now we will discuss MAP updates.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chemeClr val="tx1"/>
              </a:solidFill>
              <a:effectLst/>
              <a:latin typeface="+mn-lt"/>
            </a:endParaRPr>
          </a:p>
          <a:p>
            <a:endParaRPr lang="en-US"/>
          </a:p>
        </p:txBody>
      </p:sp>
      <p:sp>
        <p:nvSpPr>
          <p:cNvPr id="4" name="Slide Number Placeholder 3"/>
          <p:cNvSpPr>
            <a:spLocks noGrp="1"/>
          </p:cNvSpPr>
          <p:nvPr>
            <p:ph type="sldNum" sz="quarter" idx="5"/>
          </p:nvPr>
        </p:nvSpPr>
        <p:spPr/>
        <p:txBody>
          <a:bodyPr/>
          <a:lstStyle/>
          <a:p>
            <a:fld id="{24FB0E11-F290-8544-8C35-FDF2BECC449A}" type="slidenum">
              <a:rPr lang="en-US" smtClean="0"/>
              <a:t>22</a:t>
            </a:fld>
            <a:endParaRPr lang="en-US"/>
          </a:p>
        </p:txBody>
      </p:sp>
    </p:spTree>
    <p:extLst>
      <p:ext uri="{BB962C8B-B14F-4D97-AF65-F5344CB8AC3E}">
        <p14:creationId xmlns:p14="http://schemas.microsoft.com/office/powerpoint/2010/main" val="1100165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policy now allows for a Site Supervisor to be identified as a Service Provider Designee to verify OTC medications and Dietary Supplements without a pharmacy label. The Service Provider Designee can also train staff regarding how to administer medications using this method. It is stated in the MAP policy manual that if a Site Supervisor acts as the Service Provider Designee, they need to confer with the pharmacist or MAP consultant before verifying the OTC medications without a pharmacy label. To indicate that the verification between the manufacturer’s label and the HCP Order is complete and correct, the Service Provider Designee must mark the following directly onto the container of OTC Medication or Dietary Supplement: Service Provider Designee initials, Date of Verification, Name of the individual. The completed verification should be noted on the HCP Order (i.e., initials and date of verification), in the margin next to the corresponding HCP Order. No premade labels written by the Service Provider Designee should be affixed to the container. Along with training for each individual OTC medications and dietary supplements using this method, the Service Provider must also have a policy for the administration of OTC medications and Dietary Supplements without a pharmacy label. For more details regarding this topic see MAP policy 10-6.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23</a:t>
            </a:fld>
            <a:endParaRPr lang="en-US"/>
          </a:p>
        </p:txBody>
      </p:sp>
    </p:spTree>
    <p:extLst>
      <p:ext uri="{BB962C8B-B14F-4D97-AF65-F5344CB8AC3E}">
        <p14:creationId xmlns:p14="http://schemas.microsoft.com/office/powerpoint/2010/main" val="1700903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444444"/>
                </a:solidFill>
                <a:effectLst/>
                <a:latin typeface="+mn-lt"/>
              </a:rPr>
              <a:t>In addition to the product specific training requirement regarding the management of Over the Counter (OTC) Medications and Dietary Supplements </a:t>
            </a:r>
            <a:r>
              <a:rPr lang="en-US" dirty="0">
                <a:solidFill>
                  <a:srgbClr val="444444"/>
                </a:solidFill>
              </a:rPr>
              <a:t>without a</a:t>
            </a:r>
            <a:r>
              <a:rPr lang="en-US" b="0" i="0" u="none" strike="noStrike" dirty="0">
                <a:solidFill>
                  <a:srgbClr val="444444"/>
                </a:solidFill>
                <a:effectLst/>
                <a:latin typeface="+mn-lt"/>
              </a:rPr>
              <a:t> pharmacy label, there is a webinar presentation that you could use as an optional training tool for general knowledge training content. It is located on </a:t>
            </a:r>
            <a:r>
              <a:rPr lang="en-US" dirty="0">
                <a:solidFill>
                  <a:srgbClr val="444444"/>
                </a:solidFill>
              </a:rPr>
              <a:t>the </a:t>
            </a:r>
            <a:r>
              <a:rPr lang="en-US" dirty="0" err="1">
                <a:solidFill>
                  <a:srgbClr val="444444"/>
                </a:solidFill>
              </a:rPr>
              <a:t>mapmass</a:t>
            </a:r>
            <a:r>
              <a:rPr lang="en-US" b="0" i="0" u="none" strike="noStrike" dirty="0">
                <a:solidFill>
                  <a:srgbClr val="444444"/>
                </a:solidFill>
                <a:effectLst/>
                <a:latin typeface="+mn-lt"/>
              </a:rPr>
              <a:t> site,</a:t>
            </a:r>
            <a:r>
              <a:rPr lang="en-US" dirty="0">
                <a:solidFill>
                  <a:srgbClr val="444444"/>
                </a:solidFill>
              </a:rPr>
              <a:t> and you can access it </a:t>
            </a:r>
            <a:r>
              <a:rPr lang="en-US" b="0" i="0" u="none" strike="noStrike" dirty="0">
                <a:solidFill>
                  <a:srgbClr val="444444"/>
                </a:solidFill>
                <a:effectLst/>
                <a:latin typeface="+mn-lt"/>
              </a:rPr>
              <a:t>by clicking the “MAP Training Resources” section on the homepage.</a:t>
            </a:r>
          </a:p>
          <a:p>
            <a:endParaRPr lang="en-US" dirty="0"/>
          </a:p>
          <a:p>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endParaRPr>
          </a:p>
        </p:txBody>
      </p:sp>
      <p:sp>
        <p:nvSpPr>
          <p:cNvPr id="4" name="Slide Number Placeholder 3"/>
          <p:cNvSpPr>
            <a:spLocks noGrp="1"/>
          </p:cNvSpPr>
          <p:nvPr>
            <p:ph type="sldNum" sz="quarter" idx="5"/>
          </p:nvPr>
        </p:nvSpPr>
        <p:spPr/>
        <p:txBody>
          <a:bodyPr/>
          <a:lstStyle/>
          <a:p>
            <a:fld id="{24FB0E11-F290-8544-8C35-FDF2BECC449A}" type="slidenum">
              <a:rPr lang="en-US" smtClean="0"/>
              <a:t>24</a:t>
            </a:fld>
            <a:endParaRPr lang="en-US"/>
          </a:p>
        </p:txBody>
      </p:sp>
    </p:spTree>
    <p:extLst>
      <p:ext uri="{BB962C8B-B14F-4D97-AF65-F5344CB8AC3E}">
        <p14:creationId xmlns:p14="http://schemas.microsoft.com/office/powerpoint/2010/main" val="1896674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 </a:t>
            </a:r>
            <a:r>
              <a:rPr lang="en-US" sz="1200" dirty="0">
                <a:latin typeface="+mn-lt"/>
                <a:cs typeface="Calibri"/>
              </a:rPr>
              <a:t>Lastly, some friendly MAP reminders.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 </a:t>
            </a:r>
            <a:endParaRPr lang="en-US" b="0" i="0" u="none" strike="noStrike"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25</a:t>
            </a:fld>
            <a:endParaRPr lang="en-US"/>
          </a:p>
        </p:txBody>
      </p:sp>
    </p:spTree>
    <p:extLst>
      <p:ext uri="{BB962C8B-B14F-4D97-AF65-F5344CB8AC3E}">
        <p14:creationId xmlns:p14="http://schemas.microsoft.com/office/powerpoint/2010/main" val="3722729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MAP Coordinators continue to get questions regarding where MAP Certification is </a:t>
            </a:r>
            <a:r>
              <a:rPr lang="en-US" dirty="0"/>
              <a:t>valid</a:t>
            </a:r>
            <a:r>
              <a:rPr lang="en-US" dirty="0">
                <a:solidFill>
                  <a:schemeClr val="tx1"/>
                </a:solidFill>
              </a:rPr>
              <a:t>. MAP Certification is only valid at the sites listed on the slide. A MAP Registered site is defined as a site possessing a current and valid MAP Massachusetts Controlled Substances Registration (MCSR) from the Drug Control Program (DCP). </a:t>
            </a:r>
            <a:r>
              <a:rPr lang="en-US" dirty="0">
                <a:solidFill>
                  <a:schemeClr val="tx1"/>
                </a:solidFill>
                <a:cs typeface="Calibri" panose="020F0502020204030204"/>
              </a:rPr>
              <a:t>The list of sites where MAP Certification is not valid is presented to students at the beginning of the MAP Certification Course, and it is recommended that Trainers review this with students at the completion of the course as well to ensure they know where their Certification is valid. This could be accomplished during the wrap-up meeting, either virtually or in person.</a:t>
            </a:r>
          </a:p>
        </p:txBody>
      </p:sp>
      <p:sp>
        <p:nvSpPr>
          <p:cNvPr id="4" name="Slide Number Placeholder 3"/>
          <p:cNvSpPr>
            <a:spLocks noGrp="1"/>
          </p:cNvSpPr>
          <p:nvPr>
            <p:ph type="sldNum" sz="quarter" idx="5"/>
          </p:nvPr>
        </p:nvSpPr>
        <p:spPr/>
        <p:txBody>
          <a:bodyPr/>
          <a:lstStyle/>
          <a:p>
            <a:fld id="{D5D79418-37EB-4378-AD22-89DBB000B0DA}" type="slidenum">
              <a:rPr lang="en-US" smtClean="0"/>
              <a:t>26</a:t>
            </a:fld>
            <a:endParaRPr lang="en-US"/>
          </a:p>
        </p:txBody>
      </p:sp>
    </p:spTree>
    <p:extLst>
      <p:ext uri="{BB962C8B-B14F-4D97-AF65-F5344CB8AC3E}">
        <p14:creationId xmlns:p14="http://schemas.microsoft.com/office/powerpoint/2010/main" val="1978845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a:effectLst/>
                <a:latin typeface="+mn-lt"/>
                <a:ea typeface="Calibri"/>
                <a:cs typeface="Times New Roman" panose="02020603050405020304" pitchFamily="18" charset="0"/>
              </a:rPr>
              <a:t>If a medication is not received from the pharmacy because:  it is out of stock, a prescription is needed, prior authorization is needed, etc., staff must contact the HCP for </a:t>
            </a:r>
            <a:r>
              <a:rPr lang="en-US" dirty="0">
                <a:ea typeface="Calibri"/>
                <a:cs typeface="Times New Roman" panose="02020603050405020304" pitchFamily="18" charset="0"/>
              </a:rPr>
              <a:t>a recommendation </a:t>
            </a:r>
            <a:r>
              <a:rPr lang="en-US" sz="1200" dirty="0">
                <a:effectLst/>
                <a:latin typeface="+mn-lt"/>
                <a:ea typeface="Calibri"/>
                <a:cs typeface="Times New Roman" panose="02020603050405020304" pitchFamily="18" charset="0"/>
              </a:rPr>
              <a:t>about what to do until it is available.</a:t>
            </a:r>
            <a:r>
              <a:rPr lang="en-US" dirty="0">
                <a:ea typeface="Calibri"/>
                <a:cs typeface="Times New Roman" panose="02020603050405020304" pitchFamily="18" charset="0"/>
              </a:rPr>
              <a:t> </a:t>
            </a:r>
            <a:r>
              <a:rPr lang="en-US" sz="1200" dirty="0">
                <a:effectLst/>
                <a:latin typeface="+mn-lt"/>
                <a:ea typeface="Calibri"/>
                <a:cs typeface="Times New Roman" panose="02020603050405020304" pitchFamily="18" charset="0"/>
              </a:rPr>
              <a:t>If no HCP </a:t>
            </a:r>
            <a:r>
              <a:rPr lang="en-US" dirty="0">
                <a:ea typeface="Calibri"/>
                <a:cs typeface="Times New Roman" panose="02020603050405020304" pitchFamily="18" charset="0"/>
              </a:rPr>
              <a:t>recommendation is </a:t>
            </a:r>
            <a:r>
              <a:rPr lang="en-US" sz="1200" dirty="0">
                <a:effectLst/>
                <a:latin typeface="+mn-lt"/>
                <a:ea typeface="Calibri"/>
                <a:cs typeface="Times New Roman" panose="02020603050405020304" pitchFamily="18" charset="0"/>
              </a:rPr>
              <a:t>obtained, MORs must be submitted for each omitted dose.</a:t>
            </a:r>
            <a:r>
              <a:rPr lang="en-US" dirty="0">
                <a:ea typeface="Calibri"/>
                <a:cs typeface="Times New Roman" panose="02020603050405020304" pitchFamily="18" charset="0"/>
              </a:rPr>
              <a:t> </a:t>
            </a:r>
            <a:r>
              <a:rPr lang="en-US" sz="1200" dirty="0">
                <a:effectLst/>
                <a:latin typeface="+mn-lt"/>
                <a:ea typeface="Calibri"/>
                <a:cs typeface="Times New Roman" panose="02020603050405020304" pitchFamily="18" charset="0"/>
              </a:rPr>
              <a:t>A MAP Consultant must be contacted to obtain a recommendation for how to proceed following each omission of the medication. </a:t>
            </a:r>
            <a:r>
              <a:rPr lang="en-US" sz="1200" dirty="0">
                <a:solidFill>
                  <a:schemeClr val="tx1"/>
                </a:solidFill>
                <a:latin typeface="+mn-lt"/>
                <a:ea typeface="Calibri"/>
              </a:rPr>
              <a:t>I</a:t>
            </a:r>
            <a:r>
              <a:rPr lang="en-US" sz="1200" dirty="0">
                <a:solidFill>
                  <a:schemeClr val="tx1"/>
                </a:solidFill>
                <a:effectLst/>
                <a:latin typeface="+mn-lt"/>
                <a:ea typeface="Times New Roman" panose="02020603050405020304" pitchFamily="18" charset="0"/>
              </a:rPr>
              <a:t>f you are a MAP Consultant and are notified of an omission due to medication not being available, instruct staff to call for each omission that may occur after the initial notification to you. Documentation of each notification</a:t>
            </a:r>
            <a:r>
              <a:rPr lang="en-US" dirty="0">
                <a:ea typeface="Times New Roman" panose="02020603050405020304" pitchFamily="18" charset="0"/>
              </a:rPr>
              <a:t>, along with the recommendation,</a:t>
            </a:r>
            <a:r>
              <a:rPr lang="en-US" sz="1200" dirty="0">
                <a:solidFill>
                  <a:schemeClr val="tx1"/>
                </a:solidFill>
                <a:effectLst/>
                <a:latin typeface="+mn-lt"/>
                <a:ea typeface="Times New Roman" panose="02020603050405020304" pitchFamily="18" charset="0"/>
              </a:rPr>
              <a:t> should be included in the progress note.</a:t>
            </a:r>
            <a:r>
              <a:rPr lang="en-US" dirty="0">
                <a:ea typeface="Times New Roman" panose="02020603050405020304" pitchFamily="18" charset="0"/>
              </a:rPr>
              <a:t> </a:t>
            </a:r>
            <a:endParaRPr lang="en-US" sz="1200" dirty="0">
              <a:solidFill>
                <a:schemeClr val="tx1"/>
              </a:solidFill>
              <a:latin typeface="+mn-lt"/>
            </a:endParaRPr>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27</a:t>
            </a:fld>
            <a:endParaRPr lang="en-US"/>
          </a:p>
        </p:txBody>
      </p:sp>
    </p:spTree>
    <p:extLst>
      <p:ext uri="{BB962C8B-B14F-4D97-AF65-F5344CB8AC3E}">
        <p14:creationId xmlns:p14="http://schemas.microsoft.com/office/powerpoint/2010/main" val="1703446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Service Providers using an Electronic Health Record System must have documentation of how the accuracy checks are completed. </a:t>
            </a:r>
            <a:endParaRPr lang="en-US" dirty="0">
              <a:latin typeface="Aptos" panose="02110004020202020204"/>
              <a:ea typeface="Calibri"/>
              <a:cs typeface="Calibri"/>
            </a:endParaRPr>
          </a:p>
        </p:txBody>
      </p:sp>
      <p:sp>
        <p:nvSpPr>
          <p:cNvPr id="4" name="Slide Number Placeholder 3"/>
          <p:cNvSpPr>
            <a:spLocks noGrp="1"/>
          </p:cNvSpPr>
          <p:nvPr>
            <p:ph type="sldNum" sz="quarter" idx="5"/>
          </p:nvPr>
        </p:nvSpPr>
        <p:spPr/>
        <p:txBody>
          <a:bodyPr/>
          <a:lstStyle/>
          <a:p>
            <a:fld id="{24FB0E11-F290-8544-8C35-FDF2BECC449A}" type="slidenum">
              <a:rPr lang="en-US" smtClean="0"/>
              <a:t>28</a:t>
            </a:fld>
            <a:endParaRPr lang="en-US"/>
          </a:p>
        </p:txBody>
      </p:sp>
    </p:spTree>
    <p:extLst>
      <p:ext uri="{BB962C8B-B14F-4D97-AF65-F5344CB8AC3E}">
        <p14:creationId xmlns:p14="http://schemas.microsoft.com/office/powerpoint/2010/main" val="2408714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Trainers can choose to print and assemble the required Resource Packets and Testing Materials, or they can have them provided by CDDER. There is no cost to have CDDER provide the Resource Packets, however there is a small fee for CDDER to provide the Testing Materials. As a reminder, each student is required to be given a Resource Packet as part of MAP Certification Training. Trainers can get many uses from one Testing Materials Packet. To order Resource Packets or Testing Materials…</a:t>
            </a:r>
          </a:p>
        </p:txBody>
      </p:sp>
      <p:sp>
        <p:nvSpPr>
          <p:cNvPr id="4" name="Slide Number Placeholder 3"/>
          <p:cNvSpPr>
            <a:spLocks noGrp="1"/>
          </p:cNvSpPr>
          <p:nvPr>
            <p:ph type="sldNum" sz="quarter" idx="5"/>
          </p:nvPr>
        </p:nvSpPr>
        <p:spPr/>
        <p:txBody>
          <a:bodyPr/>
          <a:lstStyle/>
          <a:p>
            <a:fld id="{94B7036D-E74B-4850-B2B6-5EBB7F8FAA51}" type="slidenum">
              <a:rPr lang="en-US" smtClean="0"/>
              <a:t>29</a:t>
            </a:fld>
            <a:endParaRPr lang="en-US"/>
          </a:p>
        </p:txBody>
      </p:sp>
    </p:spTree>
    <p:extLst>
      <p:ext uri="{BB962C8B-B14F-4D97-AF65-F5344CB8AC3E}">
        <p14:creationId xmlns:p14="http://schemas.microsoft.com/office/powerpoint/2010/main" val="2567432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a:solidFill>
                  <a:schemeClr val="tx1"/>
                </a:solidFill>
                <a:effectLst/>
                <a:latin typeface="+mn-lt"/>
              </a:rPr>
              <a:t>  </a:t>
            </a:r>
            <a:r>
              <a:rPr lang="en-US" sz="1200">
                <a:solidFill>
                  <a:schemeClr val="tx1"/>
                </a:solidFill>
                <a:latin typeface="+mn-lt"/>
                <a:cs typeface="Calibri"/>
              </a:rPr>
              <a:t>Let's begin with 'What's New’.</a:t>
            </a:r>
          </a:p>
          <a:p>
            <a:pPr algn="l" rtl="0" fontAlgn="base"/>
            <a:endParaRPr lang="en-US" b="0" i="0" u="none" strike="noStrike">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24FB0E11-F290-8544-8C35-FDF2BECC449A}" type="slidenum">
              <a:rPr lang="en-US" smtClean="0"/>
              <a:t>3</a:t>
            </a:fld>
            <a:endParaRPr lang="en-US"/>
          </a:p>
        </p:txBody>
      </p:sp>
    </p:spTree>
    <p:extLst>
      <p:ext uri="{BB962C8B-B14F-4D97-AF65-F5344CB8AC3E}">
        <p14:creationId xmlns:p14="http://schemas.microsoft.com/office/powerpoint/2010/main" val="3361602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into www.mapmass.com. From the home page, select the MAP Trainer Resources tab…</a:t>
            </a:r>
          </a:p>
        </p:txBody>
      </p:sp>
      <p:sp>
        <p:nvSpPr>
          <p:cNvPr id="4" name="Slide Number Placeholder 3"/>
          <p:cNvSpPr>
            <a:spLocks noGrp="1"/>
          </p:cNvSpPr>
          <p:nvPr>
            <p:ph type="sldNum" sz="quarter" idx="5"/>
          </p:nvPr>
        </p:nvSpPr>
        <p:spPr/>
        <p:txBody>
          <a:bodyPr/>
          <a:lstStyle/>
          <a:p>
            <a:fld id="{94B7036D-E74B-4850-B2B6-5EBB7F8FAA51}" type="slidenum">
              <a:rPr lang="en-US" smtClean="0"/>
              <a:t>30</a:t>
            </a:fld>
            <a:endParaRPr lang="en-US"/>
          </a:p>
        </p:txBody>
      </p:sp>
    </p:spTree>
    <p:extLst>
      <p:ext uri="{BB962C8B-B14F-4D97-AF65-F5344CB8AC3E}">
        <p14:creationId xmlns:p14="http://schemas.microsoft.com/office/powerpoint/2010/main" val="755251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down and select ‘Instructions for ordering a resource or test packet’, then follow the instructions.</a:t>
            </a:r>
          </a:p>
        </p:txBody>
      </p:sp>
      <p:sp>
        <p:nvSpPr>
          <p:cNvPr id="4" name="Slide Number Placeholder 3"/>
          <p:cNvSpPr>
            <a:spLocks noGrp="1"/>
          </p:cNvSpPr>
          <p:nvPr>
            <p:ph type="sldNum" sz="quarter" idx="5"/>
          </p:nvPr>
        </p:nvSpPr>
        <p:spPr/>
        <p:txBody>
          <a:bodyPr/>
          <a:lstStyle/>
          <a:p>
            <a:fld id="{94B7036D-E74B-4850-B2B6-5EBB7F8FAA51}" type="slidenum">
              <a:rPr lang="en-US" smtClean="0"/>
              <a:t>31</a:t>
            </a:fld>
            <a:endParaRPr lang="en-US"/>
          </a:p>
        </p:txBody>
      </p:sp>
    </p:spTree>
    <p:extLst>
      <p:ext uri="{BB962C8B-B14F-4D97-AF65-F5344CB8AC3E}">
        <p14:creationId xmlns:p14="http://schemas.microsoft.com/office/powerpoint/2010/main" val="2101961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Online training reminders are covered on the next slides.</a:t>
            </a:r>
          </a:p>
        </p:txBody>
      </p:sp>
      <p:sp>
        <p:nvSpPr>
          <p:cNvPr id="4" name="Slide Number Placeholder 3"/>
          <p:cNvSpPr>
            <a:spLocks noGrp="1"/>
          </p:cNvSpPr>
          <p:nvPr>
            <p:ph type="sldNum" sz="quarter" idx="5"/>
          </p:nvPr>
        </p:nvSpPr>
        <p:spPr/>
        <p:txBody>
          <a:bodyPr/>
          <a:lstStyle/>
          <a:p>
            <a:fld id="{24FB0E11-F290-8544-8C35-FDF2BECC449A}" type="slidenum">
              <a:rPr lang="en-US" smtClean="0"/>
              <a:t>32</a:t>
            </a:fld>
            <a:endParaRPr lang="en-US"/>
          </a:p>
        </p:txBody>
      </p:sp>
    </p:spTree>
    <p:extLst>
      <p:ext uri="{BB962C8B-B14F-4D97-AF65-F5344CB8AC3E}">
        <p14:creationId xmlns:p14="http://schemas.microsoft.com/office/powerpoint/2010/main" val="3811096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defRPr/>
            </a:pPr>
            <a:r>
              <a:rPr lang="en-US" b="0" baseline="0" dirty="0"/>
              <a:t>The required training format to present the online </a:t>
            </a:r>
            <a:r>
              <a:rPr lang="en-US" dirty="0"/>
              <a:t>MAP Certification</a:t>
            </a:r>
            <a:r>
              <a:rPr lang="en-US" b="0" baseline="0" dirty="0"/>
              <a:t> course is a blended training</a:t>
            </a:r>
            <a:r>
              <a:rPr lang="en-US" dirty="0"/>
              <a:t>.</a:t>
            </a:r>
            <a:r>
              <a:rPr lang="en-US" b="0" baseline="0" dirty="0"/>
              <a:t> The blended training format consists of the 9 units and quizzes </a:t>
            </a:r>
            <a:r>
              <a:rPr lang="en-US" b="0" strike="noStrike" baseline="0" dirty="0"/>
              <a:t>completed in the online course </a:t>
            </a:r>
            <a:r>
              <a:rPr lang="en-US" b="0" baseline="0" dirty="0"/>
              <a:t>and a ‘face-to-face’ (either virtual or in-person) session or sessions with the MAP Trainer to present or review content and practice the transcription and medication administration skills.</a:t>
            </a:r>
            <a:r>
              <a:rPr lang="en-US" dirty="0"/>
              <a:t> </a:t>
            </a:r>
            <a:endParaRPr lang="en-US" sz="1200" b="0" i="0" u="none" strike="sngStrike" kern="1200" dirty="0">
              <a:solidFill>
                <a:schemeClr val="tx1"/>
              </a:solidFill>
              <a:effectLst/>
              <a:latin typeface="+mn-lt"/>
              <a:ea typeface="+mn-ea"/>
              <a:cs typeface="+mn-cs"/>
            </a:endParaRPr>
          </a:p>
          <a:p>
            <a:endParaRPr lang="en-US" b="1" baseline="0" dirty="0"/>
          </a:p>
          <a:p>
            <a:endParaRPr lang="en-US" dirty="0"/>
          </a:p>
          <a:p>
            <a:endParaRPr lang="en-US" i="1"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33</a:t>
            </a:fld>
            <a:endParaRPr lang="en-US"/>
          </a:p>
        </p:txBody>
      </p:sp>
    </p:spTree>
    <p:extLst>
      <p:ext uri="{BB962C8B-B14F-4D97-AF65-F5344CB8AC3E}">
        <p14:creationId xmlns:p14="http://schemas.microsoft.com/office/powerpoint/2010/main" val="1698779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sz="1200" b="0" dirty="0">
                <a:solidFill>
                  <a:schemeClr val="tx1"/>
                </a:solidFill>
                <a:effectLst/>
                <a:latin typeface="+mn-lt"/>
                <a:ea typeface="Times New Roman" panose="02020603050405020304" pitchFamily="18" charset="0"/>
              </a:rPr>
              <a:t>Trainers</a:t>
            </a:r>
            <a:r>
              <a:rPr lang="en-US" dirty="0">
                <a:ea typeface="Times New Roman" panose="02020603050405020304" pitchFamily="18" charset="0"/>
              </a:rPr>
              <a:t> must</a:t>
            </a:r>
            <a:r>
              <a:rPr lang="en-US" sz="1200" b="0" dirty="0">
                <a:solidFill>
                  <a:schemeClr val="tx1"/>
                </a:solidFill>
                <a:effectLst/>
                <a:latin typeface="+mn-lt"/>
                <a:ea typeface="Times New Roman" panose="02020603050405020304" pitchFamily="18" charset="0"/>
              </a:rPr>
              <a:t> submit a roster to CDDER, one week prior to the scheduled course start date, when conducting a MAP </a:t>
            </a:r>
            <a:r>
              <a:rPr lang="en-US" dirty="0">
                <a:ea typeface="Times New Roman" panose="02020603050405020304" pitchFamily="18" charset="0"/>
              </a:rPr>
              <a:t>course</a:t>
            </a:r>
            <a:r>
              <a:rPr lang="en-US" sz="1200" b="0" dirty="0">
                <a:solidFill>
                  <a:schemeClr val="tx1"/>
                </a:solidFill>
                <a:effectLst/>
                <a:latin typeface="+mn-lt"/>
                <a:ea typeface="Times New Roman" panose="02020603050405020304" pitchFamily="18" charset="0"/>
              </a:rPr>
              <a:t>. Each student must log in to the online course with their individual username and password and complete each unit to get credit.</a:t>
            </a:r>
            <a:r>
              <a:rPr lang="en-US" b="0" dirty="0">
                <a:solidFill>
                  <a:schemeClr val="tx1"/>
                </a:solidFill>
                <a:ea typeface="Times New Roman" panose="02020603050405020304" pitchFamily="18" charset="0"/>
              </a:rPr>
              <a:t> </a:t>
            </a:r>
            <a:r>
              <a:rPr lang="en-US" sz="1200" b="0" dirty="0">
                <a:solidFill>
                  <a:schemeClr val="tx1"/>
                </a:solidFill>
                <a:effectLst/>
                <a:latin typeface="+mn-lt"/>
                <a:ea typeface="Times New Roman" panose="02020603050405020304" pitchFamily="18" charset="0"/>
              </a:rPr>
              <a:t>Students can work on the online portion of the course at their own pace or in class with the Trainer or a combination of both.</a:t>
            </a:r>
            <a:r>
              <a:rPr lang="en-US" b="0" dirty="0">
                <a:solidFill>
                  <a:schemeClr val="tx1"/>
                </a:solidFill>
                <a:ea typeface="Times New Roman" panose="02020603050405020304" pitchFamily="18" charset="0"/>
              </a:rPr>
              <a:t> </a:t>
            </a:r>
            <a:r>
              <a:rPr lang="en-US" sz="1200" b="0" dirty="0">
                <a:solidFill>
                  <a:schemeClr val="tx1"/>
                </a:solidFill>
                <a:effectLst/>
                <a:latin typeface="+mn-lt"/>
                <a:ea typeface="Times New Roman" panose="02020603050405020304" pitchFamily="18" charset="0"/>
              </a:rPr>
              <a:t>The skills portions can be completed either in person or virtually, depending on Trainer preference. </a:t>
            </a:r>
            <a:r>
              <a:rPr lang="en-US" dirty="0"/>
              <a:t>The face-to-face sessions will help support the students, especially those who have ESL or those who initially require hands-on technical  support. </a:t>
            </a:r>
            <a:endParaRPr lang="en-US" b="0" dirty="0"/>
          </a:p>
          <a:p>
            <a:pPr fontAlgn="base"/>
            <a:endParaRPr lang="en-US" b="0" dirty="0"/>
          </a:p>
          <a:p>
            <a:endParaRPr lang="en-US" dirty="0"/>
          </a:p>
          <a:p>
            <a:endParaRPr lang="en-US" i="1"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34</a:t>
            </a:fld>
            <a:endParaRPr lang="en-US"/>
          </a:p>
        </p:txBody>
      </p:sp>
    </p:spTree>
    <p:extLst>
      <p:ext uri="{BB962C8B-B14F-4D97-AF65-F5344CB8AC3E}">
        <p14:creationId xmlns:p14="http://schemas.microsoft.com/office/powerpoint/2010/main" val="3133587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D&amp;S Testing reminders are covered on the next few slides.</a:t>
            </a:r>
          </a:p>
        </p:txBody>
      </p:sp>
      <p:sp>
        <p:nvSpPr>
          <p:cNvPr id="4" name="Slide Number Placeholder 3"/>
          <p:cNvSpPr>
            <a:spLocks noGrp="1"/>
          </p:cNvSpPr>
          <p:nvPr>
            <p:ph type="sldNum" sz="quarter" idx="5"/>
          </p:nvPr>
        </p:nvSpPr>
        <p:spPr/>
        <p:txBody>
          <a:bodyPr/>
          <a:lstStyle/>
          <a:p>
            <a:fld id="{24FB0E11-F290-8544-8C35-FDF2BECC449A}" type="slidenum">
              <a:rPr lang="en-US" smtClean="0"/>
              <a:t>35</a:t>
            </a:fld>
            <a:endParaRPr lang="en-US"/>
          </a:p>
        </p:txBody>
      </p:sp>
    </p:spTree>
    <p:extLst>
      <p:ext uri="{BB962C8B-B14F-4D97-AF65-F5344CB8AC3E}">
        <p14:creationId xmlns:p14="http://schemas.microsoft.com/office/powerpoint/2010/main" val="966121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note there is a new link to access </a:t>
            </a:r>
            <a:r>
              <a:rPr lang="en-US" err="1"/>
              <a:t>TestMaster</a:t>
            </a:r>
            <a:r>
              <a:rPr lang="en-US"/>
              <a:t> Universe.</a:t>
            </a:r>
          </a:p>
        </p:txBody>
      </p:sp>
      <p:sp>
        <p:nvSpPr>
          <p:cNvPr id="4" name="Slide Number Placeholder 3"/>
          <p:cNvSpPr>
            <a:spLocks noGrp="1"/>
          </p:cNvSpPr>
          <p:nvPr>
            <p:ph type="sldNum" sz="quarter" idx="5"/>
          </p:nvPr>
        </p:nvSpPr>
        <p:spPr/>
        <p:txBody>
          <a:bodyPr/>
          <a:lstStyle/>
          <a:p>
            <a:fld id="{24FB0E11-F290-8544-8C35-FDF2BECC449A}" type="slidenum">
              <a:rPr lang="en-US" smtClean="0"/>
              <a:t>36</a:t>
            </a:fld>
            <a:endParaRPr lang="en-US"/>
          </a:p>
        </p:txBody>
      </p:sp>
    </p:spTree>
    <p:extLst>
      <p:ext uri="{BB962C8B-B14F-4D97-AF65-F5344CB8AC3E}">
        <p14:creationId xmlns:p14="http://schemas.microsoft.com/office/powerpoint/2010/main" val="698472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dirty="0">
                <a:solidFill>
                  <a:schemeClr val="tx1"/>
                </a:solidFill>
                <a:effectLst/>
                <a:latin typeface="+mn-lt"/>
              </a:rPr>
              <a:t>Test candidates are being turned away because there are discrepancies between the name entered in their TMU Record and the name on their government issued ID.</a:t>
            </a:r>
            <a:r>
              <a:rPr lang="en-US" dirty="0"/>
              <a:t> </a:t>
            </a:r>
            <a:r>
              <a:rPr lang="en-US" sz="1200" b="0" i="0" u="none" strike="noStrike" dirty="0">
                <a:solidFill>
                  <a:schemeClr val="tx1"/>
                </a:solidFill>
                <a:effectLst/>
                <a:latin typeface="+mn-lt"/>
              </a:rPr>
              <a:t>If the name does not match, the candidate will be marked as 'no-show' for test</a:t>
            </a:r>
            <a:r>
              <a:rPr lang="en-US" dirty="0"/>
              <a:t> </a:t>
            </a:r>
            <a:r>
              <a:rPr lang="en-US" sz="1200" b="0" i="0" u="none" strike="noStrike" dirty="0">
                <a:solidFill>
                  <a:schemeClr val="tx1"/>
                </a:solidFill>
                <a:effectLst/>
                <a:latin typeface="+mn-lt"/>
              </a:rPr>
              <a:t>event and incur a $45 no-show fee payable before they can reschedule another test attempt.​ Please remember, it is the Trainer’s responsibility to ensure staff are verifying that the name in their TMU record matches </a:t>
            </a:r>
            <a:r>
              <a:rPr lang="en-US" dirty="0"/>
              <a:t>the</a:t>
            </a:r>
            <a:r>
              <a:rPr lang="en-US" sz="1200" b="0" i="0" u="none" strike="noStrike" dirty="0">
                <a:solidFill>
                  <a:schemeClr val="tx1"/>
                </a:solidFill>
                <a:effectLst/>
                <a:latin typeface="+mn-lt"/>
              </a:rPr>
              <a:t> government issued ID they will use for testing. The first and last name, including any suffix, on their ID must match their TMU record. Trainers can do this with their staff during the in-person training component or instruct staff to do this independently. The candidate or trainer can edit the name in TMU up until the employer verifies their employment. These details are in the Candidate Handbook.</a:t>
            </a:r>
            <a:r>
              <a:rPr lang="en-US" dirty="0"/>
              <a:t> Trainers</a:t>
            </a:r>
            <a:r>
              <a:rPr lang="en-US" sz="1200" b="0" i="0" u="none" strike="noStrike" dirty="0">
                <a:solidFill>
                  <a:schemeClr val="tx1"/>
                </a:solidFill>
                <a:effectLst/>
                <a:latin typeface="+mn-lt"/>
              </a:rPr>
              <a:t> may need to 'assist' some students with this to ensure they are not turned away!</a:t>
            </a:r>
          </a:p>
          <a:p>
            <a:pPr algn="l" rtl="0" fontAlgn="base"/>
            <a:r>
              <a:rPr lang="en-US" sz="1200" b="0" i="0" u="none" strike="noStrike" dirty="0">
                <a:solidFill>
                  <a:srgbClr val="444444"/>
                </a:solidFill>
                <a:effectLst/>
                <a:latin typeface="Aptos"/>
              </a:rPr>
              <a:t>​</a:t>
            </a:r>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37</a:t>
            </a:fld>
            <a:endParaRPr lang="en-US"/>
          </a:p>
        </p:txBody>
      </p:sp>
    </p:spTree>
    <p:extLst>
      <p:ext uri="{BB962C8B-B14F-4D97-AF65-F5344CB8AC3E}">
        <p14:creationId xmlns:p14="http://schemas.microsoft.com/office/powerpoint/2010/main" val="22608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Candidates are responsible to review the D&amp;S Candidate Handbook prior to testing. The Handbook contains information on testing attempts, pricing, no show policies along with all other pertinent information related to testing. You can find the handbook at the link listed on your screen. The handbook will be updated to align with the new medication administration process.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38</a:t>
            </a:fld>
            <a:endParaRPr lang="en-US"/>
          </a:p>
        </p:txBody>
      </p:sp>
    </p:spTree>
    <p:extLst>
      <p:ext uri="{BB962C8B-B14F-4D97-AF65-F5344CB8AC3E}">
        <p14:creationId xmlns:p14="http://schemas.microsoft.com/office/powerpoint/2010/main" val="1130968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t>
            </a:r>
            <a:r>
              <a:rPr lang="en-US" dirty="0">
                <a:solidFill>
                  <a:schemeClr val="tx1"/>
                </a:solidFill>
              </a:rPr>
              <a:t>a reminder</a:t>
            </a:r>
            <a:r>
              <a:rPr lang="en-US" dirty="0"/>
              <a:t>,</a:t>
            </a:r>
            <a:r>
              <a:rPr lang="en-US" dirty="0">
                <a:solidFill>
                  <a:schemeClr val="tx1"/>
                </a:solidFill>
              </a:rPr>
              <a:t> all testing materials must remain free of any highlighting, or additional markings, etc.</a:t>
            </a:r>
            <a:r>
              <a:rPr lang="en-US" dirty="0"/>
              <a:t> </a:t>
            </a:r>
            <a:r>
              <a:rPr lang="en-US" dirty="0">
                <a:solidFill>
                  <a:schemeClr val="tx1"/>
                </a:solidFill>
              </a:rPr>
              <a:t>The testing materials should be kept confidential.</a:t>
            </a:r>
            <a:r>
              <a:rPr lang="en-US" dirty="0"/>
              <a:t> </a:t>
            </a:r>
            <a:r>
              <a:rPr lang="en-US" dirty="0">
                <a:solidFill>
                  <a:schemeClr val="tx1"/>
                </a:solidFill>
              </a:rPr>
              <a:t>Candidates are not to use any of the testing materials for practice prior to their scheduled test event.</a:t>
            </a:r>
            <a:r>
              <a:rPr lang="en-US" dirty="0"/>
              <a:t>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FF33CEA8-1D06-42CA-950E-958494173958}" type="slidenum">
              <a:rPr lang="en-US" smtClean="0"/>
              <a:t>39</a:t>
            </a:fld>
            <a:endParaRPr lang="en-US"/>
          </a:p>
        </p:txBody>
      </p:sp>
    </p:spTree>
    <p:extLst>
      <p:ext uri="{BB962C8B-B14F-4D97-AF65-F5344CB8AC3E}">
        <p14:creationId xmlns:p14="http://schemas.microsoft.com/office/powerpoint/2010/main" val="319726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tx1"/>
                </a:solidFill>
                <a:latin typeface="+mn-lt"/>
              </a:rPr>
              <a:t>Now that </a:t>
            </a:r>
            <a:r>
              <a:rPr lang="en-US" dirty="0"/>
              <a:t>the</a:t>
            </a:r>
            <a:r>
              <a:rPr lang="en-US" dirty="0">
                <a:solidFill>
                  <a:schemeClr val="tx1"/>
                </a:solidFill>
                <a:latin typeface="+mn-lt"/>
              </a:rPr>
              <a:t> MAP Policy Manual is a live document, it is updated as needed.</a:t>
            </a:r>
            <a:r>
              <a:rPr lang="en-US" dirty="0"/>
              <a:t> When MAP Policy is updated, DPH notifies Service Providers via an email blast, using the emails on record that are associated with each site's MCSR. </a:t>
            </a:r>
            <a:r>
              <a:rPr lang="en-US" dirty="0">
                <a:solidFill>
                  <a:schemeClr val="tx1"/>
                </a:solidFill>
                <a:latin typeface="+mn-lt"/>
              </a:rPr>
              <a:t>Highlights of the </a:t>
            </a:r>
            <a:r>
              <a:rPr lang="en-US" dirty="0"/>
              <a:t>11-15-2023</a:t>
            </a:r>
            <a:r>
              <a:rPr lang="en-US" dirty="0">
                <a:solidFill>
                  <a:schemeClr val="tx1"/>
                </a:solidFill>
                <a:latin typeface="+mn-lt"/>
              </a:rPr>
              <a:t> updates and changes include: </a:t>
            </a:r>
            <a:r>
              <a:rPr lang="en-US" sz="1200" dirty="0">
                <a:solidFill>
                  <a:schemeClr val="tx1"/>
                </a:solidFill>
                <a:effectLst/>
                <a:latin typeface="+mn-lt"/>
                <a:ea typeface="Aptos" panose="020B0004020202020204" pitchFamily="34" charset="0"/>
              </a:rPr>
              <a:t>The timeline to complete </a:t>
            </a:r>
            <a:r>
              <a:rPr lang="en-US" dirty="0">
                <a:ea typeface="Aptos" panose="020B0004020202020204" pitchFamily="34" charset="0"/>
              </a:rPr>
              <a:t>Train-the-Trainer</a:t>
            </a:r>
            <a:r>
              <a:rPr lang="en-US" sz="1200" dirty="0">
                <a:solidFill>
                  <a:schemeClr val="tx1"/>
                </a:solidFill>
                <a:effectLst/>
                <a:latin typeface="+mn-lt"/>
                <a:ea typeface="Aptos" panose="020B0004020202020204" pitchFamily="34" charset="0"/>
              </a:rPr>
              <a:t> is now 3 months. MAP Trainer Candidates with less than 2 years</a:t>
            </a:r>
            <a:r>
              <a:rPr lang="en-US" dirty="0">
                <a:ea typeface="Aptos" panose="020B0004020202020204" pitchFamily="34" charset="0"/>
              </a:rPr>
              <a:t>'</a:t>
            </a:r>
            <a:r>
              <a:rPr lang="en-US" sz="1200" dirty="0">
                <a:solidFill>
                  <a:schemeClr val="tx1"/>
                </a:solidFill>
                <a:effectLst/>
                <a:latin typeface="+mn-lt"/>
                <a:ea typeface="Aptos" panose="020B0004020202020204" pitchFamily="34" charset="0"/>
              </a:rPr>
              <a:t> experience are subject to an ‘Admission Review Process’ by the applicable state agency MAP Director. A copy of a prescription is now allowed to be used as an HCP order.</a:t>
            </a:r>
            <a:r>
              <a:rPr lang="en-US" dirty="0">
                <a:ea typeface="Aptos" panose="020B0004020202020204" pitchFamily="34" charset="0"/>
              </a:rPr>
              <a:t> </a:t>
            </a:r>
            <a:r>
              <a:rPr lang="en-US" sz="1200" dirty="0">
                <a:solidFill>
                  <a:schemeClr val="tx1"/>
                </a:solidFill>
                <a:effectLst/>
                <a:latin typeface="+mn-lt"/>
                <a:ea typeface="Aptos" panose="020B0004020202020204" pitchFamily="34" charset="0"/>
              </a:rPr>
              <a:t>The hotline reporting process to DPH is online only. Hotline medication occurrences are no longer called into DPH or faxed to DPH.</a:t>
            </a:r>
            <a:r>
              <a:rPr lang="en-US" dirty="0">
                <a:ea typeface="Aptos" panose="020B0004020202020204" pitchFamily="34" charset="0"/>
              </a:rPr>
              <a:t>  </a:t>
            </a:r>
            <a:r>
              <a:rPr lang="en-US" sz="1200" dirty="0">
                <a:solidFill>
                  <a:schemeClr val="tx1"/>
                </a:solidFill>
                <a:effectLst/>
                <a:latin typeface="+mn-lt"/>
                <a:ea typeface="Aptos" panose="020B0004020202020204" pitchFamily="34" charset="0"/>
              </a:rPr>
              <a:t>All required and sample forms in the body of the manual were replaced with links.</a:t>
            </a:r>
          </a:p>
          <a:p>
            <a:pPr marR="0" lvl="0" algn="l" defTabSz="914400" rtl="0" eaLnBrk="1" fontAlgn="auto" latinLnBrk="0" hangingPunct="1">
              <a:lnSpc>
                <a:spcPct val="100000"/>
              </a:lnSpc>
              <a:spcBef>
                <a:spcPts val="0"/>
              </a:spcBef>
              <a:spcAft>
                <a:spcPts val="0"/>
              </a:spcAft>
              <a:buClrTx/>
              <a:buSzTx/>
              <a:tabLst/>
              <a:defRPr/>
            </a:pPr>
            <a:endParaRPr lang="en-US" sz="1200" dirty="0">
              <a:solidFill>
                <a:schemeClr val="tx1"/>
              </a:solidFill>
              <a:effectLst/>
              <a:latin typeface="+mn-lt"/>
              <a:ea typeface="Aptos" panose="020B0004020202020204" pitchFamily="34" charset="0"/>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4</a:t>
            </a:fld>
            <a:endParaRPr lang="en-US"/>
          </a:p>
        </p:txBody>
      </p:sp>
    </p:spTree>
    <p:extLst>
      <p:ext uri="{BB962C8B-B14F-4D97-AF65-F5344CB8AC3E}">
        <p14:creationId xmlns:p14="http://schemas.microsoft.com/office/powerpoint/2010/main" val="3036793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remind new trainers that your clock starts when your status is changed to 'trainer’ on mapmass.com. This means that you must view required webinars within the specified timeframe and conduct a minimum of one online MAP Certification Course within one year from the day you become a MAP Trainer. </a:t>
            </a:r>
            <a:r>
              <a:rPr lang="en-US" dirty="0">
                <a:solidFill>
                  <a:schemeClr val="tx1"/>
                </a:solidFill>
                <a:latin typeface="+mn-lt"/>
              </a:rPr>
              <a:t>This applies to all MAP </a:t>
            </a:r>
            <a:r>
              <a:rPr lang="en-US" dirty="0"/>
              <a:t>Trainers. </a:t>
            </a:r>
            <a:endParaRPr lang="en-US" dirty="0">
              <a:solidFill>
                <a:schemeClr val="tx1"/>
              </a:solidFill>
              <a:latin typeface="+mn-lt"/>
            </a:endParaRPr>
          </a:p>
          <a:p>
            <a:endParaRPr lang="en-US" dirty="0">
              <a:solidFill>
                <a:schemeClr val="tx1"/>
              </a:solidFill>
              <a:latin typeface="+mn-lt"/>
            </a:endParaRPr>
          </a:p>
          <a:p>
            <a:endParaRPr lang="en-US" dirty="0">
              <a:solidFill>
                <a:schemeClr val="tx1"/>
              </a:solidFill>
              <a:latin typeface="+mn-lt"/>
            </a:endParaRPr>
          </a:p>
          <a:p>
            <a:endParaRPr lang="en-US" dirty="0">
              <a:solidFill>
                <a:schemeClr val="tx1"/>
              </a:solidFill>
              <a:latin typeface="+mn-lt"/>
            </a:endParaRPr>
          </a:p>
          <a:p>
            <a:pPr>
              <a:defRPr/>
            </a:pPr>
            <a:endParaRPr lang="en-US" sz="1200" dirty="0">
              <a:solidFill>
                <a:schemeClr val="tx1"/>
              </a:solidFill>
              <a:effectLst/>
              <a:latin typeface="+mn-lt"/>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F33CEA8-1D06-42CA-950E-958494173958}" type="slidenum">
              <a:rPr lang="en-US" smtClean="0"/>
              <a:t>40</a:t>
            </a:fld>
            <a:endParaRPr lang="en-US"/>
          </a:p>
        </p:txBody>
      </p:sp>
    </p:spTree>
    <p:extLst>
      <p:ext uri="{BB962C8B-B14F-4D97-AF65-F5344CB8AC3E}">
        <p14:creationId xmlns:p14="http://schemas.microsoft.com/office/powerpoint/2010/main" val="3091667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Since the Required Webinars and email notifications are the primary means of communication to the trainers, it is very important to ensure that you’ve reported changes in your email address to CDDER. CDDER sends out regular email blasts to all trainers to give updates and new information related to MAP. CDDER uses your contact email to announce when required webinars are posted for viewing.</a:t>
            </a:r>
          </a:p>
          <a:p>
            <a:endParaRPr lang="en-US" dirty="0"/>
          </a:p>
          <a:p>
            <a:endParaRPr lang="en-US" dirty="0"/>
          </a:p>
        </p:txBody>
      </p:sp>
      <p:sp>
        <p:nvSpPr>
          <p:cNvPr id="4" name="Slide Number Placeholder 3"/>
          <p:cNvSpPr>
            <a:spLocks noGrp="1"/>
          </p:cNvSpPr>
          <p:nvPr>
            <p:ph type="sldNum" sz="quarter" idx="5"/>
          </p:nvPr>
        </p:nvSpPr>
        <p:spPr/>
        <p:txBody>
          <a:bodyPr/>
          <a:lstStyle/>
          <a:p>
            <a:fld id="{FF33CEA8-1D06-42CA-950E-958494173958}" type="slidenum">
              <a:rPr lang="en-US" smtClean="0"/>
              <a:t>41</a:t>
            </a:fld>
            <a:endParaRPr lang="en-US"/>
          </a:p>
        </p:txBody>
      </p:sp>
    </p:spTree>
    <p:extLst>
      <p:ext uri="{BB962C8B-B14F-4D97-AF65-F5344CB8AC3E}">
        <p14:creationId xmlns:p14="http://schemas.microsoft.com/office/powerpoint/2010/main" val="1535694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mapmass</a:t>
            </a:r>
            <a:r>
              <a:rPr lang="en-US" dirty="0"/>
              <a:t> website has recently been enhanced to streamline how to access 'Required MAP Trainer Webinars'. They are contained in their own Moodle Course and can be found after you log in and access 'My Courses' on the homepage. After that, scroll down and select 'Required MAP Trainer Webinars’.</a:t>
            </a:r>
            <a:r>
              <a:rPr lang="en-US" dirty="0">
                <a:solidFill>
                  <a:schemeClr val="tx1"/>
                </a:solidFill>
              </a:rPr>
              <a:t> All MAP Trainers are enrolled in that course and have access.</a:t>
            </a:r>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42</a:t>
            </a:fld>
            <a:endParaRPr lang="en-US"/>
          </a:p>
        </p:txBody>
      </p:sp>
    </p:spTree>
    <p:extLst>
      <p:ext uri="{BB962C8B-B14F-4D97-AF65-F5344CB8AC3E}">
        <p14:creationId xmlns:p14="http://schemas.microsoft.com/office/powerpoint/2010/main" val="14457486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In addition to the email </a:t>
            </a:r>
            <a:r>
              <a:rPr lang="en-US" dirty="0"/>
              <a:t>announcement from CDDER notifying trainers of a new Required MAP Trainer Webinar to view, there</a:t>
            </a:r>
            <a:r>
              <a:rPr lang="en-US" dirty="0">
                <a:solidFill>
                  <a:schemeClr val="tx1"/>
                </a:solidFill>
              </a:rPr>
              <a:t> </a:t>
            </a:r>
            <a:r>
              <a:rPr lang="en-US" dirty="0"/>
              <a:t>will be an additional blue banner</a:t>
            </a:r>
            <a:r>
              <a:rPr lang="en-US" dirty="0">
                <a:solidFill>
                  <a:schemeClr val="tx1"/>
                </a:solidFill>
              </a:rPr>
              <a:t> on the </a:t>
            </a:r>
            <a:r>
              <a:rPr lang="en-US" dirty="0" err="1">
                <a:solidFill>
                  <a:schemeClr val="tx1"/>
                </a:solidFill>
              </a:rPr>
              <a:t>mapmass</a:t>
            </a:r>
            <a:r>
              <a:rPr lang="en-US" dirty="0">
                <a:solidFill>
                  <a:schemeClr val="tx1"/>
                </a:solidFill>
              </a:rPr>
              <a:t> homepage </a:t>
            </a:r>
            <a:r>
              <a:rPr lang="en-US" dirty="0"/>
              <a:t>alerting trainers. The banner will include the 'viewing period' for trainers to receive credit for watching. Trainers will be required to log in to access the webinar. </a:t>
            </a:r>
          </a:p>
          <a:p>
            <a:endParaRPr lang="en-US" dirty="0"/>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43</a:t>
            </a:fld>
            <a:endParaRPr lang="en-US"/>
          </a:p>
        </p:txBody>
      </p:sp>
    </p:spTree>
    <p:extLst>
      <p:ext uri="{BB962C8B-B14F-4D97-AF65-F5344CB8AC3E}">
        <p14:creationId xmlns:p14="http://schemas.microsoft.com/office/powerpoint/2010/main" val="2263272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E4C2-85AE-D6C1-109A-0D340C165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5F94-B90C-AEDB-28BD-80F51034F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2A49D-B534-C136-52DF-31B43D7A6106}"/>
              </a:ext>
            </a:extLst>
          </p:cNvPr>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a:t>On your dashboard, there are now steps to follow to ensure you receive viewing credit.</a:t>
            </a:r>
          </a:p>
        </p:txBody>
      </p:sp>
      <p:sp>
        <p:nvSpPr>
          <p:cNvPr id="4" name="Slide Number Placeholder 3">
            <a:extLst>
              <a:ext uri="{FF2B5EF4-FFF2-40B4-BE49-F238E27FC236}">
                <a16:creationId xmlns:a16="http://schemas.microsoft.com/office/drawing/2014/main" id="{26090EDC-4FC9-DFE6-0B3C-C833D35A216E}"/>
              </a:ext>
            </a:extLst>
          </p:cNvPr>
          <p:cNvSpPr>
            <a:spLocks noGrp="1"/>
          </p:cNvSpPr>
          <p:nvPr>
            <p:ph type="sldNum" sz="quarter" idx="5"/>
          </p:nvPr>
        </p:nvSpPr>
        <p:spPr/>
        <p:txBody>
          <a:bodyPr/>
          <a:lstStyle/>
          <a:p>
            <a:fld id="{04F89E47-2BCA-45D2-8284-9B8468E9BEB5}" type="slidenum">
              <a:rPr lang="en-US" smtClean="0"/>
              <a:t>44</a:t>
            </a:fld>
            <a:endParaRPr lang="en-US"/>
          </a:p>
        </p:txBody>
      </p:sp>
    </p:spTree>
    <p:extLst>
      <p:ext uri="{BB962C8B-B14F-4D97-AF65-F5344CB8AC3E}">
        <p14:creationId xmlns:p14="http://schemas.microsoft.com/office/powerpoint/2010/main" val="1010209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E4C2-85AE-D6C1-109A-0D340C165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5F94-B90C-AEDB-28BD-80F51034F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2A49D-B534-C136-52DF-31B43D7A6106}"/>
              </a:ext>
            </a:extLst>
          </p:cNvPr>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a:t>Follow the prompts you will see on your dashboard.</a:t>
            </a:r>
          </a:p>
        </p:txBody>
      </p:sp>
      <p:sp>
        <p:nvSpPr>
          <p:cNvPr id="4" name="Slide Number Placeholder 3">
            <a:extLst>
              <a:ext uri="{FF2B5EF4-FFF2-40B4-BE49-F238E27FC236}">
                <a16:creationId xmlns:a16="http://schemas.microsoft.com/office/drawing/2014/main" id="{26090EDC-4FC9-DFE6-0B3C-C833D35A216E}"/>
              </a:ext>
            </a:extLst>
          </p:cNvPr>
          <p:cNvSpPr>
            <a:spLocks noGrp="1"/>
          </p:cNvSpPr>
          <p:nvPr>
            <p:ph type="sldNum" sz="quarter" idx="5"/>
          </p:nvPr>
        </p:nvSpPr>
        <p:spPr/>
        <p:txBody>
          <a:bodyPr/>
          <a:lstStyle/>
          <a:p>
            <a:fld id="{04F89E47-2BCA-45D2-8284-9B8468E9BEB5}" type="slidenum">
              <a:rPr lang="en-US" smtClean="0"/>
              <a:t>45</a:t>
            </a:fld>
            <a:endParaRPr lang="en-US"/>
          </a:p>
        </p:txBody>
      </p:sp>
    </p:spTree>
    <p:extLst>
      <p:ext uri="{BB962C8B-B14F-4D97-AF65-F5344CB8AC3E}">
        <p14:creationId xmlns:p14="http://schemas.microsoft.com/office/powerpoint/2010/main" val="524466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E4C2-85AE-D6C1-109A-0D340C165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5F94-B90C-AEDB-28BD-80F51034F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2A49D-B534-C136-52DF-31B43D7A6106}"/>
              </a:ext>
            </a:extLst>
          </p:cNvPr>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a:t>After viewing the webinar, you will answer 2 Questions.</a:t>
            </a:r>
          </a:p>
        </p:txBody>
      </p:sp>
      <p:sp>
        <p:nvSpPr>
          <p:cNvPr id="4" name="Slide Number Placeholder 3">
            <a:extLst>
              <a:ext uri="{FF2B5EF4-FFF2-40B4-BE49-F238E27FC236}">
                <a16:creationId xmlns:a16="http://schemas.microsoft.com/office/drawing/2014/main" id="{26090EDC-4FC9-DFE6-0B3C-C833D35A216E}"/>
              </a:ext>
            </a:extLst>
          </p:cNvPr>
          <p:cNvSpPr>
            <a:spLocks noGrp="1"/>
          </p:cNvSpPr>
          <p:nvPr>
            <p:ph type="sldNum" sz="quarter" idx="5"/>
          </p:nvPr>
        </p:nvSpPr>
        <p:spPr/>
        <p:txBody>
          <a:bodyPr/>
          <a:lstStyle/>
          <a:p>
            <a:fld id="{04F89E47-2BCA-45D2-8284-9B8468E9BEB5}" type="slidenum">
              <a:rPr lang="en-US" smtClean="0"/>
              <a:t>46</a:t>
            </a:fld>
            <a:endParaRPr lang="en-US"/>
          </a:p>
        </p:txBody>
      </p:sp>
    </p:spTree>
    <p:extLst>
      <p:ext uri="{BB962C8B-B14F-4D97-AF65-F5344CB8AC3E}">
        <p14:creationId xmlns:p14="http://schemas.microsoft.com/office/powerpoint/2010/main" val="2058409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E4C2-85AE-D6C1-109A-0D340C165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5F94-B90C-AEDB-28BD-80F51034F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2A49D-B534-C136-52DF-31B43D7A6106}"/>
              </a:ext>
            </a:extLst>
          </p:cNvPr>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a:t>Question 1 asks if you watched the webinar and know who to contact if you have further questions on the content presented.</a:t>
            </a:r>
          </a:p>
        </p:txBody>
      </p:sp>
      <p:sp>
        <p:nvSpPr>
          <p:cNvPr id="4" name="Slide Number Placeholder 3">
            <a:extLst>
              <a:ext uri="{FF2B5EF4-FFF2-40B4-BE49-F238E27FC236}">
                <a16:creationId xmlns:a16="http://schemas.microsoft.com/office/drawing/2014/main" id="{26090EDC-4FC9-DFE6-0B3C-C833D35A216E}"/>
              </a:ext>
            </a:extLst>
          </p:cNvPr>
          <p:cNvSpPr>
            <a:spLocks noGrp="1"/>
          </p:cNvSpPr>
          <p:nvPr>
            <p:ph type="sldNum" sz="quarter" idx="5"/>
          </p:nvPr>
        </p:nvSpPr>
        <p:spPr/>
        <p:txBody>
          <a:bodyPr/>
          <a:lstStyle/>
          <a:p>
            <a:fld id="{04F89E47-2BCA-45D2-8284-9B8468E9BEB5}" type="slidenum">
              <a:rPr lang="en-US" smtClean="0"/>
              <a:t>47</a:t>
            </a:fld>
            <a:endParaRPr lang="en-US"/>
          </a:p>
        </p:txBody>
      </p:sp>
    </p:spTree>
    <p:extLst>
      <p:ext uri="{BB962C8B-B14F-4D97-AF65-F5344CB8AC3E}">
        <p14:creationId xmlns:p14="http://schemas.microsoft.com/office/powerpoint/2010/main" val="2001518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E4C2-85AE-D6C1-109A-0D340C165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5F94-B90C-AEDB-28BD-80F51034F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2A49D-B534-C136-52DF-31B43D7A6106}"/>
              </a:ext>
            </a:extLst>
          </p:cNvPr>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a:t>Question 2 asks that you type your name to attest.</a:t>
            </a:r>
          </a:p>
        </p:txBody>
      </p:sp>
      <p:sp>
        <p:nvSpPr>
          <p:cNvPr id="4" name="Slide Number Placeholder 3">
            <a:extLst>
              <a:ext uri="{FF2B5EF4-FFF2-40B4-BE49-F238E27FC236}">
                <a16:creationId xmlns:a16="http://schemas.microsoft.com/office/drawing/2014/main" id="{26090EDC-4FC9-DFE6-0B3C-C833D35A216E}"/>
              </a:ext>
            </a:extLst>
          </p:cNvPr>
          <p:cNvSpPr>
            <a:spLocks noGrp="1"/>
          </p:cNvSpPr>
          <p:nvPr>
            <p:ph type="sldNum" sz="quarter" idx="5"/>
          </p:nvPr>
        </p:nvSpPr>
        <p:spPr/>
        <p:txBody>
          <a:bodyPr/>
          <a:lstStyle/>
          <a:p>
            <a:fld id="{04F89E47-2BCA-45D2-8284-9B8468E9BEB5}" type="slidenum">
              <a:rPr lang="en-US" smtClean="0"/>
              <a:t>48</a:t>
            </a:fld>
            <a:endParaRPr lang="en-US"/>
          </a:p>
        </p:txBody>
      </p:sp>
    </p:spTree>
    <p:extLst>
      <p:ext uri="{BB962C8B-B14F-4D97-AF65-F5344CB8AC3E}">
        <p14:creationId xmlns:p14="http://schemas.microsoft.com/office/powerpoint/2010/main" val="2508850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E4C2-85AE-D6C1-109A-0D340C165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5F94-B90C-AEDB-28BD-80F51034F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2A49D-B534-C136-52DF-31B43D7A6106}"/>
              </a:ext>
            </a:extLst>
          </p:cNvPr>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a:t>You will submit your answers.</a:t>
            </a:r>
          </a:p>
        </p:txBody>
      </p:sp>
      <p:sp>
        <p:nvSpPr>
          <p:cNvPr id="4" name="Slide Number Placeholder 3">
            <a:extLst>
              <a:ext uri="{FF2B5EF4-FFF2-40B4-BE49-F238E27FC236}">
                <a16:creationId xmlns:a16="http://schemas.microsoft.com/office/drawing/2014/main" id="{26090EDC-4FC9-DFE6-0B3C-C833D35A216E}"/>
              </a:ext>
            </a:extLst>
          </p:cNvPr>
          <p:cNvSpPr>
            <a:spLocks noGrp="1"/>
          </p:cNvSpPr>
          <p:nvPr>
            <p:ph type="sldNum" sz="quarter" idx="5"/>
          </p:nvPr>
        </p:nvSpPr>
        <p:spPr/>
        <p:txBody>
          <a:bodyPr/>
          <a:lstStyle/>
          <a:p>
            <a:fld id="{04F89E47-2BCA-45D2-8284-9B8468E9BEB5}" type="slidenum">
              <a:rPr lang="en-US" smtClean="0"/>
              <a:t>49</a:t>
            </a:fld>
            <a:endParaRPr lang="en-US"/>
          </a:p>
        </p:txBody>
      </p:sp>
    </p:spTree>
    <p:extLst>
      <p:ext uri="{BB962C8B-B14F-4D97-AF65-F5344CB8AC3E}">
        <p14:creationId xmlns:p14="http://schemas.microsoft.com/office/powerpoint/2010/main" val="114335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Highlights of the </a:t>
            </a:r>
            <a:r>
              <a:rPr lang="en-US" dirty="0"/>
              <a:t>3-1-2024</a:t>
            </a:r>
            <a:r>
              <a:rPr lang="en-US" dirty="0">
                <a:solidFill>
                  <a:schemeClr val="tx1"/>
                </a:solidFill>
              </a:rPr>
              <a:t> updates and changes include: </a:t>
            </a:r>
            <a:r>
              <a:rPr lang="en-US" sz="1200" dirty="0">
                <a:solidFill>
                  <a:schemeClr val="tx1"/>
                </a:solidFill>
                <a:effectLst/>
                <a:latin typeface="+mn-lt"/>
              </a:rPr>
              <a:t>The Annual Medication Administration Observation Form, MAP Recertification Evaluation Form, and MAP Recertification Evaluation Guide were updated to reflect the revised Medication Administration Process.</a:t>
            </a:r>
            <a:r>
              <a:rPr lang="en-US" dirty="0"/>
              <a:t> </a:t>
            </a:r>
            <a:r>
              <a:rPr lang="en-US" sz="1200" dirty="0">
                <a:solidFill>
                  <a:schemeClr val="tx1"/>
                </a:solidFill>
                <a:effectLst/>
                <a:latin typeface="+mn-lt"/>
              </a:rPr>
              <a:t>The revised process will be covered later. Only the last page of a multi-page set of orders require an HCP signature (wet or image) if established criteria are met. Maintaining medication security was expanded to include the use of a Biometric Medication Security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5</a:t>
            </a:fld>
            <a:endParaRPr lang="en-US"/>
          </a:p>
        </p:txBody>
      </p:sp>
    </p:spTree>
    <p:extLst>
      <p:ext uri="{BB962C8B-B14F-4D97-AF65-F5344CB8AC3E}">
        <p14:creationId xmlns:p14="http://schemas.microsoft.com/office/powerpoint/2010/main" val="1319432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E4C2-85AE-D6C1-109A-0D340C165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5F94-B90C-AEDB-28BD-80F51034F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2A49D-B534-C136-52DF-31B43D7A6106}"/>
              </a:ext>
            </a:extLst>
          </p:cNvPr>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a:t>You will then see a confirmation screen with a link to click to view your Certificate of Completion.</a:t>
            </a:r>
          </a:p>
        </p:txBody>
      </p:sp>
      <p:sp>
        <p:nvSpPr>
          <p:cNvPr id="4" name="Slide Number Placeholder 3">
            <a:extLst>
              <a:ext uri="{FF2B5EF4-FFF2-40B4-BE49-F238E27FC236}">
                <a16:creationId xmlns:a16="http://schemas.microsoft.com/office/drawing/2014/main" id="{26090EDC-4FC9-DFE6-0B3C-C833D35A216E}"/>
              </a:ext>
            </a:extLst>
          </p:cNvPr>
          <p:cNvSpPr>
            <a:spLocks noGrp="1"/>
          </p:cNvSpPr>
          <p:nvPr>
            <p:ph type="sldNum" sz="quarter" idx="5"/>
          </p:nvPr>
        </p:nvSpPr>
        <p:spPr/>
        <p:txBody>
          <a:bodyPr/>
          <a:lstStyle/>
          <a:p>
            <a:fld id="{04F89E47-2BCA-45D2-8284-9B8468E9BEB5}" type="slidenum">
              <a:rPr lang="en-US" smtClean="0"/>
              <a:t>50</a:t>
            </a:fld>
            <a:endParaRPr lang="en-US"/>
          </a:p>
        </p:txBody>
      </p:sp>
    </p:spTree>
    <p:extLst>
      <p:ext uri="{BB962C8B-B14F-4D97-AF65-F5344CB8AC3E}">
        <p14:creationId xmlns:p14="http://schemas.microsoft.com/office/powerpoint/2010/main" val="41353924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E4C2-85AE-D6C1-109A-0D340C165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5F94-B90C-AEDB-28BD-80F51034F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2A49D-B534-C136-52DF-31B43D7A6106}"/>
              </a:ext>
            </a:extLst>
          </p:cNvPr>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dirty="0"/>
              <a:t>If either question is skipped, you will not receive credit. A ‘No’ on question 1 will also fail the quiz. You’ll see the message on the slide.</a:t>
            </a:r>
          </a:p>
        </p:txBody>
      </p:sp>
      <p:sp>
        <p:nvSpPr>
          <p:cNvPr id="4" name="Slide Number Placeholder 3">
            <a:extLst>
              <a:ext uri="{FF2B5EF4-FFF2-40B4-BE49-F238E27FC236}">
                <a16:creationId xmlns:a16="http://schemas.microsoft.com/office/drawing/2014/main" id="{26090EDC-4FC9-DFE6-0B3C-C833D35A216E}"/>
              </a:ext>
            </a:extLst>
          </p:cNvPr>
          <p:cNvSpPr>
            <a:spLocks noGrp="1"/>
          </p:cNvSpPr>
          <p:nvPr>
            <p:ph type="sldNum" sz="quarter" idx="5"/>
          </p:nvPr>
        </p:nvSpPr>
        <p:spPr/>
        <p:txBody>
          <a:bodyPr/>
          <a:lstStyle/>
          <a:p>
            <a:fld id="{04F89E47-2BCA-45D2-8284-9B8468E9BEB5}" type="slidenum">
              <a:rPr lang="en-US" smtClean="0"/>
              <a:t>51</a:t>
            </a:fld>
            <a:endParaRPr lang="en-US"/>
          </a:p>
        </p:txBody>
      </p:sp>
    </p:spTree>
    <p:extLst>
      <p:ext uri="{BB962C8B-B14F-4D97-AF65-F5344CB8AC3E}">
        <p14:creationId xmlns:p14="http://schemas.microsoft.com/office/powerpoint/2010/main" val="5526544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E4C2-85AE-D6C1-109A-0D340C165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5F94-B90C-AEDB-28BD-80F51034F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2A49D-B534-C136-52DF-31B43D7A6106}"/>
              </a:ext>
            </a:extLst>
          </p:cNvPr>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dirty="0"/>
              <a:t>On your dashboard you see ‘Done’ and your Certificate of Completion. You must click and open the certificate of completion of the webinar for it to be emailed to you. These will remain on your dashboard after the viewing period has ended.</a:t>
            </a:r>
          </a:p>
        </p:txBody>
      </p:sp>
      <p:sp>
        <p:nvSpPr>
          <p:cNvPr id="4" name="Slide Number Placeholder 3">
            <a:extLst>
              <a:ext uri="{FF2B5EF4-FFF2-40B4-BE49-F238E27FC236}">
                <a16:creationId xmlns:a16="http://schemas.microsoft.com/office/drawing/2014/main" id="{26090EDC-4FC9-DFE6-0B3C-C833D35A216E}"/>
              </a:ext>
            </a:extLst>
          </p:cNvPr>
          <p:cNvSpPr>
            <a:spLocks noGrp="1"/>
          </p:cNvSpPr>
          <p:nvPr>
            <p:ph type="sldNum" sz="quarter" idx="5"/>
          </p:nvPr>
        </p:nvSpPr>
        <p:spPr/>
        <p:txBody>
          <a:bodyPr/>
          <a:lstStyle/>
          <a:p>
            <a:fld id="{04F89E47-2BCA-45D2-8284-9B8468E9BEB5}" type="slidenum">
              <a:rPr lang="en-US" smtClean="0"/>
              <a:t>52</a:t>
            </a:fld>
            <a:endParaRPr lang="en-US"/>
          </a:p>
        </p:txBody>
      </p:sp>
    </p:spTree>
    <p:extLst>
      <p:ext uri="{BB962C8B-B14F-4D97-AF65-F5344CB8AC3E}">
        <p14:creationId xmlns:p14="http://schemas.microsoft.com/office/powerpoint/2010/main" val="3369223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dirty="0"/>
              <a:t>Archived webinars were removed from the </a:t>
            </a:r>
            <a:r>
              <a:rPr lang="en-US" i="1" dirty="0"/>
              <a:t>Required MAP Trainer Webinars </a:t>
            </a:r>
            <a:r>
              <a:rPr lang="en-US" dirty="0"/>
              <a:t>course to reduce confusion. After the specified time frame has passed to receive ‘credit’, the Required MAP Trainer Webinar will be relocated to the 'MAP Training Resources’ section of the home page, where it will be unlocked and accessible to all. If a trainer were to look for a webinar under Required MAP Trainers Webinar, the last required webinar will be listed but have language that it can no longer be viewed for credit. To access the webinar, it will need to be viewed by going to the MAP Training Resources section. If a webinar is watched after the time frame, a Trainer will not get credit for it. </a:t>
            </a:r>
          </a:p>
          <a:p>
            <a:endParaRPr lang="en-US" dirty="0"/>
          </a:p>
        </p:txBody>
      </p:sp>
      <p:sp>
        <p:nvSpPr>
          <p:cNvPr id="4" name="Slide Number Placeholder 3"/>
          <p:cNvSpPr>
            <a:spLocks noGrp="1"/>
          </p:cNvSpPr>
          <p:nvPr>
            <p:ph type="sldNum" sz="quarter" idx="5"/>
          </p:nvPr>
        </p:nvSpPr>
        <p:spPr/>
        <p:txBody>
          <a:bodyPr/>
          <a:lstStyle/>
          <a:p>
            <a:fld id="{24FB0E11-F290-8544-8C35-FDF2BECC449A}" type="slidenum">
              <a:rPr lang="en-US" smtClean="0"/>
              <a:t>53</a:t>
            </a:fld>
            <a:endParaRPr lang="en-US"/>
          </a:p>
        </p:txBody>
      </p:sp>
    </p:spTree>
    <p:extLst>
      <p:ext uri="{BB962C8B-B14F-4D97-AF65-F5344CB8AC3E}">
        <p14:creationId xmlns:p14="http://schemas.microsoft.com/office/powerpoint/2010/main" val="30553298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choose to co-train a MAP Certification class, each trainer must include their names on the roster submitted to CDDER. Each Co-Trainer should also assign students to themselves separately in TMU. If the Co-Trainer does not have any students listed as training in TMU, they will not receive credit for conducting the Certification Training.</a:t>
            </a:r>
          </a:p>
          <a:p>
            <a:endParaRPr lang="en-US" dirty="0"/>
          </a:p>
        </p:txBody>
      </p:sp>
      <p:sp>
        <p:nvSpPr>
          <p:cNvPr id="4" name="Slide Number Placeholder 3"/>
          <p:cNvSpPr>
            <a:spLocks noGrp="1"/>
          </p:cNvSpPr>
          <p:nvPr>
            <p:ph type="sldNum" sz="quarter" idx="5"/>
          </p:nvPr>
        </p:nvSpPr>
        <p:spPr/>
        <p:txBody>
          <a:bodyPr/>
          <a:lstStyle/>
          <a:p>
            <a:fld id="{FF33CEA8-1D06-42CA-950E-958494173958}" type="slidenum">
              <a:rPr lang="en-US" smtClean="0"/>
              <a:t>54</a:t>
            </a:fld>
            <a:endParaRPr lang="en-US"/>
          </a:p>
        </p:txBody>
      </p:sp>
    </p:spTree>
    <p:extLst>
      <p:ext uri="{BB962C8B-B14F-4D97-AF65-F5344CB8AC3E}">
        <p14:creationId xmlns:p14="http://schemas.microsoft.com/office/powerpoint/2010/main" val="2425786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streamline questions that are often asked by trainers and/or providers, the chart on your screen was created to help guide you. For example, If you have questions regarding the online Certification Course, such as submitting a roster, monitoring students' progress, or issues with a username and/or password, you will contact CDDER, emailing them using the address on your screen. If your questions are relative to the Certification Test Process, including the essential information needed to create and complete a student TMU record, how to schedule candidates for a test, complete employment verification, run Trainer reports, etc., you will contact D&amp;S. If you have MAP questions, for example, how to register nurses for Train the Trainer, MAP Trainer requirements, questions relative to MAP Policy and Procedure, where to locate MAP resources, etc., you can reach out to your State Agency Regional or Area MAP Coordinator.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5D79418-37EB-4378-AD22-89DBB000B0DA}" type="slidenum">
              <a:rPr lang="en-US" smtClean="0"/>
              <a:t>55</a:t>
            </a:fld>
            <a:endParaRPr lang="en-US"/>
          </a:p>
        </p:txBody>
      </p:sp>
    </p:spTree>
    <p:extLst>
      <p:ext uri="{BB962C8B-B14F-4D97-AF65-F5344CB8AC3E}">
        <p14:creationId xmlns:p14="http://schemas.microsoft.com/office/powerpoint/2010/main" val="3813583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important to know who your MAP Coordinator is and how to contact them when you have questions. To determine the applicable MAP Coordinator contact information, first determine the State Agency that oversees the MAP registered site. Second, if either DDS or DMH, you can use the agency-specific online interactive state map to determine the region or area of coverage. If it is MRC, DCF or ABI, those MAP Coordinators cover statewide. Then, using the State Agency Contact List, you will be able to locate the applicable MAP Coordinator's contact information.</a:t>
            </a:r>
            <a:r>
              <a:rPr lang="en-US" dirty="0">
                <a:cs typeface="Calibri" panose="020F0502020204030204"/>
              </a:rPr>
              <a:t> </a:t>
            </a:r>
            <a:r>
              <a:rPr lang="en-US" dirty="0"/>
              <a:t>The document on your screen contains direct links to the applicable DDS and DMH interactive state maps and State Agency Contact List.</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5D79418-37EB-4378-AD22-89DBB000B0DA}" type="slidenum">
              <a:rPr lang="en-US" smtClean="0"/>
              <a:t>56</a:t>
            </a:fld>
            <a:endParaRPr lang="en-US"/>
          </a:p>
        </p:txBody>
      </p:sp>
    </p:spTree>
    <p:extLst>
      <p:ext uri="{BB962C8B-B14F-4D97-AF65-F5344CB8AC3E}">
        <p14:creationId xmlns:p14="http://schemas.microsoft.com/office/powerpoint/2010/main" val="25497198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viewing this webinar, please make sure that you see a green check mark next to the webinar on your screen. This confirms that you have received credit for viewing. It is advised to print a copy of the webinar completion certificate, or you can save the electronic copy that will be sent to your email. To do this, you must click and open the “Spring 2024 Webinar Certificate of Completion” link.</a:t>
            </a:r>
          </a:p>
        </p:txBody>
      </p:sp>
      <p:sp>
        <p:nvSpPr>
          <p:cNvPr id="4" name="Slide Number Placeholder 3"/>
          <p:cNvSpPr>
            <a:spLocks noGrp="1"/>
          </p:cNvSpPr>
          <p:nvPr>
            <p:ph type="sldNum" sz="quarter" idx="5"/>
          </p:nvPr>
        </p:nvSpPr>
        <p:spPr/>
        <p:txBody>
          <a:bodyPr/>
          <a:lstStyle/>
          <a:p>
            <a:fld id="{FF33CEA8-1D06-42CA-950E-958494173958}" type="slidenum">
              <a:rPr lang="en-US" smtClean="0"/>
              <a:t>57</a:t>
            </a:fld>
            <a:endParaRPr lang="en-US"/>
          </a:p>
        </p:txBody>
      </p:sp>
    </p:spTree>
    <p:extLst>
      <p:ext uri="{BB962C8B-B14F-4D97-AF65-F5344CB8AC3E}">
        <p14:creationId xmlns:p14="http://schemas.microsoft.com/office/powerpoint/2010/main" val="32212738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This concludes the Spring 2024 MAP Trainer Webinar.</a:t>
            </a:r>
            <a:r>
              <a:rPr lang="en-US" dirty="0"/>
              <a:t> Please contact your State, Regional or Area MAP Coordinator if you have any questions or need further clarification on a topic presented. Thank you for viewing!</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D5D79418-37EB-4378-AD22-89DBB000B0DA}" type="slidenum">
              <a:rPr lang="en-US" smtClean="0"/>
              <a:t>58</a:t>
            </a:fld>
            <a:endParaRPr lang="en-US"/>
          </a:p>
        </p:txBody>
      </p:sp>
    </p:spTree>
    <p:extLst>
      <p:ext uri="{BB962C8B-B14F-4D97-AF65-F5344CB8AC3E}">
        <p14:creationId xmlns:p14="http://schemas.microsoft.com/office/powerpoint/2010/main" val="926149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mn-lt"/>
              </a:rPr>
              <a:t>To access the Hotline Medication Occurrence Reporting System, the MAP Policy Manual and corresponding guides, use the MAP friendly URL.</a:t>
            </a:r>
            <a:r>
              <a:rPr lang="en-US" dirty="0"/>
              <a:t> </a:t>
            </a:r>
            <a:endParaRPr lang="en-US" sz="1200" dirty="0">
              <a:solidFill>
                <a:schemeClr val="tx1"/>
              </a:solidFill>
              <a:latin typeface="+mn-lt"/>
            </a:endParaRPr>
          </a:p>
          <a:p>
            <a:r>
              <a:rPr lang="en-US" dirty="0"/>
              <a:t>Once there, scroll</a:t>
            </a:r>
            <a:r>
              <a:rPr lang="en-US" sz="1200" dirty="0">
                <a:solidFill>
                  <a:schemeClr val="tx1"/>
                </a:solidFill>
                <a:latin typeface="+mn-lt"/>
              </a:rPr>
              <a:t> down…</a:t>
            </a:r>
          </a:p>
        </p:txBody>
      </p:sp>
      <p:sp>
        <p:nvSpPr>
          <p:cNvPr id="4" name="Slide Number Placeholder 3"/>
          <p:cNvSpPr>
            <a:spLocks noGrp="1"/>
          </p:cNvSpPr>
          <p:nvPr>
            <p:ph type="sldNum" sz="quarter" idx="5"/>
          </p:nvPr>
        </p:nvSpPr>
        <p:spPr/>
        <p:txBody>
          <a:bodyPr/>
          <a:lstStyle/>
          <a:p>
            <a:fld id="{FF33CEA8-1D06-42CA-950E-958494173958}" type="slidenum">
              <a:rPr lang="en-US" smtClean="0"/>
              <a:t>6</a:t>
            </a:fld>
            <a:endParaRPr lang="en-US"/>
          </a:p>
        </p:txBody>
      </p:sp>
    </p:spTree>
    <p:extLst>
      <p:ext uri="{BB962C8B-B14F-4D97-AF65-F5344CB8AC3E}">
        <p14:creationId xmlns:p14="http://schemas.microsoft.com/office/powerpoint/2010/main" val="2787230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Under the title, ‘What would you like to do?’, click the ‘Hotline Medication Occurrence Reporting to DPH’ tab to access the new online system and follow the prompts.</a:t>
            </a:r>
          </a:p>
          <a:p>
            <a:endParaRPr lang="en-US"/>
          </a:p>
        </p:txBody>
      </p:sp>
      <p:sp>
        <p:nvSpPr>
          <p:cNvPr id="4" name="Slide Number Placeholder 3"/>
          <p:cNvSpPr>
            <a:spLocks noGrp="1"/>
          </p:cNvSpPr>
          <p:nvPr>
            <p:ph type="sldNum" sz="quarter" idx="5"/>
          </p:nvPr>
        </p:nvSpPr>
        <p:spPr/>
        <p:txBody>
          <a:bodyPr/>
          <a:lstStyle/>
          <a:p>
            <a:fld id="{24FB0E11-F290-8544-8C35-FDF2BECC449A}" type="slidenum">
              <a:rPr lang="en-US" smtClean="0"/>
              <a:t>7</a:t>
            </a:fld>
            <a:endParaRPr lang="en-US"/>
          </a:p>
        </p:txBody>
      </p:sp>
    </p:spTree>
    <p:extLst>
      <p:ext uri="{BB962C8B-B14F-4D97-AF65-F5344CB8AC3E}">
        <p14:creationId xmlns:p14="http://schemas.microsoft.com/office/powerpoint/2010/main" val="360417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solidFill>
                  <a:schemeClr val="tx1"/>
                </a:solidFill>
                <a:effectLst/>
                <a:latin typeface="+mn-lt"/>
                <a:ea typeface="Aptos" panose="020B0004020202020204" pitchFamily="34" charset="0"/>
              </a:rPr>
              <a:t>With the implementation of the DPH online hotline reporting system, the use of the MOR form</a:t>
            </a:r>
            <a:r>
              <a:rPr lang="en-US" dirty="0">
                <a:ea typeface="Aptos" panose="020B0004020202020204" pitchFamily="34" charset="0"/>
              </a:rPr>
              <a:t> </a:t>
            </a:r>
            <a:r>
              <a:rPr lang="en-US" sz="1200" dirty="0">
                <a:solidFill>
                  <a:schemeClr val="tx1"/>
                </a:solidFill>
                <a:effectLst/>
                <a:latin typeface="+mn-lt"/>
                <a:ea typeface="Aptos" panose="020B0004020202020204" pitchFamily="34" charset="0"/>
              </a:rPr>
              <a:t>for reporting varies per state agency.</a:t>
            </a:r>
            <a:r>
              <a:rPr lang="en-US" dirty="0">
                <a:ea typeface="Aptos" panose="020B0004020202020204" pitchFamily="34" charset="0"/>
              </a:rPr>
              <a:t> </a:t>
            </a:r>
            <a:r>
              <a:rPr lang="en-US" sz="1200" dirty="0">
                <a:solidFill>
                  <a:schemeClr val="tx1"/>
                </a:solidFill>
                <a:effectLst/>
                <a:latin typeface="+mn-lt"/>
                <a:ea typeface="Aptos" panose="020B0004020202020204" pitchFamily="34" charset="0"/>
              </a:rPr>
              <a:t>State agency requirements for reporting medication occurrences are listed on the slide.</a:t>
            </a:r>
            <a:r>
              <a:rPr lang="en-US" dirty="0">
                <a:ea typeface="Aptos" panose="020B0004020202020204" pitchFamily="34" charset="0"/>
              </a:rPr>
              <a:t> </a:t>
            </a:r>
            <a:r>
              <a:rPr lang="en-US" sz="1200" dirty="0">
                <a:solidFill>
                  <a:schemeClr val="tx1"/>
                </a:solidFill>
                <a:effectLst/>
                <a:latin typeface="+mn-lt"/>
                <a:ea typeface="Aptos" panose="020B0004020202020204" pitchFamily="34" charset="0"/>
              </a:rPr>
              <a:t>Please contact your applicable MAP Coordinator if you need additional clarification on this topic.</a:t>
            </a:r>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24FB0E11-F290-8544-8C35-FDF2BECC449A}" type="slidenum">
              <a:rPr lang="en-US" smtClean="0"/>
              <a:t>8</a:t>
            </a:fld>
            <a:endParaRPr lang="en-US"/>
          </a:p>
        </p:txBody>
      </p:sp>
    </p:spTree>
    <p:extLst>
      <p:ext uri="{BB962C8B-B14F-4D97-AF65-F5344CB8AC3E}">
        <p14:creationId xmlns:p14="http://schemas.microsoft.com/office/powerpoint/2010/main" val="1463729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If you continue scrolling down</a:t>
            </a:r>
            <a:r>
              <a:rPr lang="en-US" dirty="0"/>
              <a:t> on the webpage of MAP friendly URL</a:t>
            </a:r>
            <a:r>
              <a:rPr lang="en-US" dirty="0">
                <a:solidFill>
                  <a:schemeClr val="tx1"/>
                </a:solidFill>
              </a:rPr>
              <a:t>,</a:t>
            </a:r>
            <a:r>
              <a:rPr lang="en-US" dirty="0"/>
              <a:t> you will find </a:t>
            </a:r>
            <a:r>
              <a:rPr lang="en-US" dirty="0">
                <a:solidFill>
                  <a:schemeClr val="tx1"/>
                </a:solidFill>
              </a:rPr>
              <a:t>MAP Policy Manual tab</a:t>
            </a:r>
            <a:r>
              <a:rPr lang="en-US" dirty="0"/>
              <a:t>. Click on it</a:t>
            </a:r>
            <a:r>
              <a:rPr lang="en-US" dirty="0">
                <a:solidFill>
                  <a:schemeClr val="tx1"/>
                </a:solidFill>
              </a:rPr>
              <a:t> to access the manual and </a:t>
            </a:r>
            <a:r>
              <a:rPr lang="en-US" dirty="0"/>
              <a:t>the</a:t>
            </a:r>
            <a:r>
              <a:rPr lang="en-US" dirty="0">
                <a:solidFill>
                  <a:schemeClr val="tx1"/>
                </a:solidFill>
              </a:rPr>
              <a:t> corresponding guides to review the details of the updates mentioned.</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24FB0E11-F290-8544-8C35-FDF2BECC449A}" type="slidenum">
              <a:rPr lang="en-US" smtClean="0"/>
              <a:t>9</a:t>
            </a:fld>
            <a:endParaRPr lang="en-US"/>
          </a:p>
        </p:txBody>
      </p:sp>
    </p:spTree>
    <p:extLst>
      <p:ext uri="{BB962C8B-B14F-4D97-AF65-F5344CB8AC3E}">
        <p14:creationId xmlns:p14="http://schemas.microsoft.com/office/powerpoint/2010/main" val="421725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4C37A-C2F3-2991-9A1F-02A55343AB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523159-2464-9A87-6361-0787235CF4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8C610-5A22-35A7-4858-833355D3BCD0}"/>
              </a:ext>
            </a:extLst>
          </p:cNvPr>
          <p:cNvSpPr>
            <a:spLocks noGrp="1"/>
          </p:cNvSpPr>
          <p:nvPr>
            <p:ph type="dt" sz="half" idx="10"/>
          </p:nvPr>
        </p:nvSpPr>
        <p:spPr/>
        <p:txBody>
          <a:bodyPr/>
          <a:lstStyle/>
          <a:p>
            <a:fld id="{5D24C61F-0B48-BF4E-80C8-489587D2A121}" type="datetimeFigureOut">
              <a:rPr lang="en-US" smtClean="0"/>
              <a:t>3/28/2024</a:t>
            </a:fld>
            <a:endParaRPr lang="en-US"/>
          </a:p>
        </p:txBody>
      </p:sp>
      <p:sp>
        <p:nvSpPr>
          <p:cNvPr id="5" name="Footer Placeholder 4">
            <a:extLst>
              <a:ext uri="{FF2B5EF4-FFF2-40B4-BE49-F238E27FC236}">
                <a16:creationId xmlns:a16="http://schemas.microsoft.com/office/drawing/2014/main" id="{ED1D1C79-F924-2B2E-E47D-0CFC33AF3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562B3-3E20-C669-DA3C-E4ABA3A53D1F}"/>
              </a:ext>
            </a:extLst>
          </p:cNvPr>
          <p:cNvSpPr>
            <a:spLocks noGrp="1"/>
          </p:cNvSpPr>
          <p:nvPr>
            <p:ph type="sldNum" sz="quarter" idx="12"/>
          </p:nvPr>
        </p:nvSpPr>
        <p:spPr/>
        <p:txBody>
          <a:bodyPr/>
          <a:lstStyle/>
          <a:p>
            <a:fld id="{169583DE-A41C-EA43-92F6-457694BCAC78}" type="slidenum">
              <a:rPr lang="en-US" smtClean="0"/>
              <a:t>‹#›</a:t>
            </a:fld>
            <a:endParaRPr lang="en-US"/>
          </a:p>
        </p:txBody>
      </p:sp>
    </p:spTree>
    <p:extLst>
      <p:ext uri="{BB962C8B-B14F-4D97-AF65-F5344CB8AC3E}">
        <p14:creationId xmlns:p14="http://schemas.microsoft.com/office/powerpoint/2010/main" val="3470264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B149A-77C0-7852-1423-B4FA7A3C8B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BD1CA1-6B39-344B-D4F2-E1D3BA85B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147E4-9E88-1CB2-A196-67BB5C2DBCAD}"/>
              </a:ext>
            </a:extLst>
          </p:cNvPr>
          <p:cNvSpPr>
            <a:spLocks noGrp="1"/>
          </p:cNvSpPr>
          <p:nvPr>
            <p:ph type="dt" sz="half" idx="10"/>
          </p:nvPr>
        </p:nvSpPr>
        <p:spPr/>
        <p:txBody>
          <a:bodyPr/>
          <a:lstStyle/>
          <a:p>
            <a:fld id="{5D24C61F-0B48-BF4E-80C8-489587D2A121}" type="datetimeFigureOut">
              <a:rPr lang="en-US" smtClean="0"/>
              <a:t>3/28/2024</a:t>
            </a:fld>
            <a:endParaRPr lang="en-US"/>
          </a:p>
        </p:txBody>
      </p:sp>
      <p:sp>
        <p:nvSpPr>
          <p:cNvPr id="5" name="Footer Placeholder 4">
            <a:extLst>
              <a:ext uri="{FF2B5EF4-FFF2-40B4-BE49-F238E27FC236}">
                <a16:creationId xmlns:a16="http://schemas.microsoft.com/office/drawing/2014/main" id="{83A03410-EBFB-870E-E403-16F85B451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E3AC25-CC99-17BF-41CC-D1037EA96E59}"/>
              </a:ext>
            </a:extLst>
          </p:cNvPr>
          <p:cNvSpPr>
            <a:spLocks noGrp="1"/>
          </p:cNvSpPr>
          <p:nvPr>
            <p:ph type="sldNum" sz="quarter" idx="12"/>
          </p:nvPr>
        </p:nvSpPr>
        <p:spPr/>
        <p:txBody>
          <a:bodyPr/>
          <a:lstStyle/>
          <a:p>
            <a:fld id="{169583DE-A41C-EA43-92F6-457694BCAC78}" type="slidenum">
              <a:rPr lang="en-US" smtClean="0"/>
              <a:t>‹#›</a:t>
            </a:fld>
            <a:endParaRPr lang="en-US"/>
          </a:p>
        </p:txBody>
      </p:sp>
    </p:spTree>
    <p:extLst>
      <p:ext uri="{BB962C8B-B14F-4D97-AF65-F5344CB8AC3E}">
        <p14:creationId xmlns:p14="http://schemas.microsoft.com/office/powerpoint/2010/main" val="367283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A855B-CB90-F936-B310-210CD3A6E5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C7BA9F-EBE5-0D27-C8F0-82042AD852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1D861-7E5D-1534-717F-457FD87A2998}"/>
              </a:ext>
            </a:extLst>
          </p:cNvPr>
          <p:cNvSpPr>
            <a:spLocks noGrp="1"/>
          </p:cNvSpPr>
          <p:nvPr>
            <p:ph type="dt" sz="half" idx="10"/>
          </p:nvPr>
        </p:nvSpPr>
        <p:spPr/>
        <p:txBody>
          <a:bodyPr/>
          <a:lstStyle/>
          <a:p>
            <a:fld id="{5D24C61F-0B48-BF4E-80C8-489587D2A121}" type="datetimeFigureOut">
              <a:rPr lang="en-US" smtClean="0"/>
              <a:t>3/28/2024</a:t>
            </a:fld>
            <a:endParaRPr lang="en-US"/>
          </a:p>
        </p:txBody>
      </p:sp>
      <p:sp>
        <p:nvSpPr>
          <p:cNvPr id="5" name="Footer Placeholder 4">
            <a:extLst>
              <a:ext uri="{FF2B5EF4-FFF2-40B4-BE49-F238E27FC236}">
                <a16:creationId xmlns:a16="http://schemas.microsoft.com/office/drawing/2014/main" id="{CF64D1AC-C5E5-022D-595E-A483B68B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2A859-6607-36F3-CA1B-BD62CA053D5E}"/>
              </a:ext>
            </a:extLst>
          </p:cNvPr>
          <p:cNvSpPr>
            <a:spLocks noGrp="1"/>
          </p:cNvSpPr>
          <p:nvPr>
            <p:ph type="sldNum" sz="quarter" idx="12"/>
          </p:nvPr>
        </p:nvSpPr>
        <p:spPr/>
        <p:txBody>
          <a:bodyPr/>
          <a:lstStyle/>
          <a:p>
            <a:fld id="{169583DE-A41C-EA43-92F6-457694BCAC78}" type="slidenum">
              <a:rPr lang="en-US" smtClean="0"/>
              <a:t>‹#›</a:t>
            </a:fld>
            <a:endParaRPr lang="en-US"/>
          </a:p>
        </p:txBody>
      </p:sp>
    </p:spTree>
    <p:extLst>
      <p:ext uri="{BB962C8B-B14F-4D97-AF65-F5344CB8AC3E}">
        <p14:creationId xmlns:p14="http://schemas.microsoft.com/office/powerpoint/2010/main" val="3984837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93C219-FA7F-4AC5-93A8-907543E5B14A}"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84D6F-EE0F-40E0-80AE-ED15CB9950A4}" type="slidenum">
              <a:rPr lang="en-US" smtClean="0"/>
              <a:t>‹#›</a:t>
            </a:fld>
            <a:endParaRPr lang="en-US"/>
          </a:p>
        </p:txBody>
      </p:sp>
    </p:spTree>
    <p:extLst>
      <p:ext uri="{BB962C8B-B14F-4D97-AF65-F5344CB8AC3E}">
        <p14:creationId xmlns:p14="http://schemas.microsoft.com/office/powerpoint/2010/main" val="3536526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97C9F-27FA-4BCE-84C2-EA9C0347E974}"/>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noProof="0" smtClean="0"/>
              <a:t>3/28/2024</a:t>
            </a:fld>
            <a:endParaRPr lang="en-US" noProof="0"/>
          </a:p>
        </p:txBody>
      </p:sp>
      <p:sp>
        <p:nvSpPr>
          <p:cNvPr id="4" name="Footer Placeholder 3"/>
          <p:cNvSpPr>
            <a:spLocks noGrp="1"/>
          </p:cNvSpPr>
          <p:nvPr>
            <p:ph type="ftr" sz="quarter" idx="11"/>
          </p:nvPr>
        </p:nvSpPr>
        <p:spPr/>
        <p:txBody>
          <a:bodyPr/>
          <a:lstStyle/>
          <a:p>
            <a:r>
              <a:rPr lang="en-US" noProof="0"/>
              <a:t>Add a footer</a:t>
            </a:r>
          </a:p>
        </p:txBody>
      </p:sp>
      <p:sp>
        <p:nvSpPr>
          <p:cNvPr id="5" name="Slide Number Placeholder 4"/>
          <p:cNvSpPr>
            <a:spLocks noGrp="1"/>
          </p:cNvSpPr>
          <p:nvPr>
            <p:ph type="sldNum" sz="quarter" idx="12"/>
          </p:nvPr>
        </p:nvSpPr>
        <p:spPr/>
        <p:txBody>
          <a:bodyPr/>
          <a:lstStyle/>
          <a:p>
            <a:fld id="{9E3FA76C-C565-46B6-8652-D75785E2521F}" type="slidenum">
              <a:rPr lang="en-US" noProof="0" smtClean="0"/>
              <a:t>‹#›</a:t>
            </a:fld>
            <a:endParaRPr lang="en-US" noProof="0"/>
          </a:p>
        </p:txBody>
      </p:sp>
      <p:sp>
        <p:nvSpPr>
          <p:cNvPr id="17" name="Text Placeholder 16">
            <a:extLst>
              <a:ext uri="{FF2B5EF4-FFF2-40B4-BE49-F238E27FC236}">
                <a16:creationId xmlns:a16="http://schemas.microsoft.com/office/drawing/2014/main" id="{D683A405-3ADE-448E-893F-D3D2E11CCA4C}"/>
              </a:ext>
            </a:extLst>
          </p:cNvPr>
          <p:cNvSpPr>
            <a:spLocks noGrp="1"/>
          </p:cNvSpPr>
          <p:nvPr>
            <p:ph type="body" sz="quarter" idx="13"/>
          </p:nvPr>
        </p:nvSpPr>
        <p:spPr>
          <a:xfrm>
            <a:off x="1897819" y="2290763"/>
            <a:ext cx="8396362" cy="3100387"/>
          </a:xfrm>
        </p:spPr>
        <p:txBody>
          <a:bodyPr anchor="ctr">
            <a:normAutofit/>
          </a:bodyPr>
          <a:lstStyle>
            <a:lvl1pPr marL="0" indent="0" algn="ctr">
              <a:buNone/>
              <a:defRPr sz="6000"/>
            </a:lvl1pPr>
          </a:lstStyle>
          <a:p>
            <a:pPr lvl="0"/>
            <a:r>
              <a:rPr lang="en-US" noProof="0"/>
              <a:t>Click to edit Master text styles</a:t>
            </a:r>
          </a:p>
        </p:txBody>
      </p:sp>
    </p:spTree>
    <p:extLst>
      <p:ext uri="{BB962C8B-B14F-4D97-AF65-F5344CB8AC3E}">
        <p14:creationId xmlns:p14="http://schemas.microsoft.com/office/powerpoint/2010/main" val="3686093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7"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6"/>
            <a:ext cx="4663440" cy="2828613"/>
          </a:xfrm>
        </p:spPr>
        <p:txBody>
          <a:bodyPr>
            <a:noAutofit/>
          </a:bodyPr>
          <a:lstStyle>
            <a:lvl1pPr marL="0" indent="0">
              <a:buNone/>
              <a:defRPr sz="2000">
                <a:latin typeface="+mn-lt"/>
              </a:defRPr>
            </a:lvl1pPr>
            <a:lvl2pPr marL="457178" indent="0">
              <a:buNone/>
              <a:defRPr sz="1800">
                <a:latin typeface="+mn-lt"/>
              </a:defRPr>
            </a:lvl2pPr>
            <a:lvl3pPr marL="914354" indent="0">
              <a:buNone/>
              <a:defRPr sz="1600">
                <a:latin typeface="+mn-lt"/>
              </a:defRPr>
            </a:lvl3pPr>
            <a:lvl4pPr marL="1371532" indent="0">
              <a:buNone/>
              <a:defRPr sz="1400">
                <a:latin typeface="+mn-lt"/>
              </a:defRPr>
            </a:lvl4pPr>
            <a:lvl5pPr marL="1828709"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5" y="5590909"/>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6"/>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C1583C39-01BF-7F43-854C-FBB4E9AB6B0C}" type="datetime1">
              <a:rPr lang="en-US" smtClean="0"/>
              <a:pPr/>
              <a:t>3/28/2024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7" y="6356356"/>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6"/>
            <a:ext cx="4663440" cy="2828613"/>
          </a:xfrm>
        </p:spPr>
        <p:txBody>
          <a:bodyPr>
            <a:noAutofit/>
          </a:bodyPr>
          <a:lstStyle>
            <a:lvl1pPr marL="0" indent="0">
              <a:buNone/>
              <a:defRPr sz="2000">
                <a:latin typeface="+mn-lt"/>
              </a:defRPr>
            </a:lvl1pPr>
            <a:lvl2pPr marL="457178" indent="0">
              <a:buNone/>
              <a:defRPr sz="1800">
                <a:latin typeface="+mn-lt"/>
              </a:defRPr>
            </a:lvl2pPr>
            <a:lvl3pPr marL="914354" indent="0">
              <a:buNone/>
              <a:defRPr sz="1600">
                <a:latin typeface="+mn-lt"/>
              </a:defRPr>
            </a:lvl3pPr>
            <a:lvl4pPr marL="1371532" indent="0">
              <a:buNone/>
              <a:defRPr sz="1400">
                <a:latin typeface="+mn-lt"/>
              </a:defRPr>
            </a:lvl4pPr>
            <a:lvl5pPr marL="1828709"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178" indent="0">
              <a:buNone/>
              <a:defRPr sz="2000" b="1">
                <a:latin typeface="+mj-lt"/>
              </a:defRPr>
            </a:lvl2pPr>
            <a:lvl3pPr marL="914354" indent="0">
              <a:buNone/>
              <a:defRPr sz="1800" b="1">
                <a:latin typeface="+mj-lt"/>
              </a:defRPr>
            </a:lvl3pPr>
            <a:lvl4pPr marL="1371532" indent="0">
              <a:buNone/>
              <a:defRPr sz="1600" b="1">
                <a:latin typeface="+mj-lt"/>
              </a:defRPr>
            </a:lvl4pPr>
            <a:lvl5pPr marL="1828709"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178" indent="0">
              <a:buNone/>
              <a:defRPr sz="2000" b="1">
                <a:latin typeface="+mj-lt"/>
              </a:defRPr>
            </a:lvl2pPr>
            <a:lvl3pPr marL="914354" indent="0">
              <a:buNone/>
              <a:defRPr sz="1800" b="1">
                <a:latin typeface="+mj-lt"/>
              </a:defRPr>
            </a:lvl3pPr>
            <a:lvl4pPr marL="1371532" indent="0">
              <a:buNone/>
              <a:defRPr sz="1600" b="1">
                <a:latin typeface="+mj-lt"/>
              </a:defRPr>
            </a:lvl4pPr>
            <a:lvl5pPr marL="1828709"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658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A92C0-F521-99F5-E828-4D6E9D003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1FD2C3-16F6-01AA-7578-240A0F7506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DB690-FB8E-E69B-8877-712CB00050EB}"/>
              </a:ext>
            </a:extLst>
          </p:cNvPr>
          <p:cNvSpPr>
            <a:spLocks noGrp="1"/>
          </p:cNvSpPr>
          <p:nvPr>
            <p:ph type="dt" sz="half" idx="10"/>
          </p:nvPr>
        </p:nvSpPr>
        <p:spPr/>
        <p:txBody>
          <a:bodyPr/>
          <a:lstStyle/>
          <a:p>
            <a:fld id="{5D24C61F-0B48-BF4E-80C8-489587D2A121}" type="datetimeFigureOut">
              <a:rPr lang="en-US" smtClean="0"/>
              <a:t>3/28/2024</a:t>
            </a:fld>
            <a:endParaRPr lang="en-US"/>
          </a:p>
        </p:txBody>
      </p:sp>
      <p:sp>
        <p:nvSpPr>
          <p:cNvPr id="5" name="Footer Placeholder 4">
            <a:extLst>
              <a:ext uri="{FF2B5EF4-FFF2-40B4-BE49-F238E27FC236}">
                <a16:creationId xmlns:a16="http://schemas.microsoft.com/office/drawing/2014/main" id="{0797CC90-8886-6753-BFED-DD8DDAE81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4897A-D02F-28B3-6F75-68AA7FCACB5A}"/>
              </a:ext>
            </a:extLst>
          </p:cNvPr>
          <p:cNvSpPr>
            <a:spLocks noGrp="1"/>
          </p:cNvSpPr>
          <p:nvPr>
            <p:ph type="sldNum" sz="quarter" idx="12"/>
          </p:nvPr>
        </p:nvSpPr>
        <p:spPr/>
        <p:txBody>
          <a:bodyPr/>
          <a:lstStyle/>
          <a:p>
            <a:fld id="{169583DE-A41C-EA43-92F6-457694BCAC78}" type="slidenum">
              <a:rPr lang="en-US" smtClean="0"/>
              <a:t>‹#›</a:t>
            </a:fld>
            <a:endParaRPr lang="en-US"/>
          </a:p>
        </p:txBody>
      </p:sp>
    </p:spTree>
    <p:extLst>
      <p:ext uri="{BB962C8B-B14F-4D97-AF65-F5344CB8AC3E}">
        <p14:creationId xmlns:p14="http://schemas.microsoft.com/office/powerpoint/2010/main" val="197190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B47CA-8746-0B5A-7C66-E66A64241E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CA12D8-458F-0DD3-B9AA-2A7A08F8FF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B17EB5-2197-C2B3-2D53-FEF06402C0F3}"/>
              </a:ext>
            </a:extLst>
          </p:cNvPr>
          <p:cNvSpPr>
            <a:spLocks noGrp="1"/>
          </p:cNvSpPr>
          <p:nvPr>
            <p:ph type="dt" sz="half" idx="10"/>
          </p:nvPr>
        </p:nvSpPr>
        <p:spPr/>
        <p:txBody>
          <a:bodyPr/>
          <a:lstStyle/>
          <a:p>
            <a:fld id="{5D24C61F-0B48-BF4E-80C8-489587D2A121}" type="datetimeFigureOut">
              <a:rPr lang="en-US" smtClean="0"/>
              <a:t>3/28/2024</a:t>
            </a:fld>
            <a:endParaRPr lang="en-US"/>
          </a:p>
        </p:txBody>
      </p:sp>
      <p:sp>
        <p:nvSpPr>
          <p:cNvPr id="5" name="Footer Placeholder 4">
            <a:extLst>
              <a:ext uri="{FF2B5EF4-FFF2-40B4-BE49-F238E27FC236}">
                <a16:creationId xmlns:a16="http://schemas.microsoft.com/office/drawing/2014/main" id="{8C6D9273-E83B-5073-13B5-F44B787A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E293B-2811-3765-A708-955F836A1F8C}"/>
              </a:ext>
            </a:extLst>
          </p:cNvPr>
          <p:cNvSpPr>
            <a:spLocks noGrp="1"/>
          </p:cNvSpPr>
          <p:nvPr>
            <p:ph type="sldNum" sz="quarter" idx="12"/>
          </p:nvPr>
        </p:nvSpPr>
        <p:spPr/>
        <p:txBody>
          <a:bodyPr/>
          <a:lstStyle/>
          <a:p>
            <a:fld id="{169583DE-A41C-EA43-92F6-457694BCAC78}" type="slidenum">
              <a:rPr lang="en-US" smtClean="0"/>
              <a:t>‹#›</a:t>
            </a:fld>
            <a:endParaRPr lang="en-US"/>
          </a:p>
        </p:txBody>
      </p:sp>
    </p:spTree>
    <p:extLst>
      <p:ext uri="{BB962C8B-B14F-4D97-AF65-F5344CB8AC3E}">
        <p14:creationId xmlns:p14="http://schemas.microsoft.com/office/powerpoint/2010/main" val="390656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D825-1C6A-F40D-759D-C1ABA90FC0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38D920-57A5-7697-9A00-22DE59EFC1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14FCB3-BDD5-5C1F-07D8-2B1CAAED0E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481788-F089-855F-3E8C-6D1E07A20CC8}"/>
              </a:ext>
            </a:extLst>
          </p:cNvPr>
          <p:cNvSpPr>
            <a:spLocks noGrp="1"/>
          </p:cNvSpPr>
          <p:nvPr>
            <p:ph type="dt" sz="half" idx="10"/>
          </p:nvPr>
        </p:nvSpPr>
        <p:spPr/>
        <p:txBody>
          <a:bodyPr/>
          <a:lstStyle/>
          <a:p>
            <a:fld id="{5D24C61F-0B48-BF4E-80C8-489587D2A121}" type="datetimeFigureOut">
              <a:rPr lang="en-US" smtClean="0"/>
              <a:t>3/28/2024</a:t>
            </a:fld>
            <a:endParaRPr lang="en-US"/>
          </a:p>
        </p:txBody>
      </p:sp>
      <p:sp>
        <p:nvSpPr>
          <p:cNvPr id="6" name="Footer Placeholder 5">
            <a:extLst>
              <a:ext uri="{FF2B5EF4-FFF2-40B4-BE49-F238E27FC236}">
                <a16:creationId xmlns:a16="http://schemas.microsoft.com/office/drawing/2014/main" id="{5C3809CA-9D20-E230-6C15-B5773DD8F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9F1746-63B9-D512-567D-3DC6D35A92AC}"/>
              </a:ext>
            </a:extLst>
          </p:cNvPr>
          <p:cNvSpPr>
            <a:spLocks noGrp="1"/>
          </p:cNvSpPr>
          <p:nvPr>
            <p:ph type="sldNum" sz="quarter" idx="12"/>
          </p:nvPr>
        </p:nvSpPr>
        <p:spPr/>
        <p:txBody>
          <a:bodyPr/>
          <a:lstStyle/>
          <a:p>
            <a:fld id="{169583DE-A41C-EA43-92F6-457694BCAC78}" type="slidenum">
              <a:rPr lang="en-US" smtClean="0"/>
              <a:t>‹#›</a:t>
            </a:fld>
            <a:endParaRPr lang="en-US"/>
          </a:p>
        </p:txBody>
      </p:sp>
    </p:spTree>
    <p:extLst>
      <p:ext uri="{BB962C8B-B14F-4D97-AF65-F5344CB8AC3E}">
        <p14:creationId xmlns:p14="http://schemas.microsoft.com/office/powerpoint/2010/main" val="3206912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5FA4-22E6-C68C-5930-0262CF3A1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78D2B5-1231-15B0-2EED-8896A96CBC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313C0D-E5B2-6C6E-B378-3325A62927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18257-C717-7C83-7927-EFB704900E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5EB93-6774-E3AE-0D5C-5034E61880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2E9455-CD13-DB13-CC36-E775D4D435EF}"/>
              </a:ext>
            </a:extLst>
          </p:cNvPr>
          <p:cNvSpPr>
            <a:spLocks noGrp="1"/>
          </p:cNvSpPr>
          <p:nvPr>
            <p:ph type="dt" sz="half" idx="10"/>
          </p:nvPr>
        </p:nvSpPr>
        <p:spPr/>
        <p:txBody>
          <a:bodyPr/>
          <a:lstStyle/>
          <a:p>
            <a:fld id="{5D24C61F-0B48-BF4E-80C8-489587D2A121}" type="datetimeFigureOut">
              <a:rPr lang="en-US" smtClean="0"/>
              <a:t>3/28/2024</a:t>
            </a:fld>
            <a:endParaRPr lang="en-US"/>
          </a:p>
        </p:txBody>
      </p:sp>
      <p:sp>
        <p:nvSpPr>
          <p:cNvPr id="8" name="Footer Placeholder 7">
            <a:extLst>
              <a:ext uri="{FF2B5EF4-FFF2-40B4-BE49-F238E27FC236}">
                <a16:creationId xmlns:a16="http://schemas.microsoft.com/office/drawing/2014/main" id="{87F479FB-FE62-02ED-E2EF-F244DF50FF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FCED2A-1D87-25A8-0391-68F8246FD540}"/>
              </a:ext>
            </a:extLst>
          </p:cNvPr>
          <p:cNvSpPr>
            <a:spLocks noGrp="1"/>
          </p:cNvSpPr>
          <p:nvPr>
            <p:ph type="sldNum" sz="quarter" idx="12"/>
          </p:nvPr>
        </p:nvSpPr>
        <p:spPr/>
        <p:txBody>
          <a:bodyPr/>
          <a:lstStyle/>
          <a:p>
            <a:fld id="{169583DE-A41C-EA43-92F6-457694BCAC78}" type="slidenum">
              <a:rPr lang="en-US" smtClean="0"/>
              <a:t>‹#›</a:t>
            </a:fld>
            <a:endParaRPr lang="en-US"/>
          </a:p>
        </p:txBody>
      </p:sp>
    </p:spTree>
    <p:extLst>
      <p:ext uri="{BB962C8B-B14F-4D97-AF65-F5344CB8AC3E}">
        <p14:creationId xmlns:p14="http://schemas.microsoft.com/office/powerpoint/2010/main" val="86101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0B670-A540-E12F-64FA-34F072D41D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A56855-CCD9-72C5-46ED-8937AD240C2E}"/>
              </a:ext>
            </a:extLst>
          </p:cNvPr>
          <p:cNvSpPr>
            <a:spLocks noGrp="1"/>
          </p:cNvSpPr>
          <p:nvPr>
            <p:ph type="dt" sz="half" idx="10"/>
          </p:nvPr>
        </p:nvSpPr>
        <p:spPr/>
        <p:txBody>
          <a:bodyPr/>
          <a:lstStyle/>
          <a:p>
            <a:fld id="{5D24C61F-0B48-BF4E-80C8-489587D2A121}" type="datetimeFigureOut">
              <a:rPr lang="en-US" smtClean="0"/>
              <a:t>3/28/2024</a:t>
            </a:fld>
            <a:endParaRPr lang="en-US"/>
          </a:p>
        </p:txBody>
      </p:sp>
      <p:sp>
        <p:nvSpPr>
          <p:cNvPr id="4" name="Footer Placeholder 3">
            <a:extLst>
              <a:ext uri="{FF2B5EF4-FFF2-40B4-BE49-F238E27FC236}">
                <a16:creationId xmlns:a16="http://schemas.microsoft.com/office/drawing/2014/main" id="{D3F71FBE-9B15-CC1B-28D7-B7AE7A7550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3298C0-C5CB-78A0-711A-4A3AC9232F12}"/>
              </a:ext>
            </a:extLst>
          </p:cNvPr>
          <p:cNvSpPr>
            <a:spLocks noGrp="1"/>
          </p:cNvSpPr>
          <p:nvPr>
            <p:ph type="sldNum" sz="quarter" idx="12"/>
          </p:nvPr>
        </p:nvSpPr>
        <p:spPr/>
        <p:txBody>
          <a:bodyPr/>
          <a:lstStyle/>
          <a:p>
            <a:fld id="{169583DE-A41C-EA43-92F6-457694BCAC78}" type="slidenum">
              <a:rPr lang="en-US" smtClean="0"/>
              <a:t>‹#›</a:t>
            </a:fld>
            <a:endParaRPr lang="en-US"/>
          </a:p>
        </p:txBody>
      </p:sp>
    </p:spTree>
    <p:extLst>
      <p:ext uri="{BB962C8B-B14F-4D97-AF65-F5344CB8AC3E}">
        <p14:creationId xmlns:p14="http://schemas.microsoft.com/office/powerpoint/2010/main" val="875372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242D2-5584-B2AB-ECEF-04ED0ABA28BE}"/>
              </a:ext>
            </a:extLst>
          </p:cNvPr>
          <p:cNvSpPr>
            <a:spLocks noGrp="1"/>
          </p:cNvSpPr>
          <p:nvPr>
            <p:ph type="dt" sz="half" idx="10"/>
          </p:nvPr>
        </p:nvSpPr>
        <p:spPr/>
        <p:txBody>
          <a:bodyPr/>
          <a:lstStyle/>
          <a:p>
            <a:fld id="{5D24C61F-0B48-BF4E-80C8-489587D2A121}" type="datetimeFigureOut">
              <a:rPr lang="en-US" smtClean="0"/>
              <a:t>3/28/2024</a:t>
            </a:fld>
            <a:endParaRPr lang="en-US"/>
          </a:p>
        </p:txBody>
      </p:sp>
      <p:sp>
        <p:nvSpPr>
          <p:cNvPr id="3" name="Footer Placeholder 2">
            <a:extLst>
              <a:ext uri="{FF2B5EF4-FFF2-40B4-BE49-F238E27FC236}">
                <a16:creationId xmlns:a16="http://schemas.microsoft.com/office/drawing/2014/main" id="{256FEF41-A112-0257-1CDD-04F249DD9B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F9D977-1D45-202C-59B6-D36A20D00FF9}"/>
              </a:ext>
            </a:extLst>
          </p:cNvPr>
          <p:cNvSpPr>
            <a:spLocks noGrp="1"/>
          </p:cNvSpPr>
          <p:nvPr>
            <p:ph type="sldNum" sz="quarter" idx="12"/>
          </p:nvPr>
        </p:nvSpPr>
        <p:spPr/>
        <p:txBody>
          <a:bodyPr/>
          <a:lstStyle/>
          <a:p>
            <a:fld id="{169583DE-A41C-EA43-92F6-457694BCAC78}" type="slidenum">
              <a:rPr lang="en-US" smtClean="0"/>
              <a:t>‹#›</a:t>
            </a:fld>
            <a:endParaRPr lang="en-US"/>
          </a:p>
        </p:txBody>
      </p:sp>
    </p:spTree>
    <p:extLst>
      <p:ext uri="{BB962C8B-B14F-4D97-AF65-F5344CB8AC3E}">
        <p14:creationId xmlns:p14="http://schemas.microsoft.com/office/powerpoint/2010/main" val="3297344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7A48-02D3-9089-8F41-0756E0612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10B54A-CCAF-CD01-383E-67EE5F2426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5BC033-59AC-CCDA-294B-BEEB5D865B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514A01-B0AF-7513-48AF-A6D7573B52C2}"/>
              </a:ext>
            </a:extLst>
          </p:cNvPr>
          <p:cNvSpPr>
            <a:spLocks noGrp="1"/>
          </p:cNvSpPr>
          <p:nvPr>
            <p:ph type="dt" sz="half" idx="10"/>
          </p:nvPr>
        </p:nvSpPr>
        <p:spPr/>
        <p:txBody>
          <a:bodyPr/>
          <a:lstStyle/>
          <a:p>
            <a:fld id="{5D24C61F-0B48-BF4E-80C8-489587D2A121}" type="datetimeFigureOut">
              <a:rPr lang="en-US" smtClean="0"/>
              <a:t>3/28/2024</a:t>
            </a:fld>
            <a:endParaRPr lang="en-US"/>
          </a:p>
        </p:txBody>
      </p:sp>
      <p:sp>
        <p:nvSpPr>
          <p:cNvPr id="6" name="Footer Placeholder 5">
            <a:extLst>
              <a:ext uri="{FF2B5EF4-FFF2-40B4-BE49-F238E27FC236}">
                <a16:creationId xmlns:a16="http://schemas.microsoft.com/office/drawing/2014/main" id="{61E8B2A8-D752-8E4F-27B9-272F0AFAB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B2EFF-7B24-9937-8BFE-908F04C6A6DA}"/>
              </a:ext>
            </a:extLst>
          </p:cNvPr>
          <p:cNvSpPr>
            <a:spLocks noGrp="1"/>
          </p:cNvSpPr>
          <p:nvPr>
            <p:ph type="sldNum" sz="quarter" idx="12"/>
          </p:nvPr>
        </p:nvSpPr>
        <p:spPr/>
        <p:txBody>
          <a:bodyPr/>
          <a:lstStyle/>
          <a:p>
            <a:fld id="{169583DE-A41C-EA43-92F6-457694BCAC78}" type="slidenum">
              <a:rPr lang="en-US" smtClean="0"/>
              <a:t>‹#›</a:t>
            </a:fld>
            <a:endParaRPr lang="en-US"/>
          </a:p>
        </p:txBody>
      </p:sp>
    </p:spTree>
    <p:extLst>
      <p:ext uri="{BB962C8B-B14F-4D97-AF65-F5344CB8AC3E}">
        <p14:creationId xmlns:p14="http://schemas.microsoft.com/office/powerpoint/2010/main" val="3887001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6C97-110B-4B03-2E60-898399318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F04C07-E6C0-AF8E-C13A-BB89F8E2FC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24EB83-39FB-D5CA-9DD1-130E45A4E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6F3869-5F6F-0EBD-8147-B64993F702AA}"/>
              </a:ext>
            </a:extLst>
          </p:cNvPr>
          <p:cNvSpPr>
            <a:spLocks noGrp="1"/>
          </p:cNvSpPr>
          <p:nvPr>
            <p:ph type="dt" sz="half" idx="10"/>
          </p:nvPr>
        </p:nvSpPr>
        <p:spPr/>
        <p:txBody>
          <a:bodyPr/>
          <a:lstStyle/>
          <a:p>
            <a:fld id="{5D24C61F-0B48-BF4E-80C8-489587D2A121}" type="datetimeFigureOut">
              <a:rPr lang="en-US" smtClean="0"/>
              <a:t>3/28/2024</a:t>
            </a:fld>
            <a:endParaRPr lang="en-US"/>
          </a:p>
        </p:txBody>
      </p:sp>
      <p:sp>
        <p:nvSpPr>
          <p:cNvPr id="6" name="Footer Placeholder 5">
            <a:extLst>
              <a:ext uri="{FF2B5EF4-FFF2-40B4-BE49-F238E27FC236}">
                <a16:creationId xmlns:a16="http://schemas.microsoft.com/office/drawing/2014/main" id="{0CE2BDC1-29DF-1B4C-B911-D21C46047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886B04-E557-9F47-D7AB-3BAB863F5891}"/>
              </a:ext>
            </a:extLst>
          </p:cNvPr>
          <p:cNvSpPr>
            <a:spLocks noGrp="1"/>
          </p:cNvSpPr>
          <p:nvPr>
            <p:ph type="sldNum" sz="quarter" idx="12"/>
          </p:nvPr>
        </p:nvSpPr>
        <p:spPr/>
        <p:txBody>
          <a:bodyPr/>
          <a:lstStyle/>
          <a:p>
            <a:fld id="{169583DE-A41C-EA43-92F6-457694BCAC78}" type="slidenum">
              <a:rPr lang="en-US" smtClean="0"/>
              <a:t>‹#›</a:t>
            </a:fld>
            <a:endParaRPr lang="en-US"/>
          </a:p>
        </p:txBody>
      </p:sp>
    </p:spTree>
    <p:extLst>
      <p:ext uri="{BB962C8B-B14F-4D97-AF65-F5344CB8AC3E}">
        <p14:creationId xmlns:p14="http://schemas.microsoft.com/office/powerpoint/2010/main" val="2393575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A9ABA-C98E-C7C8-4CD0-A51907AE54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E27C5-B5EA-8B8C-D2B8-D0772DA243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C724-5EBD-EB68-3389-27A92BA96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24C61F-0B48-BF4E-80C8-489587D2A121}" type="datetimeFigureOut">
              <a:rPr lang="en-US" smtClean="0"/>
              <a:t>3/28/2024</a:t>
            </a:fld>
            <a:endParaRPr lang="en-US"/>
          </a:p>
        </p:txBody>
      </p:sp>
      <p:sp>
        <p:nvSpPr>
          <p:cNvPr id="5" name="Footer Placeholder 4">
            <a:extLst>
              <a:ext uri="{FF2B5EF4-FFF2-40B4-BE49-F238E27FC236}">
                <a16:creationId xmlns:a16="http://schemas.microsoft.com/office/drawing/2014/main" id="{DBF2F20C-582C-400A-583A-D2492E2889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72E6411-530B-2958-62EE-1DB9583AB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9583DE-A41C-EA43-92F6-457694BCAC78}" type="slidenum">
              <a:rPr lang="en-US" smtClean="0"/>
              <a:t>‹#›</a:t>
            </a:fld>
            <a:endParaRPr lang="en-US"/>
          </a:p>
        </p:txBody>
      </p:sp>
    </p:spTree>
    <p:extLst>
      <p:ext uri="{BB962C8B-B14F-4D97-AF65-F5344CB8AC3E}">
        <p14:creationId xmlns:p14="http://schemas.microsoft.com/office/powerpoint/2010/main" val="269406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hyperlink" Target="https://www.storyblocks.com/video/stock/business-people-deadline-and-technology-concept---stressed-african-american-businessman-with-laptop-working-computer-at-office-hllykvmchgjgf7kplo" TargetMode="Externa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ma.tmutest.com/"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hdmaster.com/testing/othertesting/massachusetts_cma/forms/MAP%20CandidateHandbook%208.1.2023%20V17.pdf"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mailto:CDDER@umassmed.edu"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34.sv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mapmass.co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mailto:DMH-MOR@mass.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A6C945-65FE-148B-FDB6-B9F3D6B42B18}"/>
              </a:ext>
            </a:extLst>
          </p:cNvPr>
          <p:cNvSpPr>
            <a:spLocks noGrp="1"/>
          </p:cNvSpPr>
          <p:nvPr>
            <p:ph type="ctrTitle"/>
          </p:nvPr>
        </p:nvSpPr>
        <p:spPr>
          <a:xfrm>
            <a:off x="578651" y="1122363"/>
            <a:ext cx="11034695" cy="3174690"/>
          </a:xfrm>
        </p:spPr>
        <p:txBody>
          <a:bodyPr>
            <a:normAutofit/>
          </a:bodyPr>
          <a:lstStyle/>
          <a:p>
            <a:pPr algn="l"/>
            <a:r>
              <a:rPr lang="en-US" sz="2800">
                <a:ea typeface="+mj-lt"/>
                <a:cs typeface="+mj-lt"/>
              </a:rPr>
              <a:t>MAP Trainer Webinar One of </a:t>
            </a:r>
            <a:r>
              <a:rPr lang="en-US" sz="2800"/>
              <a:t>2024</a:t>
            </a:r>
          </a:p>
        </p:txBody>
      </p:sp>
      <p:sp>
        <p:nvSpPr>
          <p:cNvPr id="3" name="Subtitle 2">
            <a:extLst>
              <a:ext uri="{FF2B5EF4-FFF2-40B4-BE49-F238E27FC236}">
                <a16:creationId xmlns:a16="http://schemas.microsoft.com/office/drawing/2014/main" id="{C54A7861-3D37-B750-D235-75B94C56E73C}"/>
              </a:ext>
            </a:extLst>
          </p:cNvPr>
          <p:cNvSpPr>
            <a:spLocks noGrp="1"/>
          </p:cNvSpPr>
          <p:nvPr>
            <p:ph type="subTitle" idx="1"/>
          </p:nvPr>
        </p:nvSpPr>
        <p:spPr>
          <a:xfrm>
            <a:off x="530271" y="4723637"/>
            <a:ext cx="11083075" cy="1481396"/>
          </a:xfrm>
        </p:spPr>
        <p:txBody>
          <a:bodyPr vert="horz" lIns="91440" tIns="45720" rIns="91440" bIns="45720" rtlCol="0" anchor="t">
            <a:normAutofit/>
          </a:bodyPr>
          <a:lstStyle/>
          <a:p>
            <a:pPr algn="l"/>
            <a:r>
              <a:rPr lang="en-US" sz="8000">
                <a:ea typeface="+mn-lt"/>
                <a:cs typeface="+mn-lt"/>
              </a:rPr>
              <a:t>Spring 2024</a:t>
            </a:r>
            <a:endParaRPr lang="en-US"/>
          </a:p>
        </p:txBody>
      </p:sp>
      <p:sp>
        <p:nvSpPr>
          <p:cNvPr id="43" name="Rectangle 42">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101264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A7FC3E8-0C77-F5B8-165B-D6DAA805D375}"/>
              </a:ext>
            </a:extLst>
          </p:cNvPr>
          <p:cNvPicPr>
            <a:picLocks noChangeAspect="1"/>
          </p:cNvPicPr>
          <p:nvPr/>
        </p:nvPicPr>
        <p:blipFill>
          <a:blip r:embed="rId3"/>
          <a:stretch>
            <a:fillRect/>
          </a:stretch>
        </p:blipFill>
        <p:spPr>
          <a:xfrm>
            <a:off x="1314485" y="891540"/>
            <a:ext cx="9613479" cy="5071110"/>
          </a:xfrm>
          <a:prstGeom prst="rect">
            <a:avLst/>
          </a:prstGeom>
        </p:spPr>
      </p:pic>
      <p:sp>
        <p:nvSpPr>
          <p:cNvPr id="3" name="Arrow: Left 2">
            <a:extLst>
              <a:ext uri="{FF2B5EF4-FFF2-40B4-BE49-F238E27FC236}">
                <a16:creationId xmlns:a16="http://schemas.microsoft.com/office/drawing/2014/main" id="{9517096A-3470-E8C1-D8E3-DA4129935D77}"/>
              </a:ext>
            </a:extLst>
          </p:cNvPr>
          <p:cNvSpPr/>
          <p:nvPr/>
        </p:nvSpPr>
        <p:spPr>
          <a:xfrm>
            <a:off x="10627343" y="4009706"/>
            <a:ext cx="975894" cy="481263"/>
          </a:xfrm>
          <a:prstGeom prst="leftArrow">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41FBEE7F-065E-CFED-F4DF-180F0B843828}"/>
              </a:ext>
            </a:extLst>
          </p:cNvPr>
          <p:cNvSpPr/>
          <p:nvPr/>
        </p:nvSpPr>
        <p:spPr>
          <a:xfrm>
            <a:off x="10573870" y="4961931"/>
            <a:ext cx="975894" cy="481263"/>
          </a:xfrm>
          <a:prstGeom prst="leftArrow">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763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E67E6C3-4A2D-B0A3-0848-6716C95BEF99}"/>
              </a:ext>
            </a:extLst>
          </p:cNvPr>
          <p:cNvPicPr>
            <a:picLocks noChangeAspect="1"/>
          </p:cNvPicPr>
          <p:nvPr/>
        </p:nvPicPr>
        <p:blipFill>
          <a:blip r:embed="rId3"/>
          <a:stretch>
            <a:fillRect/>
          </a:stretch>
        </p:blipFill>
        <p:spPr>
          <a:xfrm>
            <a:off x="1425750" y="891540"/>
            <a:ext cx="9390949" cy="5071110"/>
          </a:xfrm>
          <a:prstGeom prst="rect">
            <a:avLst/>
          </a:prstGeom>
        </p:spPr>
      </p:pic>
    </p:spTree>
    <p:extLst>
      <p:ext uri="{BB962C8B-B14F-4D97-AF65-F5344CB8AC3E}">
        <p14:creationId xmlns:p14="http://schemas.microsoft.com/office/powerpoint/2010/main" val="1157698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9A00206-A223-E5DD-C4D5-E454102F5C88}"/>
              </a:ext>
            </a:extLst>
          </p:cNvPr>
          <p:cNvPicPr>
            <a:picLocks noChangeAspect="1"/>
          </p:cNvPicPr>
          <p:nvPr/>
        </p:nvPicPr>
        <p:blipFill>
          <a:blip r:embed="rId3"/>
          <a:stretch>
            <a:fillRect/>
          </a:stretch>
        </p:blipFill>
        <p:spPr>
          <a:xfrm>
            <a:off x="1314485" y="891540"/>
            <a:ext cx="9613479" cy="5071110"/>
          </a:xfrm>
          <a:prstGeom prst="rect">
            <a:avLst/>
          </a:prstGeom>
        </p:spPr>
      </p:pic>
    </p:spTree>
    <p:extLst>
      <p:ext uri="{BB962C8B-B14F-4D97-AF65-F5344CB8AC3E}">
        <p14:creationId xmlns:p14="http://schemas.microsoft.com/office/powerpoint/2010/main" val="301546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A8C3017-68A9-B54F-EEC3-CB678098ACC4}"/>
              </a:ext>
            </a:extLst>
          </p:cNvPr>
          <p:cNvPicPr>
            <a:picLocks noChangeAspect="1"/>
          </p:cNvPicPr>
          <p:nvPr/>
        </p:nvPicPr>
        <p:blipFill>
          <a:blip r:embed="rId3"/>
          <a:stretch>
            <a:fillRect/>
          </a:stretch>
        </p:blipFill>
        <p:spPr>
          <a:xfrm>
            <a:off x="1314485" y="891540"/>
            <a:ext cx="9613479" cy="5071110"/>
          </a:xfrm>
          <a:prstGeom prst="rect">
            <a:avLst/>
          </a:prstGeom>
        </p:spPr>
      </p:pic>
    </p:spTree>
    <p:extLst>
      <p:ext uri="{BB962C8B-B14F-4D97-AF65-F5344CB8AC3E}">
        <p14:creationId xmlns:p14="http://schemas.microsoft.com/office/powerpoint/2010/main" val="2344747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FC3E8-0C77-F5B8-165B-D6DAA805D375}"/>
              </a:ext>
            </a:extLst>
          </p:cNvPr>
          <p:cNvPicPr>
            <a:picLocks noChangeAspect="1"/>
          </p:cNvPicPr>
          <p:nvPr/>
        </p:nvPicPr>
        <p:blipFill>
          <a:blip r:embed="rId3"/>
          <a:stretch>
            <a:fillRect/>
          </a:stretch>
        </p:blipFill>
        <p:spPr>
          <a:xfrm>
            <a:off x="1314485" y="891540"/>
            <a:ext cx="9613479" cy="5071110"/>
          </a:xfrm>
          <a:prstGeom prst="rect">
            <a:avLst/>
          </a:prstGeom>
        </p:spPr>
      </p:pic>
      <p:sp>
        <p:nvSpPr>
          <p:cNvPr id="3" name="Arrow: Up 2">
            <a:extLst>
              <a:ext uri="{FF2B5EF4-FFF2-40B4-BE49-F238E27FC236}">
                <a16:creationId xmlns:a16="http://schemas.microsoft.com/office/drawing/2014/main" id="{0DD20C60-BA7F-715A-9C97-4F1FF521EC95}"/>
              </a:ext>
            </a:extLst>
          </p:cNvPr>
          <p:cNvSpPr/>
          <p:nvPr/>
        </p:nvSpPr>
        <p:spPr>
          <a:xfrm>
            <a:off x="5882092" y="5387250"/>
            <a:ext cx="481263" cy="975894"/>
          </a:xfrm>
          <a:prstGeom prst="up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514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B83D800-3568-63F5-939C-02E44D369C7A}"/>
              </a:ext>
            </a:extLst>
          </p:cNvPr>
          <p:cNvSpPr>
            <a:spLocks noGrp="1"/>
          </p:cNvSpPr>
          <p:nvPr>
            <p:ph type="title"/>
          </p:nvPr>
        </p:nvSpPr>
        <p:spPr>
          <a:xfrm>
            <a:off x="556532" y="643467"/>
            <a:ext cx="11210925" cy="744836"/>
          </a:xfrm>
        </p:spPr>
        <p:txBody>
          <a:bodyPr>
            <a:normAutofit/>
          </a:bodyPr>
          <a:lstStyle/>
          <a:p>
            <a:pPr algn="ctr"/>
            <a:r>
              <a:rPr lang="en-US" sz="3200">
                <a:solidFill>
                  <a:schemeClr val="bg1"/>
                </a:solidFill>
              </a:rPr>
              <a:t>MAP Technical Assistance Tool</a:t>
            </a:r>
          </a:p>
        </p:txBody>
      </p:sp>
      <p:pic>
        <p:nvPicPr>
          <p:cNvPr id="2" name="Picture 1">
            <a:extLst>
              <a:ext uri="{FF2B5EF4-FFF2-40B4-BE49-F238E27FC236}">
                <a16:creationId xmlns:a16="http://schemas.microsoft.com/office/drawing/2014/main" id="{756739D6-B391-B854-4BAA-A5C935F36CFC}"/>
              </a:ext>
            </a:extLst>
          </p:cNvPr>
          <p:cNvPicPr>
            <a:picLocks noChangeAspect="1"/>
          </p:cNvPicPr>
          <p:nvPr/>
        </p:nvPicPr>
        <p:blipFill>
          <a:blip r:embed="rId3"/>
          <a:stretch>
            <a:fillRect/>
          </a:stretch>
        </p:blipFill>
        <p:spPr>
          <a:xfrm>
            <a:off x="1930882" y="1675227"/>
            <a:ext cx="8330235" cy="4394199"/>
          </a:xfrm>
          <a:prstGeom prst="rect">
            <a:avLst/>
          </a:prstGeom>
        </p:spPr>
      </p:pic>
    </p:spTree>
    <p:extLst>
      <p:ext uri="{BB962C8B-B14F-4D97-AF65-F5344CB8AC3E}">
        <p14:creationId xmlns:p14="http://schemas.microsoft.com/office/powerpoint/2010/main" val="3800508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4C1B234-BC7E-9533-A5EA-04F9FE67B9F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Coming Soon!</a:t>
            </a:r>
            <a:br>
              <a:rPr lang="en-US" sz="4800" kern="1200">
                <a:solidFill>
                  <a:schemeClr val="tx1"/>
                </a:solidFill>
                <a:latin typeface="+mj-lt"/>
                <a:ea typeface="+mj-ea"/>
                <a:cs typeface="+mj-cs"/>
              </a:rPr>
            </a:br>
            <a:r>
              <a:rPr lang="en-US" sz="4800" kern="1200">
                <a:solidFill>
                  <a:schemeClr val="tx1"/>
                </a:solidFill>
                <a:latin typeface="+mj-lt"/>
                <a:ea typeface="+mj-ea"/>
                <a:cs typeface="+mj-cs"/>
              </a:rPr>
              <a:t>Curriculum Revision</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descr="A cover of a book&#10;&#10;Description automatically generated">
            <a:extLst>
              <a:ext uri="{FF2B5EF4-FFF2-40B4-BE49-F238E27FC236}">
                <a16:creationId xmlns:a16="http://schemas.microsoft.com/office/drawing/2014/main" id="{30C747B0-7CF8-216C-D3E1-66EC43690C9B}"/>
              </a:ext>
            </a:extLst>
          </p:cNvPr>
          <p:cNvPicPr>
            <a:picLocks noChangeAspect="1"/>
          </p:cNvPicPr>
          <p:nvPr/>
        </p:nvPicPr>
        <p:blipFill>
          <a:blip r:embed="rId3"/>
          <a:stretch>
            <a:fillRect/>
          </a:stretch>
        </p:blipFill>
        <p:spPr>
          <a:xfrm>
            <a:off x="5921519" y="625683"/>
            <a:ext cx="4732540" cy="5455380"/>
          </a:xfrm>
          <a:prstGeom prst="rect">
            <a:avLst/>
          </a:prstGeom>
          <a:ln>
            <a:solidFill>
              <a:schemeClr val="tx1"/>
            </a:solidFill>
          </a:ln>
        </p:spPr>
      </p:pic>
    </p:spTree>
    <p:extLst>
      <p:ext uri="{BB962C8B-B14F-4D97-AF65-F5344CB8AC3E}">
        <p14:creationId xmlns:p14="http://schemas.microsoft.com/office/powerpoint/2010/main" val="3721681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5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iagram of a course&#10;&#10;Description automatically generated">
            <a:extLst>
              <a:ext uri="{FF2B5EF4-FFF2-40B4-BE49-F238E27FC236}">
                <a16:creationId xmlns:a16="http://schemas.microsoft.com/office/drawing/2014/main" id="{EF167362-9647-9C2D-8C67-7145384A4536}"/>
              </a:ext>
            </a:extLst>
          </p:cNvPr>
          <p:cNvPicPr>
            <a:picLocks noChangeAspect="1"/>
          </p:cNvPicPr>
          <p:nvPr/>
        </p:nvPicPr>
        <p:blipFill>
          <a:blip r:embed="rId3"/>
          <a:stretch>
            <a:fillRect/>
          </a:stretch>
        </p:blipFill>
        <p:spPr>
          <a:xfrm>
            <a:off x="423334" y="395348"/>
            <a:ext cx="11296951" cy="6043113"/>
          </a:xfrm>
          <a:prstGeom prst="rect">
            <a:avLst/>
          </a:prstGeom>
        </p:spPr>
      </p:pic>
    </p:spTree>
    <p:extLst>
      <p:ext uri="{BB962C8B-B14F-4D97-AF65-F5344CB8AC3E}">
        <p14:creationId xmlns:p14="http://schemas.microsoft.com/office/powerpoint/2010/main" val="331645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9647D37-EEFB-45BA-A117-4D2EC8434947}"/>
              </a:ext>
            </a:extLst>
          </p:cNvPr>
          <p:cNvSpPr>
            <a:spLocks noGrp="1"/>
          </p:cNvSpPr>
          <p:nvPr>
            <p:ph type="title"/>
          </p:nvPr>
        </p:nvSpPr>
        <p:spPr>
          <a:xfrm>
            <a:off x="841248" y="251312"/>
            <a:ext cx="10506456" cy="1010264"/>
          </a:xfrm>
        </p:spPr>
        <p:txBody>
          <a:bodyPr vert="horz" lIns="91440" tIns="45720" rIns="91440" bIns="45720" rtlCol="0" anchor="ctr">
            <a:normAutofit/>
          </a:bodyPr>
          <a:lstStyle/>
          <a:p>
            <a:r>
              <a:rPr lang="en-US" kern="1200">
                <a:solidFill>
                  <a:schemeClr val="tx1"/>
                </a:solidFill>
                <a:latin typeface="+mj-lt"/>
                <a:ea typeface="+mj-ea"/>
                <a:cs typeface="+mj-cs"/>
              </a:rPr>
              <a:t>Medication Administration Process</a:t>
            </a:r>
          </a:p>
        </p:txBody>
      </p:sp>
      <p:sp>
        <p:nvSpPr>
          <p:cNvPr id="25" name="Rectangle 24">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9AFAE896-BD8B-95FA-9D29-4168E66E4F58}"/>
              </a:ext>
            </a:extLst>
          </p:cNvPr>
          <p:cNvSpPr>
            <a:spLocks/>
          </p:cNvSpPr>
          <p:nvPr/>
        </p:nvSpPr>
        <p:spPr>
          <a:xfrm>
            <a:off x="838200" y="1690405"/>
            <a:ext cx="5153302" cy="823196"/>
          </a:xfrm>
          <a:prstGeom prst="rect">
            <a:avLst/>
          </a:prstGeom>
        </p:spPr>
        <p:txBody>
          <a:bodyPr>
            <a:normAutofit/>
          </a:bodyPr>
          <a:lstStyle/>
          <a:p>
            <a:pPr defTabSz="905256">
              <a:spcAft>
                <a:spcPts val="600"/>
              </a:spcAft>
            </a:pPr>
            <a:r>
              <a:rPr lang="en-US" sz="3100" kern="1200">
                <a:solidFill>
                  <a:schemeClr val="tx1"/>
                </a:solidFill>
                <a:latin typeface="+mn-lt"/>
                <a:ea typeface="+mn-ea"/>
                <a:cs typeface="+mn-cs"/>
              </a:rPr>
              <a:t>Current Process </a:t>
            </a:r>
            <a:endParaRPr lang="en-US" sz="3100"/>
          </a:p>
        </p:txBody>
      </p:sp>
      <p:sp>
        <p:nvSpPr>
          <p:cNvPr id="6" name="Content Placeholder 5">
            <a:extLst>
              <a:ext uri="{FF2B5EF4-FFF2-40B4-BE49-F238E27FC236}">
                <a16:creationId xmlns:a16="http://schemas.microsoft.com/office/drawing/2014/main" id="{8291CF0A-0074-F23B-DA92-0FDBEA99A7FF}"/>
              </a:ext>
            </a:extLst>
          </p:cNvPr>
          <p:cNvSpPr>
            <a:spLocks/>
          </p:cNvSpPr>
          <p:nvPr/>
        </p:nvSpPr>
        <p:spPr>
          <a:xfrm>
            <a:off x="838200" y="2513601"/>
            <a:ext cx="5153302" cy="3681384"/>
          </a:xfrm>
          <a:prstGeom prst="rect">
            <a:avLst/>
          </a:prstGeom>
        </p:spPr>
        <p:txBody>
          <a:bodyPr>
            <a:normAutofit/>
          </a:bodyPr>
          <a:lstStyle/>
          <a:p>
            <a:pPr defTabSz="905256">
              <a:spcAft>
                <a:spcPts val="600"/>
              </a:spcAft>
            </a:pPr>
            <a:r>
              <a:rPr lang="en-US" sz="1900" b="1" kern="1200">
                <a:solidFill>
                  <a:schemeClr val="tx1"/>
                </a:solidFill>
                <a:latin typeface="+mn-lt"/>
                <a:ea typeface="+mn-ea"/>
                <a:cs typeface="+mn-cs"/>
              </a:rPr>
              <a:t>Prepare </a:t>
            </a:r>
          </a:p>
          <a:p>
            <a:pPr defTabSz="905256">
              <a:spcAft>
                <a:spcPts val="600"/>
              </a:spcAft>
            </a:pPr>
            <a:r>
              <a:rPr lang="en-US" sz="1900" b="1" kern="1200">
                <a:solidFill>
                  <a:schemeClr val="tx1"/>
                </a:solidFill>
                <a:latin typeface="+mn-lt"/>
                <a:ea typeface="+mn-ea"/>
                <a:cs typeface="+mn-cs"/>
              </a:rPr>
              <a:t>Administer</a:t>
            </a:r>
          </a:p>
          <a:p>
            <a:pPr marL="452628" lvl="1" defTabSz="905256">
              <a:spcAft>
                <a:spcPts val="600"/>
              </a:spcAft>
            </a:pPr>
            <a:r>
              <a:rPr lang="en-US" kern="1200">
                <a:solidFill>
                  <a:schemeClr val="tx1"/>
                </a:solidFill>
                <a:latin typeface="+mn-lt"/>
                <a:ea typeface="+mn-ea"/>
                <a:cs typeface="+mn-cs"/>
              </a:rPr>
              <a:t>3 Checks of the 5 Rights</a:t>
            </a:r>
          </a:p>
          <a:p>
            <a:pPr marL="1357884" lvl="2" indent="-452628" defTabSz="905256">
              <a:spcAft>
                <a:spcPts val="600"/>
              </a:spcAft>
              <a:buFont typeface="+mj-lt"/>
              <a:buAutoNum type="arabicPeriod"/>
            </a:pPr>
            <a:r>
              <a:rPr lang="en-US" kern="1200">
                <a:solidFill>
                  <a:schemeClr val="tx1"/>
                </a:solidFill>
                <a:latin typeface="+mn-lt"/>
                <a:ea typeface="+mn-ea"/>
                <a:cs typeface="+mn-cs"/>
              </a:rPr>
              <a:t>HCP Order to Label</a:t>
            </a:r>
          </a:p>
          <a:p>
            <a:pPr marL="1643634" lvl="3" indent="-285750" defTabSz="905256">
              <a:spcAft>
                <a:spcPts val="600"/>
              </a:spcAft>
              <a:buSzPct val="75000"/>
              <a:buFont typeface="Arial" panose="020B0604020202020204" pitchFamily="34" charset="0"/>
              <a:buChar char="•"/>
            </a:pPr>
            <a:r>
              <a:rPr lang="en-US" kern="1200">
                <a:solidFill>
                  <a:schemeClr val="tx1"/>
                </a:solidFill>
                <a:latin typeface="+mn-lt"/>
                <a:ea typeface="+mn-ea"/>
                <a:cs typeface="+mn-cs"/>
              </a:rPr>
              <a:t>Point and Read Aloud</a:t>
            </a:r>
          </a:p>
          <a:p>
            <a:pPr marL="1357884" lvl="2" indent="-452628" defTabSz="905256">
              <a:spcAft>
                <a:spcPts val="600"/>
              </a:spcAft>
              <a:buFont typeface="+mj-lt"/>
              <a:buAutoNum type="arabicPeriod"/>
            </a:pPr>
            <a:r>
              <a:rPr lang="en-US" kern="1200">
                <a:solidFill>
                  <a:schemeClr val="tx1"/>
                </a:solidFill>
                <a:latin typeface="+mn-lt"/>
                <a:ea typeface="+mn-ea"/>
                <a:cs typeface="+mn-cs"/>
              </a:rPr>
              <a:t>Label to Medication Sheet</a:t>
            </a:r>
          </a:p>
          <a:p>
            <a:pPr marL="1643634" lvl="3" indent="-285750" defTabSz="905256">
              <a:spcAft>
                <a:spcPts val="600"/>
              </a:spcAft>
              <a:buSzPct val="75000"/>
              <a:buFont typeface="Arial" panose="020B0604020202020204" pitchFamily="34" charset="0"/>
              <a:buChar char="•"/>
            </a:pPr>
            <a:r>
              <a:rPr lang="en-US" kern="1200">
                <a:solidFill>
                  <a:schemeClr val="tx1"/>
                </a:solidFill>
                <a:latin typeface="+mn-lt"/>
                <a:ea typeface="+mn-ea"/>
                <a:cs typeface="+mn-cs"/>
              </a:rPr>
              <a:t>Point and Read Aloud</a:t>
            </a:r>
          </a:p>
          <a:p>
            <a:pPr marL="1357884" lvl="2" indent="-452628" defTabSz="905256">
              <a:spcAft>
                <a:spcPts val="600"/>
              </a:spcAft>
              <a:buFont typeface="+mj-lt"/>
              <a:buAutoNum type="arabicPeriod"/>
            </a:pPr>
            <a:r>
              <a:rPr lang="en-US" kern="1200">
                <a:solidFill>
                  <a:schemeClr val="tx1"/>
                </a:solidFill>
                <a:latin typeface="+mn-lt"/>
                <a:ea typeface="+mn-ea"/>
                <a:cs typeface="+mn-cs"/>
              </a:rPr>
              <a:t>Label to Medication Sheet</a:t>
            </a:r>
          </a:p>
          <a:p>
            <a:pPr marL="1643634" lvl="3" indent="-285750" defTabSz="905256">
              <a:spcAft>
                <a:spcPts val="600"/>
              </a:spcAft>
              <a:buSzPct val="75000"/>
              <a:buFont typeface="Arial" panose="020B0604020202020204" pitchFamily="34" charset="0"/>
              <a:buChar char="•"/>
            </a:pPr>
            <a:r>
              <a:rPr lang="en-US" kern="1200">
                <a:solidFill>
                  <a:schemeClr val="tx1"/>
                </a:solidFill>
                <a:latin typeface="+mn-lt"/>
                <a:ea typeface="+mn-ea"/>
                <a:cs typeface="+mn-cs"/>
              </a:rPr>
              <a:t>Point and Read Aloud</a:t>
            </a:r>
          </a:p>
          <a:p>
            <a:pPr defTabSz="905256">
              <a:spcAft>
                <a:spcPts val="600"/>
              </a:spcAft>
            </a:pPr>
            <a:r>
              <a:rPr lang="en-US" sz="1900" b="1" kern="1200">
                <a:solidFill>
                  <a:schemeClr val="tx1"/>
                </a:solidFill>
                <a:latin typeface="+mn-lt"/>
                <a:ea typeface="+mn-ea"/>
                <a:cs typeface="+mn-cs"/>
              </a:rPr>
              <a:t>Complete</a:t>
            </a:r>
            <a:endParaRPr lang="en-US" sz="1900" b="1"/>
          </a:p>
        </p:txBody>
      </p:sp>
      <p:sp>
        <p:nvSpPr>
          <p:cNvPr id="7" name="Text Placeholder 6">
            <a:extLst>
              <a:ext uri="{FF2B5EF4-FFF2-40B4-BE49-F238E27FC236}">
                <a16:creationId xmlns:a16="http://schemas.microsoft.com/office/drawing/2014/main" id="{AD80E4BF-A2E6-ADD6-CC07-0196EE043DBD}"/>
              </a:ext>
            </a:extLst>
          </p:cNvPr>
          <p:cNvSpPr>
            <a:spLocks/>
          </p:cNvSpPr>
          <p:nvPr/>
        </p:nvSpPr>
        <p:spPr>
          <a:xfrm>
            <a:off x="6165975" y="1690405"/>
            <a:ext cx="5178681" cy="823196"/>
          </a:xfrm>
          <a:prstGeom prst="rect">
            <a:avLst/>
          </a:prstGeom>
        </p:spPr>
        <p:txBody>
          <a:bodyPr>
            <a:normAutofit/>
          </a:bodyPr>
          <a:lstStyle/>
          <a:p>
            <a:pPr defTabSz="905256">
              <a:spcAft>
                <a:spcPts val="600"/>
              </a:spcAft>
            </a:pPr>
            <a:r>
              <a:rPr lang="en-US" sz="3100" kern="1200">
                <a:solidFill>
                  <a:schemeClr val="tx1"/>
                </a:solidFill>
                <a:latin typeface="+mn-lt"/>
                <a:ea typeface="+mn-ea"/>
                <a:cs typeface="+mn-cs"/>
              </a:rPr>
              <a:t>Revised Process </a:t>
            </a:r>
            <a:endParaRPr lang="en-US" sz="3100"/>
          </a:p>
        </p:txBody>
      </p:sp>
      <p:sp>
        <p:nvSpPr>
          <p:cNvPr id="8" name="Content Placeholder 7">
            <a:extLst>
              <a:ext uri="{FF2B5EF4-FFF2-40B4-BE49-F238E27FC236}">
                <a16:creationId xmlns:a16="http://schemas.microsoft.com/office/drawing/2014/main" id="{F565E9E1-D344-7692-E377-7CAEE448BFB8}"/>
              </a:ext>
            </a:extLst>
          </p:cNvPr>
          <p:cNvSpPr>
            <a:spLocks/>
          </p:cNvSpPr>
          <p:nvPr/>
        </p:nvSpPr>
        <p:spPr>
          <a:xfrm>
            <a:off x="6165975" y="2513601"/>
            <a:ext cx="5178681" cy="3681384"/>
          </a:xfrm>
          <a:prstGeom prst="rect">
            <a:avLst/>
          </a:prstGeom>
        </p:spPr>
        <p:txBody>
          <a:bodyPr>
            <a:normAutofit/>
          </a:bodyPr>
          <a:lstStyle/>
          <a:p>
            <a:pPr defTabSz="905256">
              <a:spcAft>
                <a:spcPts val="600"/>
              </a:spcAft>
            </a:pPr>
            <a:r>
              <a:rPr lang="en-US" sz="1900" b="1" kern="1200">
                <a:solidFill>
                  <a:schemeClr val="tx1"/>
                </a:solidFill>
                <a:latin typeface="+mn-lt"/>
                <a:ea typeface="+mn-ea"/>
                <a:cs typeface="+mn-cs"/>
              </a:rPr>
              <a:t>Prepare </a:t>
            </a:r>
          </a:p>
          <a:p>
            <a:pPr defTabSz="905256">
              <a:spcAft>
                <a:spcPts val="600"/>
              </a:spcAft>
            </a:pPr>
            <a:r>
              <a:rPr lang="en-US" sz="1900" b="1" kern="1200">
                <a:solidFill>
                  <a:schemeClr val="tx1"/>
                </a:solidFill>
                <a:latin typeface="+mn-lt"/>
                <a:ea typeface="+mn-ea"/>
                <a:cs typeface="+mn-cs"/>
              </a:rPr>
              <a:t>Administer</a:t>
            </a:r>
          </a:p>
          <a:p>
            <a:pPr marL="452628" lvl="1" defTabSz="905256">
              <a:spcAft>
                <a:spcPts val="600"/>
              </a:spcAft>
            </a:pPr>
            <a:r>
              <a:rPr lang="en-US" kern="1200">
                <a:solidFill>
                  <a:schemeClr val="tx1"/>
                </a:solidFill>
                <a:latin typeface="+mn-lt"/>
                <a:ea typeface="+mn-ea"/>
                <a:cs typeface="+mn-cs"/>
              </a:rPr>
              <a:t>Confirm HCP Order</a:t>
            </a:r>
          </a:p>
          <a:p>
            <a:pPr marL="1191006" lvl="2" indent="-285750" defTabSz="905256">
              <a:spcAft>
                <a:spcPts val="600"/>
              </a:spcAft>
              <a:buSzPct val="75000"/>
              <a:buFont typeface="Arial" panose="020B0604020202020204" pitchFamily="34" charset="0"/>
              <a:buChar char="•"/>
            </a:pPr>
            <a:r>
              <a:rPr lang="en-US" kern="1200">
                <a:solidFill>
                  <a:schemeClr val="tx1"/>
                </a:solidFill>
                <a:latin typeface="+mn-lt"/>
                <a:ea typeface="+mn-ea"/>
                <a:cs typeface="+mn-cs"/>
              </a:rPr>
              <a:t>Point and Read Silently </a:t>
            </a:r>
          </a:p>
          <a:p>
            <a:pPr marL="452628" lvl="1" defTabSz="905256">
              <a:spcAft>
                <a:spcPts val="600"/>
              </a:spcAft>
            </a:pPr>
            <a:r>
              <a:rPr lang="en-US" kern="1200">
                <a:solidFill>
                  <a:schemeClr val="tx1"/>
                </a:solidFill>
                <a:latin typeface="+mn-lt"/>
                <a:ea typeface="+mn-ea"/>
                <a:cs typeface="+mn-cs"/>
              </a:rPr>
              <a:t>2 Checks of the 5 Rights</a:t>
            </a:r>
          </a:p>
          <a:p>
            <a:pPr marL="1357884" lvl="2" indent="-452628" defTabSz="905256">
              <a:spcAft>
                <a:spcPts val="600"/>
              </a:spcAft>
              <a:buFont typeface="+mj-lt"/>
              <a:buAutoNum type="arabicPeriod"/>
            </a:pPr>
            <a:r>
              <a:rPr lang="en-US" kern="1200">
                <a:solidFill>
                  <a:schemeClr val="tx1"/>
                </a:solidFill>
                <a:latin typeface="+mn-lt"/>
                <a:ea typeface="+mn-ea"/>
                <a:cs typeface="+mn-cs"/>
              </a:rPr>
              <a:t>Label to Medication Sheet</a:t>
            </a:r>
          </a:p>
          <a:p>
            <a:pPr marL="1643634" lvl="3" indent="-285750" defTabSz="905256">
              <a:spcAft>
                <a:spcPts val="600"/>
              </a:spcAft>
              <a:buSzPct val="75000"/>
              <a:buFont typeface="Arial" panose="020B0604020202020204" pitchFamily="34" charset="0"/>
              <a:buChar char="•"/>
            </a:pPr>
            <a:r>
              <a:rPr lang="en-US" kern="1200">
                <a:solidFill>
                  <a:schemeClr val="tx1"/>
                </a:solidFill>
                <a:latin typeface="+mn-lt"/>
                <a:ea typeface="+mn-ea"/>
                <a:cs typeface="+mn-cs"/>
              </a:rPr>
              <a:t>Point and Read Aloud</a:t>
            </a:r>
          </a:p>
          <a:p>
            <a:pPr marL="1357884" lvl="2" indent="-452628" defTabSz="905256">
              <a:spcAft>
                <a:spcPts val="600"/>
              </a:spcAft>
              <a:buFont typeface="+mj-lt"/>
              <a:buAutoNum type="arabicPeriod"/>
            </a:pPr>
            <a:r>
              <a:rPr lang="en-US" kern="1200">
                <a:solidFill>
                  <a:schemeClr val="tx1"/>
                </a:solidFill>
                <a:latin typeface="+mn-lt"/>
                <a:ea typeface="+mn-ea"/>
                <a:cs typeface="+mn-cs"/>
              </a:rPr>
              <a:t>Label to Medication Sheet</a:t>
            </a:r>
          </a:p>
          <a:p>
            <a:pPr marL="1643634" lvl="3" indent="-285750" defTabSz="905256">
              <a:spcAft>
                <a:spcPts val="600"/>
              </a:spcAft>
              <a:buSzPct val="75000"/>
              <a:buFont typeface="Arial" panose="020B0604020202020204" pitchFamily="34" charset="0"/>
              <a:buChar char="•"/>
            </a:pPr>
            <a:r>
              <a:rPr lang="en-US" kern="1200">
                <a:solidFill>
                  <a:schemeClr val="tx1"/>
                </a:solidFill>
                <a:latin typeface="+mn-lt"/>
                <a:ea typeface="+mn-ea"/>
                <a:cs typeface="+mn-cs"/>
              </a:rPr>
              <a:t>Point and Read Aloud </a:t>
            </a:r>
          </a:p>
          <a:p>
            <a:pPr defTabSz="905256">
              <a:spcAft>
                <a:spcPts val="600"/>
              </a:spcAft>
            </a:pPr>
            <a:r>
              <a:rPr lang="en-US" sz="1900" b="1" kern="1200">
                <a:solidFill>
                  <a:schemeClr val="tx1"/>
                </a:solidFill>
                <a:latin typeface="+mn-lt"/>
                <a:ea typeface="+mn-ea"/>
                <a:cs typeface="+mn-cs"/>
              </a:rPr>
              <a:t>Complete</a:t>
            </a:r>
            <a:endParaRPr lang="en-US" sz="1900" b="1"/>
          </a:p>
        </p:txBody>
      </p:sp>
      <p:pic>
        <p:nvPicPr>
          <p:cNvPr id="3" name="Graphic 2" descr="Medicine outline">
            <a:extLst>
              <a:ext uri="{FF2B5EF4-FFF2-40B4-BE49-F238E27FC236}">
                <a16:creationId xmlns:a16="http://schemas.microsoft.com/office/drawing/2014/main" id="{B8BD1BB7-EDA6-B987-F9D6-43CF1E732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2879" y="266415"/>
            <a:ext cx="914400" cy="914400"/>
          </a:xfrm>
          <a:prstGeom prst="rect">
            <a:avLst/>
          </a:prstGeom>
        </p:spPr>
      </p:pic>
    </p:spTree>
    <p:extLst>
      <p:ext uri="{BB962C8B-B14F-4D97-AF65-F5344CB8AC3E}">
        <p14:creationId xmlns:p14="http://schemas.microsoft.com/office/powerpoint/2010/main" val="2816814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9647D37-EEFB-45BA-A117-4D2EC8434947}"/>
              </a:ext>
            </a:extLst>
          </p:cNvPr>
          <p:cNvSpPr>
            <a:spLocks noGrp="1"/>
          </p:cNvSpPr>
          <p:nvPr>
            <p:ph type="title"/>
          </p:nvPr>
        </p:nvSpPr>
        <p:spPr>
          <a:xfrm>
            <a:off x="841248" y="251312"/>
            <a:ext cx="10506456" cy="1010264"/>
          </a:xfrm>
        </p:spPr>
        <p:txBody>
          <a:bodyPr vert="horz" lIns="91440" tIns="45720" rIns="91440" bIns="45720" rtlCol="0" anchor="ctr">
            <a:normAutofit/>
          </a:bodyPr>
          <a:lstStyle/>
          <a:p>
            <a:r>
              <a:rPr lang="en-US" kern="1200">
                <a:solidFill>
                  <a:schemeClr val="tx1"/>
                </a:solidFill>
                <a:latin typeface="+mj-lt"/>
                <a:ea typeface="+mj-ea"/>
                <a:cs typeface="+mj-cs"/>
              </a:rPr>
              <a:t>Medication Administration Process</a:t>
            </a:r>
          </a:p>
        </p:txBody>
      </p:sp>
      <p:sp>
        <p:nvSpPr>
          <p:cNvPr id="20" name="Rectangle 19">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9AFAE896-BD8B-95FA-9D29-4168E66E4F58}"/>
              </a:ext>
            </a:extLst>
          </p:cNvPr>
          <p:cNvSpPr>
            <a:spLocks/>
          </p:cNvSpPr>
          <p:nvPr/>
        </p:nvSpPr>
        <p:spPr>
          <a:xfrm>
            <a:off x="838200" y="1690405"/>
            <a:ext cx="5153302" cy="823196"/>
          </a:xfrm>
          <a:prstGeom prst="rect">
            <a:avLst/>
          </a:prstGeom>
        </p:spPr>
        <p:txBody>
          <a:bodyPr>
            <a:normAutofit fontScale="85000" lnSpcReduction="10000"/>
          </a:bodyPr>
          <a:lstStyle/>
          <a:p>
            <a:pPr defTabSz="905256">
              <a:lnSpc>
                <a:spcPct val="90000"/>
              </a:lnSpc>
              <a:spcAft>
                <a:spcPts val="600"/>
              </a:spcAft>
            </a:pPr>
            <a:r>
              <a:rPr lang="en-US" sz="3600" kern="1200">
                <a:solidFill>
                  <a:schemeClr val="tx1"/>
                </a:solidFill>
                <a:latin typeface="+mn-lt"/>
                <a:ea typeface="+mn-ea"/>
                <a:cs typeface="+mn-cs"/>
              </a:rPr>
              <a:t>Current Process &amp; Rationale</a:t>
            </a:r>
            <a:endParaRPr lang="en-US" sz="3600"/>
          </a:p>
        </p:txBody>
      </p:sp>
      <p:sp>
        <p:nvSpPr>
          <p:cNvPr id="6" name="Content Placeholder 5">
            <a:extLst>
              <a:ext uri="{FF2B5EF4-FFF2-40B4-BE49-F238E27FC236}">
                <a16:creationId xmlns:a16="http://schemas.microsoft.com/office/drawing/2014/main" id="{8291CF0A-0074-F23B-DA92-0FDBEA99A7FF}"/>
              </a:ext>
            </a:extLst>
          </p:cNvPr>
          <p:cNvSpPr>
            <a:spLocks/>
          </p:cNvSpPr>
          <p:nvPr/>
        </p:nvSpPr>
        <p:spPr>
          <a:xfrm>
            <a:off x="838200" y="2513601"/>
            <a:ext cx="5153302" cy="3681384"/>
          </a:xfrm>
          <a:prstGeom prst="rect">
            <a:avLst/>
          </a:prstGeom>
        </p:spPr>
        <p:txBody>
          <a:bodyPr>
            <a:normAutofit fontScale="85000" lnSpcReduction="10000"/>
          </a:bodyPr>
          <a:lstStyle/>
          <a:p>
            <a:pPr defTabSz="905256">
              <a:lnSpc>
                <a:spcPct val="90000"/>
              </a:lnSpc>
              <a:spcAft>
                <a:spcPts val="600"/>
              </a:spcAft>
            </a:pPr>
            <a:r>
              <a:rPr lang="en-US" sz="2200" b="1" kern="1200">
                <a:solidFill>
                  <a:schemeClr val="tx1"/>
                </a:solidFill>
                <a:latin typeface="+mn-lt"/>
                <a:ea typeface="+mn-ea"/>
                <a:cs typeface="+mn-cs"/>
              </a:rPr>
              <a:t>Administer</a:t>
            </a:r>
          </a:p>
          <a:p>
            <a:pPr marL="452628" lvl="1" defTabSz="905256">
              <a:lnSpc>
                <a:spcPct val="90000"/>
              </a:lnSpc>
              <a:spcAft>
                <a:spcPts val="600"/>
              </a:spcAft>
            </a:pPr>
            <a:r>
              <a:rPr lang="en-US" sz="2200" b="1" kern="1200">
                <a:solidFill>
                  <a:schemeClr val="tx1"/>
                </a:solidFill>
                <a:latin typeface="+mn-lt"/>
                <a:ea typeface="+mn-ea"/>
                <a:cs typeface="+mn-cs"/>
              </a:rPr>
              <a:t>Check 1</a:t>
            </a:r>
          </a:p>
          <a:p>
            <a:pPr marL="1191006" lvl="2" indent="-285750" defTabSz="905256">
              <a:lnSpc>
                <a:spcPct val="90000"/>
              </a:lnSpc>
              <a:spcAft>
                <a:spcPts val="600"/>
              </a:spcAft>
              <a:buSzPct val="75000"/>
              <a:buFont typeface="Arial" panose="020B0604020202020204" pitchFamily="34" charset="0"/>
              <a:buChar char="•"/>
            </a:pPr>
            <a:r>
              <a:rPr lang="en-US" sz="1900" kern="1200">
                <a:solidFill>
                  <a:schemeClr val="tx1"/>
                </a:solidFill>
                <a:latin typeface="+mn-lt"/>
                <a:ea typeface="+mn-ea"/>
                <a:cs typeface="+mn-cs"/>
              </a:rPr>
              <a:t>Ensure there is order for med </a:t>
            </a:r>
          </a:p>
          <a:p>
            <a:pPr marL="1191006" lvl="2" indent="-285750" defTabSz="905256">
              <a:lnSpc>
                <a:spcPct val="90000"/>
              </a:lnSpc>
              <a:spcAft>
                <a:spcPts val="600"/>
              </a:spcAft>
              <a:buSzPct val="75000"/>
              <a:buFont typeface="Arial" panose="020B0604020202020204" pitchFamily="34" charset="0"/>
              <a:buChar char="•"/>
            </a:pPr>
            <a:r>
              <a:rPr lang="en-US" sz="1900" kern="1200">
                <a:solidFill>
                  <a:schemeClr val="tx1"/>
                </a:solidFill>
                <a:latin typeface="+mn-lt"/>
                <a:ea typeface="+mn-ea"/>
                <a:cs typeface="+mn-cs"/>
              </a:rPr>
              <a:t>What HCP ordered is what  pharmacy supplied</a:t>
            </a:r>
          </a:p>
          <a:p>
            <a:pPr marL="1191006" lvl="2" indent="-285750" defTabSz="905256">
              <a:lnSpc>
                <a:spcPct val="90000"/>
              </a:lnSpc>
              <a:spcAft>
                <a:spcPts val="600"/>
              </a:spcAft>
              <a:buSzPct val="75000"/>
              <a:buFont typeface="Arial" panose="020B0604020202020204" pitchFamily="34" charset="0"/>
              <a:buChar char="•"/>
            </a:pPr>
            <a:r>
              <a:rPr lang="en-US" sz="1900" kern="1200">
                <a:solidFill>
                  <a:schemeClr val="tx1"/>
                </a:solidFill>
                <a:latin typeface="+mn-lt"/>
                <a:ea typeface="+mn-ea"/>
                <a:cs typeface="+mn-cs"/>
              </a:rPr>
              <a:t>HCP order has not changed since last administered</a:t>
            </a:r>
          </a:p>
          <a:p>
            <a:pPr marL="452628" lvl="1" defTabSz="905256">
              <a:lnSpc>
                <a:spcPct val="90000"/>
              </a:lnSpc>
              <a:spcAft>
                <a:spcPts val="600"/>
              </a:spcAft>
            </a:pPr>
            <a:r>
              <a:rPr lang="en-US" sz="2200" b="1" kern="1200">
                <a:solidFill>
                  <a:schemeClr val="tx1"/>
                </a:solidFill>
                <a:latin typeface="+mn-lt"/>
                <a:ea typeface="+mn-ea"/>
                <a:cs typeface="+mn-cs"/>
              </a:rPr>
              <a:t>Check 2</a:t>
            </a:r>
          </a:p>
          <a:p>
            <a:pPr marL="1248156" lvl="2" indent="-342900" defTabSz="905256">
              <a:lnSpc>
                <a:spcPct val="90000"/>
              </a:lnSpc>
              <a:spcAft>
                <a:spcPts val="600"/>
              </a:spcAft>
              <a:buSzPct val="75000"/>
              <a:buFont typeface="Arial" panose="020B0604020202020204" pitchFamily="34" charset="0"/>
              <a:buChar char="•"/>
            </a:pPr>
            <a:r>
              <a:rPr lang="en-US" sz="1900" kern="1200">
                <a:solidFill>
                  <a:schemeClr val="tx1"/>
                </a:solidFill>
                <a:latin typeface="+mn-lt"/>
                <a:ea typeface="+mn-ea"/>
                <a:cs typeface="+mn-cs"/>
              </a:rPr>
              <a:t>Ensure strength supplied </a:t>
            </a:r>
            <a:r>
              <a:rPr lang="en-US" sz="1900"/>
              <a:t>&amp;</a:t>
            </a:r>
            <a:r>
              <a:rPr lang="en-US" sz="1900" kern="1200">
                <a:solidFill>
                  <a:schemeClr val="tx1"/>
                </a:solidFill>
                <a:latin typeface="+mn-lt"/>
                <a:ea typeface="+mn-ea"/>
                <a:cs typeface="+mn-cs"/>
              </a:rPr>
              <a:t> amount to administer on label agree with med sheet</a:t>
            </a:r>
          </a:p>
          <a:p>
            <a:pPr marL="1248156" lvl="2" indent="-342900" defTabSz="905256">
              <a:lnSpc>
                <a:spcPct val="90000"/>
              </a:lnSpc>
              <a:spcAft>
                <a:spcPts val="600"/>
              </a:spcAft>
              <a:buSzPct val="75000"/>
              <a:buFont typeface="Arial" panose="020B0604020202020204" pitchFamily="34" charset="0"/>
              <a:buChar char="•"/>
            </a:pPr>
            <a:r>
              <a:rPr lang="en-US" sz="1900" kern="1200">
                <a:solidFill>
                  <a:schemeClr val="tx1"/>
                </a:solidFill>
                <a:latin typeface="+mn-lt"/>
                <a:ea typeface="+mn-ea"/>
                <a:cs typeface="+mn-cs"/>
              </a:rPr>
              <a:t>Focus on number of tabs needed </a:t>
            </a:r>
          </a:p>
          <a:p>
            <a:pPr marL="452628" lvl="1" defTabSz="905256">
              <a:lnSpc>
                <a:spcPct val="90000"/>
              </a:lnSpc>
              <a:spcAft>
                <a:spcPts val="600"/>
              </a:spcAft>
            </a:pPr>
            <a:r>
              <a:rPr lang="en-US" sz="2200" b="1" kern="1200">
                <a:solidFill>
                  <a:schemeClr val="tx1"/>
                </a:solidFill>
                <a:latin typeface="+mn-lt"/>
                <a:ea typeface="+mn-ea"/>
                <a:cs typeface="+mn-cs"/>
              </a:rPr>
              <a:t>Check 3</a:t>
            </a:r>
          </a:p>
          <a:p>
            <a:pPr marL="1248156" lvl="2" indent="-342900" defTabSz="905256">
              <a:lnSpc>
                <a:spcPct val="90000"/>
              </a:lnSpc>
              <a:spcAft>
                <a:spcPts val="600"/>
              </a:spcAft>
              <a:buSzPct val="75000"/>
              <a:buFont typeface="Arial" panose="020B0604020202020204" pitchFamily="34" charset="0"/>
              <a:buChar char="•"/>
            </a:pPr>
            <a:r>
              <a:rPr lang="en-US" sz="1900" kern="1200">
                <a:solidFill>
                  <a:schemeClr val="tx1"/>
                </a:solidFill>
                <a:latin typeface="+mn-lt"/>
                <a:ea typeface="+mn-ea"/>
                <a:cs typeface="+mn-cs"/>
              </a:rPr>
              <a:t>Ensure correct number of tabs in med cup</a:t>
            </a:r>
          </a:p>
          <a:p>
            <a:pPr marL="1371600" lvl="3" indent="0">
              <a:lnSpc>
                <a:spcPct val="90000"/>
              </a:lnSpc>
              <a:spcAft>
                <a:spcPts val="600"/>
              </a:spcAft>
              <a:buSzPct val="75000"/>
              <a:buNone/>
            </a:pPr>
            <a:endParaRPr lang="en-US" sz="1500"/>
          </a:p>
        </p:txBody>
      </p:sp>
      <p:sp>
        <p:nvSpPr>
          <p:cNvPr id="7" name="Text Placeholder 6">
            <a:extLst>
              <a:ext uri="{FF2B5EF4-FFF2-40B4-BE49-F238E27FC236}">
                <a16:creationId xmlns:a16="http://schemas.microsoft.com/office/drawing/2014/main" id="{AD80E4BF-A2E6-ADD6-CC07-0196EE043DBD}"/>
              </a:ext>
            </a:extLst>
          </p:cNvPr>
          <p:cNvSpPr>
            <a:spLocks/>
          </p:cNvSpPr>
          <p:nvPr/>
        </p:nvSpPr>
        <p:spPr>
          <a:xfrm>
            <a:off x="6165975" y="1690405"/>
            <a:ext cx="5178681" cy="823196"/>
          </a:xfrm>
          <a:prstGeom prst="rect">
            <a:avLst/>
          </a:prstGeom>
        </p:spPr>
        <p:txBody>
          <a:bodyPr>
            <a:normAutofit/>
          </a:bodyPr>
          <a:lstStyle/>
          <a:p>
            <a:pPr defTabSz="905256">
              <a:lnSpc>
                <a:spcPct val="90000"/>
              </a:lnSpc>
              <a:spcAft>
                <a:spcPts val="600"/>
              </a:spcAft>
            </a:pPr>
            <a:r>
              <a:rPr lang="en-US" sz="3100" kern="1200">
                <a:solidFill>
                  <a:schemeClr val="tx1"/>
                </a:solidFill>
                <a:latin typeface="+mn-lt"/>
                <a:ea typeface="+mn-ea"/>
                <a:cs typeface="+mn-cs"/>
              </a:rPr>
              <a:t>Revised Process &amp; Rationale </a:t>
            </a:r>
            <a:endParaRPr lang="en-US" sz="3100"/>
          </a:p>
        </p:txBody>
      </p:sp>
      <p:sp>
        <p:nvSpPr>
          <p:cNvPr id="8" name="Content Placeholder 7">
            <a:extLst>
              <a:ext uri="{FF2B5EF4-FFF2-40B4-BE49-F238E27FC236}">
                <a16:creationId xmlns:a16="http://schemas.microsoft.com/office/drawing/2014/main" id="{F565E9E1-D344-7692-E377-7CAEE448BFB8}"/>
              </a:ext>
            </a:extLst>
          </p:cNvPr>
          <p:cNvSpPr>
            <a:spLocks/>
          </p:cNvSpPr>
          <p:nvPr/>
        </p:nvSpPr>
        <p:spPr>
          <a:xfrm>
            <a:off x="6165975" y="2513601"/>
            <a:ext cx="5178681" cy="3681384"/>
          </a:xfrm>
          <a:prstGeom prst="rect">
            <a:avLst/>
          </a:prstGeom>
        </p:spPr>
        <p:txBody>
          <a:bodyPr>
            <a:normAutofit fontScale="92500" lnSpcReduction="20000"/>
          </a:bodyPr>
          <a:lstStyle/>
          <a:p>
            <a:pPr defTabSz="905256">
              <a:lnSpc>
                <a:spcPct val="90000"/>
              </a:lnSpc>
              <a:spcAft>
                <a:spcPts val="600"/>
              </a:spcAft>
            </a:pPr>
            <a:r>
              <a:rPr lang="en-US" sz="1500" kern="1200">
                <a:solidFill>
                  <a:schemeClr val="tx1"/>
                </a:solidFill>
                <a:latin typeface="+mn-lt"/>
                <a:ea typeface="+mn-ea"/>
                <a:cs typeface="+mn-cs"/>
              </a:rPr>
              <a:t> </a:t>
            </a:r>
            <a:r>
              <a:rPr lang="en-US" sz="2000" b="1" kern="1200">
                <a:solidFill>
                  <a:schemeClr val="tx1"/>
                </a:solidFill>
                <a:latin typeface="+mn-lt"/>
                <a:ea typeface="+mn-ea"/>
                <a:cs typeface="+mn-cs"/>
              </a:rPr>
              <a:t>Administer</a:t>
            </a:r>
            <a:endParaRPr lang="en-US" sz="1500" b="1" kern="1200">
              <a:solidFill>
                <a:schemeClr val="tx1"/>
              </a:solidFill>
              <a:latin typeface="+mn-lt"/>
              <a:ea typeface="+mn-ea"/>
              <a:cs typeface="+mn-cs"/>
            </a:endParaRPr>
          </a:p>
          <a:p>
            <a:pPr marL="452628" lvl="1" defTabSz="905256">
              <a:lnSpc>
                <a:spcPct val="90000"/>
              </a:lnSpc>
              <a:spcAft>
                <a:spcPts val="600"/>
              </a:spcAft>
            </a:pPr>
            <a:r>
              <a:rPr lang="en-US" sz="2000" b="1" kern="1200">
                <a:solidFill>
                  <a:schemeClr val="tx1"/>
                </a:solidFill>
                <a:latin typeface="+mn-lt"/>
                <a:ea typeface="+mn-ea"/>
                <a:cs typeface="+mn-cs"/>
              </a:rPr>
              <a:t>Confirm HCP Order</a:t>
            </a:r>
          </a:p>
          <a:p>
            <a:pPr marL="1191006" lvl="2" indent="-285750" defTabSz="905256">
              <a:lnSpc>
                <a:spcPct val="90000"/>
              </a:lnSpc>
              <a:spcAft>
                <a:spcPts val="600"/>
              </a:spcAft>
              <a:buSzPct val="75000"/>
              <a:buFont typeface="Arial" panose="020B0604020202020204" pitchFamily="34" charset="0"/>
              <a:buChar char="•"/>
            </a:pPr>
            <a:r>
              <a:rPr lang="en-US" sz="1700" kern="1200">
                <a:solidFill>
                  <a:schemeClr val="tx1"/>
                </a:solidFill>
                <a:latin typeface="+mn-lt"/>
                <a:ea typeface="+mn-ea"/>
                <a:cs typeface="+mn-cs"/>
              </a:rPr>
              <a:t>Ensure there is order for med </a:t>
            </a:r>
          </a:p>
          <a:p>
            <a:pPr marL="1191006" lvl="2" indent="-285750" defTabSz="905256">
              <a:lnSpc>
                <a:spcPct val="90000"/>
              </a:lnSpc>
              <a:spcAft>
                <a:spcPts val="600"/>
              </a:spcAft>
              <a:buSzPct val="75000"/>
              <a:buFont typeface="Arial" panose="020B0604020202020204" pitchFamily="34" charset="0"/>
              <a:buChar char="•"/>
            </a:pPr>
            <a:r>
              <a:rPr lang="en-US" sz="1700" kern="1200">
                <a:solidFill>
                  <a:schemeClr val="tx1"/>
                </a:solidFill>
                <a:latin typeface="+mn-lt"/>
                <a:ea typeface="+mn-ea"/>
                <a:cs typeface="+mn-cs"/>
              </a:rPr>
              <a:t>What HCP ordered is what  pharmacy supplied</a:t>
            </a:r>
          </a:p>
          <a:p>
            <a:pPr marL="1191006" lvl="2" indent="-285750" defTabSz="905256">
              <a:lnSpc>
                <a:spcPct val="90000"/>
              </a:lnSpc>
              <a:spcAft>
                <a:spcPts val="600"/>
              </a:spcAft>
              <a:buSzPct val="75000"/>
              <a:buFont typeface="Arial" panose="020B0604020202020204" pitchFamily="34" charset="0"/>
              <a:buChar char="•"/>
            </a:pPr>
            <a:r>
              <a:rPr lang="en-US" sz="1700" kern="1200">
                <a:solidFill>
                  <a:schemeClr val="tx1"/>
                </a:solidFill>
                <a:latin typeface="+mn-lt"/>
                <a:ea typeface="+mn-ea"/>
                <a:cs typeface="+mn-cs"/>
              </a:rPr>
              <a:t>HCP order has not changed since last administered</a:t>
            </a:r>
          </a:p>
          <a:p>
            <a:pPr marL="1191006" lvl="2" indent="-285750" defTabSz="905256">
              <a:lnSpc>
                <a:spcPct val="90000"/>
              </a:lnSpc>
              <a:spcAft>
                <a:spcPts val="600"/>
              </a:spcAft>
              <a:buSzPct val="75000"/>
              <a:buFont typeface="Arial" panose="020B0604020202020204" pitchFamily="34" charset="0"/>
              <a:buChar char="•"/>
            </a:pPr>
            <a:r>
              <a:rPr lang="en-US" sz="1700" kern="1200">
                <a:solidFill>
                  <a:schemeClr val="tx1"/>
                </a:solidFill>
                <a:latin typeface="+mn-lt"/>
                <a:ea typeface="+mn-ea"/>
                <a:cs typeface="+mn-cs"/>
              </a:rPr>
              <a:t>HCP order was not discontinued</a:t>
            </a:r>
          </a:p>
          <a:p>
            <a:pPr marL="452628" lvl="1" defTabSz="905256">
              <a:lnSpc>
                <a:spcPct val="90000"/>
              </a:lnSpc>
              <a:spcAft>
                <a:spcPts val="600"/>
              </a:spcAft>
            </a:pPr>
            <a:r>
              <a:rPr lang="en-US" sz="2000" b="1" kern="1200">
                <a:solidFill>
                  <a:schemeClr val="tx1"/>
                </a:solidFill>
                <a:latin typeface="+mn-lt"/>
                <a:ea typeface="+mn-ea"/>
                <a:cs typeface="+mn-cs"/>
              </a:rPr>
              <a:t>Check 1</a:t>
            </a:r>
            <a:endParaRPr lang="en-US" sz="1500" b="1" kern="1200">
              <a:solidFill>
                <a:schemeClr val="tx1"/>
              </a:solidFill>
              <a:latin typeface="+mn-lt"/>
              <a:ea typeface="+mn-ea"/>
              <a:cs typeface="+mn-cs"/>
            </a:endParaRPr>
          </a:p>
          <a:p>
            <a:pPr marL="1191006" lvl="2" indent="-285750" defTabSz="905256">
              <a:lnSpc>
                <a:spcPct val="90000"/>
              </a:lnSpc>
              <a:spcAft>
                <a:spcPts val="600"/>
              </a:spcAft>
              <a:buSzPct val="75000"/>
              <a:buFont typeface="Arial" panose="020B0604020202020204" pitchFamily="34" charset="0"/>
              <a:buChar char="•"/>
            </a:pPr>
            <a:r>
              <a:rPr lang="en-US" sz="1700" kern="1200">
                <a:solidFill>
                  <a:schemeClr val="tx1"/>
                </a:solidFill>
                <a:latin typeface="+mn-lt"/>
                <a:ea typeface="+mn-ea"/>
                <a:cs typeface="+mn-cs"/>
              </a:rPr>
              <a:t>Ensure strength supplied </a:t>
            </a:r>
            <a:r>
              <a:rPr lang="en-US" sz="1700"/>
              <a:t>&amp;</a:t>
            </a:r>
            <a:r>
              <a:rPr lang="en-US" sz="1700" kern="1200">
                <a:solidFill>
                  <a:schemeClr val="tx1"/>
                </a:solidFill>
                <a:latin typeface="+mn-lt"/>
                <a:ea typeface="+mn-ea"/>
                <a:cs typeface="+mn-cs"/>
              </a:rPr>
              <a:t> amount to administer on label agree with med sheet</a:t>
            </a:r>
          </a:p>
          <a:p>
            <a:pPr marL="1191006" lvl="2" indent="-285750" defTabSz="905256">
              <a:lnSpc>
                <a:spcPct val="90000"/>
              </a:lnSpc>
              <a:spcAft>
                <a:spcPts val="600"/>
              </a:spcAft>
              <a:buSzPct val="75000"/>
              <a:buFont typeface="Arial" panose="020B0604020202020204" pitchFamily="34" charset="0"/>
              <a:buChar char="•"/>
            </a:pPr>
            <a:r>
              <a:rPr lang="en-US" sz="1700" kern="1200">
                <a:solidFill>
                  <a:schemeClr val="tx1"/>
                </a:solidFill>
                <a:latin typeface="+mn-lt"/>
                <a:ea typeface="+mn-ea"/>
                <a:cs typeface="+mn-cs"/>
              </a:rPr>
              <a:t>Focus on number of tabs needed </a:t>
            </a:r>
          </a:p>
          <a:p>
            <a:pPr marL="452628" lvl="1" defTabSz="905256">
              <a:lnSpc>
                <a:spcPct val="90000"/>
              </a:lnSpc>
              <a:spcAft>
                <a:spcPts val="600"/>
              </a:spcAft>
            </a:pPr>
            <a:r>
              <a:rPr lang="en-US" sz="2000" b="1" kern="1200">
                <a:solidFill>
                  <a:schemeClr val="tx1"/>
                </a:solidFill>
                <a:latin typeface="+mn-lt"/>
                <a:ea typeface="+mn-ea"/>
                <a:cs typeface="+mn-cs"/>
              </a:rPr>
              <a:t>Check 2</a:t>
            </a:r>
          </a:p>
          <a:p>
            <a:pPr marL="1191006" lvl="2" indent="-285750" defTabSz="905256">
              <a:lnSpc>
                <a:spcPct val="90000"/>
              </a:lnSpc>
              <a:spcAft>
                <a:spcPts val="600"/>
              </a:spcAft>
              <a:buSzPct val="75000"/>
              <a:buFont typeface="Arial" panose="020B0604020202020204" pitchFamily="34" charset="0"/>
              <a:buChar char="•"/>
            </a:pPr>
            <a:r>
              <a:rPr lang="en-US" sz="1700" kern="1200">
                <a:solidFill>
                  <a:schemeClr val="tx1"/>
                </a:solidFill>
                <a:latin typeface="+mn-lt"/>
                <a:ea typeface="+mn-ea"/>
                <a:cs typeface="+mn-cs"/>
              </a:rPr>
              <a:t>Ensure correct number of tabs in med cup</a:t>
            </a:r>
          </a:p>
          <a:p>
            <a:pPr marL="457200" lvl="1" indent="0">
              <a:lnSpc>
                <a:spcPct val="90000"/>
              </a:lnSpc>
              <a:spcAft>
                <a:spcPts val="600"/>
              </a:spcAft>
              <a:buNone/>
            </a:pPr>
            <a:endParaRPr lang="en-US" sz="1500"/>
          </a:p>
        </p:txBody>
      </p:sp>
      <p:pic>
        <p:nvPicPr>
          <p:cNvPr id="3" name="Graphic 2" descr="Medicine outline">
            <a:extLst>
              <a:ext uri="{FF2B5EF4-FFF2-40B4-BE49-F238E27FC236}">
                <a16:creationId xmlns:a16="http://schemas.microsoft.com/office/drawing/2014/main" id="{DF2BA7CD-F779-4F16-6B19-07D59976D2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55315" y="260649"/>
            <a:ext cx="914400" cy="914400"/>
          </a:xfrm>
          <a:prstGeom prst="rect">
            <a:avLst/>
          </a:prstGeom>
        </p:spPr>
      </p:pic>
    </p:spTree>
    <p:extLst>
      <p:ext uri="{BB962C8B-B14F-4D97-AF65-F5344CB8AC3E}">
        <p14:creationId xmlns:p14="http://schemas.microsoft.com/office/powerpoint/2010/main" val="352944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BC9EEA-A179-CB81-595A-2E46DD8F258B}"/>
              </a:ext>
            </a:extLst>
          </p:cNvPr>
          <p:cNvSpPr>
            <a:spLocks noGrp="1"/>
          </p:cNvSpPr>
          <p:nvPr>
            <p:ph type="title"/>
          </p:nvPr>
        </p:nvSpPr>
        <p:spPr>
          <a:xfrm>
            <a:off x="838200" y="556995"/>
            <a:ext cx="10515600" cy="1133693"/>
          </a:xfrm>
        </p:spPr>
        <p:txBody>
          <a:bodyPr>
            <a:normAutofit/>
          </a:bodyPr>
          <a:lstStyle/>
          <a:p>
            <a:r>
              <a:rPr lang="en-US" sz="5200"/>
              <a:t>Agenda</a:t>
            </a:r>
          </a:p>
        </p:txBody>
      </p:sp>
      <p:graphicFrame>
        <p:nvGraphicFramePr>
          <p:cNvPr id="5" name="Content Placeholder 2">
            <a:extLst>
              <a:ext uri="{FF2B5EF4-FFF2-40B4-BE49-F238E27FC236}">
                <a16:creationId xmlns:a16="http://schemas.microsoft.com/office/drawing/2014/main" id="{8084D308-B76D-4328-7AF3-8FE1CC4489BA}"/>
              </a:ext>
            </a:extLst>
          </p:cNvPr>
          <p:cNvGraphicFramePr>
            <a:graphicFrameLocks noGrp="1"/>
          </p:cNvGraphicFramePr>
          <p:nvPr>
            <p:ph idx="1"/>
            <p:extLst>
              <p:ext uri="{D42A27DB-BD31-4B8C-83A1-F6EECF244321}">
                <p14:modId xmlns:p14="http://schemas.microsoft.com/office/powerpoint/2010/main" val="4012292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7964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9647D37-EEFB-45BA-A117-4D2EC8434947}"/>
              </a:ext>
            </a:extLst>
          </p:cNvPr>
          <p:cNvSpPr>
            <a:spLocks noGrp="1"/>
          </p:cNvSpPr>
          <p:nvPr>
            <p:ph type="title"/>
          </p:nvPr>
        </p:nvSpPr>
        <p:spPr>
          <a:xfrm>
            <a:off x="838200" y="459863"/>
            <a:ext cx="10515600" cy="1004594"/>
          </a:xfrm>
        </p:spPr>
        <p:txBody>
          <a:bodyPr vert="horz" lIns="91440" tIns="45720" rIns="91440" bIns="45720" rtlCol="0">
            <a:normAutofit/>
          </a:bodyPr>
          <a:lstStyle/>
          <a:p>
            <a:pPr algn="ctr"/>
            <a:r>
              <a:rPr lang="en-US" kern="1200">
                <a:latin typeface="+mj-lt"/>
                <a:ea typeface="+mj-ea"/>
                <a:cs typeface="+mj-cs"/>
              </a:rPr>
              <a:t>Medication-Related Tasks</a:t>
            </a:r>
          </a:p>
        </p:txBody>
      </p:sp>
      <p:sp>
        <p:nvSpPr>
          <p:cNvPr id="12" name="Rectangle: Rounded Corners 1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1">
            <a:extLst>
              <a:ext uri="{FF2B5EF4-FFF2-40B4-BE49-F238E27FC236}">
                <a16:creationId xmlns:a16="http://schemas.microsoft.com/office/drawing/2014/main" id="{88D435C4-B800-F10B-E88C-61200BE4C21D}"/>
              </a:ext>
            </a:extLst>
          </p:cNvPr>
          <p:cNvGraphicFramePr>
            <a:graphicFrameLocks noGrp="1"/>
          </p:cNvGraphicFramePr>
          <p:nvPr>
            <p:ph idx="1"/>
            <p:extLst>
              <p:ext uri="{D42A27DB-BD31-4B8C-83A1-F6EECF244321}">
                <p14:modId xmlns:p14="http://schemas.microsoft.com/office/powerpoint/2010/main" val="722579770"/>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5194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2F2800-A19E-DE83-305E-A0539DED86EE}"/>
              </a:ext>
            </a:extLst>
          </p:cNvPr>
          <p:cNvSpPr>
            <a:spLocks noGrp="1"/>
          </p:cNvSpPr>
          <p:nvPr>
            <p:ph type="title"/>
          </p:nvPr>
        </p:nvSpPr>
        <p:spPr>
          <a:xfrm>
            <a:off x="194267" y="426720"/>
            <a:ext cx="11139060" cy="1919141"/>
          </a:xfrm>
        </p:spPr>
        <p:txBody>
          <a:bodyPr vert="horz" lIns="91440" tIns="45720" rIns="91440" bIns="45720" rtlCol="0" anchor="b">
            <a:normAutofit/>
          </a:bodyPr>
          <a:lstStyle/>
          <a:p>
            <a:r>
              <a:rPr lang="en-US" sz="6000"/>
              <a:t>RIA</a:t>
            </a:r>
            <a:r>
              <a:rPr lang="en-US" sz="6000" kern="1200">
                <a:latin typeface="+mj-lt"/>
                <a:ea typeface="+mj-ea"/>
                <a:cs typeface="+mj-cs"/>
              </a:rPr>
              <a:t> </a:t>
            </a:r>
            <a:r>
              <a:rPr lang="en-US" sz="6000"/>
              <a:t>Online Course Revision</a:t>
            </a:r>
            <a:endParaRPr lang="en-US" sz="6000" kern="1200">
              <a:latin typeface="+mj-lt"/>
              <a:ea typeface="+mj-ea"/>
              <a:cs typeface="+mj-cs"/>
            </a:endParaRPr>
          </a:p>
        </p:txBody>
      </p:sp>
      <p:sp>
        <p:nvSpPr>
          <p:cNvPr id="26" name="Rectangle 25">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6492E754-FD95-CB1D-6374-C1D0F34F283C}"/>
              </a:ext>
            </a:extLst>
          </p:cNvPr>
          <p:cNvSpPr txBox="1"/>
          <p:nvPr/>
        </p:nvSpPr>
        <p:spPr>
          <a:xfrm>
            <a:off x="119249" y="3182252"/>
            <a:ext cx="12004748" cy="3682061"/>
          </a:xfrm>
          <a:prstGeom prst="rect">
            <a:avLst/>
          </a:prstGeom>
        </p:spPr>
        <p:txBody>
          <a:bodyPr vert="horz" lIns="91440" tIns="45720" rIns="91440" bIns="45720" rtlCol="0" anchor="t">
            <a:normAutofit/>
          </a:bodyPr>
          <a:lstStyle/>
          <a:p>
            <a:pPr marL="290195" indent="-228600">
              <a:lnSpc>
                <a:spcPct val="90000"/>
              </a:lnSpc>
              <a:spcAft>
                <a:spcPts val="1200"/>
              </a:spcAft>
              <a:buFont typeface="Arial" panose="020B0604020202020204" pitchFamily="34" charset="0"/>
              <a:buChar char="•"/>
            </a:pPr>
            <a:endParaRPr lang="en-US" sz="2200" dirty="0"/>
          </a:p>
          <a:p>
            <a:pPr marL="518795" indent="-457200">
              <a:lnSpc>
                <a:spcPct val="90000"/>
              </a:lnSpc>
              <a:spcAft>
                <a:spcPts val="1200"/>
              </a:spcAft>
              <a:buFont typeface="Arial" panose="020B0604020202020204" pitchFamily="34" charset="0"/>
              <a:buChar char="•"/>
            </a:pPr>
            <a:r>
              <a:rPr lang="en-US" sz="2800" dirty="0">
                <a:ea typeface="+mn-lt"/>
                <a:cs typeface="+mn-lt"/>
              </a:rPr>
              <a:t>New Revised RIA Online Course Opens June 6</a:t>
            </a:r>
            <a:r>
              <a:rPr lang="en-US" sz="2800" baseline="30000" dirty="0">
                <a:ea typeface="+mn-lt"/>
                <a:cs typeface="+mn-lt"/>
              </a:rPr>
              <a:t>th</a:t>
            </a:r>
            <a:r>
              <a:rPr lang="en-US" sz="2800" dirty="0">
                <a:ea typeface="+mn-lt"/>
                <a:cs typeface="+mn-lt"/>
              </a:rPr>
              <a:t> </a:t>
            </a:r>
            <a:endParaRPr lang="en-US" sz="2800" dirty="0"/>
          </a:p>
          <a:p>
            <a:pPr marL="518795" indent="-457200">
              <a:lnSpc>
                <a:spcPct val="90000"/>
              </a:lnSpc>
              <a:spcAft>
                <a:spcPts val="1200"/>
              </a:spcAft>
              <a:buFont typeface="Arial" panose="020B0604020202020204" pitchFamily="34" charset="0"/>
              <a:buChar char="•"/>
            </a:pPr>
            <a:r>
              <a:rPr lang="en-US" sz="2800" dirty="0"/>
              <a:t>Students Enrolled in any RIA course before June 6</a:t>
            </a:r>
            <a:r>
              <a:rPr lang="en-US" sz="2800" baseline="30000" dirty="0"/>
              <a:t>th</a:t>
            </a:r>
            <a:r>
              <a:rPr lang="en-US" sz="2800" dirty="0"/>
              <a:t> </a:t>
            </a:r>
          </a:p>
          <a:p>
            <a:pPr marL="861695" lvl="1" indent="-342900">
              <a:lnSpc>
                <a:spcPct val="90000"/>
              </a:lnSpc>
              <a:spcAft>
                <a:spcPts val="1200"/>
              </a:spcAft>
              <a:buFont typeface="Courier New"/>
              <a:buChar char="o"/>
            </a:pPr>
            <a:r>
              <a:rPr lang="en-US" sz="2400" dirty="0"/>
              <a:t>  Complete course in the old, current version (Encourage to finish by May 31st)</a:t>
            </a:r>
            <a:endParaRPr lang="en-US" sz="2800" dirty="0"/>
          </a:p>
          <a:p>
            <a:pPr marL="861695" lvl="1" indent="-342900">
              <a:lnSpc>
                <a:spcPct val="90000"/>
              </a:lnSpc>
              <a:spcAft>
                <a:spcPts val="1200"/>
              </a:spcAft>
              <a:buFont typeface="Courier New"/>
              <a:buChar char="o"/>
            </a:pPr>
            <a:r>
              <a:rPr lang="en-US" sz="2400" dirty="0"/>
              <a:t>  Will not be Rolled over into New Version</a:t>
            </a:r>
            <a:endParaRPr lang="en-US" sz="2800" dirty="0"/>
          </a:p>
          <a:p>
            <a:pPr marL="861695" lvl="1" indent="-342900">
              <a:lnSpc>
                <a:spcPct val="90000"/>
              </a:lnSpc>
              <a:spcAft>
                <a:spcPts val="1200"/>
              </a:spcAft>
              <a:buFont typeface="Courier New"/>
              <a:buChar char="o"/>
            </a:pPr>
            <a:r>
              <a:rPr lang="en-US" sz="2400" dirty="0"/>
              <a:t>  Old Version will Remain Open for a Period of Time </a:t>
            </a:r>
            <a:endParaRPr lang="en-US" sz="2800" dirty="0"/>
          </a:p>
          <a:p>
            <a:pPr marL="61595">
              <a:lnSpc>
                <a:spcPct val="90000"/>
              </a:lnSpc>
              <a:spcAft>
                <a:spcPts val="1200"/>
              </a:spcAft>
            </a:pPr>
            <a:endParaRPr lang="en-US" sz="2200" dirty="0"/>
          </a:p>
        </p:txBody>
      </p:sp>
    </p:spTree>
    <p:extLst>
      <p:ext uri="{BB962C8B-B14F-4D97-AF65-F5344CB8AC3E}">
        <p14:creationId xmlns:p14="http://schemas.microsoft.com/office/powerpoint/2010/main" val="3469185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7ED87DE-6AB1-197F-EE06-5FD4ABFA7754}"/>
              </a:ext>
            </a:extLst>
          </p:cNvPr>
          <p:cNvSpPr>
            <a:spLocks noGrp="1"/>
          </p:cNvSpPr>
          <p:nvPr>
            <p:ph type="title"/>
          </p:nvPr>
        </p:nvSpPr>
        <p:spPr>
          <a:xfrm>
            <a:off x="558210" y="1365472"/>
            <a:ext cx="10978470" cy="3564636"/>
          </a:xfrm>
        </p:spPr>
        <p:txBody>
          <a:bodyPr vert="horz" lIns="91440" tIns="45720" rIns="91440" bIns="45720" rtlCol="0" anchor="ctr">
            <a:normAutofit/>
          </a:bodyPr>
          <a:lstStyle/>
          <a:p>
            <a:r>
              <a:rPr lang="en-US" sz="8800" kern="1200">
                <a:solidFill>
                  <a:schemeClr val="tx1"/>
                </a:solidFill>
                <a:latin typeface="+mj-lt"/>
                <a:ea typeface="+mj-ea"/>
                <a:cs typeface="+mj-cs"/>
              </a:rPr>
              <a:t>MAP Updates</a:t>
            </a:r>
          </a:p>
        </p:txBody>
      </p:sp>
      <p:sp>
        <p:nvSpPr>
          <p:cNvPr id="25" name="Rectangle 24">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854061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3" name="Rectangle 2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4EBF3-D4FF-8A8A-8D12-97DF9C72A2EA}"/>
              </a:ext>
            </a:extLst>
          </p:cNvPr>
          <p:cNvSpPr>
            <a:spLocks noGrp="1"/>
          </p:cNvSpPr>
          <p:nvPr>
            <p:ph type="title"/>
          </p:nvPr>
        </p:nvSpPr>
        <p:spPr>
          <a:xfrm>
            <a:off x="1043631" y="809898"/>
            <a:ext cx="10173010" cy="1554480"/>
          </a:xfrm>
        </p:spPr>
        <p:txBody>
          <a:bodyPr anchor="ctr">
            <a:normAutofit/>
          </a:bodyPr>
          <a:lstStyle/>
          <a:p>
            <a:r>
              <a:rPr lang="en-US" sz="4800"/>
              <a:t>OTC Medications and Dietary Supplements Without a Pharmacy Label</a:t>
            </a:r>
          </a:p>
        </p:txBody>
      </p:sp>
      <p:cxnSp>
        <p:nvCxnSpPr>
          <p:cNvPr id="29" name="Straight Connector 2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69618DF-4239-071B-60B6-DB9C923C02A8}"/>
              </a:ext>
            </a:extLst>
          </p:cNvPr>
          <p:cNvGraphicFramePr>
            <a:graphicFrameLocks noGrp="1"/>
          </p:cNvGraphicFramePr>
          <p:nvPr>
            <p:ph idx="1"/>
            <p:extLst>
              <p:ext uri="{D42A27DB-BD31-4B8C-83A1-F6EECF244321}">
                <p14:modId xmlns:p14="http://schemas.microsoft.com/office/powerpoint/2010/main" val="2777617961"/>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3433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6B1382-9F25-40CE-AD4D-D27C714262A3}"/>
              </a:ext>
            </a:extLst>
          </p:cNvPr>
          <p:cNvPicPr>
            <a:picLocks noChangeAspect="1"/>
          </p:cNvPicPr>
          <p:nvPr/>
        </p:nvPicPr>
        <p:blipFill>
          <a:blip r:embed="rId3"/>
          <a:stretch>
            <a:fillRect/>
          </a:stretch>
        </p:blipFill>
        <p:spPr>
          <a:xfrm>
            <a:off x="2209800" y="1231618"/>
            <a:ext cx="7772400" cy="4394764"/>
          </a:xfrm>
          <a:prstGeom prst="rect">
            <a:avLst/>
          </a:prstGeom>
        </p:spPr>
      </p:pic>
    </p:spTree>
    <p:extLst>
      <p:ext uri="{BB962C8B-B14F-4D97-AF65-F5344CB8AC3E}">
        <p14:creationId xmlns:p14="http://schemas.microsoft.com/office/powerpoint/2010/main" val="3286999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7ED87DE-6AB1-197F-EE06-5FD4ABFA7754}"/>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a:solidFill>
                  <a:schemeClr val="tx1"/>
                </a:solidFill>
                <a:latin typeface="+mj-lt"/>
                <a:ea typeface="+mj-ea"/>
                <a:cs typeface="+mj-cs"/>
              </a:rPr>
              <a:t>Reminders</a:t>
            </a:r>
          </a:p>
        </p:txBody>
      </p:sp>
      <p:sp>
        <p:nvSpPr>
          <p:cNvPr id="13" name="Rectangle 12">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571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6088A-9AF5-89E3-5672-58905662A546}"/>
              </a:ext>
            </a:extLst>
          </p:cNvPr>
          <p:cNvSpPr>
            <a:spLocks noGrp="1"/>
          </p:cNvSpPr>
          <p:nvPr>
            <p:ph type="title"/>
          </p:nvPr>
        </p:nvSpPr>
        <p:spPr>
          <a:xfrm>
            <a:off x="841248" y="426720"/>
            <a:ext cx="10506456" cy="1919141"/>
          </a:xfrm>
        </p:spPr>
        <p:txBody>
          <a:bodyPr vert="horz" lIns="0" tIns="0" rIns="0" bIns="0" rtlCol="0" anchor="b">
            <a:normAutofit/>
          </a:bodyPr>
          <a:lstStyle/>
          <a:p>
            <a:r>
              <a:rPr lang="en-US" sz="6000"/>
              <a:t>MAP Certification</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50B197C-312B-904C-11B3-8DB989F6458D}"/>
              </a:ext>
            </a:extLst>
          </p:cNvPr>
          <p:cNvSpPr>
            <a:spLocks noGrp="1"/>
          </p:cNvSpPr>
          <p:nvPr>
            <p:ph idx="1"/>
          </p:nvPr>
        </p:nvSpPr>
        <p:spPr>
          <a:xfrm>
            <a:off x="841248" y="3337269"/>
            <a:ext cx="10509504" cy="2905686"/>
          </a:xfrm>
        </p:spPr>
        <p:txBody>
          <a:bodyPr>
            <a:normAutofit/>
          </a:bodyPr>
          <a:lstStyle/>
          <a:p>
            <a:pPr marL="457200" lvl="1" indent="0">
              <a:buNone/>
            </a:pPr>
            <a:r>
              <a:rPr lang="en-US" sz="4000" kern="0">
                <a:latin typeface="+mj-lt"/>
                <a:ea typeface="Times New Roman" panose="02020603050405020304" pitchFamily="18" charset="0"/>
                <a:cs typeface="Arial"/>
              </a:rPr>
              <a:t>O</a:t>
            </a:r>
            <a:r>
              <a:rPr lang="en-US" sz="4000" u="none" strike="noStrike" kern="0" spc="0">
                <a:effectLst/>
                <a:latin typeface="+mj-lt"/>
                <a:ea typeface="Times New Roman" panose="02020603050405020304" pitchFamily="18" charset="0"/>
                <a:cs typeface="Arial"/>
              </a:rPr>
              <a:t>nly valid</a:t>
            </a:r>
            <a:r>
              <a:rPr lang="en-US" sz="4000" kern="0">
                <a:latin typeface="+mj-lt"/>
                <a:ea typeface="Times New Roman" panose="02020603050405020304" pitchFamily="18" charset="0"/>
                <a:cs typeface="Arial"/>
              </a:rPr>
              <a:t> at</a:t>
            </a:r>
          </a:p>
          <a:p>
            <a:pPr lvl="2"/>
            <a:r>
              <a:rPr lang="en-US" sz="3200" u="none" strike="noStrike" kern="0" spc="0">
                <a:effectLst/>
                <a:latin typeface="+mj-lt"/>
                <a:ea typeface="Times New Roman" panose="02020603050405020304" pitchFamily="18" charset="0"/>
                <a:cs typeface="Arial"/>
              </a:rPr>
              <a:t>DDS Adult MAP Registered </a:t>
            </a:r>
            <a:r>
              <a:rPr lang="en-US" sz="3200" kern="0">
                <a:latin typeface="+mj-lt"/>
                <a:ea typeface="Times New Roman" panose="02020603050405020304" pitchFamily="18" charset="0"/>
                <a:cs typeface="Arial"/>
              </a:rPr>
              <a:t>S</a:t>
            </a:r>
            <a:r>
              <a:rPr lang="en-US" sz="3200" u="none" strike="noStrike" kern="0" spc="0">
                <a:effectLst/>
                <a:latin typeface="+mj-lt"/>
                <a:ea typeface="Times New Roman" panose="02020603050405020304" pitchFamily="18" charset="0"/>
                <a:cs typeface="Arial"/>
              </a:rPr>
              <a:t>ites</a:t>
            </a:r>
            <a:r>
              <a:rPr lang="en-US" sz="3200" kern="0">
                <a:latin typeface="+mj-lt"/>
                <a:ea typeface="Times New Roman" panose="02020603050405020304" pitchFamily="18" charset="0"/>
                <a:cs typeface="Arial"/>
              </a:rPr>
              <a:t> </a:t>
            </a:r>
            <a:endParaRPr lang="en-US" sz="3200">
              <a:latin typeface="+mj-lt"/>
              <a:ea typeface="Times New Roman" panose="02020603050405020304" pitchFamily="18" charset="0"/>
              <a:cs typeface="Arial"/>
            </a:endParaRPr>
          </a:p>
          <a:p>
            <a:pPr lvl="2"/>
            <a:r>
              <a:rPr lang="en-US" sz="3200" u="none" strike="noStrike" kern="0" spc="0">
                <a:effectLst/>
                <a:latin typeface="+mj-lt"/>
                <a:ea typeface="Times New Roman" panose="02020603050405020304" pitchFamily="18" charset="0"/>
                <a:cs typeface="Arial"/>
              </a:rPr>
              <a:t>MRC Adult MAP Registered S</a:t>
            </a:r>
            <a:r>
              <a:rPr lang="en-US" sz="3200" kern="0">
                <a:latin typeface="+mj-lt"/>
                <a:ea typeface="Times New Roman" panose="02020603050405020304" pitchFamily="18" charset="0"/>
                <a:cs typeface="Arial"/>
              </a:rPr>
              <a:t>ites </a:t>
            </a:r>
            <a:endParaRPr lang="en-US" sz="3200">
              <a:latin typeface="+mj-lt"/>
              <a:ea typeface="Times New Roman" panose="02020603050405020304" pitchFamily="18" charset="0"/>
              <a:cs typeface="Arial"/>
            </a:endParaRPr>
          </a:p>
          <a:p>
            <a:pPr lvl="2"/>
            <a:r>
              <a:rPr lang="en-US" sz="3200" u="none" strike="noStrike" kern="0" spc="0">
                <a:effectLst/>
                <a:latin typeface="+mj-lt"/>
                <a:ea typeface="Times New Roman" panose="02020603050405020304" pitchFamily="18" charset="0"/>
                <a:cs typeface="Arial"/>
              </a:rPr>
              <a:t>DMH Youth and Adult MAP Registered Sites</a:t>
            </a:r>
            <a:r>
              <a:rPr lang="en-US" sz="3200" kern="0">
                <a:latin typeface="+mj-lt"/>
                <a:ea typeface="Times New Roman" panose="02020603050405020304" pitchFamily="18" charset="0"/>
                <a:cs typeface="Arial"/>
              </a:rPr>
              <a:t> </a:t>
            </a:r>
            <a:endParaRPr lang="en-US" sz="3200">
              <a:latin typeface="+mj-lt"/>
              <a:ea typeface="Times New Roman" panose="02020603050405020304" pitchFamily="18" charset="0"/>
              <a:cs typeface="Arial"/>
            </a:endParaRPr>
          </a:p>
          <a:p>
            <a:pPr lvl="2"/>
            <a:r>
              <a:rPr lang="en-US" sz="3200" u="none" strike="noStrike" kern="0" spc="0">
                <a:effectLst/>
                <a:latin typeface="+mj-lt"/>
                <a:ea typeface="Times New Roman" panose="02020603050405020304" pitchFamily="18" charset="0"/>
                <a:cs typeface="Arial"/>
              </a:rPr>
              <a:t>DCF Youth and Adult MAP Registered Sites</a:t>
            </a:r>
            <a:endParaRPr lang="en-US" sz="2200">
              <a:latin typeface="+mj-lt"/>
            </a:endParaRPr>
          </a:p>
        </p:txBody>
      </p:sp>
    </p:spTree>
    <p:extLst>
      <p:ext uri="{BB962C8B-B14F-4D97-AF65-F5344CB8AC3E}">
        <p14:creationId xmlns:p14="http://schemas.microsoft.com/office/powerpoint/2010/main" val="1490236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B1AF55-2A3A-141E-8B73-526A728D3E53}"/>
              </a:ext>
            </a:extLst>
          </p:cNvPr>
          <p:cNvSpPr>
            <a:spLocks noGrp="1"/>
          </p:cNvSpPr>
          <p:nvPr>
            <p:ph type="title"/>
          </p:nvPr>
        </p:nvSpPr>
        <p:spPr>
          <a:xfrm>
            <a:off x="621792" y="1161288"/>
            <a:ext cx="3602736" cy="4526280"/>
          </a:xfrm>
        </p:spPr>
        <p:txBody>
          <a:bodyPr>
            <a:normAutofit/>
          </a:bodyPr>
          <a:lstStyle/>
          <a:p>
            <a:r>
              <a:rPr lang="en-US" sz="4000"/>
              <a:t>Multiple Consecutive Omission Reporting</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FB7DC82-0F2D-E2AB-8E1E-D6D8B7A84FA4}"/>
              </a:ext>
            </a:extLst>
          </p:cNvPr>
          <p:cNvGraphicFramePr>
            <a:graphicFrameLocks noGrp="1"/>
          </p:cNvGraphicFramePr>
          <p:nvPr>
            <p:ph idx="1"/>
            <p:extLst>
              <p:ext uri="{D42A27DB-BD31-4B8C-83A1-F6EECF244321}">
                <p14:modId xmlns:p14="http://schemas.microsoft.com/office/powerpoint/2010/main" val="957351606"/>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5952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788C1B-6A80-933F-2F9D-6FC8172BECF9}"/>
              </a:ext>
            </a:extLst>
          </p:cNvPr>
          <p:cNvSpPr>
            <a:spLocks noGrp="1"/>
          </p:cNvSpPr>
          <p:nvPr>
            <p:ph type="title"/>
          </p:nvPr>
        </p:nvSpPr>
        <p:spPr>
          <a:xfrm>
            <a:off x="1043631" y="809898"/>
            <a:ext cx="9942716" cy="1554480"/>
          </a:xfrm>
        </p:spPr>
        <p:txBody>
          <a:bodyPr anchor="ctr">
            <a:normAutofit/>
          </a:bodyPr>
          <a:lstStyle/>
          <a:p>
            <a:r>
              <a:rPr lang="en-US" sz="4800"/>
              <a:t>Electronic Health Record (EHR)</a:t>
            </a:r>
          </a:p>
        </p:txBody>
      </p:sp>
      <p:sp>
        <p:nvSpPr>
          <p:cNvPr id="3" name="Content Placeholder 2">
            <a:extLst>
              <a:ext uri="{FF2B5EF4-FFF2-40B4-BE49-F238E27FC236}">
                <a16:creationId xmlns:a16="http://schemas.microsoft.com/office/drawing/2014/main" id="{B224D9E2-9877-E2B3-D2B8-5BE77FD0A754}"/>
              </a:ext>
            </a:extLst>
          </p:cNvPr>
          <p:cNvSpPr>
            <a:spLocks noGrp="1"/>
          </p:cNvSpPr>
          <p:nvPr>
            <p:ph idx="1"/>
          </p:nvPr>
        </p:nvSpPr>
        <p:spPr>
          <a:xfrm>
            <a:off x="1045028" y="3017522"/>
            <a:ext cx="9941319" cy="1310373"/>
          </a:xfrm>
        </p:spPr>
        <p:txBody>
          <a:bodyPr vert="horz" lIns="91440" tIns="45720" rIns="91440" bIns="45720" rtlCol="0" anchor="ctr">
            <a:normAutofit/>
          </a:bodyPr>
          <a:lstStyle/>
          <a:p>
            <a:pPr marL="0" indent="0">
              <a:spcBef>
                <a:spcPts val="0"/>
              </a:spcBef>
              <a:spcAft>
                <a:spcPts val="600"/>
              </a:spcAft>
              <a:buNone/>
            </a:pPr>
            <a:r>
              <a:rPr lang="en-US" sz="3200" dirty="0">
                <a:latin typeface="Aptos"/>
                <a:ea typeface="Calibri"/>
                <a:cs typeface="Calibri"/>
              </a:rPr>
              <a:t>•Accuracy Checks </a:t>
            </a:r>
          </a:p>
          <a:p>
            <a:pPr marL="0" indent="0">
              <a:spcBef>
                <a:spcPts val="0"/>
              </a:spcBef>
              <a:spcAft>
                <a:spcPts val="600"/>
              </a:spcAft>
              <a:buNone/>
            </a:pPr>
            <a:r>
              <a:rPr lang="en-US" sz="2400" dirty="0">
                <a:latin typeface="Aptos"/>
                <a:ea typeface="Calibri"/>
                <a:cs typeface="Calibri"/>
              </a:rPr>
              <a:t>  °</a:t>
            </a:r>
            <a:r>
              <a:rPr lang="en-US" dirty="0">
                <a:latin typeface="Aptos"/>
                <a:ea typeface="Calibri"/>
                <a:cs typeface="Calibri"/>
              </a:rPr>
              <a:t> Must be Documented </a:t>
            </a:r>
            <a:endParaRPr lang="en-US" dirty="0">
              <a:latin typeface="Aptos"/>
            </a:endParaRP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951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4417-554C-7902-8552-9F29DADB6392}"/>
              </a:ext>
            </a:extLst>
          </p:cNvPr>
          <p:cNvSpPr>
            <a:spLocks noGrp="1"/>
          </p:cNvSpPr>
          <p:nvPr>
            <p:ph type="title"/>
          </p:nvPr>
        </p:nvSpPr>
        <p:spPr/>
        <p:txBody>
          <a:bodyPr/>
          <a:lstStyle/>
          <a:p>
            <a:r>
              <a:rPr lang="en-US"/>
              <a:t>Resource Packet and Testing Material Options</a:t>
            </a:r>
          </a:p>
        </p:txBody>
      </p:sp>
      <p:sp>
        <p:nvSpPr>
          <p:cNvPr id="3" name="Content Placeholder 2">
            <a:extLst>
              <a:ext uri="{FF2B5EF4-FFF2-40B4-BE49-F238E27FC236}">
                <a16:creationId xmlns:a16="http://schemas.microsoft.com/office/drawing/2014/main" id="{EC613E93-9E57-7958-818B-445BDEBFB2BA}"/>
              </a:ext>
            </a:extLst>
          </p:cNvPr>
          <p:cNvSpPr>
            <a:spLocks noGrp="1"/>
          </p:cNvSpPr>
          <p:nvPr>
            <p:ph idx="1"/>
          </p:nvPr>
        </p:nvSpPr>
        <p:spPr>
          <a:xfrm>
            <a:off x="838200" y="2103815"/>
            <a:ext cx="10515600" cy="4073148"/>
          </a:xfrm>
        </p:spPr>
        <p:txBody>
          <a:bodyPr vert="horz" lIns="91440" tIns="45720" rIns="91440" bIns="45720" rtlCol="0" anchor="t">
            <a:normAutofit lnSpcReduction="10000"/>
          </a:bodyPr>
          <a:lstStyle/>
          <a:p>
            <a:r>
              <a:rPr lang="en-US"/>
              <a:t>Resource Packets for Students</a:t>
            </a:r>
          </a:p>
          <a:p>
            <a:pPr lvl="1"/>
            <a:r>
              <a:rPr lang="en-US"/>
              <a:t>Print and assemble independently</a:t>
            </a:r>
          </a:p>
          <a:p>
            <a:pPr lvl="1"/>
            <a:r>
              <a:rPr lang="en-US"/>
              <a:t>Order online through CDDER</a:t>
            </a:r>
          </a:p>
          <a:p>
            <a:pPr lvl="2"/>
            <a:r>
              <a:rPr lang="en-US"/>
              <a:t>No cost to providers</a:t>
            </a:r>
          </a:p>
          <a:p>
            <a:pPr lvl="2"/>
            <a:r>
              <a:rPr lang="en-US"/>
              <a:t>No stockpiling</a:t>
            </a:r>
          </a:p>
          <a:p>
            <a:endParaRPr lang="en-US"/>
          </a:p>
          <a:p>
            <a:r>
              <a:rPr lang="en-US"/>
              <a:t>Testing Materials</a:t>
            </a:r>
          </a:p>
          <a:p>
            <a:pPr lvl="1"/>
            <a:r>
              <a:rPr lang="en-US"/>
              <a:t>Print and assemble independently</a:t>
            </a:r>
          </a:p>
          <a:p>
            <a:pPr lvl="1"/>
            <a:r>
              <a:rPr lang="en-US"/>
              <a:t>Order through CDDER</a:t>
            </a:r>
          </a:p>
          <a:p>
            <a:pPr lvl="2"/>
            <a:r>
              <a:rPr lang="en-US"/>
              <a:t>There is a fee 	</a:t>
            </a:r>
          </a:p>
          <a:p>
            <a:pPr marL="457200" lvl="1" indent="0">
              <a:buNone/>
            </a:pPr>
            <a:endParaRPr lang="en-US"/>
          </a:p>
          <a:p>
            <a:pPr lvl="1"/>
            <a:endParaRPr lang="en-US"/>
          </a:p>
        </p:txBody>
      </p:sp>
    </p:spTree>
    <p:extLst>
      <p:ext uri="{BB962C8B-B14F-4D97-AF65-F5344CB8AC3E}">
        <p14:creationId xmlns:p14="http://schemas.microsoft.com/office/powerpoint/2010/main" val="303095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7ED87DE-6AB1-197F-EE06-5FD4ABFA7754}"/>
              </a:ext>
            </a:extLst>
          </p:cNvPr>
          <p:cNvSpPr>
            <a:spLocks noGrp="1"/>
          </p:cNvSpPr>
          <p:nvPr>
            <p:ph type="title"/>
          </p:nvPr>
        </p:nvSpPr>
        <p:spPr>
          <a:xfrm>
            <a:off x="558210" y="1365472"/>
            <a:ext cx="10978470" cy="3564636"/>
          </a:xfrm>
        </p:spPr>
        <p:txBody>
          <a:bodyPr vert="horz" lIns="91440" tIns="45720" rIns="91440" bIns="45720" rtlCol="0" anchor="ctr">
            <a:normAutofit/>
          </a:bodyPr>
          <a:lstStyle/>
          <a:p>
            <a:r>
              <a:rPr lang="en-US" sz="8800" kern="1200">
                <a:solidFill>
                  <a:schemeClr val="tx1"/>
                </a:solidFill>
                <a:latin typeface="+mj-lt"/>
                <a:ea typeface="+mj-ea"/>
                <a:cs typeface="+mj-cs"/>
              </a:rPr>
              <a:t>What’s New</a:t>
            </a:r>
          </a:p>
        </p:txBody>
      </p:sp>
      <p:sp>
        <p:nvSpPr>
          <p:cNvPr id="25" name="Rectangle 24">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192504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B0FC-BC37-3940-9375-3F702B957EB2}"/>
              </a:ext>
            </a:extLst>
          </p:cNvPr>
          <p:cNvSpPr>
            <a:spLocks noGrp="1"/>
          </p:cNvSpPr>
          <p:nvPr>
            <p:ph type="title"/>
          </p:nvPr>
        </p:nvSpPr>
        <p:spPr/>
        <p:txBody>
          <a:bodyPr/>
          <a:lstStyle/>
          <a:p>
            <a:r>
              <a:rPr lang="en-US"/>
              <a:t>Ordering a Resource Packet and Testing Material</a:t>
            </a:r>
          </a:p>
        </p:txBody>
      </p:sp>
      <p:pic>
        <p:nvPicPr>
          <p:cNvPr id="5" name="Content Placeholder 4">
            <a:extLst>
              <a:ext uri="{FF2B5EF4-FFF2-40B4-BE49-F238E27FC236}">
                <a16:creationId xmlns:a16="http://schemas.microsoft.com/office/drawing/2014/main" id="{7FAD621D-172D-3D9F-597A-81753B359EEA}"/>
              </a:ext>
            </a:extLst>
          </p:cNvPr>
          <p:cNvPicPr>
            <a:picLocks noGrp="1" noChangeAspect="1"/>
          </p:cNvPicPr>
          <p:nvPr>
            <p:ph idx="1"/>
          </p:nvPr>
        </p:nvPicPr>
        <p:blipFill>
          <a:blip r:embed="rId3"/>
          <a:stretch>
            <a:fillRect/>
          </a:stretch>
        </p:blipFill>
        <p:spPr>
          <a:xfrm>
            <a:off x="1207534" y="1825625"/>
            <a:ext cx="9776931" cy="4351338"/>
          </a:xfrm>
        </p:spPr>
      </p:pic>
      <p:sp>
        <p:nvSpPr>
          <p:cNvPr id="7" name="Arrow: Up 6">
            <a:extLst>
              <a:ext uri="{FF2B5EF4-FFF2-40B4-BE49-F238E27FC236}">
                <a16:creationId xmlns:a16="http://schemas.microsoft.com/office/drawing/2014/main" id="{D73760B3-3B6A-AC84-AF31-698ABFD5F346}"/>
              </a:ext>
            </a:extLst>
          </p:cNvPr>
          <p:cNvSpPr/>
          <p:nvPr/>
        </p:nvSpPr>
        <p:spPr>
          <a:xfrm>
            <a:off x="5712940" y="6003671"/>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577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E95A-34FA-149E-A472-656BAC3F57FB}"/>
              </a:ext>
            </a:extLst>
          </p:cNvPr>
          <p:cNvSpPr>
            <a:spLocks noGrp="1"/>
          </p:cNvSpPr>
          <p:nvPr>
            <p:ph type="title"/>
          </p:nvPr>
        </p:nvSpPr>
        <p:spPr/>
        <p:txBody>
          <a:bodyPr/>
          <a:lstStyle/>
          <a:p>
            <a:r>
              <a:rPr lang="en-US"/>
              <a:t>Ordering a Resource Packets and Testing Material</a:t>
            </a:r>
          </a:p>
        </p:txBody>
      </p:sp>
      <p:pic>
        <p:nvPicPr>
          <p:cNvPr id="5" name="Content Placeholder 4">
            <a:extLst>
              <a:ext uri="{FF2B5EF4-FFF2-40B4-BE49-F238E27FC236}">
                <a16:creationId xmlns:a16="http://schemas.microsoft.com/office/drawing/2014/main" id="{19C3F4F4-201A-0752-5A14-A8AA201DF7D4}"/>
              </a:ext>
            </a:extLst>
          </p:cNvPr>
          <p:cNvPicPr>
            <a:picLocks noGrp="1" noChangeAspect="1"/>
          </p:cNvPicPr>
          <p:nvPr>
            <p:ph idx="1"/>
          </p:nvPr>
        </p:nvPicPr>
        <p:blipFill>
          <a:blip r:embed="rId3"/>
          <a:stretch>
            <a:fillRect/>
          </a:stretch>
        </p:blipFill>
        <p:spPr>
          <a:xfrm>
            <a:off x="981727" y="1825625"/>
            <a:ext cx="10228545" cy="4351338"/>
          </a:xfrm>
        </p:spPr>
      </p:pic>
      <p:sp>
        <p:nvSpPr>
          <p:cNvPr id="7" name="Arrow: Right 6">
            <a:extLst>
              <a:ext uri="{FF2B5EF4-FFF2-40B4-BE49-F238E27FC236}">
                <a16:creationId xmlns:a16="http://schemas.microsoft.com/office/drawing/2014/main" id="{E6A58A79-17A1-0B63-803D-58E7480A8D95}"/>
              </a:ext>
            </a:extLst>
          </p:cNvPr>
          <p:cNvSpPr/>
          <p:nvPr/>
        </p:nvSpPr>
        <p:spPr>
          <a:xfrm>
            <a:off x="981727" y="4856205"/>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053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A1699C-6AE9-AC11-69B7-08C1F6CCBC12}"/>
              </a:ext>
            </a:extLst>
          </p:cNvPr>
          <p:cNvSpPr>
            <a:spLocks noGrp="1"/>
          </p:cNvSpPr>
          <p:nvPr>
            <p:ph type="title"/>
          </p:nvPr>
        </p:nvSpPr>
        <p:spPr>
          <a:xfrm>
            <a:off x="1043631" y="809898"/>
            <a:ext cx="9942716" cy="1554480"/>
          </a:xfrm>
        </p:spPr>
        <p:txBody>
          <a:bodyPr anchor="ctr">
            <a:normAutofit/>
          </a:bodyPr>
          <a:lstStyle/>
          <a:p>
            <a:r>
              <a:rPr lang="en-US" sz="4800"/>
              <a:t>Online Training Reminders</a:t>
            </a:r>
          </a:p>
        </p:txBody>
      </p:sp>
      <p:sp>
        <p:nvSpPr>
          <p:cNvPr id="7" name="Content Placeholder 2">
            <a:extLst>
              <a:ext uri="{FF2B5EF4-FFF2-40B4-BE49-F238E27FC236}">
                <a16:creationId xmlns:a16="http://schemas.microsoft.com/office/drawing/2014/main" id="{160EB196-A9CB-C9B3-B52D-DF87BDA675E7}"/>
              </a:ext>
            </a:extLst>
          </p:cNvPr>
          <p:cNvSpPr>
            <a:spLocks noGrp="1"/>
          </p:cNvSpPr>
          <p:nvPr>
            <p:ph idx="1"/>
          </p:nvPr>
        </p:nvSpPr>
        <p:spPr>
          <a:xfrm>
            <a:off x="1045028" y="3017522"/>
            <a:ext cx="9941319" cy="3124658"/>
          </a:xfrm>
        </p:spPr>
        <p:txBody>
          <a:bodyPr anchor="ctr">
            <a:normAutofit/>
          </a:bodyPr>
          <a:lstStyle/>
          <a:p>
            <a:r>
              <a:rPr lang="en-US" sz="2400">
                <a:ea typeface="+mn-lt"/>
                <a:cs typeface="+mn-lt"/>
              </a:rPr>
              <a:t>Required Training Format</a:t>
            </a:r>
            <a:endParaRPr lang="en-US" sz="2400"/>
          </a:p>
          <a:p>
            <a:r>
              <a:rPr lang="en-US" sz="2400"/>
              <a:t>Roster</a:t>
            </a:r>
            <a:endParaRPr lang="en-US"/>
          </a:p>
          <a:p>
            <a:r>
              <a:rPr lang="en-US" sz="2400"/>
              <a:t>Student Log in</a:t>
            </a:r>
          </a:p>
          <a:p>
            <a:endParaRPr lang="en-US" sz="2400"/>
          </a:p>
          <a:p>
            <a:endParaRPr lang="en-US" sz="2400"/>
          </a:p>
          <a:p>
            <a:endParaRPr lang="en-US" sz="24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48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6516C1-C3B0-2631-D373-4E88E2CB92E9}"/>
              </a:ext>
            </a:extLst>
          </p:cNvPr>
          <p:cNvSpPr>
            <a:spLocks noGrp="1"/>
          </p:cNvSpPr>
          <p:nvPr>
            <p:ph type="title"/>
          </p:nvPr>
        </p:nvSpPr>
        <p:spPr>
          <a:xfrm>
            <a:off x="841248" y="256032"/>
            <a:ext cx="10506456" cy="1014984"/>
          </a:xfrm>
        </p:spPr>
        <p:txBody>
          <a:bodyPr anchor="b">
            <a:normAutofit/>
          </a:bodyPr>
          <a:lstStyle/>
          <a:p>
            <a:r>
              <a:rPr lang="en-US" b="0"/>
              <a:t>Blended Certification Training</a:t>
            </a:r>
          </a:p>
        </p:txBody>
      </p:sp>
      <p:sp>
        <p:nvSpPr>
          <p:cNvPr id="85" name="Rectangle 8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7" name="Rectangle 8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Content Placeholder 7">
            <a:extLst>
              <a:ext uri="{FF2B5EF4-FFF2-40B4-BE49-F238E27FC236}">
                <a16:creationId xmlns:a16="http://schemas.microsoft.com/office/drawing/2014/main" id="{A9320C26-B476-B101-662A-4758502298A7}"/>
              </a:ext>
            </a:extLst>
          </p:cNvPr>
          <p:cNvSpPr>
            <a:spLocks/>
          </p:cNvSpPr>
          <p:nvPr/>
        </p:nvSpPr>
        <p:spPr>
          <a:xfrm>
            <a:off x="1178546" y="1926266"/>
            <a:ext cx="4309151" cy="482819"/>
          </a:xfrm>
          <a:prstGeom prst="rect">
            <a:avLst/>
          </a:prstGeom>
        </p:spPr>
        <p:txBody>
          <a:bodyPr/>
          <a:lstStyle/>
          <a:p>
            <a:pPr defTabSz="841248">
              <a:spcAft>
                <a:spcPts val="600"/>
              </a:spcAft>
            </a:pPr>
            <a:r>
              <a:rPr lang="en-US" sz="2000" kern="1200">
                <a:solidFill>
                  <a:schemeClr val="tx1"/>
                </a:solidFill>
                <a:latin typeface="+mn-lt"/>
                <a:ea typeface="+mn-ea"/>
                <a:cs typeface="+mn-cs"/>
              </a:rPr>
              <a:t>Online, Self-Paced, 24/7 Access</a:t>
            </a:r>
            <a:endParaRPr lang="en-US" sz="2400"/>
          </a:p>
        </p:txBody>
      </p:sp>
      <p:sp>
        <p:nvSpPr>
          <p:cNvPr id="17" name="Content Placeholder 8">
            <a:extLst>
              <a:ext uri="{FF2B5EF4-FFF2-40B4-BE49-F238E27FC236}">
                <a16:creationId xmlns:a16="http://schemas.microsoft.com/office/drawing/2014/main" id="{2E5529DD-4C5D-1BA9-8811-8103DD6F043B}"/>
              </a:ext>
            </a:extLst>
          </p:cNvPr>
          <p:cNvSpPr>
            <a:spLocks/>
          </p:cNvSpPr>
          <p:nvPr/>
        </p:nvSpPr>
        <p:spPr>
          <a:xfrm>
            <a:off x="5905638" y="1926269"/>
            <a:ext cx="4309151" cy="482819"/>
          </a:xfrm>
          <a:prstGeom prst="rect">
            <a:avLst/>
          </a:prstGeom>
        </p:spPr>
        <p:txBody>
          <a:bodyPr/>
          <a:lstStyle/>
          <a:p>
            <a:pPr defTabSz="841248">
              <a:spcAft>
                <a:spcPts val="600"/>
              </a:spcAft>
            </a:pPr>
            <a:r>
              <a:rPr lang="en-US" sz="2000" kern="1200">
                <a:solidFill>
                  <a:schemeClr val="tx1"/>
                </a:solidFill>
                <a:latin typeface="+mn-lt"/>
                <a:ea typeface="+mn-ea"/>
                <a:cs typeface="+mn-cs"/>
              </a:rPr>
              <a:t>In-Person</a:t>
            </a:r>
            <a:r>
              <a:rPr lang="en-US" sz="1656" kern="1200">
                <a:solidFill>
                  <a:schemeClr val="tx1"/>
                </a:solidFill>
                <a:latin typeface="+mn-lt"/>
                <a:ea typeface="+mn-ea"/>
                <a:cs typeface="+mn-cs"/>
              </a:rPr>
              <a:t> </a:t>
            </a:r>
            <a:r>
              <a:rPr lang="en-US" sz="2000" kern="1200">
                <a:solidFill>
                  <a:schemeClr val="tx1"/>
                </a:solidFill>
                <a:latin typeface="+mn-lt"/>
                <a:ea typeface="+mn-ea"/>
                <a:cs typeface="+mn-cs"/>
              </a:rPr>
              <a:t>Skills Session(s)</a:t>
            </a:r>
            <a:endParaRPr lang="en-US"/>
          </a:p>
        </p:txBody>
      </p:sp>
      <p:pic>
        <p:nvPicPr>
          <p:cNvPr id="60" name="Picture 59" descr="A person working on the computer&#10;&#10;Description automatically generated with medium confidence">
            <a:extLst>
              <a:ext uri="{FF2B5EF4-FFF2-40B4-BE49-F238E27FC236}">
                <a16:creationId xmlns:a16="http://schemas.microsoft.com/office/drawing/2014/main" id="{FAB1E32E-576C-6FA1-4CD9-319CF9DCB21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34179" y="2409085"/>
            <a:ext cx="3607731" cy="2029348"/>
          </a:xfrm>
          <a:prstGeom prst="rect">
            <a:avLst/>
          </a:prstGeom>
        </p:spPr>
      </p:pic>
      <p:pic>
        <p:nvPicPr>
          <p:cNvPr id="78" name="Picture 77" descr="Man raising hand in class">
            <a:extLst>
              <a:ext uri="{FF2B5EF4-FFF2-40B4-BE49-F238E27FC236}">
                <a16:creationId xmlns:a16="http://schemas.microsoft.com/office/drawing/2014/main" id="{98AAB8A6-FF73-3C6A-E76B-AA25C9284539}"/>
              </a:ext>
            </a:extLst>
          </p:cNvPr>
          <p:cNvPicPr>
            <a:picLocks noChangeAspect="1"/>
          </p:cNvPicPr>
          <p:nvPr/>
        </p:nvPicPr>
        <p:blipFill>
          <a:blip r:embed="rId5"/>
          <a:stretch>
            <a:fillRect/>
          </a:stretch>
        </p:blipFill>
        <p:spPr>
          <a:xfrm>
            <a:off x="5977562" y="2409084"/>
            <a:ext cx="3125488" cy="2083658"/>
          </a:xfrm>
          <a:prstGeom prst="rect">
            <a:avLst/>
          </a:prstGeom>
        </p:spPr>
      </p:pic>
    </p:spTree>
    <p:extLst>
      <p:ext uri="{BB962C8B-B14F-4D97-AF65-F5344CB8AC3E}">
        <p14:creationId xmlns:p14="http://schemas.microsoft.com/office/powerpoint/2010/main" val="2458028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6516C1-C3B0-2631-D373-4E88E2CB92E9}"/>
              </a:ext>
            </a:extLst>
          </p:cNvPr>
          <p:cNvSpPr>
            <a:spLocks noGrp="1"/>
          </p:cNvSpPr>
          <p:nvPr>
            <p:ph type="title"/>
          </p:nvPr>
        </p:nvSpPr>
        <p:spPr>
          <a:xfrm>
            <a:off x="841248" y="334644"/>
            <a:ext cx="10509504" cy="1076914"/>
          </a:xfrm>
        </p:spPr>
        <p:txBody>
          <a:bodyPr anchor="ctr">
            <a:normAutofit/>
          </a:bodyPr>
          <a:lstStyle/>
          <a:p>
            <a:r>
              <a:rPr lang="en-US" sz="4000" b="0"/>
              <a:t>Blended Certification Training</a:t>
            </a:r>
          </a:p>
        </p:txBody>
      </p:sp>
      <p:sp>
        <p:nvSpPr>
          <p:cNvPr id="21" name="Rectangle 2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lide Number Placeholder 5">
            <a:extLst>
              <a:ext uri="{FF2B5EF4-FFF2-40B4-BE49-F238E27FC236}">
                <a16:creationId xmlns:a16="http://schemas.microsoft.com/office/drawing/2014/main" id="{C5EB8896-83CB-3B94-DD68-94268141E357}"/>
              </a:ext>
            </a:extLst>
          </p:cNvPr>
          <p:cNvSpPr>
            <a:spLocks/>
          </p:cNvSpPr>
          <p:nvPr/>
        </p:nvSpPr>
        <p:spPr>
          <a:xfrm>
            <a:off x="9481670" y="5946404"/>
            <a:ext cx="1531783" cy="337386"/>
          </a:xfrm>
          <a:prstGeom prst="rect">
            <a:avLst/>
          </a:prstGeom>
        </p:spPr>
        <p:txBody>
          <a:bodyPr lIns="91440" tIns="45720" rIns="91440" bIns="45720" anchor="t"/>
          <a:lstStyle/>
          <a:p>
            <a:pPr defTabSz="841248">
              <a:spcAft>
                <a:spcPts val="552"/>
              </a:spcAft>
            </a:pPr>
            <a:endParaRPr lang="en-US" sz="1650"/>
          </a:p>
        </p:txBody>
      </p:sp>
      <p:graphicFrame>
        <p:nvGraphicFramePr>
          <p:cNvPr id="16" name="Content Placeholder 2">
            <a:extLst>
              <a:ext uri="{FF2B5EF4-FFF2-40B4-BE49-F238E27FC236}">
                <a16:creationId xmlns:a16="http://schemas.microsoft.com/office/drawing/2014/main" id="{5D6973F9-F5DD-DF7A-9FB9-F109C3BF1ECC}"/>
              </a:ext>
            </a:extLst>
          </p:cNvPr>
          <p:cNvGraphicFramePr>
            <a:graphicFrameLocks noGrp="1"/>
          </p:cNvGraphicFramePr>
          <p:nvPr>
            <p:ph idx="1"/>
            <p:extLst>
              <p:ext uri="{D42A27DB-BD31-4B8C-83A1-F6EECF244321}">
                <p14:modId xmlns:p14="http://schemas.microsoft.com/office/powerpoint/2010/main" val="426651185"/>
              </p:ext>
            </p:extLst>
          </p:nvPr>
        </p:nvGraphicFramePr>
        <p:xfrm>
          <a:off x="858473" y="1410160"/>
          <a:ext cx="10492079" cy="5326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1213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A1699C-6AE9-AC11-69B7-08C1F6CCBC12}"/>
              </a:ext>
            </a:extLst>
          </p:cNvPr>
          <p:cNvSpPr>
            <a:spLocks noGrp="1"/>
          </p:cNvSpPr>
          <p:nvPr>
            <p:ph type="title"/>
          </p:nvPr>
        </p:nvSpPr>
        <p:spPr>
          <a:xfrm>
            <a:off x="1043631" y="809898"/>
            <a:ext cx="9942716" cy="1554480"/>
          </a:xfrm>
        </p:spPr>
        <p:txBody>
          <a:bodyPr anchor="ctr">
            <a:normAutofit/>
          </a:bodyPr>
          <a:lstStyle/>
          <a:p>
            <a:r>
              <a:rPr lang="en-US" sz="4800"/>
              <a:t>D&amp;S Testing Reminders</a:t>
            </a:r>
          </a:p>
        </p:txBody>
      </p:sp>
      <p:sp>
        <p:nvSpPr>
          <p:cNvPr id="7" name="Content Placeholder 2">
            <a:extLst>
              <a:ext uri="{FF2B5EF4-FFF2-40B4-BE49-F238E27FC236}">
                <a16:creationId xmlns:a16="http://schemas.microsoft.com/office/drawing/2014/main" id="{160EB196-A9CB-C9B3-B52D-DF87BDA675E7}"/>
              </a:ext>
            </a:extLst>
          </p:cNvPr>
          <p:cNvSpPr>
            <a:spLocks noGrp="1"/>
          </p:cNvSpPr>
          <p:nvPr>
            <p:ph idx="1"/>
          </p:nvPr>
        </p:nvSpPr>
        <p:spPr>
          <a:xfrm>
            <a:off x="1045028" y="3017522"/>
            <a:ext cx="9941319" cy="3124658"/>
          </a:xfrm>
        </p:spPr>
        <p:txBody>
          <a:bodyPr anchor="ctr">
            <a:normAutofit/>
          </a:bodyPr>
          <a:lstStyle/>
          <a:p>
            <a:r>
              <a:rPr lang="en-US" sz="2400"/>
              <a:t>New </a:t>
            </a:r>
            <a:r>
              <a:rPr lang="en-US" sz="2400" err="1"/>
              <a:t>TestMaster</a:t>
            </a:r>
            <a:r>
              <a:rPr lang="en-US" sz="2400"/>
              <a:t> Universe Access</a:t>
            </a:r>
          </a:p>
          <a:p>
            <a:r>
              <a:rPr lang="en-US" sz="2400"/>
              <a:t>Importance of Ensuring Candidate Name Matches</a:t>
            </a:r>
          </a:p>
          <a:p>
            <a:r>
              <a:rPr lang="en-US" sz="2400"/>
              <a:t>Candidate Handbook</a:t>
            </a:r>
          </a:p>
          <a:p>
            <a:r>
              <a:rPr lang="en-US" sz="2400"/>
              <a:t>Medication Administration Skill Testing Materials</a:t>
            </a:r>
          </a:p>
          <a:p>
            <a:endParaRPr lang="en-US" sz="2400"/>
          </a:p>
          <a:p>
            <a:endParaRPr lang="en-US" sz="24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143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EDA1B-3614-B1BD-1DBE-3B40558E69B6}"/>
              </a:ext>
            </a:extLst>
          </p:cNvPr>
          <p:cNvSpPr>
            <a:spLocks noGrp="1"/>
          </p:cNvSpPr>
          <p:nvPr>
            <p:ph type="ctrTitle"/>
          </p:nvPr>
        </p:nvSpPr>
        <p:spPr>
          <a:xfrm>
            <a:off x="477981" y="1122363"/>
            <a:ext cx="4023360" cy="3204134"/>
          </a:xfrm>
          <a:ln>
            <a:noFill/>
          </a:ln>
        </p:spPr>
        <p:txBody>
          <a:bodyPr anchor="b">
            <a:normAutofit/>
          </a:bodyPr>
          <a:lstStyle/>
          <a:p>
            <a:r>
              <a:rPr lang="en-US" sz="4800" err="1"/>
              <a:t>TestMaster</a:t>
            </a:r>
            <a:r>
              <a:rPr lang="en-US" sz="4800"/>
              <a:t> Universe</a:t>
            </a:r>
            <a:br>
              <a:rPr lang="en-US" sz="4800"/>
            </a:br>
            <a:r>
              <a:rPr lang="en-US" sz="3200">
                <a:solidFill>
                  <a:schemeClr val="accent4"/>
                </a:solidFill>
                <a:hlinkClick r:id="rId3">
                  <a:extLst>
                    <a:ext uri="{A12FA001-AC4F-418D-AE19-62706E023703}">
                      <ahyp:hlinkClr xmlns:ahyp="http://schemas.microsoft.com/office/drawing/2018/hyperlinkcolor" val="tx"/>
                    </a:ext>
                  </a:extLst>
                </a:hlinkClick>
              </a:rPr>
              <a:t>www.ma.tmutest.com</a:t>
            </a:r>
            <a:br>
              <a:rPr lang="en-US" sz="3200"/>
            </a:br>
            <a:endParaRPr lang="en-US" sz="4800"/>
          </a:p>
        </p:txBody>
      </p:sp>
      <p:sp>
        <p:nvSpPr>
          <p:cNvPr id="7" name="Content Placeholder 6">
            <a:extLst>
              <a:ext uri="{FF2B5EF4-FFF2-40B4-BE49-F238E27FC236}">
                <a16:creationId xmlns:a16="http://schemas.microsoft.com/office/drawing/2014/main" id="{7FFFBDB3-CAC9-B5BF-69F4-97C08847660F}"/>
              </a:ext>
            </a:extLst>
          </p:cNvPr>
          <p:cNvSpPr>
            <a:spLocks noGrp="1"/>
          </p:cNvSpPr>
          <p:nvPr>
            <p:ph type="subTitle" idx="1"/>
          </p:nvPr>
        </p:nvSpPr>
        <p:spPr>
          <a:xfrm>
            <a:off x="477981" y="4872922"/>
            <a:ext cx="3933306" cy="1208141"/>
          </a:xfrm>
        </p:spPr>
        <p:txBody>
          <a:bodyPr>
            <a:normAutofit/>
          </a:bodyPr>
          <a:lstStyle/>
          <a:p>
            <a:pPr algn="l"/>
            <a:r>
              <a:rPr lang="en-US" sz="2000"/>
              <a:t>D&amp;S Diversified Technology</a:t>
            </a:r>
          </a:p>
          <a:p>
            <a:pPr algn="l"/>
            <a:endParaRPr lang="en-US" sz="200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 name="Picture 7" descr="A screenshot of a web page&#10;&#10;Description automatically generated">
            <a:extLst>
              <a:ext uri="{FF2B5EF4-FFF2-40B4-BE49-F238E27FC236}">
                <a16:creationId xmlns:a16="http://schemas.microsoft.com/office/drawing/2014/main" id="{F0B0E2EB-FD64-1930-0D9F-61F52ACFF8E7}"/>
              </a:ext>
            </a:extLst>
          </p:cNvPr>
          <p:cNvPicPr>
            <a:picLocks noChangeAspect="1"/>
          </p:cNvPicPr>
          <p:nvPr/>
        </p:nvPicPr>
        <p:blipFill>
          <a:blip r:embed="rId4"/>
          <a:stretch>
            <a:fillRect/>
          </a:stretch>
        </p:blipFill>
        <p:spPr>
          <a:xfrm>
            <a:off x="4864608" y="1376487"/>
            <a:ext cx="6846363" cy="3953772"/>
          </a:xfrm>
          <a:prstGeom prst="rect">
            <a:avLst/>
          </a:prstGeom>
        </p:spPr>
      </p:pic>
    </p:spTree>
    <p:extLst>
      <p:ext uri="{BB962C8B-B14F-4D97-AF65-F5344CB8AC3E}">
        <p14:creationId xmlns:p14="http://schemas.microsoft.com/office/powerpoint/2010/main" val="3878185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8949B8-0BF7-E91C-2B76-D465E0D04404}"/>
              </a:ext>
            </a:extLst>
          </p:cNvPr>
          <p:cNvSpPr>
            <a:spLocks noGrp="1"/>
          </p:cNvSpPr>
          <p:nvPr>
            <p:ph type="title"/>
          </p:nvPr>
        </p:nvSpPr>
        <p:spPr>
          <a:xfrm>
            <a:off x="1043631" y="809898"/>
            <a:ext cx="10173010" cy="1554480"/>
          </a:xfrm>
        </p:spPr>
        <p:txBody>
          <a:bodyPr anchor="ctr">
            <a:normAutofit/>
          </a:bodyPr>
          <a:lstStyle/>
          <a:p>
            <a:r>
              <a:rPr lang="en-US" sz="4800"/>
              <a:t>Name Discrepancy = ‘No Show’ Fee</a:t>
            </a:r>
          </a:p>
        </p:txBody>
      </p:sp>
      <p:cxnSp>
        <p:nvCxnSpPr>
          <p:cNvPr id="25" name="Straight Connector 2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2">
            <a:extLst>
              <a:ext uri="{FF2B5EF4-FFF2-40B4-BE49-F238E27FC236}">
                <a16:creationId xmlns:a16="http://schemas.microsoft.com/office/drawing/2014/main" id="{76AD5ACF-42F3-0191-0478-EE8E2D4FB169}"/>
              </a:ext>
            </a:extLst>
          </p:cNvPr>
          <p:cNvGraphicFramePr>
            <a:graphicFrameLocks noGrp="1"/>
          </p:cNvGraphicFramePr>
          <p:nvPr>
            <p:ph idx="1"/>
            <p:extLst>
              <p:ext uri="{D42A27DB-BD31-4B8C-83A1-F6EECF244321}">
                <p14:modId xmlns:p14="http://schemas.microsoft.com/office/powerpoint/2010/main" val="3287599280"/>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8039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EDA1B-3614-B1BD-1DBE-3B40558E69B6}"/>
              </a:ext>
            </a:extLst>
          </p:cNvPr>
          <p:cNvSpPr>
            <a:spLocks noGrp="1"/>
          </p:cNvSpPr>
          <p:nvPr>
            <p:ph type="title"/>
          </p:nvPr>
        </p:nvSpPr>
        <p:spPr>
          <a:xfrm>
            <a:off x="612648" y="1078992"/>
            <a:ext cx="6268770" cy="1536192"/>
          </a:xfrm>
        </p:spPr>
        <p:txBody>
          <a:bodyPr vert="horz" lIns="91440" tIns="45720" rIns="91440" bIns="45720" rtlCol="0" anchor="b">
            <a:normAutofit fontScale="90000"/>
          </a:bodyPr>
          <a:lstStyle/>
          <a:p>
            <a:br>
              <a:rPr lang="en-US" sz="2500" kern="1200">
                <a:solidFill>
                  <a:schemeClr val="tx1"/>
                </a:solidFill>
                <a:latin typeface="+mj-lt"/>
                <a:ea typeface="+mj-ea"/>
                <a:cs typeface="+mj-cs"/>
              </a:rPr>
            </a:br>
            <a:r>
              <a:rPr lang="en-US" sz="3000" kern="1200">
                <a:solidFill>
                  <a:schemeClr val="accent2"/>
                </a:solidFill>
                <a:latin typeface="+mj-lt"/>
                <a:ea typeface="+mj-ea"/>
                <a:cs typeface="+mj-cs"/>
                <a:hlinkClick r:id="rId3">
                  <a:extLst>
                    <a:ext uri="{A12FA001-AC4F-418D-AE19-62706E023703}">
                      <ahyp:hlinkClr xmlns:ahyp="http://schemas.microsoft.com/office/drawing/2018/hyperlinkcolor" val="tx"/>
                    </a:ext>
                  </a:extLst>
                </a:hlinkClick>
              </a:rPr>
              <a:t>MAP Candidate Handbook (hdmaster.com)</a:t>
            </a:r>
            <a:br>
              <a:rPr lang="en-US" sz="2800" kern="1200">
                <a:solidFill>
                  <a:schemeClr val="accent2"/>
                </a:solidFill>
                <a:latin typeface="+mj-lt"/>
                <a:ea typeface="+mj-ea"/>
                <a:cs typeface="+mj-cs"/>
              </a:rPr>
            </a:br>
            <a:endParaRPr lang="en-US" sz="2500" kern="1200">
              <a:solidFill>
                <a:schemeClr val="accent2"/>
              </a:solidFill>
              <a:latin typeface="+mj-lt"/>
              <a:ea typeface="+mj-ea"/>
              <a:cs typeface="+mj-cs"/>
            </a:endParaRPr>
          </a:p>
        </p:txBody>
      </p:sp>
      <p:sp>
        <p:nvSpPr>
          <p:cNvPr id="11" name="Rectangle 10">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536A237F-539F-BE74-1264-B3B7DF2CC569}"/>
              </a:ext>
            </a:extLst>
          </p:cNvPr>
          <p:cNvSpPr>
            <a:spLocks noGrp="1"/>
          </p:cNvSpPr>
          <p:nvPr>
            <p:ph type="body" sz="half" idx="2"/>
          </p:nvPr>
        </p:nvSpPr>
        <p:spPr>
          <a:xfrm>
            <a:off x="612648" y="3355848"/>
            <a:ext cx="6268770" cy="2825496"/>
          </a:xfrm>
        </p:spPr>
        <p:txBody>
          <a:bodyPr vert="horz" lIns="91440" tIns="45720" rIns="91440" bIns="45720" rtlCol="0">
            <a:normAutofit/>
          </a:bodyPr>
          <a:lstStyle/>
          <a:p>
            <a:pPr indent="-228600">
              <a:buFont typeface="Arial" panose="020B0604020202020204" pitchFamily="34" charset="0"/>
              <a:buChar char="•"/>
            </a:pPr>
            <a:r>
              <a:rPr lang="en-US" sz="2700"/>
              <a:t>Candidate Responsibility</a:t>
            </a:r>
          </a:p>
          <a:p>
            <a:pPr marL="571500" lvl="1" indent="-342900">
              <a:buSzPct val="75000"/>
              <a:buFont typeface="Courier New" panose="02070309020205020404" pitchFamily="49" charset="0"/>
              <a:buChar char="o"/>
            </a:pPr>
            <a:r>
              <a:rPr lang="en-US" sz="2600"/>
              <a:t>Review Handbook </a:t>
            </a:r>
          </a:p>
          <a:p>
            <a:pPr marL="1028700" lvl="2" indent="-342900">
              <a:buSzPct val="75000"/>
              <a:buFont typeface="Wingdings" pitchFamily="2" charset="2"/>
              <a:buChar char="§"/>
            </a:pPr>
            <a:r>
              <a:rPr lang="en-US" sz="2500"/>
              <a:t>Prior to Testing</a:t>
            </a:r>
          </a:p>
        </p:txBody>
      </p:sp>
      <p:pic>
        <p:nvPicPr>
          <p:cNvPr id="3" name="Picture 2" descr="A document with text on it&#10;&#10;Description automatically generated">
            <a:extLst>
              <a:ext uri="{FF2B5EF4-FFF2-40B4-BE49-F238E27FC236}">
                <a16:creationId xmlns:a16="http://schemas.microsoft.com/office/drawing/2014/main" id="{0CC1078B-7A6F-F45B-5352-69A46FD3160A}"/>
              </a:ext>
            </a:extLst>
          </p:cNvPr>
          <p:cNvPicPr>
            <a:picLocks noChangeAspect="1"/>
          </p:cNvPicPr>
          <p:nvPr/>
        </p:nvPicPr>
        <p:blipFill>
          <a:blip r:embed="rId4"/>
          <a:stretch>
            <a:fillRect/>
          </a:stretch>
        </p:blipFill>
        <p:spPr>
          <a:xfrm>
            <a:off x="6789576" y="791430"/>
            <a:ext cx="4970930" cy="5789087"/>
          </a:xfrm>
          <a:prstGeom prst="rect">
            <a:avLst/>
          </a:prstGeom>
          <a:solidFill>
            <a:schemeClr val="tx1"/>
          </a:solidFill>
          <a:ln w="3175">
            <a:solidFill>
              <a:schemeClr val="tx1"/>
            </a:solidFill>
          </a:ln>
        </p:spPr>
      </p:pic>
      <p:sp>
        <p:nvSpPr>
          <p:cNvPr id="4" name="TextBox 3">
            <a:extLst>
              <a:ext uri="{FF2B5EF4-FFF2-40B4-BE49-F238E27FC236}">
                <a16:creationId xmlns:a16="http://schemas.microsoft.com/office/drawing/2014/main" id="{BBF191D6-AB7A-0E47-B99B-15B01A8107D2}"/>
              </a:ext>
            </a:extLst>
          </p:cNvPr>
          <p:cNvSpPr txBox="1"/>
          <p:nvPr/>
        </p:nvSpPr>
        <p:spPr>
          <a:xfrm>
            <a:off x="9396680" y="2935816"/>
            <a:ext cx="9886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solidFill>
                  <a:schemeClr val="accent2"/>
                </a:solidFill>
              </a:rPr>
              <a:t>Month xx, </a:t>
            </a:r>
            <a:r>
              <a:rPr lang="en-US" sz="900" i="1" err="1">
                <a:solidFill>
                  <a:schemeClr val="accent2"/>
                </a:solidFill>
              </a:rPr>
              <a:t>xxxx</a:t>
            </a:r>
            <a:endParaRPr lang="en-US" sz="900" i="1">
              <a:solidFill>
                <a:schemeClr val="accent2"/>
              </a:solidFill>
            </a:endParaRPr>
          </a:p>
        </p:txBody>
      </p:sp>
      <p:sp>
        <p:nvSpPr>
          <p:cNvPr id="6" name="TextBox 5">
            <a:extLst>
              <a:ext uri="{FF2B5EF4-FFF2-40B4-BE49-F238E27FC236}">
                <a16:creationId xmlns:a16="http://schemas.microsoft.com/office/drawing/2014/main" id="{1805B228-E7D2-CDCF-3FB9-80254EEECB80}"/>
              </a:ext>
            </a:extLst>
          </p:cNvPr>
          <p:cNvSpPr txBox="1"/>
          <p:nvPr/>
        </p:nvSpPr>
        <p:spPr>
          <a:xfrm>
            <a:off x="9390987" y="3116096"/>
            <a:ext cx="36806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0070C0"/>
                </a:solidFill>
              </a:rPr>
              <a:t>xx</a:t>
            </a:r>
          </a:p>
        </p:txBody>
      </p:sp>
      <p:sp>
        <p:nvSpPr>
          <p:cNvPr id="7" name="TextBox 6">
            <a:extLst>
              <a:ext uri="{FF2B5EF4-FFF2-40B4-BE49-F238E27FC236}">
                <a16:creationId xmlns:a16="http://schemas.microsoft.com/office/drawing/2014/main" id="{4A6690C5-351D-CA38-6C30-B2E638225CED}"/>
              </a:ext>
            </a:extLst>
          </p:cNvPr>
          <p:cNvSpPr txBox="1"/>
          <p:nvPr/>
        </p:nvSpPr>
        <p:spPr>
          <a:xfrm>
            <a:off x="9392755" y="3359473"/>
            <a:ext cx="974786" cy="230832"/>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i="1" dirty="0">
                <a:solidFill>
                  <a:srgbClr val="C00000"/>
                </a:solidFill>
              </a:rPr>
              <a:t>Month xx, </a:t>
            </a:r>
            <a:r>
              <a:rPr lang="en-US" sz="900" b="1" i="1" err="1">
                <a:solidFill>
                  <a:srgbClr val="C00000"/>
                </a:solidFill>
              </a:rPr>
              <a:t>xxxx</a:t>
            </a:r>
            <a:endParaRPr lang="en-US" sz="900" b="1" i="1">
              <a:solidFill>
                <a:srgbClr val="C00000"/>
              </a:solidFill>
            </a:endParaRPr>
          </a:p>
        </p:txBody>
      </p:sp>
    </p:spTree>
    <p:extLst>
      <p:ext uri="{BB962C8B-B14F-4D97-AF65-F5344CB8AC3E}">
        <p14:creationId xmlns:p14="http://schemas.microsoft.com/office/powerpoint/2010/main" val="1460887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38" name="Rectangle 3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FB09BA-518C-1D2E-F662-83784BD76AD8}"/>
              </a:ext>
            </a:extLst>
          </p:cNvPr>
          <p:cNvSpPr>
            <a:spLocks noGrp="1"/>
          </p:cNvSpPr>
          <p:nvPr>
            <p:ph type="title"/>
          </p:nvPr>
        </p:nvSpPr>
        <p:spPr>
          <a:xfrm>
            <a:off x="1043631" y="873940"/>
            <a:ext cx="5052369" cy="1035781"/>
          </a:xfrm>
        </p:spPr>
        <p:txBody>
          <a:bodyPr anchor="ctr">
            <a:normAutofit fontScale="90000"/>
          </a:bodyPr>
          <a:lstStyle/>
          <a:p>
            <a:br>
              <a:rPr lang="en-US" sz="1200">
                <a:latin typeface="Aptos" panose="020B0004020202020204" pitchFamily="34" charset="0"/>
                <a:ea typeface="Times New Roman" panose="02020603050405020304" pitchFamily="18" charset="0"/>
              </a:rPr>
            </a:br>
            <a:br>
              <a:rPr lang="en-US" sz="1200">
                <a:ea typeface="Times New Roman" panose="02020603050405020304" pitchFamily="18" charset="0"/>
              </a:rPr>
            </a:br>
            <a:r>
              <a:rPr lang="en-US" sz="4700">
                <a:effectLst/>
                <a:ea typeface="Times New Roman" panose="02020603050405020304" pitchFamily="18" charset="0"/>
              </a:rPr>
              <a:t>D&amp;S Testing Materials</a:t>
            </a:r>
            <a:br>
              <a:rPr lang="en-US" sz="3600">
                <a:effectLst/>
                <a:latin typeface="+mn-lt"/>
                <a:ea typeface="Times New Roman" panose="02020603050405020304" pitchFamily="18" charset="0"/>
              </a:rPr>
            </a:br>
            <a:endParaRPr lang="en-US" sz="1200">
              <a:latin typeface="+mn-lt"/>
            </a:endParaRPr>
          </a:p>
        </p:txBody>
      </p:sp>
      <p:sp>
        <p:nvSpPr>
          <p:cNvPr id="3" name="Content Placeholder 2">
            <a:extLst>
              <a:ext uri="{FF2B5EF4-FFF2-40B4-BE49-F238E27FC236}">
                <a16:creationId xmlns:a16="http://schemas.microsoft.com/office/drawing/2014/main" id="{49BA7359-53B2-79A8-3036-A368C515C3FD}"/>
              </a:ext>
            </a:extLst>
          </p:cNvPr>
          <p:cNvSpPr>
            <a:spLocks noGrp="1"/>
          </p:cNvSpPr>
          <p:nvPr>
            <p:ph idx="1"/>
          </p:nvPr>
        </p:nvSpPr>
        <p:spPr>
          <a:xfrm>
            <a:off x="1045029" y="2524721"/>
            <a:ext cx="4991629" cy="3677123"/>
          </a:xfrm>
        </p:spPr>
        <p:txBody>
          <a:bodyPr anchor="ctr">
            <a:normAutofit/>
          </a:bodyPr>
          <a:lstStyle/>
          <a:p>
            <a:r>
              <a:rPr lang="en-US" sz="4000">
                <a:ea typeface="Times New Roman" panose="02020603050405020304" pitchFamily="18" charset="0"/>
              </a:rPr>
              <a:t>Prohibited</a:t>
            </a:r>
          </a:p>
          <a:p>
            <a:pPr lvl="1">
              <a:buSzPct val="75000"/>
              <a:buFont typeface="Courier New" panose="02070309020205020404" pitchFamily="49" charset="0"/>
              <a:buChar char="o"/>
            </a:pPr>
            <a:r>
              <a:rPr lang="en-US" sz="3600">
                <a:highlight>
                  <a:srgbClr val="FFFF00"/>
                </a:highlight>
                <a:ea typeface="Times New Roman" panose="02020603050405020304" pitchFamily="18" charset="0"/>
              </a:rPr>
              <a:t>H</a:t>
            </a:r>
            <a:r>
              <a:rPr lang="en-US" sz="3600">
                <a:effectLst/>
                <a:highlight>
                  <a:srgbClr val="FFFF00"/>
                </a:highlight>
                <a:ea typeface="Times New Roman" panose="02020603050405020304" pitchFamily="18" charset="0"/>
              </a:rPr>
              <a:t>ighlighting</a:t>
            </a:r>
          </a:p>
          <a:p>
            <a:pPr lvl="1">
              <a:buSzPct val="75000"/>
              <a:buFont typeface="Courier New" panose="02070309020205020404" pitchFamily="49" charset="0"/>
              <a:buChar char="o"/>
            </a:pPr>
            <a:r>
              <a:rPr lang="en-US" sz="3600">
                <a:ea typeface="Times New Roman" panose="02020603050405020304" pitchFamily="18" charset="0"/>
              </a:rPr>
              <a:t>Marking</a:t>
            </a:r>
          </a:p>
          <a:p>
            <a:pPr lvl="1">
              <a:buSzPct val="75000"/>
              <a:buFont typeface="Courier New" panose="02070309020205020404" pitchFamily="49" charset="0"/>
              <a:buChar char="o"/>
            </a:pPr>
            <a:r>
              <a:rPr lang="en-US" sz="3600"/>
              <a:t>Used for Practice!</a:t>
            </a:r>
            <a:endParaRPr lang="en-US" sz="2000"/>
          </a:p>
        </p:txBody>
      </p:sp>
      <p:sp>
        <p:nvSpPr>
          <p:cNvPr id="44" name="Rectangle 43">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No sign outline">
            <a:extLst>
              <a:ext uri="{FF2B5EF4-FFF2-40B4-BE49-F238E27FC236}">
                <a16:creationId xmlns:a16="http://schemas.microsoft.com/office/drawing/2014/main" id="{F04A4911-C608-DC4C-D96D-802EA96853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0493" y="1347516"/>
            <a:ext cx="4223252" cy="4223252"/>
          </a:xfrm>
          <a:prstGeom prst="rect">
            <a:avLst/>
          </a:prstGeom>
        </p:spPr>
      </p:pic>
      <p:cxnSp>
        <p:nvCxnSpPr>
          <p:cNvPr id="46" name="Straight Connector 4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25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7" name="Rectangle 26">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B30918C-CCE1-81AE-0A44-CD3EE3AC9576}"/>
              </a:ext>
            </a:extLst>
          </p:cNvPr>
          <p:cNvSpPr>
            <a:spLocks noGrp="1"/>
          </p:cNvSpPr>
          <p:nvPr>
            <p:ph type="title"/>
          </p:nvPr>
        </p:nvSpPr>
        <p:spPr>
          <a:xfrm>
            <a:off x="1153618" y="1239927"/>
            <a:ext cx="4037340" cy="4680583"/>
          </a:xfrm>
        </p:spPr>
        <p:txBody>
          <a:bodyPr anchor="ctr">
            <a:normAutofit/>
          </a:bodyPr>
          <a:lstStyle/>
          <a:p>
            <a:r>
              <a:rPr lang="en-US" sz="5400" dirty="0"/>
              <a:t>MAP Policy Updates and Changes </a:t>
            </a:r>
            <a:br>
              <a:rPr lang="en-US" sz="5400" dirty="0"/>
            </a:br>
            <a:r>
              <a:rPr lang="en-US" sz="5400" dirty="0"/>
              <a:t>11-15-23</a:t>
            </a:r>
          </a:p>
        </p:txBody>
      </p:sp>
      <p:sp>
        <p:nvSpPr>
          <p:cNvPr id="5" name="Content Placeholder 4">
            <a:extLst>
              <a:ext uri="{FF2B5EF4-FFF2-40B4-BE49-F238E27FC236}">
                <a16:creationId xmlns:a16="http://schemas.microsoft.com/office/drawing/2014/main" id="{F51E9AEB-28C8-3E33-18DC-E1EF05932EB9}"/>
              </a:ext>
            </a:extLst>
          </p:cNvPr>
          <p:cNvSpPr>
            <a:spLocks noGrp="1"/>
          </p:cNvSpPr>
          <p:nvPr>
            <p:ph idx="1"/>
          </p:nvPr>
        </p:nvSpPr>
        <p:spPr>
          <a:xfrm>
            <a:off x="5906126" y="1009890"/>
            <a:ext cx="5357622" cy="4910620"/>
          </a:xfrm>
        </p:spPr>
        <p:txBody>
          <a:bodyPr vert="horz" lIns="91440" tIns="45720" rIns="91440" bIns="45720" rtlCol="0" anchor="ctr">
            <a:noAutofit/>
          </a:bodyPr>
          <a:lstStyle/>
          <a:p>
            <a:r>
              <a:rPr lang="en-US" sz="2400" dirty="0"/>
              <a:t>Train-the-Trainer (TTT)</a:t>
            </a:r>
          </a:p>
          <a:p>
            <a:pPr lvl="1">
              <a:buSzPct val="75000"/>
              <a:buFont typeface="Courier New" panose="02070309020205020404" pitchFamily="49" charset="0"/>
              <a:buChar char="o"/>
            </a:pPr>
            <a:r>
              <a:rPr lang="en-US" sz="2000" dirty="0"/>
              <a:t>Completion Timeline</a:t>
            </a:r>
          </a:p>
          <a:p>
            <a:pPr lvl="1">
              <a:buSzPct val="75000"/>
              <a:buFont typeface="Courier New" panose="02070309020205020404" pitchFamily="49" charset="0"/>
              <a:buChar char="o"/>
            </a:pPr>
            <a:r>
              <a:rPr lang="en-US" sz="2000" dirty="0"/>
              <a:t>‘Admission Review Process’</a:t>
            </a:r>
          </a:p>
          <a:p>
            <a:r>
              <a:rPr lang="en-US" sz="2400" dirty="0"/>
              <a:t>Copy of Prescription = HCP Order</a:t>
            </a:r>
          </a:p>
          <a:p>
            <a:r>
              <a:rPr lang="en-US" sz="2400" dirty="0"/>
              <a:t>Online DPH Hotline Reporting System</a:t>
            </a:r>
          </a:p>
          <a:p>
            <a:pPr lvl="1">
              <a:buSzPct val="75000"/>
              <a:buFont typeface="Courier New" panose="02070309020205020404" pitchFamily="49" charset="0"/>
              <a:buChar char="o"/>
            </a:pPr>
            <a:r>
              <a:rPr lang="en-US" sz="2000" dirty="0"/>
              <a:t>Reporting Timelines Unchanged</a:t>
            </a:r>
          </a:p>
          <a:p>
            <a:pPr lvl="1">
              <a:buSzPct val="75000"/>
              <a:buFont typeface="Courier New" panose="02070309020205020404" pitchFamily="49" charset="0"/>
              <a:buChar char="o"/>
            </a:pPr>
            <a:r>
              <a:rPr lang="en-US" sz="2000" dirty="0"/>
              <a:t>Reporting to Applicable State Agency Unchanged</a:t>
            </a:r>
          </a:p>
          <a:p>
            <a:r>
              <a:rPr lang="en-US" sz="2400" dirty="0"/>
              <a:t>Required and Sample Forms</a:t>
            </a:r>
          </a:p>
          <a:p>
            <a:pPr lvl="1">
              <a:buSzPct val="75000"/>
              <a:buFont typeface="Courier New" panose="02070309020205020404" pitchFamily="49" charset="0"/>
              <a:buChar char="o"/>
            </a:pPr>
            <a:r>
              <a:rPr lang="en-US" sz="2000" dirty="0"/>
              <a:t>Replaced with Links </a:t>
            </a:r>
          </a:p>
          <a:p>
            <a:endParaRPr lang="en-US" sz="2000"/>
          </a:p>
          <a:p>
            <a:endParaRPr lang="en-US" sz="2000"/>
          </a:p>
        </p:txBody>
      </p:sp>
    </p:spTree>
    <p:extLst>
      <p:ext uri="{BB962C8B-B14F-4D97-AF65-F5344CB8AC3E}">
        <p14:creationId xmlns:p14="http://schemas.microsoft.com/office/powerpoint/2010/main" val="2083664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BA6F1-1D50-1D37-5B1E-9DD642F3383D}"/>
              </a:ext>
            </a:extLst>
          </p:cNvPr>
          <p:cNvSpPr>
            <a:spLocks noGrp="1"/>
          </p:cNvSpPr>
          <p:nvPr>
            <p:ph type="title"/>
          </p:nvPr>
        </p:nvSpPr>
        <p:spPr>
          <a:xfrm>
            <a:off x="841248" y="502920"/>
            <a:ext cx="10509504" cy="1975104"/>
          </a:xfrm>
        </p:spPr>
        <p:txBody>
          <a:bodyPr vert="horz" lIns="91440" tIns="45720" rIns="91440" bIns="45720" rtlCol="0" anchor="b">
            <a:normAutofit/>
          </a:bodyPr>
          <a:lstStyle/>
          <a:p>
            <a:r>
              <a:rPr lang="en-US" sz="5400" kern="1200">
                <a:solidFill>
                  <a:schemeClr val="tx1"/>
                </a:solidFill>
                <a:latin typeface="+mj-lt"/>
                <a:ea typeface="+mj-ea"/>
                <a:cs typeface="+mj-cs"/>
              </a:rPr>
              <a:t>Maintaining MAP Trainer Status </a:t>
            </a:r>
          </a:p>
        </p:txBody>
      </p:sp>
      <p:sp>
        <p:nvSpPr>
          <p:cNvPr id="15" name="Rectangle 1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289407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3A7F8739-CFF0-8676-C0A4-CB5C5E03F0E2}"/>
              </a:ext>
            </a:extLst>
          </p:cNvPr>
          <p:cNvSpPr txBox="1"/>
          <p:nvPr/>
        </p:nvSpPr>
        <p:spPr>
          <a:xfrm>
            <a:off x="841248" y="3328416"/>
            <a:ext cx="10509504" cy="2715768"/>
          </a:xfrm>
          <a:prstGeom prst="rect">
            <a:avLst/>
          </a:prstGeom>
        </p:spPr>
        <p:txBody>
          <a:bodyPr vert="horz" lIns="91440" tIns="45720" rIns="91440" bIns="45720" rtlCol="0" anchor="t">
            <a:normAutofit/>
          </a:bodyPr>
          <a:lstStyle/>
          <a:p>
            <a:pPr marL="571500" indent="-228600">
              <a:lnSpc>
                <a:spcPct val="90000"/>
              </a:lnSpc>
              <a:spcAft>
                <a:spcPts val="600"/>
              </a:spcAft>
              <a:buFont typeface="Arial" panose="020B0604020202020204" pitchFamily="34" charset="0"/>
              <a:buChar char="•"/>
            </a:pPr>
            <a:r>
              <a:rPr lang="en-US" sz="3200" dirty="0"/>
              <a:t>V</a:t>
            </a:r>
            <a:r>
              <a:rPr lang="en-US" sz="3200" dirty="0">
                <a:effectLst/>
              </a:rPr>
              <a:t>iew</a:t>
            </a:r>
            <a:r>
              <a:rPr lang="en-US" sz="3200" dirty="0"/>
              <a:t> </a:t>
            </a:r>
            <a:r>
              <a:rPr lang="en-US" sz="3200" dirty="0">
                <a:effectLst/>
              </a:rPr>
              <a:t> Required </a:t>
            </a:r>
            <a:r>
              <a:rPr lang="en-US" sz="3200" dirty="0"/>
              <a:t>W</a:t>
            </a:r>
            <a:r>
              <a:rPr lang="en-US" sz="3200" dirty="0">
                <a:effectLst/>
              </a:rPr>
              <a:t>ebinars</a:t>
            </a:r>
            <a:r>
              <a:rPr lang="en-US" sz="3200" dirty="0"/>
              <a:t> </a:t>
            </a:r>
            <a:endParaRPr lang="en-US" sz="3200">
              <a:effectLst/>
            </a:endParaRPr>
          </a:p>
          <a:p>
            <a:pPr marL="1257300" lvl="1" indent="-457200">
              <a:lnSpc>
                <a:spcPct val="90000"/>
              </a:lnSpc>
              <a:spcAft>
                <a:spcPts val="600"/>
              </a:spcAft>
              <a:buSzPct val="75000"/>
              <a:buFont typeface="Courier New" panose="02070309020205020404" pitchFamily="49" charset="0"/>
              <a:buChar char="o"/>
            </a:pPr>
            <a:r>
              <a:rPr lang="en-US" sz="2800" dirty="0"/>
              <a:t>I</a:t>
            </a:r>
            <a:r>
              <a:rPr lang="en-US" sz="2800" dirty="0">
                <a:effectLst/>
              </a:rPr>
              <a:t>n S</a:t>
            </a:r>
            <a:r>
              <a:rPr lang="en-US" sz="2800" dirty="0"/>
              <a:t>pecified Timeframe </a:t>
            </a:r>
            <a:endParaRPr lang="en-US" sz="2800" dirty="0">
              <a:effectLst/>
            </a:endParaRPr>
          </a:p>
          <a:p>
            <a:pPr marL="571500" indent="-228600">
              <a:lnSpc>
                <a:spcPct val="90000"/>
              </a:lnSpc>
              <a:spcAft>
                <a:spcPts val="600"/>
              </a:spcAft>
              <a:buFont typeface="Arial" panose="020B0604020202020204" pitchFamily="34" charset="0"/>
              <a:buChar char="•"/>
            </a:pPr>
            <a:r>
              <a:rPr lang="en-US" sz="3200" dirty="0"/>
              <a:t>Conduct One Online MAP Certification Course </a:t>
            </a:r>
          </a:p>
          <a:p>
            <a:pPr marL="1257300" lvl="1" indent="-457200">
              <a:lnSpc>
                <a:spcPct val="90000"/>
              </a:lnSpc>
              <a:spcAft>
                <a:spcPts val="600"/>
              </a:spcAft>
              <a:buSzPct val="75000"/>
              <a:buFont typeface="Courier New" panose="02070309020205020404" pitchFamily="49" charset="0"/>
              <a:buChar char="o"/>
            </a:pPr>
            <a:r>
              <a:rPr lang="en-US" sz="2800" dirty="0"/>
              <a:t>Annually</a:t>
            </a:r>
            <a:br>
              <a:rPr lang="en-US" sz="2200" dirty="0">
                <a:effectLst/>
              </a:rPr>
            </a:br>
            <a:endParaRPr lang="en-US" sz="2200"/>
          </a:p>
        </p:txBody>
      </p:sp>
    </p:spTree>
    <p:extLst>
      <p:ext uri="{BB962C8B-B14F-4D97-AF65-F5344CB8AC3E}">
        <p14:creationId xmlns:p14="http://schemas.microsoft.com/office/powerpoint/2010/main" val="2536107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79E999-5D31-B06D-0288-752DCC4DABAB}"/>
              </a:ext>
            </a:extLst>
          </p:cNvPr>
          <p:cNvSpPr>
            <a:spLocks noGrp="1"/>
          </p:cNvSpPr>
          <p:nvPr>
            <p:ph type="title"/>
          </p:nvPr>
        </p:nvSpPr>
        <p:spPr>
          <a:xfrm>
            <a:off x="1043631" y="873940"/>
            <a:ext cx="5052369" cy="1035781"/>
          </a:xfrm>
        </p:spPr>
        <p:txBody>
          <a:bodyPr vert="horz" lIns="91440" tIns="45720" rIns="91440" bIns="45720" rtlCol="0" anchor="ctr">
            <a:normAutofit fontScale="90000"/>
          </a:bodyPr>
          <a:lstStyle/>
          <a:p>
            <a:r>
              <a:rPr lang="en-US" sz="3200" kern="1200">
                <a:solidFill>
                  <a:schemeClr val="tx1"/>
                </a:solidFill>
                <a:effectLst/>
                <a:latin typeface="+mj-lt"/>
                <a:ea typeface="+mj-ea"/>
                <a:cs typeface="+mj-cs"/>
              </a:rPr>
              <a:t>MAP Trainer </a:t>
            </a:r>
            <a:r>
              <a:rPr lang="en-US" sz="3200" kern="1200">
                <a:solidFill>
                  <a:schemeClr val="tx1"/>
                </a:solidFill>
                <a:latin typeface="+mj-lt"/>
                <a:ea typeface="+mj-ea"/>
                <a:cs typeface="+mj-cs"/>
              </a:rPr>
              <a:t>C</a:t>
            </a:r>
            <a:r>
              <a:rPr lang="en-US" sz="3200" kern="1200">
                <a:solidFill>
                  <a:schemeClr val="tx1"/>
                </a:solidFill>
                <a:effectLst/>
                <a:latin typeface="+mj-lt"/>
                <a:ea typeface="+mj-ea"/>
                <a:cs typeface="+mj-cs"/>
              </a:rPr>
              <a:t>ontact I</a:t>
            </a:r>
            <a:r>
              <a:rPr lang="en-US" sz="3200" kern="1200">
                <a:solidFill>
                  <a:schemeClr val="tx1"/>
                </a:solidFill>
                <a:latin typeface="+mj-lt"/>
                <a:ea typeface="+mj-ea"/>
                <a:cs typeface="+mj-cs"/>
              </a:rPr>
              <a:t>nformation</a:t>
            </a:r>
            <a:br>
              <a:rPr lang="en-US" sz="2800" kern="1200">
                <a:solidFill>
                  <a:schemeClr val="tx1"/>
                </a:solidFill>
                <a:latin typeface="+mj-lt"/>
                <a:ea typeface="+mj-ea"/>
                <a:cs typeface="+mj-cs"/>
              </a:rPr>
            </a:br>
            <a:endParaRPr lang="en-US" sz="28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BB47C9B7-B270-4614-C376-3983D237696A}"/>
              </a:ext>
            </a:extLst>
          </p:cNvPr>
          <p:cNvSpPr>
            <a:spLocks noGrp="1"/>
          </p:cNvSpPr>
          <p:nvPr>
            <p:ph type="body" idx="1"/>
          </p:nvPr>
        </p:nvSpPr>
        <p:spPr>
          <a:xfrm>
            <a:off x="1045029" y="2524721"/>
            <a:ext cx="4991629" cy="3677123"/>
          </a:xfrm>
        </p:spPr>
        <p:txBody>
          <a:bodyPr vert="horz" lIns="91440" tIns="45720" rIns="91440" bIns="45720" rtlCol="0" anchor="ctr">
            <a:normAutofit/>
          </a:bodyPr>
          <a:lstStyle/>
          <a:p>
            <a:pPr algn="ctr"/>
            <a:r>
              <a:rPr lang="en-US" sz="2700">
                <a:solidFill>
                  <a:schemeClr val="tx1"/>
                </a:solidFill>
              </a:rPr>
              <a:t>Notify CDDER</a:t>
            </a:r>
          </a:p>
          <a:p>
            <a:pPr algn="ctr"/>
            <a:r>
              <a:rPr lang="en-US" sz="2700">
                <a:solidFill>
                  <a:schemeClr val="tx1"/>
                </a:solidFill>
              </a:rPr>
              <a:t>Email Changes</a:t>
            </a:r>
          </a:p>
          <a:p>
            <a:pPr algn="ctr"/>
            <a:r>
              <a:rPr lang="en-US" sz="2700">
                <a:solidFill>
                  <a:schemeClr val="accent4"/>
                </a:solidFill>
                <a:hlinkClick r:id="rId3">
                  <a:extLst>
                    <a:ext uri="{A12FA001-AC4F-418D-AE19-62706E023703}">
                      <ahyp:hlinkClr xmlns:ahyp="http://schemas.microsoft.com/office/drawing/2018/hyperlinkcolor" val="tx"/>
                    </a:ext>
                  </a:extLst>
                </a:hlinkClick>
              </a:rPr>
              <a:t>CDDER@umassmed.edu</a:t>
            </a:r>
            <a:endParaRPr lang="en-US" sz="2700">
              <a:solidFill>
                <a:schemeClr val="accent4"/>
              </a:solidFill>
            </a:endParaRPr>
          </a:p>
          <a:p>
            <a:pPr marL="228600" lvl="1"/>
            <a:endParaRPr lang="en-US" sz="2600">
              <a:solidFill>
                <a:schemeClr val="tx1"/>
              </a:solidFill>
            </a:endParaRPr>
          </a:p>
          <a:p>
            <a:endParaRPr lang="en-US">
              <a:solidFill>
                <a:schemeClr val="tx1"/>
              </a:solidFill>
            </a:endParaRPr>
          </a:p>
        </p:txBody>
      </p:sp>
      <p:sp>
        <p:nvSpPr>
          <p:cNvPr id="21" name="Rectangle 20">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Email outline">
            <a:extLst>
              <a:ext uri="{FF2B5EF4-FFF2-40B4-BE49-F238E27FC236}">
                <a16:creationId xmlns:a16="http://schemas.microsoft.com/office/drawing/2014/main" id="{9B566871-30C5-3106-5E1F-DB12C59205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0493" y="1347516"/>
            <a:ext cx="4223252" cy="4223252"/>
          </a:xfrm>
          <a:prstGeom prst="rect">
            <a:avLst/>
          </a:prstGeom>
        </p:spPr>
      </p:pic>
      <p:cxnSp>
        <p:nvCxnSpPr>
          <p:cNvPr id="23" name="Straight Connector 2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143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E84130-9E25-6F8F-D281-F0EF2DBD0869}"/>
              </a:ext>
            </a:extLst>
          </p:cNvPr>
          <p:cNvSpPr>
            <a:spLocks noGrp="1"/>
          </p:cNvSpPr>
          <p:nvPr>
            <p:ph type="title"/>
          </p:nvPr>
        </p:nvSpPr>
        <p:spPr>
          <a:xfrm>
            <a:off x="793662" y="386930"/>
            <a:ext cx="10066122" cy="1298448"/>
          </a:xfrm>
        </p:spPr>
        <p:txBody>
          <a:bodyPr anchor="b">
            <a:normAutofit/>
          </a:bodyPr>
          <a:lstStyle/>
          <a:p>
            <a:r>
              <a:rPr lang="en-US"/>
              <a:t>Required Webinar Viewing Improvements</a:t>
            </a:r>
          </a:p>
        </p:txBody>
      </p:sp>
      <p:sp>
        <p:nvSpPr>
          <p:cNvPr id="23" name="Rectangle 2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E9D823-A963-533D-2198-0B9BC8DE4145}"/>
              </a:ext>
            </a:extLst>
          </p:cNvPr>
          <p:cNvSpPr>
            <a:spLocks noGrp="1"/>
          </p:cNvSpPr>
          <p:nvPr>
            <p:ph idx="1"/>
          </p:nvPr>
        </p:nvSpPr>
        <p:spPr>
          <a:xfrm>
            <a:off x="793661" y="2599509"/>
            <a:ext cx="6840516" cy="3639450"/>
          </a:xfrm>
        </p:spPr>
        <p:txBody>
          <a:bodyPr anchor="ctr">
            <a:normAutofit/>
          </a:bodyPr>
          <a:lstStyle/>
          <a:p>
            <a:r>
              <a:rPr lang="en-US"/>
              <a:t>Required Webinars in own Moodle Course</a:t>
            </a:r>
          </a:p>
          <a:p>
            <a:pPr lvl="1">
              <a:buSzPct val="75000"/>
              <a:buFont typeface="Courier New" panose="02070309020205020404" pitchFamily="49" charset="0"/>
              <a:buChar char="o"/>
            </a:pPr>
            <a:r>
              <a:rPr lang="en-US" i="1"/>
              <a:t>‘Required MAP Trainer Webinars’</a:t>
            </a:r>
          </a:p>
          <a:p>
            <a:r>
              <a:rPr lang="en-US"/>
              <a:t>All MAP Trainers are Enrolled in Course</a:t>
            </a:r>
          </a:p>
        </p:txBody>
      </p:sp>
      <p:pic>
        <p:nvPicPr>
          <p:cNvPr id="5" name="Graphic 4" descr="Programmer male outline">
            <a:extLst>
              <a:ext uri="{FF2B5EF4-FFF2-40B4-BE49-F238E27FC236}">
                <a16:creationId xmlns:a16="http://schemas.microsoft.com/office/drawing/2014/main" id="{8F2AE2A5-B148-D499-6FFA-44F7C917A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1799" y="2389218"/>
            <a:ext cx="3714244" cy="3714244"/>
          </a:xfrm>
          <a:prstGeom prst="rect">
            <a:avLst/>
          </a:prstGeom>
        </p:spPr>
      </p:pic>
      <p:sp>
        <p:nvSpPr>
          <p:cNvPr id="27" name="Rectangle 2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240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30B67E3-A3FA-09F4-A72C-0CEB56E606F6}"/>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000" err="1"/>
              <a:t>www.mapmass.com</a:t>
            </a:r>
            <a:endParaRPr lang="en-US" sz="2000"/>
          </a:p>
        </p:txBody>
      </p:sp>
      <p:sp>
        <p:nvSpPr>
          <p:cNvPr id="7" name="Rectangle 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webinar&#10;&#10;Description automatically generated">
            <a:extLst>
              <a:ext uri="{FF2B5EF4-FFF2-40B4-BE49-F238E27FC236}">
                <a16:creationId xmlns:a16="http://schemas.microsoft.com/office/drawing/2014/main" id="{B4302A82-11BC-3CA0-6AA7-B19D2FF015B4}"/>
              </a:ext>
            </a:extLst>
          </p:cNvPr>
          <p:cNvPicPr>
            <a:picLocks noChangeAspect="1"/>
          </p:cNvPicPr>
          <p:nvPr/>
        </p:nvPicPr>
        <p:blipFill rotWithShape="1">
          <a:blip r:embed="rId3"/>
          <a:srcRect l="693" r="3692"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A8DC080-98D3-2091-28E8-D5882BDC50FE}"/>
              </a:ext>
            </a:extLst>
          </p:cNvPr>
          <p:cNvSpPr txBox="1"/>
          <p:nvPr/>
        </p:nvSpPr>
        <p:spPr>
          <a:xfrm>
            <a:off x="6725431" y="2085212"/>
            <a:ext cx="902899" cy="261610"/>
          </a:xfrm>
          <a:prstGeom prst="rect">
            <a:avLst/>
          </a:prstGeom>
          <a:solidFill>
            <a:srgbClr val="230C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bg1"/>
                </a:solidFill>
              </a:rPr>
              <a:t>xx-xx-xx</a:t>
            </a:r>
          </a:p>
        </p:txBody>
      </p:sp>
    </p:spTree>
    <p:extLst>
      <p:ext uri="{BB962C8B-B14F-4D97-AF65-F5344CB8AC3E}">
        <p14:creationId xmlns:p14="http://schemas.microsoft.com/office/powerpoint/2010/main" val="53707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FBCFC-DC77-4EA5-8477-6C1DB4F987D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6D1922-8D70-5C7E-91E4-5855525AAE0B}"/>
              </a:ext>
            </a:extLst>
          </p:cNvPr>
          <p:cNvSpPr>
            <a:spLocks noGrp="1"/>
          </p:cNvSpPr>
          <p:nvPr>
            <p:ph type="title"/>
          </p:nvPr>
        </p:nvSpPr>
        <p:spPr>
          <a:xfrm>
            <a:off x="1046746" y="641850"/>
            <a:ext cx="3611880" cy="1535865"/>
          </a:xfrm>
        </p:spPr>
        <p:txBody>
          <a:bodyPr>
            <a:normAutofit/>
          </a:bodyPr>
          <a:lstStyle/>
          <a:p>
            <a:r>
              <a:rPr lang="en-US" sz="3200"/>
              <a:t>Dashboard Changes</a:t>
            </a:r>
          </a:p>
        </p:txBody>
      </p:sp>
      <p:sp>
        <p:nvSpPr>
          <p:cNvPr id="14" name="Rectangle 1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FA8CD96-3084-2074-3BFD-3BE312F5A0EC}"/>
              </a:ext>
            </a:extLst>
          </p:cNvPr>
          <p:cNvSpPr>
            <a:spLocks noGrp="1"/>
          </p:cNvSpPr>
          <p:nvPr>
            <p:ph idx="1"/>
          </p:nvPr>
        </p:nvSpPr>
        <p:spPr>
          <a:xfrm>
            <a:off x="5291496" y="605437"/>
            <a:ext cx="6053160" cy="1849005"/>
          </a:xfrm>
        </p:spPr>
        <p:txBody>
          <a:bodyPr anchor="ctr">
            <a:normAutofit/>
          </a:bodyPr>
          <a:lstStyle/>
          <a:p>
            <a:pPr>
              <a:spcAft>
                <a:spcPts val="1200"/>
              </a:spcAft>
            </a:pPr>
            <a:r>
              <a:rPr lang="en-US" sz="1700"/>
              <a:t>Clear Instructions on  Dashboard</a:t>
            </a:r>
          </a:p>
          <a:p>
            <a:pPr>
              <a:spcAft>
                <a:spcPts val="1200"/>
              </a:spcAft>
            </a:pPr>
            <a:r>
              <a:rPr lang="en-US" sz="1700"/>
              <a:t>Clear indication that you’ve completed it or not</a:t>
            </a:r>
          </a:p>
          <a:p>
            <a:pPr marL="583121" lvl="1" indent="-290513">
              <a:spcAft>
                <a:spcPts val="1200"/>
              </a:spcAft>
              <a:buSzPct val="75000"/>
              <a:buFont typeface="Courier New" panose="02070309020205020404" pitchFamily="49" charset="0"/>
              <a:buChar char="o"/>
            </a:pPr>
            <a:r>
              <a:rPr lang="en-US" sz="1700"/>
              <a:t>If not completed, you will see a ‘To do’ on the dashboard</a:t>
            </a:r>
          </a:p>
          <a:p>
            <a:pPr marL="292608" lvl="1" indent="0">
              <a:spcAft>
                <a:spcPts val="1200"/>
              </a:spcAft>
              <a:buNone/>
            </a:pPr>
            <a:endParaRPr lang="en-US" sz="1700"/>
          </a:p>
        </p:txBody>
      </p:sp>
      <p:pic>
        <p:nvPicPr>
          <p:cNvPr id="5" name="Picture 4">
            <a:extLst>
              <a:ext uri="{FF2B5EF4-FFF2-40B4-BE49-F238E27FC236}">
                <a16:creationId xmlns:a16="http://schemas.microsoft.com/office/drawing/2014/main" id="{867F7E27-8D39-90BB-3356-0D8F5F66F1AE}"/>
              </a:ext>
            </a:extLst>
          </p:cNvPr>
          <p:cNvPicPr>
            <a:picLocks noChangeAspect="1"/>
          </p:cNvPicPr>
          <p:nvPr/>
        </p:nvPicPr>
        <p:blipFill rotWithShape="1">
          <a:blip r:embed="rId3"/>
          <a:srcRect r="663" b="1"/>
          <a:stretch/>
        </p:blipFill>
        <p:spPr>
          <a:xfrm>
            <a:off x="554416" y="2731167"/>
            <a:ext cx="9849067" cy="3472888"/>
          </a:xfrm>
          <a:prstGeom prst="rect">
            <a:avLst/>
          </a:prstGeom>
        </p:spPr>
      </p:pic>
      <p:sp>
        <p:nvSpPr>
          <p:cNvPr id="4" name="TextBox 3">
            <a:extLst>
              <a:ext uri="{FF2B5EF4-FFF2-40B4-BE49-F238E27FC236}">
                <a16:creationId xmlns:a16="http://schemas.microsoft.com/office/drawing/2014/main" id="{B3FA7ABA-513E-B430-072B-B6BE7B609F99}"/>
              </a:ext>
            </a:extLst>
          </p:cNvPr>
          <p:cNvSpPr txBox="1"/>
          <p:nvPr/>
        </p:nvSpPr>
        <p:spPr>
          <a:xfrm>
            <a:off x="935985" y="3621756"/>
            <a:ext cx="27432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View by xx-xx-xx</a:t>
            </a:r>
          </a:p>
        </p:txBody>
      </p:sp>
    </p:spTree>
    <p:extLst>
      <p:ext uri="{BB962C8B-B14F-4D97-AF65-F5344CB8AC3E}">
        <p14:creationId xmlns:p14="http://schemas.microsoft.com/office/powerpoint/2010/main" val="480482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FBCFC-DC77-4EA5-8477-6C1DB4F987D7}"/>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6D1922-8D70-5C7E-91E4-5855525AAE0B}"/>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000"/>
              <a:t>Click on Webinar Name  Attempt Quiz</a:t>
            </a:r>
          </a:p>
        </p:txBody>
      </p:sp>
      <p:sp>
        <p:nvSpPr>
          <p:cNvPr id="19" name="Rectangle: Rounded Corners 1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8" name="Picture 7">
            <a:extLst>
              <a:ext uri="{FF2B5EF4-FFF2-40B4-BE49-F238E27FC236}">
                <a16:creationId xmlns:a16="http://schemas.microsoft.com/office/drawing/2014/main" id="{A9A08852-E749-B7F7-040B-B6A4949F2D22}"/>
              </a:ext>
            </a:extLst>
          </p:cNvPr>
          <p:cNvPicPr>
            <a:picLocks noChangeAspect="1"/>
          </p:cNvPicPr>
          <p:nvPr/>
        </p:nvPicPr>
        <p:blipFill>
          <a:blip r:embed="rId3"/>
          <a:stretch>
            <a:fillRect/>
          </a:stretch>
        </p:blipFill>
        <p:spPr>
          <a:xfrm>
            <a:off x="506177" y="2139484"/>
            <a:ext cx="5354918" cy="4096512"/>
          </a:xfrm>
          <a:prstGeom prst="rect">
            <a:avLst/>
          </a:prstGeom>
        </p:spPr>
      </p:pic>
      <p:pic>
        <p:nvPicPr>
          <p:cNvPr id="10" name="Picture 9">
            <a:extLst>
              <a:ext uri="{FF2B5EF4-FFF2-40B4-BE49-F238E27FC236}">
                <a16:creationId xmlns:a16="http://schemas.microsoft.com/office/drawing/2014/main" id="{245D1180-F0E9-7F67-841E-A98B7C273436}"/>
              </a:ext>
            </a:extLst>
          </p:cNvPr>
          <p:cNvPicPr>
            <a:picLocks noChangeAspect="1"/>
          </p:cNvPicPr>
          <p:nvPr/>
        </p:nvPicPr>
        <p:blipFill>
          <a:blip r:embed="rId4"/>
          <a:stretch>
            <a:fillRect/>
          </a:stretch>
        </p:blipFill>
        <p:spPr>
          <a:xfrm>
            <a:off x="6210302" y="3161315"/>
            <a:ext cx="5596128" cy="2052850"/>
          </a:xfrm>
          <a:prstGeom prst="rect">
            <a:avLst/>
          </a:prstGeom>
        </p:spPr>
      </p:pic>
      <p:sp>
        <p:nvSpPr>
          <p:cNvPr id="3" name="TextBox 2">
            <a:extLst>
              <a:ext uri="{FF2B5EF4-FFF2-40B4-BE49-F238E27FC236}">
                <a16:creationId xmlns:a16="http://schemas.microsoft.com/office/drawing/2014/main" id="{4E145752-7DB2-241C-F4D4-29D551F901BD}"/>
              </a:ext>
            </a:extLst>
          </p:cNvPr>
          <p:cNvSpPr txBox="1"/>
          <p:nvPr/>
        </p:nvSpPr>
        <p:spPr>
          <a:xfrm>
            <a:off x="1612701" y="4267479"/>
            <a:ext cx="436784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MS Mincho"/>
                <a:ea typeface="MS Mincho"/>
              </a:rPr>
              <a:t>Saturday, Month xx, 2024,  3:50pm</a:t>
            </a:r>
          </a:p>
        </p:txBody>
      </p:sp>
    </p:spTree>
    <p:extLst>
      <p:ext uri="{BB962C8B-B14F-4D97-AF65-F5344CB8AC3E}">
        <p14:creationId xmlns:p14="http://schemas.microsoft.com/office/powerpoint/2010/main" val="3808399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FBCFC-DC77-4EA5-8477-6C1DB4F987D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6D1922-8D70-5C7E-91E4-5855525AAE0B}"/>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kern="1200">
                <a:latin typeface="+mj-lt"/>
                <a:ea typeface="+mj-ea"/>
                <a:cs typeface="+mj-cs"/>
              </a:rPr>
              <a:t>View Webinar</a:t>
            </a:r>
            <a:endParaRPr lang="en-US" kern="1200">
              <a:latin typeface="+mj-lt"/>
            </a:endParaRP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E48E1CA9-C1BF-139C-D51E-7529C28735DA}"/>
              </a:ext>
            </a:extLst>
          </p:cNvPr>
          <p:cNvPicPr>
            <a:picLocks noChangeAspect="1"/>
          </p:cNvPicPr>
          <p:nvPr/>
        </p:nvPicPr>
        <p:blipFill>
          <a:blip r:embed="rId3"/>
          <a:stretch>
            <a:fillRect/>
          </a:stretch>
        </p:blipFill>
        <p:spPr>
          <a:xfrm>
            <a:off x="1160442" y="2139484"/>
            <a:ext cx="9871116" cy="4096512"/>
          </a:xfrm>
          <a:prstGeom prst="rect">
            <a:avLst/>
          </a:prstGeom>
        </p:spPr>
      </p:pic>
      <p:sp>
        <p:nvSpPr>
          <p:cNvPr id="3" name="TextBox 2">
            <a:extLst>
              <a:ext uri="{FF2B5EF4-FFF2-40B4-BE49-F238E27FC236}">
                <a16:creationId xmlns:a16="http://schemas.microsoft.com/office/drawing/2014/main" id="{61F68059-7687-030D-42D8-11B43F9A1371}"/>
              </a:ext>
            </a:extLst>
          </p:cNvPr>
          <p:cNvSpPr txBox="1"/>
          <p:nvPr/>
        </p:nvSpPr>
        <p:spPr>
          <a:xfrm>
            <a:off x="1389191" y="3432887"/>
            <a:ext cx="4182533" cy="3016210"/>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endParaRPr lang="en-US"/>
          </a:p>
          <a:p>
            <a:pPr algn="just"/>
            <a:endParaRPr lang="en-US"/>
          </a:p>
          <a:p>
            <a:endParaRPr lang="en-US"/>
          </a:p>
          <a:p>
            <a:endParaRPr lang="en-US"/>
          </a:p>
          <a:p>
            <a:pPr algn="ctr"/>
            <a:r>
              <a:rPr lang="en-US" sz="2800"/>
              <a:t>" Spring 2024 Webinar"</a:t>
            </a:r>
          </a:p>
          <a:p>
            <a:endParaRPr lang="en-US"/>
          </a:p>
          <a:p>
            <a:endParaRPr lang="en-US"/>
          </a:p>
          <a:p>
            <a:endParaRPr lang="en-US"/>
          </a:p>
          <a:p>
            <a:endParaRPr lang="en-US"/>
          </a:p>
          <a:p>
            <a:endParaRPr lang="en-US"/>
          </a:p>
        </p:txBody>
      </p:sp>
      <p:sp>
        <p:nvSpPr>
          <p:cNvPr id="5" name="TextBox 4">
            <a:extLst>
              <a:ext uri="{FF2B5EF4-FFF2-40B4-BE49-F238E27FC236}">
                <a16:creationId xmlns:a16="http://schemas.microsoft.com/office/drawing/2014/main" id="{99FFDDBC-85B5-E329-312F-01C08072E85E}"/>
              </a:ext>
            </a:extLst>
          </p:cNvPr>
          <p:cNvSpPr txBox="1"/>
          <p:nvPr/>
        </p:nvSpPr>
        <p:spPr>
          <a:xfrm>
            <a:off x="6773544" y="2608612"/>
            <a:ext cx="880534" cy="230832"/>
          </a:xfrm>
          <a:prstGeom prst="rect">
            <a:avLst/>
          </a:prstGeom>
          <a:solidFill>
            <a:schemeClr val="accent3">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Calibri"/>
                <a:ea typeface="Calibri"/>
                <a:cs typeface="Calibri"/>
              </a:rPr>
              <a:t>Month xx, </a:t>
            </a:r>
            <a:r>
              <a:rPr lang="en-US" sz="900" dirty="0" err="1">
                <a:latin typeface="Calibri"/>
                <a:ea typeface="Calibri"/>
                <a:cs typeface="Calibri"/>
              </a:rPr>
              <a:t>xxxx</a:t>
            </a:r>
            <a:endParaRPr lang="en-US" sz="900">
              <a:latin typeface="Calibri"/>
              <a:ea typeface="Calibri"/>
              <a:cs typeface="Calibri"/>
            </a:endParaRPr>
          </a:p>
        </p:txBody>
      </p:sp>
      <p:sp>
        <p:nvSpPr>
          <p:cNvPr id="6" name="TextBox 5">
            <a:extLst>
              <a:ext uri="{FF2B5EF4-FFF2-40B4-BE49-F238E27FC236}">
                <a16:creationId xmlns:a16="http://schemas.microsoft.com/office/drawing/2014/main" id="{44DE05BC-3BA6-CC1F-50F6-74ADEE3FEE8C}"/>
              </a:ext>
            </a:extLst>
          </p:cNvPr>
          <p:cNvSpPr txBox="1"/>
          <p:nvPr/>
        </p:nvSpPr>
        <p:spPr>
          <a:xfrm>
            <a:off x="2600771" y="2419938"/>
            <a:ext cx="795868" cy="148046"/>
          </a:xfrm>
          <a:prstGeom prst="rect">
            <a:avLst/>
          </a:prstGeom>
          <a:solidFill>
            <a:schemeClr val="accent3">
              <a:lumMod val="20000"/>
              <a:lumOff val="80000"/>
            </a:schemeClr>
          </a:solidFill>
          <a:ln>
            <a:solidFill>
              <a:schemeClr val="accent3">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562178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FBCFC-DC77-4EA5-8477-6C1DB4F987D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6D1922-8D70-5C7E-91E4-5855525AAE0B}"/>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kern="1200">
                <a:solidFill>
                  <a:schemeClr val="tx1"/>
                </a:solidFill>
                <a:latin typeface="+mj-lt"/>
                <a:ea typeface="+mj-ea"/>
                <a:cs typeface="+mj-cs"/>
              </a:rPr>
              <a:t>Answer Question 1</a:t>
            </a:r>
          </a:p>
        </p:txBody>
      </p:sp>
      <p:sp>
        <p:nvSpPr>
          <p:cNvPr id="1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56BB5351-AA82-A039-71A7-D6E20F5F430E}"/>
              </a:ext>
            </a:extLst>
          </p:cNvPr>
          <p:cNvPicPr>
            <a:picLocks noChangeAspect="1"/>
          </p:cNvPicPr>
          <p:nvPr/>
        </p:nvPicPr>
        <p:blipFill>
          <a:blip r:embed="rId3"/>
          <a:stretch>
            <a:fillRect/>
          </a:stretch>
        </p:blipFill>
        <p:spPr>
          <a:xfrm>
            <a:off x="385572" y="2189090"/>
            <a:ext cx="11420856" cy="3997300"/>
          </a:xfrm>
          <a:prstGeom prst="rect">
            <a:avLst/>
          </a:prstGeom>
        </p:spPr>
      </p:pic>
    </p:spTree>
    <p:extLst>
      <p:ext uri="{BB962C8B-B14F-4D97-AF65-F5344CB8AC3E}">
        <p14:creationId xmlns:p14="http://schemas.microsoft.com/office/powerpoint/2010/main" val="3018421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FBCFC-DC77-4EA5-8477-6C1DB4F987D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6D1922-8D70-5C7E-91E4-5855525AAE0B}"/>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3400" kern="1200">
                <a:solidFill>
                  <a:schemeClr val="tx1"/>
                </a:solidFill>
                <a:latin typeface="+mj-lt"/>
                <a:ea typeface="+mj-ea"/>
                <a:cs typeface="+mj-cs"/>
              </a:rPr>
              <a:t>Answer Question 2 and Click Finish Attempt</a:t>
            </a:r>
          </a:p>
        </p:txBody>
      </p:sp>
      <p:sp>
        <p:nvSpPr>
          <p:cNvPr id="16" name="Rectangle: Rounded Corners 15">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1F7AC5A7-A994-8516-44A5-62FFB6C1B375}"/>
              </a:ext>
            </a:extLst>
          </p:cNvPr>
          <p:cNvPicPr>
            <a:picLocks noChangeAspect="1"/>
          </p:cNvPicPr>
          <p:nvPr/>
        </p:nvPicPr>
        <p:blipFill>
          <a:blip r:embed="rId3"/>
          <a:stretch>
            <a:fillRect/>
          </a:stretch>
        </p:blipFill>
        <p:spPr>
          <a:xfrm>
            <a:off x="670154" y="2139484"/>
            <a:ext cx="10851692" cy="4096512"/>
          </a:xfrm>
          <a:prstGeom prst="rect">
            <a:avLst/>
          </a:prstGeom>
        </p:spPr>
      </p:pic>
    </p:spTree>
    <p:extLst>
      <p:ext uri="{BB962C8B-B14F-4D97-AF65-F5344CB8AC3E}">
        <p14:creationId xmlns:p14="http://schemas.microsoft.com/office/powerpoint/2010/main" val="1756157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FBCFC-DC77-4EA5-8477-6C1DB4F987D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6D1922-8D70-5C7E-91E4-5855525AAE0B}"/>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kern="1200">
                <a:latin typeface="+mj-lt"/>
                <a:ea typeface="+mj-ea"/>
                <a:cs typeface="+mj-cs"/>
              </a:rPr>
              <a:t>Submit All and Finish</a:t>
            </a:r>
            <a:endParaRPr lang="en-US" kern="1200">
              <a:latin typeface="+mj-lt"/>
            </a:endParaRPr>
          </a:p>
        </p:txBody>
      </p:sp>
      <p:sp>
        <p:nvSpPr>
          <p:cNvPr id="1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053305E5-4AB4-DF96-7FC1-88474370BC50}"/>
              </a:ext>
            </a:extLst>
          </p:cNvPr>
          <p:cNvPicPr>
            <a:picLocks noChangeAspect="1"/>
          </p:cNvPicPr>
          <p:nvPr/>
        </p:nvPicPr>
        <p:blipFill>
          <a:blip r:embed="rId3"/>
          <a:stretch>
            <a:fillRect/>
          </a:stretch>
        </p:blipFill>
        <p:spPr>
          <a:xfrm>
            <a:off x="633983" y="2139484"/>
            <a:ext cx="10924033" cy="4096512"/>
          </a:xfrm>
          <a:prstGeom prst="rect">
            <a:avLst/>
          </a:prstGeom>
        </p:spPr>
      </p:pic>
    </p:spTree>
    <p:extLst>
      <p:ext uri="{BB962C8B-B14F-4D97-AF65-F5344CB8AC3E}">
        <p14:creationId xmlns:p14="http://schemas.microsoft.com/office/powerpoint/2010/main" val="2093054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7" name="Rectangle 26">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B30918C-CCE1-81AE-0A44-CD3EE3AC9576}"/>
              </a:ext>
            </a:extLst>
          </p:cNvPr>
          <p:cNvSpPr>
            <a:spLocks noGrp="1"/>
          </p:cNvSpPr>
          <p:nvPr>
            <p:ph type="title"/>
          </p:nvPr>
        </p:nvSpPr>
        <p:spPr>
          <a:xfrm>
            <a:off x="1153618" y="1239927"/>
            <a:ext cx="4008586" cy="4680583"/>
          </a:xfrm>
        </p:spPr>
        <p:txBody>
          <a:bodyPr anchor="ctr">
            <a:normAutofit/>
          </a:bodyPr>
          <a:lstStyle/>
          <a:p>
            <a:r>
              <a:rPr lang="en-US" sz="5400" dirty="0"/>
              <a:t>MAP Policy Updates and Changes </a:t>
            </a:r>
            <a:br>
              <a:rPr lang="en-US" sz="5400" dirty="0"/>
            </a:br>
            <a:r>
              <a:rPr lang="en-US" sz="5400" dirty="0"/>
              <a:t>3-1-24</a:t>
            </a:r>
          </a:p>
        </p:txBody>
      </p:sp>
      <p:sp>
        <p:nvSpPr>
          <p:cNvPr id="5" name="Content Placeholder 4">
            <a:extLst>
              <a:ext uri="{FF2B5EF4-FFF2-40B4-BE49-F238E27FC236}">
                <a16:creationId xmlns:a16="http://schemas.microsoft.com/office/drawing/2014/main" id="{F51E9AEB-28C8-3E33-18DC-E1EF05932EB9}"/>
              </a:ext>
            </a:extLst>
          </p:cNvPr>
          <p:cNvSpPr>
            <a:spLocks noGrp="1"/>
          </p:cNvSpPr>
          <p:nvPr>
            <p:ph idx="1"/>
          </p:nvPr>
        </p:nvSpPr>
        <p:spPr>
          <a:xfrm>
            <a:off x="5587432" y="1239927"/>
            <a:ext cx="4971824" cy="4680583"/>
          </a:xfrm>
        </p:spPr>
        <p:txBody>
          <a:bodyPr anchor="ctr">
            <a:normAutofit/>
          </a:bodyPr>
          <a:lstStyle/>
          <a:p>
            <a:r>
              <a:rPr lang="en-US" sz="2400" dirty="0"/>
              <a:t>Annual Observation of Medication Administration Form</a:t>
            </a:r>
          </a:p>
          <a:p>
            <a:r>
              <a:rPr lang="en-US" sz="2400" dirty="0"/>
              <a:t>MAP Recertification Evaluation Form</a:t>
            </a:r>
          </a:p>
          <a:p>
            <a:r>
              <a:rPr lang="en-US" sz="2400" dirty="0"/>
              <a:t>MAP Recertification Evaluation Guide</a:t>
            </a:r>
          </a:p>
          <a:p>
            <a:r>
              <a:rPr lang="en-US" sz="2400" dirty="0"/>
              <a:t>Multi-page HCP Orders</a:t>
            </a:r>
          </a:p>
          <a:p>
            <a:pPr lvl="1"/>
            <a:r>
              <a:rPr lang="en-US" sz="2000" dirty="0"/>
              <a:t>Only Last Page Requires HCP Signature</a:t>
            </a:r>
          </a:p>
          <a:p>
            <a:pPr lvl="2"/>
            <a:r>
              <a:rPr lang="en-US" sz="1800" dirty="0"/>
              <a:t>If Criteria Are Met</a:t>
            </a:r>
          </a:p>
          <a:p>
            <a:r>
              <a:rPr lang="en-US" sz="2400" dirty="0"/>
              <a:t>Biometric Medication Security</a:t>
            </a:r>
          </a:p>
          <a:p>
            <a:pPr marL="0" indent="0">
              <a:buNone/>
            </a:pPr>
            <a:endParaRPr lang="en-US" sz="2000"/>
          </a:p>
          <a:p>
            <a:endParaRPr lang="en-US" sz="2000"/>
          </a:p>
        </p:txBody>
      </p:sp>
    </p:spTree>
    <p:extLst>
      <p:ext uri="{BB962C8B-B14F-4D97-AF65-F5344CB8AC3E}">
        <p14:creationId xmlns:p14="http://schemas.microsoft.com/office/powerpoint/2010/main" val="631490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FBCFC-DC77-4EA5-8477-6C1DB4F987D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6D1922-8D70-5C7E-91E4-5855525AAE0B}"/>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kern="1200">
                <a:solidFill>
                  <a:schemeClr val="tx1"/>
                </a:solidFill>
                <a:latin typeface="+mj-lt"/>
                <a:ea typeface="+mj-ea"/>
                <a:cs typeface="+mj-cs"/>
              </a:rPr>
              <a:t>Confirmation Screen</a:t>
            </a:r>
          </a:p>
        </p:txBody>
      </p:sp>
      <p:sp>
        <p:nvSpPr>
          <p:cNvPr id="15" name="Rectangle: Rounded Corners 14">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a:extLst>
              <a:ext uri="{FF2B5EF4-FFF2-40B4-BE49-F238E27FC236}">
                <a16:creationId xmlns:a16="http://schemas.microsoft.com/office/drawing/2014/main" id="{3E047C4C-44EF-E1AD-B3BD-A79EC43EB875}"/>
              </a:ext>
            </a:extLst>
          </p:cNvPr>
          <p:cNvPicPr>
            <a:picLocks noChangeAspect="1"/>
          </p:cNvPicPr>
          <p:nvPr/>
        </p:nvPicPr>
        <p:blipFill>
          <a:blip r:embed="rId3"/>
          <a:stretch>
            <a:fillRect/>
          </a:stretch>
        </p:blipFill>
        <p:spPr>
          <a:xfrm>
            <a:off x="385572" y="2959998"/>
            <a:ext cx="11420856" cy="2455483"/>
          </a:xfrm>
          <a:prstGeom prst="rect">
            <a:avLst/>
          </a:prstGeom>
        </p:spPr>
      </p:pic>
    </p:spTree>
    <p:extLst>
      <p:ext uri="{BB962C8B-B14F-4D97-AF65-F5344CB8AC3E}">
        <p14:creationId xmlns:p14="http://schemas.microsoft.com/office/powerpoint/2010/main" val="1102086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FBCFC-DC77-4EA5-8477-6C1DB4F987D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6D1922-8D70-5C7E-91E4-5855525AAE0B}"/>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kern="1200">
                <a:latin typeface="+mj-lt"/>
                <a:ea typeface="+mj-ea"/>
                <a:cs typeface="+mj-cs"/>
              </a:rPr>
              <a:t>Skipping a Question</a:t>
            </a:r>
            <a:endParaRPr lang="en-US" kern="1200">
              <a:latin typeface="+mj-lt"/>
            </a:endParaRP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ED4264EC-1031-BBE8-699E-C841203412EC}"/>
              </a:ext>
            </a:extLst>
          </p:cNvPr>
          <p:cNvPicPr>
            <a:picLocks noChangeAspect="1"/>
          </p:cNvPicPr>
          <p:nvPr/>
        </p:nvPicPr>
        <p:blipFill>
          <a:blip r:embed="rId3"/>
          <a:stretch>
            <a:fillRect/>
          </a:stretch>
        </p:blipFill>
        <p:spPr>
          <a:xfrm>
            <a:off x="385572" y="3759458"/>
            <a:ext cx="11420856" cy="856564"/>
          </a:xfrm>
          <a:prstGeom prst="rect">
            <a:avLst/>
          </a:prstGeom>
        </p:spPr>
      </p:pic>
    </p:spTree>
    <p:extLst>
      <p:ext uri="{BB962C8B-B14F-4D97-AF65-F5344CB8AC3E}">
        <p14:creationId xmlns:p14="http://schemas.microsoft.com/office/powerpoint/2010/main" val="3187699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FBCFC-DC77-4EA5-8477-6C1DB4F987D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6D1922-8D70-5C7E-91E4-5855525AAE0B}"/>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kern="1200">
                <a:solidFill>
                  <a:schemeClr val="tx1"/>
                </a:solidFill>
                <a:latin typeface="+mj-lt"/>
                <a:ea typeface="+mj-ea"/>
                <a:cs typeface="+mj-cs"/>
              </a:rPr>
              <a:t>Back on the Dashboard…</a:t>
            </a:r>
          </a:p>
        </p:txBody>
      </p:sp>
      <p:sp>
        <p:nvSpPr>
          <p:cNvPr id="1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white background with black text&#10;&#10;Description automatically generated">
            <a:extLst>
              <a:ext uri="{FF2B5EF4-FFF2-40B4-BE49-F238E27FC236}">
                <a16:creationId xmlns:a16="http://schemas.microsoft.com/office/drawing/2014/main" id="{6E1505C5-A1D5-E90C-B783-9184ADAD6842}"/>
              </a:ext>
            </a:extLst>
          </p:cNvPr>
          <p:cNvPicPr>
            <a:picLocks noChangeAspect="1"/>
          </p:cNvPicPr>
          <p:nvPr/>
        </p:nvPicPr>
        <p:blipFill rotWithShape="1">
          <a:blip r:embed="rId3"/>
          <a:srcRect r="5872"/>
          <a:stretch/>
        </p:blipFill>
        <p:spPr>
          <a:xfrm>
            <a:off x="385572" y="3110908"/>
            <a:ext cx="11420856" cy="2153664"/>
          </a:xfrm>
          <a:prstGeom prst="rect">
            <a:avLst/>
          </a:prstGeom>
        </p:spPr>
      </p:pic>
    </p:spTree>
    <p:extLst>
      <p:ext uri="{BB962C8B-B14F-4D97-AF65-F5344CB8AC3E}">
        <p14:creationId xmlns:p14="http://schemas.microsoft.com/office/powerpoint/2010/main" val="3815355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9" name="Rectangle 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0C6DFF-6876-ECCB-410D-A63EB34C6679}"/>
              </a:ext>
            </a:extLst>
          </p:cNvPr>
          <p:cNvSpPr>
            <a:spLocks noGrp="1"/>
          </p:cNvSpPr>
          <p:nvPr>
            <p:ph type="title"/>
          </p:nvPr>
        </p:nvSpPr>
        <p:spPr>
          <a:xfrm>
            <a:off x="1043631" y="809898"/>
            <a:ext cx="9942716" cy="1554480"/>
          </a:xfrm>
        </p:spPr>
        <p:txBody>
          <a:bodyPr anchor="ctr">
            <a:normAutofit/>
          </a:bodyPr>
          <a:lstStyle/>
          <a:p>
            <a:r>
              <a:rPr lang="en-US" sz="4800"/>
              <a:t>Archived Webinars</a:t>
            </a:r>
          </a:p>
        </p:txBody>
      </p:sp>
      <p:sp>
        <p:nvSpPr>
          <p:cNvPr id="3" name="Content Placeholder 2">
            <a:extLst>
              <a:ext uri="{FF2B5EF4-FFF2-40B4-BE49-F238E27FC236}">
                <a16:creationId xmlns:a16="http://schemas.microsoft.com/office/drawing/2014/main" id="{51D0F8F2-1C1A-B666-FC1F-050CEDA28D46}"/>
              </a:ext>
            </a:extLst>
          </p:cNvPr>
          <p:cNvSpPr>
            <a:spLocks noGrp="1"/>
          </p:cNvSpPr>
          <p:nvPr>
            <p:ph idx="1"/>
          </p:nvPr>
        </p:nvSpPr>
        <p:spPr>
          <a:xfrm>
            <a:off x="1045028" y="3017522"/>
            <a:ext cx="9941319" cy="3124658"/>
          </a:xfrm>
        </p:spPr>
        <p:txBody>
          <a:bodyPr anchor="ctr">
            <a:normAutofit/>
          </a:bodyPr>
          <a:lstStyle/>
          <a:p>
            <a:r>
              <a:rPr lang="en-US" sz="2400"/>
              <a:t>Removed from </a:t>
            </a:r>
            <a:r>
              <a:rPr lang="en-US" sz="2400" i="1"/>
              <a:t>Required MAP Trainer Webinars </a:t>
            </a:r>
            <a:r>
              <a:rPr lang="en-US" sz="2400"/>
              <a:t>Course</a:t>
            </a:r>
          </a:p>
          <a:p>
            <a:pPr lvl="1">
              <a:buClr>
                <a:schemeClr val="tx1"/>
              </a:buClr>
              <a:buSzPct val="75000"/>
              <a:buFont typeface="Courier New" panose="02070309020205020404" pitchFamily="49" charset="0"/>
              <a:buChar char="o"/>
            </a:pPr>
            <a:r>
              <a:rPr lang="en-US"/>
              <a:t> After Viewing Period Ends</a:t>
            </a:r>
          </a:p>
          <a:p>
            <a:r>
              <a:rPr lang="en-US" sz="2400"/>
              <a:t>Posted on </a:t>
            </a:r>
            <a:r>
              <a:rPr lang="en-US" sz="2400">
                <a:solidFill>
                  <a:schemeClr val="accent2"/>
                </a:solidFill>
                <a:hlinkClick r:id="rId3">
                  <a:extLst>
                    <a:ext uri="{A12FA001-AC4F-418D-AE19-62706E023703}">
                      <ahyp:hlinkClr xmlns:ahyp="http://schemas.microsoft.com/office/drawing/2018/hyperlinkcolor" val="tx"/>
                    </a:ext>
                  </a:extLst>
                </a:hlinkClick>
              </a:rPr>
              <a:t>www.mapmass.com</a:t>
            </a:r>
            <a:r>
              <a:rPr lang="en-US" sz="2400">
                <a:solidFill>
                  <a:schemeClr val="accent2"/>
                </a:solidFill>
              </a:rPr>
              <a:t>  </a:t>
            </a:r>
          </a:p>
          <a:p>
            <a:pPr lvl="1">
              <a:buClr>
                <a:schemeClr val="tx1"/>
              </a:buClr>
              <a:buSzPct val="75000"/>
              <a:buFont typeface="Courier New" panose="02070309020205020404" pitchFamily="49" charset="0"/>
              <a:buChar char="o"/>
            </a:pPr>
            <a:r>
              <a:rPr lang="en-US"/>
              <a:t>MAP Training Resources Section</a:t>
            </a:r>
          </a:p>
          <a:p>
            <a:pPr lvl="1">
              <a:buClr>
                <a:srgbClr val="000000"/>
              </a:buClr>
              <a:buSzPct val="75000"/>
              <a:buFont typeface="Courier New" panose="02070309020205020404" pitchFamily="49" charset="0"/>
              <a:buChar char="o"/>
            </a:pPr>
            <a:r>
              <a:rPr lang="en-US"/>
              <a:t>Not 'Locked'</a:t>
            </a:r>
            <a:endParaRPr lang="en-US" sz="2400"/>
          </a:p>
          <a:p>
            <a:pPr lvl="2">
              <a:buClr>
                <a:srgbClr val="000000"/>
              </a:buClr>
              <a:buSzPct val="75000"/>
              <a:buFont typeface="Wingdings" panose="02070309020205020404" pitchFamily="49" charset="0"/>
              <a:buChar char="§"/>
            </a:pPr>
            <a:r>
              <a:rPr lang="en-US"/>
              <a:t>Anyone can Access</a:t>
            </a:r>
          </a:p>
          <a:p>
            <a:pPr lvl="1">
              <a:buClr>
                <a:srgbClr val="000000"/>
              </a:buClr>
              <a:buSzPct val="75000"/>
              <a:buFont typeface="Courier New" panose="02070309020205020404" pitchFamily="49" charset="0"/>
              <a:buChar char="o"/>
            </a:pPr>
            <a:endParaRPr lang="en-US" sz="2400"/>
          </a:p>
          <a:p>
            <a:endParaRPr lang="en-US" sz="2400" i="1"/>
          </a:p>
        </p:txBody>
      </p:sp>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729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BE36AE3-6031-2DAB-C542-D79ACDE777AD}"/>
              </a:ext>
            </a:extLst>
          </p:cNvPr>
          <p:cNvSpPr>
            <a:spLocks noGrp="1"/>
          </p:cNvSpPr>
          <p:nvPr>
            <p:ph type="title"/>
          </p:nvPr>
        </p:nvSpPr>
        <p:spPr>
          <a:xfrm>
            <a:off x="1043631" y="809898"/>
            <a:ext cx="9942716" cy="1554480"/>
          </a:xfrm>
        </p:spPr>
        <p:txBody>
          <a:bodyPr anchor="ctr">
            <a:normAutofit/>
          </a:bodyPr>
          <a:lstStyle/>
          <a:p>
            <a:r>
              <a:rPr lang="en-US" sz="4800"/>
              <a:t>MAP Certification Course &amp; Co-Training </a:t>
            </a:r>
          </a:p>
        </p:txBody>
      </p:sp>
      <p:sp>
        <p:nvSpPr>
          <p:cNvPr id="3" name="Content Placeholder 2">
            <a:extLst>
              <a:ext uri="{FF2B5EF4-FFF2-40B4-BE49-F238E27FC236}">
                <a16:creationId xmlns:a16="http://schemas.microsoft.com/office/drawing/2014/main" id="{FD3AA576-F059-C9D5-31BF-3E8226D4942C}"/>
              </a:ext>
            </a:extLst>
          </p:cNvPr>
          <p:cNvSpPr>
            <a:spLocks noGrp="1"/>
          </p:cNvSpPr>
          <p:nvPr>
            <p:ph idx="1"/>
          </p:nvPr>
        </p:nvSpPr>
        <p:spPr>
          <a:xfrm>
            <a:off x="1045028" y="2582095"/>
            <a:ext cx="9941319" cy="3463323"/>
          </a:xfrm>
        </p:spPr>
        <p:txBody>
          <a:bodyPr anchor="ctr">
            <a:normAutofit/>
          </a:bodyPr>
          <a:lstStyle/>
          <a:p>
            <a:r>
              <a:rPr lang="en-US" sz="4400"/>
              <a:t>Each Trainer Must </a:t>
            </a:r>
          </a:p>
          <a:p>
            <a:pPr lvl="1">
              <a:buSzPct val="75000"/>
              <a:buFont typeface="Courier New" panose="02070309020205020404" pitchFamily="49" charset="0"/>
              <a:buChar char="o"/>
            </a:pPr>
            <a:r>
              <a:rPr lang="en-US" sz="3600"/>
              <a:t>Be listed on the Student Roster submitted to CDDER</a:t>
            </a:r>
          </a:p>
          <a:p>
            <a:pPr lvl="1">
              <a:buSzPct val="75000"/>
              <a:buFont typeface="Courier New" panose="02070309020205020404" pitchFamily="49" charset="0"/>
              <a:buChar char="o"/>
            </a:pPr>
            <a:r>
              <a:rPr lang="en-US" sz="3600"/>
              <a:t>Create Separate Student Record(s) in TMU</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845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B2C6-8987-070D-263E-FF794484C107}"/>
              </a:ext>
            </a:extLst>
          </p:cNvPr>
          <p:cNvSpPr>
            <a:spLocks noGrp="1"/>
          </p:cNvSpPr>
          <p:nvPr>
            <p:ph type="title"/>
          </p:nvPr>
        </p:nvSpPr>
        <p:spPr>
          <a:xfrm>
            <a:off x="2438400" y="336794"/>
            <a:ext cx="7315200" cy="1075765"/>
          </a:xfrm>
        </p:spPr>
        <p:txBody>
          <a:bodyPr vert="horz" lIns="91440" tIns="45720" rIns="91440" bIns="0" rtlCol="0" anchor="b">
            <a:normAutofit/>
          </a:bodyPr>
          <a:lstStyle/>
          <a:p>
            <a:r>
              <a:rPr lang="en-US" sz="6000">
                <a:solidFill>
                  <a:schemeClr val="tx1"/>
                </a:solidFill>
              </a:rPr>
              <a:t>Who Do I Contact?</a:t>
            </a:r>
          </a:p>
        </p:txBody>
      </p:sp>
      <p:pic>
        <p:nvPicPr>
          <p:cNvPr id="6" name="Picture 6">
            <a:extLst>
              <a:ext uri="{FF2B5EF4-FFF2-40B4-BE49-F238E27FC236}">
                <a16:creationId xmlns:a16="http://schemas.microsoft.com/office/drawing/2014/main" id="{81BB9E60-1C41-1C1B-10AF-318CBE9C482B}"/>
              </a:ext>
            </a:extLst>
          </p:cNvPr>
          <p:cNvPicPr>
            <a:picLocks noGrp="1" noChangeAspect="1"/>
          </p:cNvPicPr>
          <p:nvPr>
            <p:ph idx="1"/>
          </p:nvPr>
        </p:nvPicPr>
        <p:blipFill>
          <a:blip r:embed="rId3"/>
          <a:stretch>
            <a:fillRect/>
          </a:stretch>
        </p:blipFill>
        <p:spPr>
          <a:xfrm>
            <a:off x="2438400" y="1888500"/>
            <a:ext cx="6576685" cy="4111760"/>
          </a:xfrm>
        </p:spPr>
      </p:pic>
      <p:pic>
        <p:nvPicPr>
          <p:cNvPr id="17" name="Graphic 18" descr="Head with gears with solid fill">
            <a:extLst>
              <a:ext uri="{FF2B5EF4-FFF2-40B4-BE49-F238E27FC236}">
                <a16:creationId xmlns:a16="http://schemas.microsoft.com/office/drawing/2014/main" id="{E17B75A4-8D0B-D900-2D23-7D57C2F024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871" y="101176"/>
            <a:ext cx="1532625" cy="1547003"/>
          </a:xfrm>
          <a:prstGeom prst="rect">
            <a:avLst/>
          </a:prstGeom>
        </p:spPr>
      </p:pic>
    </p:spTree>
    <p:extLst>
      <p:ext uri="{BB962C8B-B14F-4D97-AF65-F5344CB8AC3E}">
        <p14:creationId xmlns:p14="http://schemas.microsoft.com/office/powerpoint/2010/main" val="3556619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CEED20-A22C-4FC3-BC0E-F4FE53FD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12147B-7974-D832-A194-274F91D81100}"/>
              </a:ext>
            </a:extLst>
          </p:cNvPr>
          <p:cNvSpPr>
            <a:spLocks noGrp="1"/>
          </p:cNvSpPr>
          <p:nvPr>
            <p:ph type="title"/>
          </p:nvPr>
        </p:nvSpPr>
        <p:spPr>
          <a:xfrm>
            <a:off x="1113810" y="2825248"/>
            <a:ext cx="4036334" cy="2387600"/>
          </a:xfrm>
        </p:spPr>
        <p:txBody>
          <a:bodyPr vert="horz" lIns="91440" tIns="45720" rIns="91440" bIns="45720" rtlCol="0" anchor="t">
            <a:normAutofit/>
          </a:bodyPr>
          <a:lstStyle/>
          <a:p>
            <a:r>
              <a:rPr lang="en-US" sz="4200" kern="1200">
                <a:solidFill>
                  <a:schemeClr val="tx1"/>
                </a:solidFill>
                <a:latin typeface="+mj-lt"/>
                <a:ea typeface="+mj-ea"/>
                <a:cs typeface="+mj-cs"/>
              </a:rPr>
              <a:t>MAP Coordinator Contact Information</a:t>
            </a: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849524"/>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679732"/>
            <a:ext cx="600936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DBCF10E6-C2F4-8D8C-9096-FE958E58DCE7}"/>
              </a:ext>
            </a:extLst>
          </p:cNvPr>
          <p:cNvPicPr>
            <a:picLocks noGrp="1" noChangeAspect="1"/>
          </p:cNvPicPr>
          <p:nvPr>
            <p:ph idx="1"/>
          </p:nvPr>
        </p:nvPicPr>
        <p:blipFill>
          <a:blip r:embed="rId3"/>
          <a:stretch>
            <a:fillRect/>
          </a:stretch>
        </p:blipFill>
        <p:spPr>
          <a:xfrm>
            <a:off x="6651970" y="928201"/>
            <a:ext cx="4077044" cy="4926942"/>
          </a:xfrm>
          <a:prstGeom prst="rect">
            <a:avLst/>
          </a:prstGeom>
        </p:spPr>
      </p:pic>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192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8" name="Rectangle 2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C41C-298B-0250-4BA2-46B03C1CA42C}"/>
              </a:ext>
            </a:extLst>
          </p:cNvPr>
          <p:cNvSpPr>
            <a:spLocks noGrp="1"/>
          </p:cNvSpPr>
          <p:nvPr>
            <p:ph type="title"/>
          </p:nvPr>
        </p:nvSpPr>
        <p:spPr>
          <a:xfrm>
            <a:off x="1043631" y="809898"/>
            <a:ext cx="9942716" cy="1554480"/>
          </a:xfrm>
        </p:spPr>
        <p:txBody>
          <a:bodyPr vert="horz" lIns="91440" tIns="45720" rIns="91440" bIns="45720" rtlCol="0" anchor="ctr">
            <a:normAutofit/>
          </a:bodyPr>
          <a:lstStyle/>
          <a:p>
            <a:r>
              <a:rPr lang="en-US" sz="5400" kern="1200">
                <a:solidFill>
                  <a:schemeClr val="tx1"/>
                </a:solidFill>
                <a:latin typeface="+mj-lt"/>
                <a:ea typeface="+mj-ea"/>
                <a:cs typeface="+mj-cs"/>
              </a:rPr>
              <a:t>Webinar Completion Confirmation</a:t>
            </a:r>
          </a:p>
        </p:txBody>
      </p:sp>
      <p:sp>
        <p:nvSpPr>
          <p:cNvPr id="3" name="Text Placeholder 2">
            <a:extLst>
              <a:ext uri="{FF2B5EF4-FFF2-40B4-BE49-F238E27FC236}">
                <a16:creationId xmlns:a16="http://schemas.microsoft.com/office/drawing/2014/main" id="{8CA50313-E0B0-A764-2C7E-A05FF8A9BF6A}"/>
              </a:ext>
            </a:extLst>
          </p:cNvPr>
          <p:cNvSpPr>
            <a:spLocks noGrp="1"/>
          </p:cNvSpPr>
          <p:nvPr>
            <p:ph type="body" sz="quarter" idx="13"/>
          </p:nvPr>
        </p:nvSpPr>
        <p:spPr>
          <a:xfrm>
            <a:off x="1045028" y="3017522"/>
            <a:ext cx="9941319" cy="3124658"/>
          </a:xfrm>
        </p:spPr>
        <p:txBody>
          <a:bodyPr vert="horz" lIns="91440" tIns="45720" rIns="91440" bIns="45720" rtlCol="0" anchor="ctr">
            <a:normAutofit/>
          </a:bodyPr>
          <a:lstStyle/>
          <a:p>
            <a:pPr indent="-228600" algn="l">
              <a:buFont typeface="Arial" panose="020B0604020202020204" pitchFamily="34" charset="0"/>
              <a:buChar char="•"/>
            </a:pPr>
            <a:endParaRPr lang="en-US" sz="2400"/>
          </a:p>
          <a:p>
            <a:pPr marL="571500" indent="-228600" algn="l">
              <a:buFont typeface="Arial" panose="020B0604020202020204" pitchFamily="34" charset="0"/>
              <a:buChar char="•"/>
            </a:pPr>
            <a:r>
              <a:rPr lang="en-US" sz="4400"/>
              <a:t>Look for Green Check Mark</a:t>
            </a:r>
          </a:p>
          <a:p>
            <a:pPr marL="571500" indent="-228600" algn="l">
              <a:buFont typeface="Arial" panose="020B0604020202020204" pitchFamily="34" charset="0"/>
              <a:buChar char="•"/>
            </a:pPr>
            <a:r>
              <a:rPr lang="en-US" sz="4400"/>
              <a:t>Printout Certificate of Completion</a:t>
            </a:r>
          </a:p>
          <a:p>
            <a:pPr indent="-228600" algn="l">
              <a:buFont typeface="Arial" panose="020B0604020202020204" pitchFamily="34" charset="0"/>
              <a:buChar char="•"/>
            </a:pPr>
            <a:endParaRPr lang="en-US" sz="2400"/>
          </a:p>
          <a:p>
            <a:pPr indent="-228600" algn="l">
              <a:buFont typeface="Arial" panose="020B0604020202020204" pitchFamily="34" charset="0"/>
              <a:buChar char="•"/>
            </a:pPr>
            <a:endParaRPr lang="en-US" sz="2400"/>
          </a:p>
        </p:txBody>
      </p:sp>
      <p:cxnSp>
        <p:nvCxnSpPr>
          <p:cNvPr id="34" name="Straight Connector 3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388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White calendar with a blue pen on top">
            <a:extLst>
              <a:ext uri="{FF2B5EF4-FFF2-40B4-BE49-F238E27FC236}">
                <a16:creationId xmlns:a16="http://schemas.microsoft.com/office/drawing/2014/main" id="{DF8B339F-3033-78FB-DF2D-9D1D7994F014}"/>
              </a:ext>
            </a:extLst>
          </p:cNvPr>
          <p:cNvPicPr>
            <a:picLocks noChangeAspect="1"/>
          </p:cNvPicPr>
          <p:nvPr/>
        </p:nvPicPr>
        <p:blipFill rotWithShape="1">
          <a:blip r:embed="rId3"/>
          <a:srcRect l="21338" r="-1" b="-1"/>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5" name="Freeform: Shape 14">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8D0989-E3E5-41DB-A78D-61E199491D89}"/>
              </a:ext>
            </a:extLst>
          </p:cNvPr>
          <p:cNvSpPr>
            <a:spLocks noGrp="1"/>
          </p:cNvSpPr>
          <p:nvPr>
            <p:ph type="ctrTitle"/>
          </p:nvPr>
        </p:nvSpPr>
        <p:spPr>
          <a:xfrm>
            <a:off x="294968" y="1122363"/>
            <a:ext cx="4206373" cy="3204134"/>
          </a:xfrm>
        </p:spPr>
        <p:txBody>
          <a:bodyPr vert="horz" lIns="91440" tIns="45720" rIns="91440" bIns="45720" rtlCol="0" anchor="b">
            <a:normAutofit/>
          </a:bodyPr>
          <a:lstStyle/>
          <a:p>
            <a:pPr algn="l"/>
            <a:r>
              <a:rPr lang="en-US" sz="4800" dirty="0"/>
              <a:t>Next MAP Trainer  Webinar Coming Soon!!!</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47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BD7C-3641-A8C4-7126-D4BEBA77B3AA}"/>
              </a:ext>
            </a:extLst>
          </p:cNvPr>
          <p:cNvSpPr>
            <a:spLocks noGrp="1"/>
          </p:cNvSpPr>
          <p:nvPr>
            <p:ph type="title"/>
          </p:nvPr>
        </p:nvSpPr>
        <p:spPr>
          <a:xfrm>
            <a:off x="748310" y="4960758"/>
            <a:ext cx="6796345" cy="1236086"/>
          </a:xfrm>
          <a:noFill/>
        </p:spPr>
        <p:txBody>
          <a:bodyPr vert="horz" lIns="91440" tIns="45720" rIns="91440" bIns="45720" rtlCol="0" anchor="ctr">
            <a:normAutofit/>
          </a:bodyPr>
          <a:lstStyle/>
          <a:p>
            <a:pPr algn="r"/>
            <a:r>
              <a:rPr lang="en-US" sz="5600"/>
              <a:t>MASS.GOV/DPH/MAP</a:t>
            </a:r>
          </a:p>
        </p:txBody>
      </p:sp>
      <p:pic>
        <p:nvPicPr>
          <p:cNvPr id="4" name="Picture 3" descr="A close-up of a person holding a clipboard&#10;&#10;Description automatically generated">
            <a:extLst>
              <a:ext uri="{FF2B5EF4-FFF2-40B4-BE49-F238E27FC236}">
                <a16:creationId xmlns:a16="http://schemas.microsoft.com/office/drawing/2014/main" id="{891A94D5-2FAA-3B3F-B4D9-7529A94EF743}"/>
              </a:ext>
            </a:extLst>
          </p:cNvPr>
          <p:cNvPicPr>
            <a:picLocks noChangeAspect="1"/>
          </p:cNvPicPr>
          <p:nvPr/>
        </p:nvPicPr>
        <p:blipFill rotWithShape="1">
          <a:blip r:embed="rId3"/>
          <a:srcRect t="3889" r="-1" b="24225"/>
          <a:stretch/>
        </p:blipFill>
        <p:spPr>
          <a:xfrm>
            <a:off x="320040" y="320040"/>
            <a:ext cx="11548872" cy="4462272"/>
          </a:xfrm>
          <a:prstGeom prst="rect">
            <a:avLst/>
          </a:prstGeom>
        </p:spPr>
      </p:pic>
    </p:spTree>
    <p:extLst>
      <p:ext uri="{BB962C8B-B14F-4D97-AF65-F5344CB8AC3E}">
        <p14:creationId xmlns:p14="http://schemas.microsoft.com/office/powerpoint/2010/main" val="357637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7733D3B-1A36-8F86-9C3C-24D959F234ED}"/>
              </a:ext>
            </a:extLst>
          </p:cNvPr>
          <p:cNvPicPr>
            <a:picLocks noChangeAspect="1"/>
          </p:cNvPicPr>
          <p:nvPr/>
        </p:nvPicPr>
        <p:blipFill>
          <a:blip r:embed="rId3"/>
          <a:stretch>
            <a:fillRect/>
          </a:stretch>
        </p:blipFill>
        <p:spPr>
          <a:xfrm>
            <a:off x="1314485" y="891540"/>
            <a:ext cx="9613479" cy="5071110"/>
          </a:xfrm>
          <a:prstGeom prst="rect">
            <a:avLst/>
          </a:prstGeom>
        </p:spPr>
      </p:pic>
      <p:sp>
        <p:nvSpPr>
          <p:cNvPr id="3" name="Left Arrow 2">
            <a:extLst>
              <a:ext uri="{FF2B5EF4-FFF2-40B4-BE49-F238E27FC236}">
                <a16:creationId xmlns:a16="http://schemas.microsoft.com/office/drawing/2014/main" id="{EDEBFD75-D28A-A0B5-D0D5-6BCA71E2E779}"/>
              </a:ext>
            </a:extLst>
          </p:cNvPr>
          <p:cNvSpPr/>
          <p:nvPr/>
        </p:nvSpPr>
        <p:spPr>
          <a:xfrm>
            <a:off x="7696200" y="5105400"/>
            <a:ext cx="978408" cy="484632"/>
          </a:xfrm>
          <a:prstGeom prst="leftArrow">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899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F7CD7E-54F7-1F1A-0927-BA0F2F164F00}"/>
              </a:ext>
            </a:extLst>
          </p:cNvPr>
          <p:cNvSpPr>
            <a:spLocks noGrp="1"/>
          </p:cNvSpPr>
          <p:nvPr>
            <p:ph type="title"/>
          </p:nvPr>
        </p:nvSpPr>
        <p:spPr>
          <a:xfrm>
            <a:off x="1115568" y="548640"/>
            <a:ext cx="10168128" cy="1179576"/>
          </a:xfrm>
        </p:spPr>
        <p:txBody>
          <a:bodyPr>
            <a:normAutofit/>
          </a:bodyPr>
          <a:lstStyle/>
          <a:p>
            <a:r>
              <a:rPr lang="en-US" sz="4000"/>
              <a:t>Medication Occurrence Report (MOR) Form</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6632733-028B-164F-14B2-7E8F331B40D7}"/>
              </a:ext>
            </a:extLst>
          </p:cNvPr>
          <p:cNvSpPr>
            <a:spLocks noGrp="1"/>
          </p:cNvSpPr>
          <p:nvPr>
            <p:ph idx="1"/>
          </p:nvPr>
        </p:nvSpPr>
        <p:spPr>
          <a:xfrm>
            <a:off x="1115568" y="2481943"/>
            <a:ext cx="10168128" cy="3695020"/>
          </a:xfrm>
        </p:spPr>
        <p:txBody>
          <a:bodyPr vert="horz" lIns="91440" tIns="45720" rIns="91440" bIns="45720" rtlCol="0" anchor="t">
            <a:normAutofit fontScale="92500" lnSpcReduction="20000"/>
          </a:bodyPr>
          <a:lstStyle/>
          <a:p>
            <a:r>
              <a:rPr lang="en-US" sz="2600" dirty="0"/>
              <a:t>DDS</a:t>
            </a:r>
          </a:p>
          <a:p>
            <a:pPr lvl="1">
              <a:buSzPct val="75000"/>
              <a:buFont typeface="Courier New" panose="02070309020205020404" pitchFamily="49" charset="0"/>
              <a:buChar char="o"/>
            </a:pPr>
            <a:r>
              <a:rPr lang="en-US" sz="2000" dirty="0"/>
              <a:t>All MORs Reported via HCSIS</a:t>
            </a:r>
          </a:p>
          <a:p>
            <a:pPr lvl="2">
              <a:buSzPct val="75000"/>
              <a:buFont typeface="Wingdings" pitchFamily="2" charset="2"/>
              <a:buChar char="§"/>
            </a:pPr>
            <a:r>
              <a:rPr lang="en-US" sz="1700" dirty="0"/>
              <a:t>MOR forms for Hotlines No Longer Needed</a:t>
            </a:r>
          </a:p>
          <a:p>
            <a:r>
              <a:rPr lang="en-US" sz="2600" dirty="0"/>
              <a:t>DMH</a:t>
            </a:r>
          </a:p>
          <a:p>
            <a:pPr lvl="1">
              <a:buSzPct val="75000"/>
              <a:buFont typeface="Courier New" panose="02070309020205020404" pitchFamily="49" charset="0"/>
              <a:buChar char="o"/>
            </a:pPr>
            <a:r>
              <a:rPr lang="en-US" sz="2000" dirty="0"/>
              <a:t>All MORs Reported using MOR forms via new email </a:t>
            </a:r>
            <a:r>
              <a:rPr lang="en-US" sz="2000" dirty="0">
                <a:solidFill>
                  <a:schemeClr val="accent1"/>
                </a:solidFill>
                <a:hlinkClick r:id="rId3">
                  <a:extLst>
                    <a:ext uri="{A12FA001-AC4F-418D-AE19-62706E023703}">
                      <ahyp:hlinkClr xmlns:ahyp="http://schemas.microsoft.com/office/drawing/2018/hyperlinkcolor" val="tx"/>
                    </a:ext>
                  </a:extLst>
                </a:hlinkClick>
              </a:rPr>
              <a:t>DMH-MOR</a:t>
            </a:r>
            <a:r>
              <a:rPr lang="en-US" sz="2000" dirty="0">
                <a:solidFill>
                  <a:schemeClr val="accent1"/>
                </a:solidFill>
                <a:ea typeface="+mn-lt"/>
                <a:cs typeface="+mn-lt"/>
                <a:hlinkClick r:id="rId3">
                  <a:extLst>
                    <a:ext uri="{A12FA001-AC4F-418D-AE19-62706E023703}">
                      <ahyp:hlinkClr xmlns:ahyp="http://schemas.microsoft.com/office/drawing/2018/hyperlinkcolor" val="tx"/>
                    </a:ext>
                  </a:extLst>
                </a:hlinkClick>
              </a:rPr>
              <a:t>@mass.gov</a:t>
            </a:r>
            <a:r>
              <a:rPr lang="en-US" sz="2000" dirty="0">
                <a:solidFill>
                  <a:schemeClr val="accent1"/>
                </a:solidFill>
                <a:ea typeface="+mn-lt"/>
                <a:cs typeface="+mn-lt"/>
              </a:rPr>
              <a:t> </a:t>
            </a:r>
          </a:p>
          <a:p>
            <a:pPr lvl="1">
              <a:buSzPct val="75000"/>
              <a:buFont typeface="Courier New" panose="02070309020205020404" pitchFamily="49" charset="0"/>
              <a:buChar char="o"/>
            </a:pPr>
            <a:endParaRPr lang="en-US" sz="2000"/>
          </a:p>
          <a:p>
            <a:pPr>
              <a:buSzPct val="75000"/>
              <a:buFont typeface="Arial" panose="02070309020205020404" pitchFamily="49" charset="0"/>
              <a:buChar char="•"/>
            </a:pPr>
            <a:r>
              <a:rPr lang="en-US" sz="2600" dirty="0"/>
              <a:t>DCF</a:t>
            </a:r>
          </a:p>
          <a:p>
            <a:pPr lvl="1">
              <a:buSzPct val="75000"/>
              <a:buFont typeface="Courier New" panose="02070309020205020404" pitchFamily="49" charset="0"/>
              <a:buChar char="o"/>
            </a:pPr>
            <a:r>
              <a:rPr lang="en-US" sz="2000" dirty="0"/>
              <a:t>All MORs Reported via </a:t>
            </a:r>
            <a:r>
              <a:rPr lang="en-US" sz="2000" dirty="0" err="1"/>
              <a:t>iFamilyNet</a:t>
            </a:r>
            <a:endParaRPr lang="en-US" sz="2000" dirty="0"/>
          </a:p>
          <a:p>
            <a:pPr lvl="2">
              <a:buSzPct val="75000"/>
              <a:buFont typeface="Wingdings" pitchFamily="2" charset="2"/>
              <a:buChar char="§"/>
            </a:pPr>
            <a:r>
              <a:rPr lang="en-US" sz="1700" dirty="0"/>
              <a:t>In addition, MOR forms Required for Hotlines </a:t>
            </a:r>
          </a:p>
          <a:p>
            <a:r>
              <a:rPr lang="en-US" sz="2600" dirty="0"/>
              <a:t>MRC</a:t>
            </a:r>
          </a:p>
          <a:p>
            <a:pPr lvl="1">
              <a:buSzPct val="75000"/>
              <a:buFont typeface="Courier New" panose="02070309020205020404" pitchFamily="49" charset="0"/>
              <a:buChar char="o"/>
            </a:pPr>
            <a:r>
              <a:rPr lang="en-US" sz="2000" dirty="0"/>
              <a:t>All MORs Reported via </a:t>
            </a:r>
            <a:r>
              <a:rPr lang="en-US" sz="2000" dirty="0" err="1"/>
              <a:t>Qualtrix</a:t>
            </a:r>
            <a:endParaRPr lang="en-US" sz="2000" dirty="0"/>
          </a:p>
          <a:p>
            <a:pPr lvl="2">
              <a:buSzPct val="75000"/>
              <a:buFont typeface="Wingdings" pitchFamily="2" charset="2"/>
              <a:buChar char="§"/>
            </a:pPr>
            <a:r>
              <a:rPr lang="en-US" sz="1700" dirty="0"/>
              <a:t>In addition, MOR forms Required for Hotlines.  </a:t>
            </a:r>
          </a:p>
          <a:p>
            <a:pPr marL="457200" lvl="1" indent="0">
              <a:buNone/>
            </a:pPr>
            <a:endParaRPr lang="en-US" sz="1700"/>
          </a:p>
        </p:txBody>
      </p:sp>
    </p:spTree>
    <p:extLst>
      <p:ext uri="{BB962C8B-B14F-4D97-AF65-F5344CB8AC3E}">
        <p14:creationId xmlns:p14="http://schemas.microsoft.com/office/powerpoint/2010/main" val="1817396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A7FC3E8-0C77-F5B8-165B-D6DAA805D375}"/>
              </a:ext>
            </a:extLst>
          </p:cNvPr>
          <p:cNvPicPr>
            <a:picLocks noChangeAspect="1"/>
          </p:cNvPicPr>
          <p:nvPr/>
        </p:nvPicPr>
        <p:blipFill>
          <a:blip r:embed="rId3"/>
          <a:stretch>
            <a:fillRect/>
          </a:stretch>
        </p:blipFill>
        <p:spPr>
          <a:xfrm>
            <a:off x="1314485" y="891540"/>
            <a:ext cx="9613479" cy="5071110"/>
          </a:xfrm>
          <a:prstGeom prst="rect">
            <a:avLst/>
          </a:prstGeom>
        </p:spPr>
      </p:pic>
      <p:sp>
        <p:nvSpPr>
          <p:cNvPr id="5" name="Arrow: Right 4">
            <a:extLst>
              <a:ext uri="{FF2B5EF4-FFF2-40B4-BE49-F238E27FC236}">
                <a16:creationId xmlns:a16="http://schemas.microsoft.com/office/drawing/2014/main" id="{953A900D-A124-E968-1196-BE64BE274A65}"/>
              </a:ext>
            </a:extLst>
          </p:cNvPr>
          <p:cNvSpPr/>
          <p:nvPr/>
        </p:nvSpPr>
        <p:spPr>
          <a:xfrm>
            <a:off x="823907" y="3188728"/>
            <a:ext cx="977660" cy="4888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147217"/>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116</TotalTime>
  <Words>4535</Words>
  <Application>Microsoft Office PowerPoint</Application>
  <PresentationFormat>Widescreen</PresentationFormat>
  <Paragraphs>388</Paragraphs>
  <Slides>58</Slides>
  <Notes>58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MS Mincho</vt:lpstr>
      <vt:lpstr>Aptos</vt:lpstr>
      <vt:lpstr>Aptos Display</vt:lpstr>
      <vt:lpstr>Arial</vt:lpstr>
      <vt:lpstr>Avenir Next LT Pro</vt:lpstr>
      <vt:lpstr>Calibri</vt:lpstr>
      <vt:lpstr>Courier New</vt:lpstr>
      <vt:lpstr>Symbol</vt:lpstr>
      <vt:lpstr>Times New Roman</vt:lpstr>
      <vt:lpstr>Wingdings</vt:lpstr>
      <vt:lpstr>Office Theme</vt:lpstr>
      <vt:lpstr>MAP Trainer Webinar One of 2024</vt:lpstr>
      <vt:lpstr>Agenda</vt:lpstr>
      <vt:lpstr>What’s New</vt:lpstr>
      <vt:lpstr>MAP Policy Updates and Changes  11-15-23</vt:lpstr>
      <vt:lpstr>MAP Policy Updates and Changes  3-1-24</vt:lpstr>
      <vt:lpstr>MASS.GOV/DPH/MAP</vt:lpstr>
      <vt:lpstr>PowerPoint Presentation</vt:lpstr>
      <vt:lpstr>Medication Occurrence Report (MOR) Form</vt:lpstr>
      <vt:lpstr>PowerPoint Presentation</vt:lpstr>
      <vt:lpstr>PowerPoint Presentation</vt:lpstr>
      <vt:lpstr>PowerPoint Presentation</vt:lpstr>
      <vt:lpstr>PowerPoint Presentation</vt:lpstr>
      <vt:lpstr>PowerPoint Presentation</vt:lpstr>
      <vt:lpstr>PowerPoint Presentation</vt:lpstr>
      <vt:lpstr>MAP Technical Assistance Tool</vt:lpstr>
      <vt:lpstr>Coming Soon! Curriculum Revision</vt:lpstr>
      <vt:lpstr>PowerPoint Presentation</vt:lpstr>
      <vt:lpstr>Medication Administration Process</vt:lpstr>
      <vt:lpstr>Medication Administration Process</vt:lpstr>
      <vt:lpstr>Medication-Related Tasks</vt:lpstr>
      <vt:lpstr>RIA Online Course Revision</vt:lpstr>
      <vt:lpstr>MAP Updates</vt:lpstr>
      <vt:lpstr>OTC Medications and Dietary Supplements Without a Pharmacy Label</vt:lpstr>
      <vt:lpstr>PowerPoint Presentation</vt:lpstr>
      <vt:lpstr>Reminders</vt:lpstr>
      <vt:lpstr>MAP Certification</vt:lpstr>
      <vt:lpstr>Multiple Consecutive Omission Reporting</vt:lpstr>
      <vt:lpstr>Electronic Health Record (EHR)</vt:lpstr>
      <vt:lpstr>Resource Packet and Testing Material Options</vt:lpstr>
      <vt:lpstr>Ordering a Resource Packet and Testing Material</vt:lpstr>
      <vt:lpstr>Ordering a Resource Packets and Testing Material</vt:lpstr>
      <vt:lpstr>Online Training Reminders</vt:lpstr>
      <vt:lpstr>Blended Certification Training</vt:lpstr>
      <vt:lpstr>Blended Certification Training</vt:lpstr>
      <vt:lpstr>D&amp;S Testing Reminders</vt:lpstr>
      <vt:lpstr>TestMaster Universe www.ma.tmutest.com </vt:lpstr>
      <vt:lpstr>Name Discrepancy = ‘No Show’ Fee</vt:lpstr>
      <vt:lpstr> MAP Candidate Handbook (hdmaster.com) </vt:lpstr>
      <vt:lpstr>  D&amp;S Testing Materials </vt:lpstr>
      <vt:lpstr>Maintaining MAP Trainer Status </vt:lpstr>
      <vt:lpstr>MAP Trainer Contact Information </vt:lpstr>
      <vt:lpstr>Required Webinar Viewing Improvements</vt:lpstr>
      <vt:lpstr>www.mapmass.com</vt:lpstr>
      <vt:lpstr>Dashboard Changes</vt:lpstr>
      <vt:lpstr>Click on Webinar Name  Attempt Quiz</vt:lpstr>
      <vt:lpstr>View Webinar</vt:lpstr>
      <vt:lpstr>Answer Question 1</vt:lpstr>
      <vt:lpstr>Answer Question 2 and Click Finish Attempt</vt:lpstr>
      <vt:lpstr>Submit All and Finish</vt:lpstr>
      <vt:lpstr>Confirmation Screen</vt:lpstr>
      <vt:lpstr>Skipping a Question</vt:lpstr>
      <vt:lpstr>Back on the Dashboard…</vt:lpstr>
      <vt:lpstr>Archived Webinars</vt:lpstr>
      <vt:lpstr>MAP Certification Course &amp; Co-Training </vt:lpstr>
      <vt:lpstr>Who Do I Contact?</vt:lpstr>
      <vt:lpstr>MAP Coordinator Contact Information</vt:lpstr>
      <vt:lpstr>Webinar Completion Confirmation</vt:lpstr>
      <vt:lpstr>Next MAP Trainer  Webinar Coming Soon!!!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2024</dc:title>
  <dc:creator>Hunt, Gina G (DDS)</dc:creator>
  <cp:lastModifiedBy>Gelinas, Joanna</cp:lastModifiedBy>
  <cp:revision>521</cp:revision>
  <cp:lastPrinted>2024-03-08T12:41:06Z</cp:lastPrinted>
  <dcterms:created xsi:type="dcterms:W3CDTF">2024-03-07T23:03:46Z</dcterms:created>
  <dcterms:modified xsi:type="dcterms:W3CDTF">2024-03-28T22:30:34Z</dcterms:modified>
</cp:coreProperties>
</file>