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81"/>
  </p:notesMasterIdLst>
  <p:sldIdLst>
    <p:sldId id="256" r:id="rId2"/>
    <p:sldId id="285" r:id="rId3"/>
    <p:sldId id="364" r:id="rId4"/>
    <p:sldId id="365" r:id="rId5"/>
    <p:sldId id="371" r:id="rId6"/>
    <p:sldId id="372" r:id="rId7"/>
    <p:sldId id="373" r:id="rId8"/>
    <p:sldId id="375" r:id="rId9"/>
    <p:sldId id="376" r:id="rId10"/>
    <p:sldId id="377" r:id="rId11"/>
    <p:sldId id="389" r:id="rId12"/>
    <p:sldId id="567" r:id="rId13"/>
    <p:sldId id="568" r:id="rId14"/>
    <p:sldId id="569" r:id="rId15"/>
    <p:sldId id="379" r:id="rId16"/>
    <p:sldId id="570" r:id="rId17"/>
    <p:sldId id="386" r:id="rId18"/>
    <p:sldId id="571" r:id="rId19"/>
    <p:sldId id="572" r:id="rId20"/>
    <p:sldId id="508" r:id="rId21"/>
    <p:sldId id="509" r:id="rId22"/>
    <p:sldId id="381" r:id="rId23"/>
    <p:sldId id="388" r:id="rId24"/>
    <p:sldId id="385" r:id="rId25"/>
    <p:sldId id="390" r:id="rId26"/>
    <p:sldId id="391" r:id="rId27"/>
    <p:sldId id="392" r:id="rId28"/>
    <p:sldId id="393" r:id="rId29"/>
    <p:sldId id="403" r:id="rId30"/>
    <p:sldId id="410" r:id="rId31"/>
    <p:sldId id="404" r:id="rId32"/>
    <p:sldId id="405" r:id="rId33"/>
    <p:sldId id="406" r:id="rId34"/>
    <p:sldId id="558" r:id="rId35"/>
    <p:sldId id="559" r:id="rId36"/>
    <p:sldId id="561" r:id="rId37"/>
    <p:sldId id="556" r:id="rId38"/>
    <p:sldId id="413" r:id="rId39"/>
    <p:sldId id="414" r:id="rId40"/>
    <p:sldId id="415" r:id="rId41"/>
    <p:sldId id="540" r:id="rId42"/>
    <p:sldId id="416" r:id="rId43"/>
    <p:sldId id="547" r:id="rId44"/>
    <p:sldId id="555" r:id="rId45"/>
    <p:sldId id="548" r:id="rId46"/>
    <p:sldId id="534" r:id="rId47"/>
    <p:sldId id="543" r:id="rId48"/>
    <p:sldId id="528" r:id="rId49"/>
    <p:sldId id="418" r:id="rId50"/>
    <p:sldId id="549" r:id="rId51"/>
    <p:sldId id="535" r:id="rId52"/>
    <p:sldId id="544" r:id="rId53"/>
    <p:sldId id="529" r:id="rId54"/>
    <p:sldId id="554" r:id="rId55"/>
    <p:sldId id="550" r:id="rId56"/>
    <p:sldId id="536" r:id="rId57"/>
    <p:sldId id="541" r:id="rId58"/>
    <p:sldId id="530" r:id="rId59"/>
    <p:sldId id="562" r:id="rId60"/>
    <p:sldId id="551" r:id="rId61"/>
    <p:sldId id="537" r:id="rId62"/>
    <p:sldId id="542" r:id="rId63"/>
    <p:sldId id="531" r:id="rId64"/>
    <p:sldId id="564" r:id="rId65"/>
    <p:sldId id="552" r:id="rId66"/>
    <p:sldId id="538" r:id="rId67"/>
    <p:sldId id="545" r:id="rId68"/>
    <p:sldId id="532" r:id="rId69"/>
    <p:sldId id="565" r:id="rId70"/>
    <p:sldId id="553" r:id="rId71"/>
    <p:sldId id="539" r:id="rId72"/>
    <p:sldId id="546" r:id="rId73"/>
    <p:sldId id="533" r:id="rId74"/>
    <p:sldId id="566" r:id="rId75"/>
    <p:sldId id="408" r:id="rId76"/>
    <p:sldId id="409" r:id="rId77"/>
    <p:sldId id="576" r:id="rId78"/>
    <p:sldId id="573" r:id="rId79"/>
    <p:sldId id="506"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185EE48-9339-E54E-8841-C4503A8E7783}">
          <p14:sldIdLst>
            <p14:sldId id="256"/>
            <p14:sldId id="285"/>
            <p14:sldId id="364"/>
            <p14:sldId id="365"/>
            <p14:sldId id="371"/>
            <p14:sldId id="372"/>
            <p14:sldId id="373"/>
            <p14:sldId id="375"/>
            <p14:sldId id="376"/>
            <p14:sldId id="377"/>
            <p14:sldId id="389"/>
            <p14:sldId id="567"/>
            <p14:sldId id="568"/>
            <p14:sldId id="569"/>
            <p14:sldId id="379"/>
            <p14:sldId id="570"/>
            <p14:sldId id="386"/>
            <p14:sldId id="571"/>
            <p14:sldId id="572"/>
            <p14:sldId id="508"/>
            <p14:sldId id="509"/>
            <p14:sldId id="381"/>
            <p14:sldId id="388"/>
            <p14:sldId id="385"/>
            <p14:sldId id="390"/>
            <p14:sldId id="391"/>
            <p14:sldId id="392"/>
            <p14:sldId id="393"/>
            <p14:sldId id="403"/>
            <p14:sldId id="410"/>
            <p14:sldId id="404"/>
            <p14:sldId id="405"/>
            <p14:sldId id="406"/>
            <p14:sldId id="558"/>
            <p14:sldId id="559"/>
            <p14:sldId id="561"/>
            <p14:sldId id="556"/>
            <p14:sldId id="413"/>
            <p14:sldId id="414"/>
            <p14:sldId id="415"/>
            <p14:sldId id="540"/>
            <p14:sldId id="416"/>
            <p14:sldId id="547"/>
            <p14:sldId id="555"/>
            <p14:sldId id="548"/>
            <p14:sldId id="534"/>
            <p14:sldId id="543"/>
            <p14:sldId id="528"/>
            <p14:sldId id="418"/>
            <p14:sldId id="549"/>
            <p14:sldId id="535"/>
            <p14:sldId id="544"/>
            <p14:sldId id="529"/>
            <p14:sldId id="554"/>
            <p14:sldId id="550"/>
            <p14:sldId id="536"/>
            <p14:sldId id="541"/>
            <p14:sldId id="530"/>
            <p14:sldId id="562"/>
            <p14:sldId id="551"/>
            <p14:sldId id="537"/>
            <p14:sldId id="542"/>
            <p14:sldId id="531"/>
            <p14:sldId id="564"/>
            <p14:sldId id="552"/>
            <p14:sldId id="538"/>
            <p14:sldId id="545"/>
            <p14:sldId id="532"/>
            <p14:sldId id="565"/>
            <p14:sldId id="553"/>
            <p14:sldId id="539"/>
            <p14:sldId id="546"/>
            <p14:sldId id="533"/>
            <p14:sldId id="566"/>
            <p14:sldId id="408"/>
            <p14:sldId id="409"/>
            <p14:sldId id="576"/>
            <p14:sldId id="573"/>
            <p14:sldId id="50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07"/>
    <p:restoredTop sz="51913" autoAdjust="0"/>
  </p:normalViewPr>
  <p:slideViewPr>
    <p:cSldViewPr>
      <p:cViewPr varScale="1">
        <p:scale>
          <a:sx n="50" d="100"/>
          <a:sy n="50" d="100"/>
        </p:scale>
        <p:origin x="3624" y="168"/>
      </p:cViewPr>
      <p:guideLst>
        <p:guide orient="horz" pos="2160"/>
        <p:guide pos="2880"/>
      </p:guideLst>
    </p:cSldViewPr>
  </p:slideViewPr>
  <p:notesTextViewPr>
    <p:cViewPr>
      <p:scale>
        <a:sx n="1" d="1"/>
        <a:sy n="1" d="1"/>
      </p:scale>
      <p:origin x="0" y="0"/>
    </p:cViewPr>
  </p:notesTextViewPr>
  <p:sorterViewPr>
    <p:cViewPr>
      <p:scale>
        <a:sx n="85" d="100"/>
        <a:sy n="85"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na.hunt22@verizon.net" userId="369679723418bf55" providerId="LiveId" clId="{CD8F6180-3B36-5844-9B47-C0CBF0EFB4A4}"/>
    <pc:docChg chg="custSel modSld">
      <pc:chgData name="gina.hunt22@verizon.net" userId="369679723418bf55" providerId="LiveId" clId="{CD8F6180-3B36-5844-9B47-C0CBF0EFB4A4}" dt="2023-01-12T12:45:54.525" v="331" actId="20577"/>
      <pc:docMkLst>
        <pc:docMk/>
      </pc:docMkLst>
      <pc:sldChg chg="modSp mod">
        <pc:chgData name="gina.hunt22@verizon.net" userId="369679723418bf55" providerId="LiveId" clId="{CD8F6180-3B36-5844-9B47-C0CBF0EFB4A4}" dt="2023-01-12T11:25:43.401" v="21" actId="20577"/>
        <pc:sldMkLst>
          <pc:docMk/>
          <pc:sldMk cId="1943476293" sldId="371"/>
        </pc:sldMkLst>
        <pc:spChg chg="mod">
          <ac:chgData name="gina.hunt22@verizon.net" userId="369679723418bf55" providerId="LiveId" clId="{CD8F6180-3B36-5844-9B47-C0CBF0EFB4A4}" dt="2023-01-12T11:25:43.401" v="21" actId="20577"/>
          <ac:spMkLst>
            <pc:docMk/>
            <pc:sldMk cId="1943476293" sldId="371"/>
            <ac:spMk id="3" creationId="{00000000-0000-0000-0000-000000000000}"/>
          </ac:spMkLst>
        </pc:spChg>
      </pc:sldChg>
      <pc:sldChg chg="modNotesTx">
        <pc:chgData name="gina.hunt22@verizon.net" userId="369679723418bf55" providerId="LiveId" clId="{CD8F6180-3B36-5844-9B47-C0CBF0EFB4A4}" dt="2023-01-12T12:33:52.644" v="22" actId="20577"/>
        <pc:sldMkLst>
          <pc:docMk/>
          <pc:sldMk cId="1883838921" sldId="377"/>
        </pc:sldMkLst>
      </pc:sldChg>
      <pc:sldChg chg="modNotesTx">
        <pc:chgData name="gina.hunt22@verizon.net" userId="369679723418bf55" providerId="LiveId" clId="{CD8F6180-3B36-5844-9B47-C0CBF0EFB4A4}" dt="2023-01-12T12:34:17.489" v="34" actId="33524"/>
        <pc:sldMkLst>
          <pc:docMk/>
          <pc:sldMk cId="3980419183" sldId="389"/>
        </pc:sldMkLst>
      </pc:sldChg>
      <pc:sldChg chg="modNotesTx">
        <pc:chgData name="gina.hunt22@verizon.net" userId="369679723418bf55" providerId="LiveId" clId="{CD8F6180-3B36-5844-9B47-C0CBF0EFB4A4}" dt="2023-01-12T12:36:19.423" v="42" actId="20577"/>
        <pc:sldMkLst>
          <pc:docMk/>
          <pc:sldMk cId="3561490100" sldId="390"/>
        </pc:sldMkLst>
      </pc:sldChg>
      <pc:sldChg chg="modNotesTx">
        <pc:chgData name="gina.hunt22@verizon.net" userId="369679723418bf55" providerId="LiveId" clId="{CD8F6180-3B36-5844-9B47-C0CBF0EFB4A4}" dt="2023-01-12T12:38:02.404" v="46" actId="20577"/>
        <pc:sldMkLst>
          <pc:docMk/>
          <pc:sldMk cId="1689650722" sldId="405"/>
        </pc:sldMkLst>
      </pc:sldChg>
      <pc:sldChg chg="modSp mod modNotesTx">
        <pc:chgData name="gina.hunt22@verizon.net" userId="369679723418bf55" providerId="LiveId" clId="{CD8F6180-3B36-5844-9B47-C0CBF0EFB4A4}" dt="2023-01-12T12:45:54.525" v="331" actId="20577"/>
        <pc:sldMkLst>
          <pc:docMk/>
          <pc:sldMk cId="2606779306" sldId="573"/>
        </pc:sldMkLst>
        <pc:spChg chg="mod">
          <ac:chgData name="gina.hunt22@verizon.net" userId="369679723418bf55" providerId="LiveId" clId="{CD8F6180-3B36-5844-9B47-C0CBF0EFB4A4}" dt="2023-01-12T12:41:55.962" v="56" actId="20577"/>
          <ac:spMkLst>
            <pc:docMk/>
            <pc:sldMk cId="2606779306" sldId="573"/>
            <ac:spMk id="2" creationId="{00000000-0000-0000-0000-000000000000}"/>
          </ac:spMkLst>
        </pc:spChg>
        <pc:spChg chg="mod">
          <ac:chgData name="gina.hunt22@verizon.net" userId="369679723418bf55" providerId="LiveId" clId="{CD8F6180-3B36-5844-9B47-C0CBF0EFB4A4}" dt="2023-01-12T12:42:09.591" v="57" actId="20577"/>
          <ac:spMkLst>
            <pc:docMk/>
            <pc:sldMk cId="2606779306" sldId="573"/>
            <ac:spMk id="11" creationId="{BF987C36-8803-08BC-E3EC-B769428C3EEE}"/>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65BF25-7161-40CA-9482-9343420DF0AE}"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48410B1D-897D-4DCB-9F0D-2B4F7768E9D9}">
      <dgm:prSet custT="1"/>
      <dgm:spPr/>
      <dgm:t>
        <a:bodyPr/>
        <a:lstStyle/>
        <a:p>
          <a:r>
            <a:rPr lang="en-US" sz="4400" b="0" dirty="0">
              <a:solidFill>
                <a:schemeClr val="tx1"/>
              </a:solidFill>
            </a:rPr>
            <a:t>HCP Order</a:t>
          </a:r>
        </a:p>
      </dgm:t>
    </dgm:pt>
    <dgm:pt modelId="{CA098A8F-41E3-44E1-83DB-2FBFE173353C}" type="parTrans" cxnId="{9561669B-D283-4C83-A659-CA23198B552C}">
      <dgm:prSet/>
      <dgm:spPr/>
      <dgm:t>
        <a:bodyPr/>
        <a:lstStyle/>
        <a:p>
          <a:endParaRPr lang="en-US"/>
        </a:p>
      </dgm:t>
    </dgm:pt>
    <dgm:pt modelId="{D7397F71-E756-4EAA-9D30-8C0059EA6D9C}" type="sibTrans" cxnId="{9561669B-D283-4C83-A659-CA23198B552C}">
      <dgm:prSet/>
      <dgm:spPr/>
      <dgm:t>
        <a:bodyPr/>
        <a:lstStyle/>
        <a:p>
          <a:endParaRPr lang="en-US"/>
        </a:p>
      </dgm:t>
    </dgm:pt>
    <dgm:pt modelId="{4880E1FD-1207-4B27-AE7D-090E22F09E2D}">
      <dgm:prSet custT="1"/>
      <dgm:spPr/>
      <dgm:t>
        <a:bodyPr/>
        <a:lstStyle/>
        <a:p>
          <a:r>
            <a:rPr lang="en-US" sz="4400" dirty="0">
              <a:solidFill>
                <a:schemeClr val="tx1"/>
              </a:solidFill>
            </a:rPr>
            <a:t>Pharmacy Label</a:t>
          </a:r>
        </a:p>
      </dgm:t>
    </dgm:pt>
    <dgm:pt modelId="{C663455C-391E-4D69-A696-6BA2A97BF6F9}" type="parTrans" cxnId="{A8F4C936-CD9C-449A-A218-DB920D8C5C78}">
      <dgm:prSet/>
      <dgm:spPr/>
      <dgm:t>
        <a:bodyPr/>
        <a:lstStyle/>
        <a:p>
          <a:endParaRPr lang="en-US"/>
        </a:p>
      </dgm:t>
    </dgm:pt>
    <dgm:pt modelId="{C27EE639-B600-4ABA-AB1E-713D467622A1}" type="sibTrans" cxnId="{A8F4C936-CD9C-449A-A218-DB920D8C5C78}">
      <dgm:prSet/>
      <dgm:spPr/>
      <dgm:t>
        <a:bodyPr/>
        <a:lstStyle/>
        <a:p>
          <a:endParaRPr lang="en-US"/>
        </a:p>
      </dgm:t>
    </dgm:pt>
    <dgm:pt modelId="{33EC32A8-560E-452D-BF3D-43E07200F28C}">
      <dgm:prSet custT="1"/>
      <dgm:spPr/>
      <dgm:t>
        <a:bodyPr/>
        <a:lstStyle/>
        <a:p>
          <a:r>
            <a:rPr lang="en-US" sz="4400" dirty="0">
              <a:solidFill>
                <a:schemeClr val="tx1"/>
              </a:solidFill>
            </a:rPr>
            <a:t>Medication (Med) Sheet</a:t>
          </a:r>
        </a:p>
      </dgm:t>
    </dgm:pt>
    <dgm:pt modelId="{E06E11C9-60A8-467E-9007-4D8402912EAB}" type="parTrans" cxnId="{EC112DCC-A919-4B70-A29A-17F2054A9F49}">
      <dgm:prSet/>
      <dgm:spPr/>
      <dgm:t>
        <a:bodyPr/>
        <a:lstStyle/>
        <a:p>
          <a:endParaRPr lang="en-US"/>
        </a:p>
      </dgm:t>
    </dgm:pt>
    <dgm:pt modelId="{693CE736-30FB-4D3D-8338-4E594A6195D1}" type="sibTrans" cxnId="{EC112DCC-A919-4B70-A29A-17F2054A9F49}">
      <dgm:prSet/>
      <dgm:spPr/>
      <dgm:t>
        <a:bodyPr/>
        <a:lstStyle/>
        <a:p>
          <a:endParaRPr lang="en-US"/>
        </a:p>
      </dgm:t>
    </dgm:pt>
    <dgm:pt modelId="{EB3A2673-92DD-8C4C-864E-7088D9EE42E3}" type="pres">
      <dgm:prSet presAssocID="{3F65BF25-7161-40CA-9482-9343420DF0AE}" presName="linear" presStyleCnt="0">
        <dgm:presLayoutVars>
          <dgm:animLvl val="lvl"/>
          <dgm:resizeHandles val="exact"/>
        </dgm:presLayoutVars>
      </dgm:prSet>
      <dgm:spPr/>
    </dgm:pt>
    <dgm:pt modelId="{037464F0-B05C-3846-9B13-2F0E53228E7C}" type="pres">
      <dgm:prSet presAssocID="{48410B1D-897D-4DCB-9F0D-2B4F7768E9D9}" presName="parentText" presStyleLbl="node1" presStyleIdx="0" presStyleCnt="3">
        <dgm:presLayoutVars>
          <dgm:chMax val="0"/>
          <dgm:bulletEnabled val="1"/>
        </dgm:presLayoutVars>
      </dgm:prSet>
      <dgm:spPr/>
    </dgm:pt>
    <dgm:pt modelId="{1C36E1A1-1F22-4041-8B5A-EA7EDEEE1DCA}" type="pres">
      <dgm:prSet presAssocID="{D7397F71-E756-4EAA-9D30-8C0059EA6D9C}" presName="spacer" presStyleCnt="0"/>
      <dgm:spPr/>
    </dgm:pt>
    <dgm:pt modelId="{9B1212E6-CF99-0548-84D8-617B03317CBA}" type="pres">
      <dgm:prSet presAssocID="{4880E1FD-1207-4B27-AE7D-090E22F09E2D}" presName="parentText" presStyleLbl="node1" presStyleIdx="1" presStyleCnt="3">
        <dgm:presLayoutVars>
          <dgm:chMax val="0"/>
          <dgm:bulletEnabled val="1"/>
        </dgm:presLayoutVars>
      </dgm:prSet>
      <dgm:spPr/>
    </dgm:pt>
    <dgm:pt modelId="{6AB8A681-2A53-A046-A364-870A4C89481A}" type="pres">
      <dgm:prSet presAssocID="{C27EE639-B600-4ABA-AB1E-713D467622A1}" presName="spacer" presStyleCnt="0"/>
      <dgm:spPr/>
    </dgm:pt>
    <dgm:pt modelId="{8762DAA7-452C-6248-B35D-45BEAA4416D3}" type="pres">
      <dgm:prSet presAssocID="{33EC32A8-560E-452D-BF3D-43E07200F28C}" presName="parentText" presStyleLbl="node1" presStyleIdx="2" presStyleCnt="3">
        <dgm:presLayoutVars>
          <dgm:chMax val="0"/>
          <dgm:bulletEnabled val="1"/>
        </dgm:presLayoutVars>
      </dgm:prSet>
      <dgm:spPr/>
    </dgm:pt>
  </dgm:ptLst>
  <dgm:cxnLst>
    <dgm:cxn modelId="{F3E7AF0D-3C99-D74C-ABA9-3747855C7D19}" type="presOf" srcId="{48410B1D-897D-4DCB-9F0D-2B4F7768E9D9}" destId="{037464F0-B05C-3846-9B13-2F0E53228E7C}" srcOrd="0" destOrd="0" presId="urn:microsoft.com/office/officeart/2005/8/layout/vList2"/>
    <dgm:cxn modelId="{A8F4C936-CD9C-449A-A218-DB920D8C5C78}" srcId="{3F65BF25-7161-40CA-9482-9343420DF0AE}" destId="{4880E1FD-1207-4B27-AE7D-090E22F09E2D}" srcOrd="1" destOrd="0" parTransId="{C663455C-391E-4D69-A696-6BA2A97BF6F9}" sibTransId="{C27EE639-B600-4ABA-AB1E-713D467622A1}"/>
    <dgm:cxn modelId="{4FF73838-6605-1A49-9AA9-1EAFC42EF438}" type="presOf" srcId="{3F65BF25-7161-40CA-9482-9343420DF0AE}" destId="{EB3A2673-92DD-8C4C-864E-7088D9EE42E3}" srcOrd="0" destOrd="0" presId="urn:microsoft.com/office/officeart/2005/8/layout/vList2"/>
    <dgm:cxn modelId="{67929854-67E1-134C-B243-6218FA65C6E7}" type="presOf" srcId="{4880E1FD-1207-4B27-AE7D-090E22F09E2D}" destId="{9B1212E6-CF99-0548-84D8-617B03317CBA}" srcOrd="0" destOrd="0" presId="urn:microsoft.com/office/officeart/2005/8/layout/vList2"/>
    <dgm:cxn modelId="{9561669B-D283-4C83-A659-CA23198B552C}" srcId="{3F65BF25-7161-40CA-9482-9343420DF0AE}" destId="{48410B1D-897D-4DCB-9F0D-2B4F7768E9D9}" srcOrd="0" destOrd="0" parTransId="{CA098A8F-41E3-44E1-83DB-2FBFE173353C}" sibTransId="{D7397F71-E756-4EAA-9D30-8C0059EA6D9C}"/>
    <dgm:cxn modelId="{DAF3C7A7-822B-C245-BBBF-0B8E7D23C695}" type="presOf" srcId="{33EC32A8-560E-452D-BF3D-43E07200F28C}" destId="{8762DAA7-452C-6248-B35D-45BEAA4416D3}" srcOrd="0" destOrd="0" presId="urn:microsoft.com/office/officeart/2005/8/layout/vList2"/>
    <dgm:cxn modelId="{EC112DCC-A919-4B70-A29A-17F2054A9F49}" srcId="{3F65BF25-7161-40CA-9482-9343420DF0AE}" destId="{33EC32A8-560E-452D-BF3D-43E07200F28C}" srcOrd="2" destOrd="0" parTransId="{E06E11C9-60A8-467E-9007-4D8402912EAB}" sibTransId="{693CE736-30FB-4D3D-8338-4E594A6195D1}"/>
    <dgm:cxn modelId="{DA0CB433-4BC7-CC41-AF75-B46C80019EA3}" type="presParOf" srcId="{EB3A2673-92DD-8C4C-864E-7088D9EE42E3}" destId="{037464F0-B05C-3846-9B13-2F0E53228E7C}" srcOrd="0" destOrd="0" presId="urn:microsoft.com/office/officeart/2005/8/layout/vList2"/>
    <dgm:cxn modelId="{2C09C28B-6B09-EB43-9B8A-0D520ED038BF}" type="presParOf" srcId="{EB3A2673-92DD-8C4C-864E-7088D9EE42E3}" destId="{1C36E1A1-1F22-4041-8B5A-EA7EDEEE1DCA}" srcOrd="1" destOrd="0" presId="urn:microsoft.com/office/officeart/2005/8/layout/vList2"/>
    <dgm:cxn modelId="{895B366E-F4F6-4D41-B7C9-D6C08CA3C394}" type="presParOf" srcId="{EB3A2673-92DD-8C4C-864E-7088D9EE42E3}" destId="{9B1212E6-CF99-0548-84D8-617B03317CBA}" srcOrd="2" destOrd="0" presId="urn:microsoft.com/office/officeart/2005/8/layout/vList2"/>
    <dgm:cxn modelId="{CDCAB90F-A378-B14F-956F-09B3F1407DA7}" type="presParOf" srcId="{EB3A2673-92DD-8C4C-864E-7088D9EE42E3}" destId="{6AB8A681-2A53-A046-A364-870A4C89481A}" srcOrd="3" destOrd="0" presId="urn:microsoft.com/office/officeart/2005/8/layout/vList2"/>
    <dgm:cxn modelId="{8BCE74FF-CC3D-9642-898F-BA4012FBD611}" type="presParOf" srcId="{EB3A2673-92DD-8C4C-864E-7088D9EE42E3}" destId="{8762DAA7-452C-6248-B35D-45BEAA4416D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194DA6-624C-4E16-B64E-31DDD4B5F8C7}"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25BD1C65-2911-4B03-A520-9A8BE1BBA0A6}">
      <dgm:prSet/>
      <dgm:spPr/>
      <dgm:t>
        <a:bodyPr/>
        <a:lstStyle/>
        <a:p>
          <a:r>
            <a:rPr lang="en-US" dirty="0"/>
            <a:t>Spelling</a:t>
          </a:r>
        </a:p>
      </dgm:t>
    </dgm:pt>
    <dgm:pt modelId="{A5DF772D-872C-4F3C-8A5C-F484E486F70E}" type="parTrans" cxnId="{C016550D-7216-41E9-A962-6CE68250A70F}">
      <dgm:prSet/>
      <dgm:spPr/>
      <dgm:t>
        <a:bodyPr/>
        <a:lstStyle/>
        <a:p>
          <a:endParaRPr lang="en-US"/>
        </a:p>
      </dgm:t>
    </dgm:pt>
    <dgm:pt modelId="{C5D95E62-C0D3-4608-8B61-33B53B3225D7}" type="sibTrans" cxnId="{C016550D-7216-41E9-A962-6CE68250A70F}">
      <dgm:prSet/>
      <dgm:spPr/>
      <dgm:t>
        <a:bodyPr/>
        <a:lstStyle/>
        <a:p>
          <a:endParaRPr lang="en-US"/>
        </a:p>
      </dgm:t>
    </dgm:pt>
    <dgm:pt modelId="{7BD19CDD-0B3E-4C16-B9CE-455E1AC08A6F}">
      <dgm:prSet/>
      <dgm:spPr/>
      <dgm:t>
        <a:bodyPr/>
        <a:lstStyle/>
        <a:p>
          <a:r>
            <a:rPr lang="en-US" dirty="0"/>
            <a:t>Handwriting </a:t>
          </a:r>
        </a:p>
      </dgm:t>
    </dgm:pt>
    <dgm:pt modelId="{8F57B4A2-69B1-4AB6-BBDE-E8D2CD5E6814}" type="parTrans" cxnId="{216C0548-BA03-49AC-8C30-06B7707FA66B}">
      <dgm:prSet/>
      <dgm:spPr/>
      <dgm:t>
        <a:bodyPr/>
        <a:lstStyle/>
        <a:p>
          <a:endParaRPr lang="en-US"/>
        </a:p>
      </dgm:t>
    </dgm:pt>
    <dgm:pt modelId="{95D6D512-AFD7-459F-BCC6-23C4F4EB1D96}" type="sibTrans" cxnId="{216C0548-BA03-49AC-8C30-06B7707FA66B}">
      <dgm:prSet/>
      <dgm:spPr/>
      <dgm:t>
        <a:bodyPr/>
        <a:lstStyle/>
        <a:p>
          <a:endParaRPr lang="en-US"/>
        </a:p>
      </dgm:t>
    </dgm:pt>
    <dgm:pt modelId="{04F6D00B-3D3B-4531-8E81-7BFAA35FC8B3}">
      <dgm:prSet/>
      <dgm:spPr/>
      <dgm:t>
        <a:bodyPr/>
        <a:lstStyle/>
        <a:p>
          <a:r>
            <a:rPr lang="en-US" dirty="0"/>
            <a:t>Data Accuracy</a:t>
          </a:r>
        </a:p>
      </dgm:t>
    </dgm:pt>
    <dgm:pt modelId="{8F5E82F8-8995-48FF-9C7D-EDD3A2439D46}" type="parTrans" cxnId="{D316C264-C694-46A0-9DEF-9BC70E450C5A}">
      <dgm:prSet/>
      <dgm:spPr/>
      <dgm:t>
        <a:bodyPr/>
        <a:lstStyle/>
        <a:p>
          <a:endParaRPr lang="en-US"/>
        </a:p>
      </dgm:t>
    </dgm:pt>
    <dgm:pt modelId="{0A667BD5-7F3C-444F-9E13-3D87C8FFF5ED}" type="sibTrans" cxnId="{D316C264-C694-46A0-9DEF-9BC70E450C5A}">
      <dgm:prSet/>
      <dgm:spPr/>
      <dgm:t>
        <a:bodyPr/>
        <a:lstStyle/>
        <a:p>
          <a:endParaRPr lang="en-US"/>
        </a:p>
      </dgm:t>
    </dgm:pt>
    <dgm:pt modelId="{B1B1139F-E1F3-439B-A7DD-09D586E5A4F4}">
      <dgm:prSet/>
      <dgm:spPr/>
      <dgm:t>
        <a:bodyPr/>
        <a:lstStyle/>
        <a:p>
          <a:r>
            <a:rPr lang="en-US" dirty="0"/>
            <a:t>Med Time Spacing </a:t>
          </a:r>
        </a:p>
      </dgm:t>
    </dgm:pt>
    <dgm:pt modelId="{A044D6BB-782E-4569-9B7B-DD6D3399A262}" type="parTrans" cxnId="{E803685A-BB05-45D4-BE85-801DDEA61D53}">
      <dgm:prSet/>
      <dgm:spPr/>
      <dgm:t>
        <a:bodyPr/>
        <a:lstStyle/>
        <a:p>
          <a:endParaRPr lang="en-US"/>
        </a:p>
      </dgm:t>
    </dgm:pt>
    <dgm:pt modelId="{6481FED7-AB3F-4013-A487-41CB1B730F9A}" type="sibTrans" cxnId="{E803685A-BB05-45D4-BE85-801DDEA61D53}">
      <dgm:prSet/>
      <dgm:spPr/>
      <dgm:t>
        <a:bodyPr/>
        <a:lstStyle/>
        <a:p>
          <a:endParaRPr lang="en-US"/>
        </a:p>
      </dgm:t>
    </dgm:pt>
    <dgm:pt modelId="{69ADAA4E-41AD-4E54-95EE-916A3BA85C98}" type="pres">
      <dgm:prSet presAssocID="{D8194DA6-624C-4E16-B64E-31DDD4B5F8C7}" presName="root" presStyleCnt="0">
        <dgm:presLayoutVars>
          <dgm:dir/>
          <dgm:resizeHandles val="exact"/>
        </dgm:presLayoutVars>
      </dgm:prSet>
      <dgm:spPr/>
    </dgm:pt>
    <dgm:pt modelId="{40907E37-F35A-4A0F-A2A5-AE336B555636}" type="pres">
      <dgm:prSet presAssocID="{25BD1C65-2911-4B03-A520-9A8BE1BBA0A6}" presName="compNode" presStyleCnt="0"/>
      <dgm:spPr/>
    </dgm:pt>
    <dgm:pt modelId="{8DDB2086-D357-4B49-81E2-A2572936B5AD}" type="pres">
      <dgm:prSet presAssocID="{25BD1C65-2911-4B03-A520-9A8BE1BBA0A6}" presName="bgRect" presStyleLbl="bgShp" presStyleIdx="0" presStyleCnt="4"/>
      <dgm:spPr/>
    </dgm:pt>
    <dgm:pt modelId="{CB63A9EB-3173-4D5A-BFF3-90E6233EF8F7}" type="pres">
      <dgm:prSet presAssocID="{25BD1C65-2911-4B03-A520-9A8BE1BBA0A6}"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cribble with solid fill"/>
        </a:ext>
      </dgm:extLst>
    </dgm:pt>
    <dgm:pt modelId="{0A967390-271D-4B52-A73A-65A77C6674D4}" type="pres">
      <dgm:prSet presAssocID="{25BD1C65-2911-4B03-A520-9A8BE1BBA0A6}" presName="spaceRect" presStyleCnt="0"/>
      <dgm:spPr/>
    </dgm:pt>
    <dgm:pt modelId="{943E04E0-C9FD-488B-B406-6D1BA1997E7A}" type="pres">
      <dgm:prSet presAssocID="{25BD1C65-2911-4B03-A520-9A8BE1BBA0A6}" presName="parTx" presStyleLbl="revTx" presStyleIdx="0" presStyleCnt="4">
        <dgm:presLayoutVars>
          <dgm:chMax val="0"/>
          <dgm:chPref val="0"/>
        </dgm:presLayoutVars>
      </dgm:prSet>
      <dgm:spPr/>
    </dgm:pt>
    <dgm:pt modelId="{150FD33A-CE43-4524-BCE9-5BD7CFF0FBE8}" type="pres">
      <dgm:prSet presAssocID="{C5D95E62-C0D3-4608-8B61-33B53B3225D7}" presName="sibTrans" presStyleCnt="0"/>
      <dgm:spPr/>
    </dgm:pt>
    <dgm:pt modelId="{6742F549-72EF-4F40-AC46-18379CDA3090}" type="pres">
      <dgm:prSet presAssocID="{7BD19CDD-0B3E-4C16-B9CE-455E1AC08A6F}" presName="compNode" presStyleCnt="0"/>
      <dgm:spPr/>
    </dgm:pt>
    <dgm:pt modelId="{5675A4D8-BCDD-49EB-8AAF-6B0DF2DD6914}" type="pres">
      <dgm:prSet presAssocID="{7BD19CDD-0B3E-4C16-B9CE-455E1AC08A6F}" presName="bgRect" presStyleLbl="bgShp" presStyleIdx="1" presStyleCnt="4"/>
      <dgm:spPr/>
    </dgm:pt>
    <dgm:pt modelId="{2780FB93-BA98-4021-9EC3-E12A8F41DB1B}" type="pres">
      <dgm:prSet presAssocID="{7BD19CDD-0B3E-4C16-B9CE-455E1AC08A6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lackboard"/>
        </a:ext>
      </dgm:extLst>
    </dgm:pt>
    <dgm:pt modelId="{6693678D-8CD1-4BF8-9834-ECB6EE71915B}" type="pres">
      <dgm:prSet presAssocID="{7BD19CDD-0B3E-4C16-B9CE-455E1AC08A6F}" presName="spaceRect" presStyleCnt="0"/>
      <dgm:spPr/>
    </dgm:pt>
    <dgm:pt modelId="{0A951A24-4CCE-4A0B-BB2A-ABBCB2D315E3}" type="pres">
      <dgm:prSet presAssocID="{7BD19CDD-0B3E-4C16-B9CE-455E1AC08A6F}" presName="parTx" presStyleLbl="revTx" presStyleIdx="1" presStyleCnt="4">
        <dgm:presLayoutVars>
          <dgm:chMax val="0"/>
          <dgm:chPref val="0"/>
        </dgm:presLayoutVars>
      </dgm:prSet>
      <dgm:spPr/>
    </dgm:pt>
    <dgm:pt modelId="{DC5FD3F4-0054-431A-810B-CBDF8CB15437}" type="pres">
      <dgm:prSet presAssocID="{95D6D512-AFD7-459F-BCC6-23C4F4EB1D96}" presName="sibTrans" presStyleCnt="0"/>
      <dgm:spPr/>
    </dgm:pt>
    <dgm:pt modelId="{A4EB471F-4168-483F-AE1F-A682EFEBB6EC}" type="pres">
      <dgm:prSet presAssocID="{04F6D00B-3D3B-4531-8E81-7BFAA35FC8B3}" presName="compNode" presStyleCnt="0"/>
      <dgm:spPr/>
    </dgm:pt>
    <dgm:pt modelId="{451AF584-28DC-4BBD-9D1E-18B83B32A4FE}" type="pres">
      <dgm:prSet presAssocID="{04F6D00B-3D3B-4531-8E81-7BFAA35FC8B3}" presName="bgRect" presStyleLbl="bgShp" presStyleIdx="2" presStyleCnt="4"/>
      <dgm:spPr/>
    </dgm:pt>
    <dgm:pt modelId="{1A4B9E60-FFD5-4282-9743-0A671EA0AB15}" type="pres">
      <dgm:prSet presAssocID="{04F6D00B-3D3B-4531-8E81-7BFAA35FC8B3}"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Keyboard with solid fill"/>
        </a:ext>
      </dgm:extLst>
    </dgm:pt>
    <dgm:pt modelId="{0CF9BF60-A016-41D0-A9F8-072E764E41F1}" type="pres">
      <dgm:prSet presAssocID="{04F6D00B-3D3B-4531-8E81-7BFAA35FC8B3}" presName="spaceRect" presStyleCnt="0"/>
      <dgm:spPr/>
    </dgm:pt>
    <dgm:pt modelId="{A6FBEAED-435F-4504-A7CA-188FF8A792D4}" type="pres">
      <dgm:prSet presAssocID="{04F6D00B-3D3B-4531-8E81-7BFAA35FC8B3}" presName="parTx" presStyleLbl="revTx" presStyleIdx="2" presStyleCnt="4">
        <dgm:presLayoutVars>
          <dgm:chMax val="0"/>
          <dgm:chPref val="0"/>
        </dgm:presLayoutVars>
      </dgm:prSet>
      <dgm:spPr/>
    </dgm:pt>
    <dgm:pt modelId="{BEE85314-FBD8-41FD-A727-81476F3213A7}" type="pres">
      <dgm:prSet presAssocID="{0A667BD5-7F3C-444F-9E13-3D87C8FFF5ED}" presName="sibTrans" presStyleCnt="0"/>
      <dgm:spPr/>
    </dgm:pt>
    <dgm:pt modelId="{2EC320AB-B0C9-42FD-A751-FA757EA46E9F}" type="pres">
      <dgm:prSet presAssocID="{B1B1139F-E1F3-439B-A7DD-09D586E5A4F4}" presName="compNode" presStyleCnt="0"/>
      <dgm:spPr/>
    </dgm:pt>
    <dgm:pt modelId="{05305669-8B10-46C9-8F9E-FDF2BD4148AC}" type="pres">
      <dgm:prSet presAssocID="{B1B1139F-E1F3-439B-A7DD-09D586E5A4F4}" presName="bgRect" presStyleLbl="bgShp" presStyleIdx="3" presStyleCnt="4"/>
      <dgm:spPr/>
    </dgm:pt>
    <dgm:pt modelId="{6DF7A96C-6E90-477A-8FE6-FFCBF4E1ADEF}" type="pres">
      <dgm:prSet presAssocID="{B1B1139F-E1F3-439B-A7DD-09D586E5A4F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opwatch"/>
        </a:ext>
      </dgm:extLst>
    </dgm:pt>
    <dgm:pt modelId="{13A79CF8-AECE-4515-A2E5-BDFA1D29F02B}" type="pres">
      <dgm:prSet presAssocID="{B1B1139F-E1F3-439B-A7DD-09D586E5A4F4}" presName="spaceRect" presStyleCnt="0"/>
      <dgm:spPr/>
    </dgm:pt>
    <dgm:pt modelId="{138C6608-0202-4C83-9A7E-AD46007CE3A6}" type="pres">
      <dgm:prSet presAssocID="{B1B1139F-E1F3-439B-A7DD-09D586E5A4F4}" presName="parTx" presStyleLbl="revTx" presStyleIdx="3" presStyleCnt="4">
        <dgm:presLayoutVars>
          <dgm:chMax val="0"/>
          <dgm:chPref val="0"/>
        </dgm:presLayoutVars>
      </dgm:prSet>
      <dgm:spPr/>
    </dgm:pt>
  </dgm:ptLst>
  <dgm:cxnLst>
    <dgm:cxn modelId="{C016550D-7216-41E9-A962-6CE68250A70F}" srcId="{D8194DA6-624C-4E16-B64E-31DDD4B5F8C7}" destId="{25BD1C65-2911-4B03-A520-9A8BE1BBA0A6}" srcOrd="0" destOrd="0" parTransId="{A5DF772D-872C-4F3C-8A5C-F484E486F70E}" sibTransId="{C5D95E62-C0D3-4608-8B61-33B53B3225D7}"/>
    <dgm:cxn modelId="{216C0548-BA03-49AC-8C30-06B7707FA66B}" srcId="{D8194DA6-624C-4E16-B64E-31DDD4B5F8C7}" destId="{7BD19CDD-0B3E-4C16-B9CE-455E1AC08A6F}" srcOrd="1" destOrd="0" parTransId="{8F57B4A2-69B1-4AB6-BBDE-E8D2CD5E6814}" sibTransId="{95D6D512-AFD7-459F-BCC6-23C4F4EB1D96}"/>
    <dgm:cxn modelId="{E803685A-BB05-45D4-BE85-801DDEA61D53}" srcId="{D8194DA6-624C-4E16-B64E-31DDD4B5F8C7}" destId="{B1B1139F-E1F3-439B-A7DD-09D586E5A4F4}" srcOrd="3" destOrd="0" parTransId="{A044D6BB-782E-4569-9B7B-DD6D3399A262}" sibTransId="{6481FED7-AB3F-4013-A487-41CB1B730F9A}"/>
    <dgm:cxn modelId="{CCCCF55A-2EC5-4952-A24A-0C0C2870EFBC}" type="presOf" srcId="{D8194DA6-624C-4E16-B64E-31DDD4B5F8C7}" destId="{69ADAA4E-41AD-4E54-95EE-916A3BA85C98}" srcOrd="0" destOrd="0" presId="urn:microsoft.com/office/officeart/2018/2/layout/IconVerticalSolidList"/>
    <dgm:cxn modelId="{D316C264-C694-46A0-9DEF-9BC70E450C5A}" srcId="{D8194DA6-624C-4E16-B64E-31DDD4B5F8C7}" destId="{04F6D00B-3D3B-4531-8E81-7BFAA35FC8B3}" srcOrd="2" destOrd="0" parTransId="{8F5E82F8-8995-48FF-9C7D-EDD3A2439D46}" sibTransId="{0A667BD5-7F3C-444F-9E13-3D87C8FFF5ED}"/>
    <dgm:cxn modelId="{959A7B77-B417-4079-9596-194EAEB86134}" type="presOf" srcId="{25BD1C65-2911-4B03-A520-9A8BE1BBA0A6}" destId="{943E04E0-C9FD-488B-B406-6D1BA1997E7A}" srcOrd="0" destOrd="0" presId="urn:microsoft.com/office/officeart/2018/2/layout/IconVerticalSolidList"/>
    <dgm:cxn modelId="{B975BA98-A552-4342-B8F8-897BEF82DD10}" type="presOf" srcId="{B1B1139F-E1F3-439B-A7DD-09D586E5A4F4}" destId="{138C6608-0202-4C83-9A7E-AD46007CE3A6}" srcOrd="0" destOrd="0" presId="urn:microsoft.com/office/officeart/2018/2/layout/IconVerticalSolidList"/>
    <dgm:cxn modelId="{AE3104A3-FEFE-44C2-9204-61D0E30883F2}" type="presOf" srcId="{04F6D00B-3D3B-4531-8E81-7BFAA35FC8B3}" destId="{A6FBEAED-435F-4504-A7CA-188FF8A792D4}" srcOrd="0" destOrd="0" presId="urn:microsoft.com/office/officeart/2018/2/layout/IconVerticalSolidList"/>
    <dgm:cxn modelId="{AE8FE4B8-7E0B-4B71-9973-669FA44F0BB0}" type="presOf" srcId="{7BD19CDD-0B3E-4C16-B9CE-455E1AC08A6F}" destId="{0A951A24-4CCE-4A0B-BB2A-ABBCB2D315E3}" srcOrd="0" destOrd="0" presId="urn:microsoft.com/office/officeart/2018/2/layout/IconVerticalSolidList"/>
    <dgm:cxn modelId="{BC6EA259-2B46-4AA9-A8F2-C04B29AAB70B}" type="presParOf" srcId="{69ADAA4E-41AD-4E54-95EE-916A3BA85C98}" destId="{40907E37-F35A-4A0F-A2A5-AE336B555636}" srcOrd="0" destOrd="0" presId="urn:microsoft.com/office/officeart/2018/2/layout/IconVerticalSolidList"/>
    <dgm:cxn modelId="{A33B494D-DBA1-4C82-BDBB-DD50BC77ECD6}" type="presParOf" srcId="{40907E37-F35A-4A0F-A2A5-AE336B555636}" destId="{8DDB2086-D357-4B49-81E2-A2572936B5AD}" srcOrd="0" destOrd="0" presId="urn:microsoft.com/office/officeart/2018/2/layout/IconVerticalSolidList"/>
    <dgm:cxn modelId="{3A1A01A0-4A5A-4583-B173-CFFFEE6FB0E1}" type="presParOf" srcId="{40907E37-F35A-4A0F-A2A5-AE336B555636}" destId="{CB63A9EB-3173-4D5A-BFF3-90E6233EF8F7}" srcOrd="1" destOrd="0" presId="urn:microsoft.com/office/officeart/2018/2/layout/IconVerticalSolidList"/>
    <dgm:cxn modelId="{22E23DC7-5D63-428B-8D1D-F987A07CAE0F}" type="presParOf" srcId="{40907E37-F35A-4A0F-A2A5-AE336B555636}" destId="{0A967390-271D-4B52-A73A-65A77C6674D4}" srcOrd="2" destOrd="0" presId="urn:microsoft.com/office/officeart/2018/2/layout/IconVerticalSolidList"/>
    <dgm:cxn modelId="{AE1A3DC6-2859-464D-9EAF-592A0CBB462E}" type="presParOf" srcId="{40907E37-F35A-4A0F-A2A5-AE336B555636}" destId="{943E04E0-C9FD-488B-B406-6D1BA1997E7A}" srcOrd="3" destOrd="0" presId="urn:microsoft.com/office/officeart/2018/2/layout/IconVerticalSolidList"/>
    <dgm:cxn modelId="{161FDA5B-C9D9-443A-99CD-B0EBC516C566}" type="presParOf" srcId="{69ADAA4E-41AD-4E54-95EE-916A3BA85C98}" destId="{150FD33A-CE43-4524-BCE9-5BD7CFF0FBE8}" srcOrd="1" destOrd="0" presId="urn:microsoft.com/office/officeart/2018/2/layout/IconVerticalSolidList"/>
    <dgm:cxn modelId="{F21FCC9C-087E-4EDD-B288-03B3B9E984B2}" type="presParOf" srcId="{69ADAA4E-41AD-4E54-95EE-916A3BA85C98}" destId="{6742F549-72EF-4F40-AC46-18379CDA3090}" srcOrd="2" destOrd="0" presId="urn:microsoft.com/office/officeart/2018/2/layout/IconVerticalSolidList"/>
    <dgm:cxn modelId="{4DA80C19-209D-418A-A262-E9155C8AB9E8}" type="presParOf" srcId="{6742F549-72EF-4F40-AC46-18379CDA3090}" destId="{5675A4D8-BCDD-49EB-8AAF-6B0DF2DD6914}" srcOrd="0" destOrd="0" presId="urn:microsoft.com/office/officeart/2018/2/layout/IconVerticalSolidList"/>
    <dgm:cxn modelId="{8EA065A8-C58E-42B0-B96D-D812D0C22E20}" type="presParOf" srcId="{6742F549-72EF-4F40-AC46-18379CDA3090}" destId="{2780FB93-BA98-4021-9EC3-E12A8F41DB1B}" srcOrd="1" destOrd="0" presId="urn:microsoft.com/office/officeart/2018/2/layout/IconVerticalSolidList"/>
    <dgm:cxn modelId="{6BEB07CC-79C2-4E87-83CD-1D90517C10DC}" type="presParOf" srcId="{6742F549-72EF-4F40-AC46-18379CDA3090}" destId="{6693678D-8CD1-4BF8-9834-ECB6EE71915B}" srcOrd="2" destOrd="0" presId="urn:microsoft.com/office/officeart/2018/2/layout/IconVerticalSolidList"/>
    <dgm:cxn modelId="{5D374303-A148-46A5-B88D-4883EF3313FA}" type="presParOf" srcId="{6742F549-72EF-4F40-AC46-18379CDA3090}" destId="{0A951A24-4CCE-4A0B-BB2A-ABBCB2D315E3}" srcOrd="3" destOrd="0" presId="urn:microsoft.com/office/officeart/2018/2/layout/IconVerticalSolidList"/>
    <dgm:cxn modelId="{E610403F-0796-4DF9-BBD9-7678B1B48C83}" type="presParOf" srcId="{69ADAA4E-41AD-4E54-95EE-916A3BA85C98}" destId="{DC5FD3F4-0054-431A-810B-CBDF8CB15437}" srcOrd="3" destOrd="0" presId="urn:microsoft.com/office/officeart/2018/2/layout/IconVerticalSolidList"/>
    <dgm:cxn modelId="{6DBFBCF6-65F1-4BDA-85FE-FB61CE979F08}" type="presParOf" srcId="{69ADAA4E-41AD-4E54-95EE-916A3BA85C98}" destId="{A4EB471F-4168-483F-AE1F-A682EFEBB6EC}" srcOrd="4" destOrd="0" presId="urn:microsoft.com/office/officeart/2018/2/layout/IconVerticalSolidList"/>
    <dgm:cxn modelId="{14A5BDFC-AA3F-4A87-8B19-9FF13A504466}" type="presParOf" srcId="{A4EB471F-4168-483F-AE1F-A682EFEBB6EC}" destId="{451AF584-28DC-4BBD-9D1E-18B83B32A4FE}" srcOrd="0" destOrd="0" presId="urn:microsoft.com/office/officeart/2018/2/layout/IconVerticalSolidList"/>
    <dgm:cxn modelId="{060AD554-1779-4E23-A8CC-B0D22590D89E}" type="presParOf" srcId="{A4EB471F-4168-483F-AE1F-A682EFEBB6EC}" destId="{1A4B9E60-FFD5-4282-9743-0A671EA0AB15}" srcOrd="1" destOrd="0" presId="urn:microsoft.com/office/officeart/2018/2/layout/IconVerticalSolidList"/>
    <dgm:cxn modelId="{9A3176BD-2AC1-4343-9D75-520569247409}" type="presParOf" srcId="{A4EB471F-4168-483F-AE1F-A682EFEBB6EC}" destId="{0CF9BF60-A016-41D0-A9F8-072E764E41F1}" srcOrd="2" destOrd="0" presId="urn:microsoft.com/office/officeart/2018/2/layout/IconVerticalSolidList"/>
    <dgm:cxn modelId="{217B9E6D-E66D-4273-A594-67DFBBDDB9D3}" type="presParOf" srcId="{A4EB471F-4168-483F-AE1F-A682EFEBB6EC}" destId="{A6FBEAED-435F-4504-A7CA-188FF8A792D4}" srcOrd="3" destOrd="0" presId="urn:microsoft.com/office/officeart/2018/2/layout/IconVerticalSolidList"/>
    <dgm:cxn modelId="{A552B939-33C0-486A-A077-3D8A89AB4753}" type="presParOf" srcId="{69ADAA4E-41AD-4E54-95EE-916A3BA85C98}" destId="{BEE85314-FBD8-41FD-A727-81476F3213A7}" srcOrd="5" destOrd="0" presId="urn:microsoft.com/office/officeart/2018/2/layout/IconVerticalSolidList"/>
    <dgm:cxn modelId="{AEA8202C-78E0-4AE2-903B-8311565774F5}" type="presParOf" srcId="{69ADAA4E-41AD-4E54-95EE-916A3BA85C98}" destId="{2EC320AB-B0C9-42FD-A751-FA757EA46E9F}" srcOrd="6" destOrd="0" presId="urn:microsoft.com/office/officeart/2018/2/layout/IconVerticalSolidList"/>
    <dgm:cxn modelId="{1B1A4C89-5442-4770-AC06-B25C79D75AED}" type="presParOf" srcId="{2EC320AB-B0C9-42FD-A751-FA757EA46E9F}" destId="{05305669-8B10-46C9-8F9E-FDF2BD4148AC}" srcOrd="0" destOrd="0" presId="urn:microsoft.com/office/officeart/2018/2/layout/IconVerticalSolidList"/>
    <dgm:cxn modelId="{3EFDC9F8-A934-41A9-8916-063A3D27498D}" type="presParOf" srcId="{2EC320AB-B0C9-42FD-A751-FA757EA46E9F}" destId="{6DF7A96C-6E90-477A-8FE6-FFCBF4E1ADEF}" srcOrd="1" destOrd="0" presId="urn:microsoft.com/office/officeart/2018/2/layout/IconVerticalSolidList"/>
    <dgm:cxn modelId="{09DAC7A2-C6E7-4201-B963-6AE7BA2698E7}" type="presParOf" srcId="{2EC320AB-B0C9-42FD-A751-FA757EA46E9F}" destId="{13A79CF8-AECE-4515-A2E5-BDFA1D29F02B}" srcOrd="2" destOrd="0" presId="urn:microsoft.com/office/officeart/2018/2/layout/IconVerticalSolidList"/>
    <dgm:cxn modelId="{82C3F82C-ACAC-49BB-9A9E-250800D35CEF}" type="presParOf" srcId="{2EC320AB-B0C9-42FD-A751-FA757EA46E9F}" destId="{138C6608-0202-4C83-9A7E-AD46007CE3A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7464F0-B05C-3846-9B13-2F0E53228E7C}">
      <dsp:nvSpPr>
        <dsp:cNvPr id="0" name=""/>
        <dsp:cNvSpPr/>
      </dsp:nvSpPr>
      <dsp:spPr>
        <a:xfrm>
          <a:off x="0" y="163871"/>
          <a:ext cx="7886700" cy="1216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b="0" kern="1200" dirty="0">
              <a:solidFill>
                <a:schemeClr val="tx1"/>
              </a:solidFill>
            </a:rPr>
            <a:t>HCP Order</a:t>
          </a:r>
        </a:p>
      </dsp:txBody>
      <dsp:txXfrm>
        <a:off x="59399" y="223270"/>
        <a:ext cx="7767902" cy="1098002"/>
      </dsp:txXfrm>
    </dsp:sp>
    <dsp:sp modelId="{9B1212E6-CF99-0548-84D8-617B03317CBA}">
      <dsp:nvSpPr>
        <dsp:cNvPr id="0" name=""/>
        <dsp:cNvSpPr/>
      </dsp:nvSpPr>
      <dsp:spPr>
        <a:xfrm>
          <a:off x="0" y="1567872"/>
          <a:ext cx="7886700" cy="12168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solidFill>
                <a:schemeClr val="tx1"/>
              </a:solidFill>
            </a:rPr>
            <a:t>Pharmacy Label</a:t>
          </a:r>
        </a:p>
      </dsp:txBody>
      <dsp:txXfrm>
        <a:off x="59399" y="1627271"/>
        <a:ext cx="7767902" cy="1098002"/>
      </dsp:txXfrm>
    </dsp:sp>
    <dsp:sp modelId="{8762DAA7-452C-6248-B35D-45BEAA4416D3}">
      <dsp:nvSpPr>
        <dsp:cNvPr id="0" name=""/>
        <dsp:cNvSpPr/>
      </dsp:nvSpPr>
      <dsp:spPr>
        <a:xfrm>
          <a:off x="0" y="2971872"/>
          <a:ext cx="7886700" cy="12168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solidFill>
                <a:schemeClr val="tx1"/>
              </a:solidFill>
            </a:rPr>
            <a:t>Medication (Med) Sheet</a:t>
          </a:r>
        </a:p>
      </dsp:txBody>
      <dsp:txXfrm>
        <a:off x="59399" y="3031271"/>
        <a:ext cx="7767902" cy="1098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B2086-D357-4B49-81E2-A2572936B5AD}">
      <dsp:nvSpPr>
        <dsp:cNvPr id="0" name=""/>
        <dsp:cNvSpPr/>
      </dsp:nvSpPr>
      <dsp:spPr>
        <a:xfrm>
          <a:off x="0" y="2284"/>
          <a:ext cx="469773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63A9EB-3173-4D5A-BFF3-90E6233EF8F7}">
      <dsp:nvSpPr>
        <dsp:cNvPr id="0" name=""/>
        <dsp:cNvSpPr/>
      </dsp:nvSpPr>
      <dsp:spPr>
        <a:xfrm>
          <a:off x="350270" y="262816"/>
          <a:ext cx="636855" cy="63685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3E04E0-C9FD-488B-B406-6D1BA1997E7A}">
      <dsp:nvSpPr>
        <dsp:cNvPr id="0" name=""/>
        <dsp:cNvSpPr/>
      </dsp:nvSpPr>
      <dsp:spPr>
        <a:xfrm>
          <a:off x="1337397" y="2284"/>
          <a:ext cx="336033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977900">
            <a:lnSpc>
              <a:spcPct val="90000"/>
            </a:lnSpc>
            <a:spcBef>
              <a:spcPct val="0"/>
            </a:spcBef>
            <a:spcAft>
              <a:spcPct val="35000"/>
            </a:spcAft>
            <a:buNone/>
          </a:pPr>
          <a:r>
            <a:rPr lang="en-US" sz="2200" kern="1200" dirty="0"/>
            <a:t>Spelling</a:t>
          </a:r>
        </a:p>
      </dsp:txBody>
      <dsp:txXfrm>
        <a:off x="1337397" y="2284"/>
        <a:ext cx="3360332" cy="1157919"/>
      </dsp:txXfrm>
    </dsp:sp>
    <dsp:sp modelId="{5675A4D8-BCDD-49EB-8AAF-6B0DF2DD6914}">
      <dsp:nvSpPr>
        <dsp:cNvPr id="0" name=""/>
        <dsp:cNvSpPr/>
      </dsp:nvSpPr>
      <dsp:spPr>
        <a:xfrm>
          <a:off x="0" y="1449684"/>
          <a:ext cx="469773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80FB93-BA98-4021-9EC3-E12A8F41DB1B}">
      <dsp:nvSpPr>
        <dsp:cNvPr id="0" name=""/>
        <dsp:cNvSpPr/>
      </dsp:nvSpPr>
      <dsp:spPr>
        <a:xfrm>
          <a:off x="350270" y="1710216"/>
          <a:ext cx="636855" cy="6368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951A24-4CCE-4A0B-BB2A-ABBCB2D315E3}">
      <dsp:nvSpPr>
        <dsp:cNvPr id="0" name=""/>
        <dsp:cNvSpPr/>
      </dsp:nvSpPr>
      <dsp:spPr>
        <a:xfrm>
          <a:off x="1337397" y="1449684"/>
          <a:ext cx="336033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977900">
            <a:lnSpc>
              <a:spcPct val="90000"/>
            </a:lnSpc>
            <a:spcBef>
              <a:spcPct val="0"/>
            </a:spcBef>
            <a:spcAft>
              <a:spcPct val="35000"/>
            </a:spcAft>
            <a:buNone/>
          </a:pPr>
          <a:r>
            <a:rPr lang="en-US" sz="2200" kern="1200" dirty="0"/>
            <a:t>Handwriting </a:t>
          </a:r>
        </a:p>
      </dsp:txBody>
      <dsp:txXfrm>
        <a:off x="1337397" y="1449684"/>
        <a:ext cx="3360332" cy="1157919"/>
      </dsp:txXfrm>
    </dsp:sp>
    <dsp:sp modelId="{451AF584-28DC-4BBD-9D1E-18B83B32A4FE}">
      <dsp:nvSpPr>
        <dsp:cNvPr id="0" name=""/>
        <dsp:cNvSpPr/>
      </dsp:nvSpPr>
      <dsp:spPr>
        <a:xfrm>
          <a:off x="0" y="2897083"/>
          <a:ext cx="469773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4B9E60-FFD5-4282-9743-0A671EA0AB15}">
      <dsp:nvSpPr>
        <dsp:cNvPr id="0" name=""/>
        <dsp:cNvSpPr/>
      </dsp:nvSpPr>
      <dsp:spPr>
        <a:xfrm>
          <a:off x="350270" y="3157615"/>
          <a:ext cx="636855" cy="63685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FBEAED-435F-4504-A7CA-188FF8A792D4}">
      <dsp:nvSpPr>
        <dsp:cNvPr id="0" name=""/>
        <dsp:cNvSpPr/>
      </dsp:nvSpPr>
      <dsp:spPr>
        <a:xfrm>
          <a:off x="1337397" y="2897083"/>
          <a:ext cx="336033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977900">
            <a:lnSpc>
              <a:spcPct val="90000"/>
            </a:lnSpc>
            <a:spcBef>
              <a:spcPct val="0"/>
            </a:spcBef>
            <a:spcAft>
              <a:spcPct val="35000"/>
            </a:spcAft>
            <a:buNone/>
          </a:pPr>
          <a:r>
            <a:rPr lang="en-US" sz="2200" kern="1200" dirty="0"/>
            <a:t>Data Accuracy</a:t>
          </a:r>
        </a:p>
      </dsp:txBody>
      <dsp:txXfrm>
        <a:off x="1337397" y="2897083"/>
        <a:ext cx="3360332" cy="1157919"/>
      </dsp:txXfrm>
    </dsp:sp>
    <dsp:sp modelId="{05305669-8B10-46C9-8F9E-FDF2BD4148AC}">
      <dsp:nvSpPr>
        <dsp:cNvPr id="0" name=""/>
        <dsp:cNvSpPr/>
      </dsp:nvSpPr>
      <dsp:spPr>
        <a:xfrm>
          <a:off x="0" y="4344483"/>
          <a:ext cx="469773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F7A96C-6E90-477A-8FE6-FFCBF4E1ADEF}">
      <dsp:nvSpPr>
        <dsp:cNvPr id="0" name=""/>
        <dsp:cNvSpPr/>
      </dsp:nvSpPr>
      <dsp:spPr>
        <a:xfrm>
          <a:off x="350270" y="4605015"/>
          <a:ext cx="636855" cy="6368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8C6608-0202-4C83-9A7E-AD46007CE3A6}">
      <dsp:nvSpPr>
        <dsp:cNvPr id="0" name=""/>
        <dsp:cNvSpPr/>
      </dsp:nvSpPr>
      <dsp:spPr>
        <a:xfrm>
          <a:off x="1337397" y="4344483"/>
          <a:ext cx="336033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977900">
            <a:lnSpc>
              <a:spcPct val="90000"/>
            </a:lnSpc>
            <a:spcBef>
              <a:spcPct val="0"/>
            </a:spcBef>
            <a:spcAft>
              <a:spcPct val="35000"/>
            </a:spcAft>
            <a:buNone/>
          </a:pPr>
          <a:r>
            <a:rPr lang="en-US" sz="2200" kern="1200" dirty="0"/>
            <a:t>Med Time Spacing </a:t>
          </a:r>
        </a:p>
      </dsp:txBody>
      <dsp:txXfrm>
        <a:off x="1337397" y="4344483"/>
        <a:ext cx="3360332" cy="115791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392C76-0E79-41A6-92DD-8EEAC2868053}" type="datetimeFigureOut">
              <a:rPr lang="en-US" smtClean="0"/>
              <a:t>1/12/23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0AEF73-4246-4147-ABD6-4FA5636718E4}" type="slidenum">
              <a:rPr lang="en-US" smtClean="0"/>
              <a:t>‹#›</a:t>
            </a:fld>
            <a:endParaRPr lang="en-US"/>
          </a:p>
        </p:txBody>
      </p:sp>
    </p:spTree>
    <p:extLst>
      <p:ext uri="{BB962C8B-B14F-4D97-AF65-F5344CB8AC3E}">
        <p14:creationId xmlns:p14="http://schemas.microsoft.com/office/powerpoint/2010/main" val="3154697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Blended Certification Training </a:t>
            </a:r>
          </a:p>
          <a:p>
            <a:pPr lvl="0" eaLnBrk="1" hangingPunct="1"/>
            <a:r>
              <a:rPr lang="en-US" altLang="en-US" sz="1200" b="1" dirty="0"/>
              <a:t>Transcription</a:t>
            </a:r>
            <a:r>
              <a:rPr lang="en-US" altLang="en-US" sz="1200" b="1" baseline="0" dirty="0"/>
              <a:t> Skill Session</a:t>
            </a:r>
          </a:p>
          <a:p>
            <a:pPr lvl="0" eaLnBrk="1" hangingPunct="1"/>
            <a:endParaRPr lang="en-US" altLang="en-US" sz="1200" b="1" baseline="0" dirty="0"/>
          </a:p>
          <a:p>
            <a:pPr lvl="0" eaLnBrk="1" hangingPunct="1"/>
            <a:r>
              <a:rPr lang="en-US" altLang="en-US" sz="1200" b="1" baseline="0" dirty="0"/>
              <a:t>‘Responsibilities in Action’ (RIA) Unit 6 p. 79-110</a:t>
            </a:r>
          </a:p>
          <a:p>
            <a:pPr lvl="0" eaLnBrk="1" hangingPunct="1"/>
            <a:endParaRPr lang="en-US" altLang="en-US" sz="1200" b="1" i="1" baseline="0" dirty="0"/>
          </a:p>
          <a:p>
            <a:pPr lvl="0" eaLnBrk="1" hangingPunct="1"/>
            <a:r>
              <a:rPr lang="en-US" altLang="en-US" sz="1200" b="1" i="1" baseline="0" dirty="0"/>
              <a:t>To the Trainer:  This optional PowerPoint may be used  (either in-person or virtual).  It references </a:t>
            </a:r>
            <a:r>
              <a:rPr lang="en-US" altLang="en-US" sz="1200" b="1" i="1" dirty="0"/>
              <a:t>Transcription</a:t>
            </a:r>
            <a:r>
              <a:rPr lang="en-US" altLang="en-US" sz="1200" b="1" i="1" baseline="0" dirty="0"/>
              <a:t> Workbook One (TWB1).</a:t>
            </a:r>
          </a:p>
          <a:p>
            <a:pPr lvl="0" eaLnBrk="1" hangingPunct="1"/>
            <a:r>
              <a:rPr lang="en-US" altLang="en-US" sz="1200" b="1" i="1" strike="noStrike" baseline="0" dirty="0"/>
              <a:t>The training ‘notes’ are set up in a manner where staff have read the online Unit 6 content prior to the transcription practice session.  </a:t>
            </a:r>
          </a:p>
          <a:p>
            <a:pPr lvl="0" eaLnBrk="1" hangingPunct="1"/>
            <a:r>
              <a:rPr lang="en-US" altLang="en-US" sz="1200" b="1" i="1" strike="noStrike" baseline="0" dirty="0"/>
              <a:t>If your preference is to use the PowerPoint in the reverse order, you may change the ‘notes’. </a:t>
            </a:r>
          </a:p>
          <a:p>
            <a:pPr lvl="0" eaLnBrk="1" hangingPunct="1"/>
            <a:endParaRPr lang="en-US" altLang="en-US" sz="1200" b="1" i="1" strike="sngStrike" dirty="0"/>
          </a:p>
          <a:p>
            <a:pPr lvl="0" eaLnBrk="1" hangingPunct="1"/>
            <a:r>
              <a:rPr lang="en-US" altLang="en-US" sz="1200" b="1" i="1" dirty="0"/>
              <a:t>Training materials</a:t>
            </a:r>
          </a:p>
          <a:p>
            <a:pPr lvl="0" eaLnBrk="1" hangingPunct="1"/>
            <a:r>
              <a:rPr lang="en-US" altLang="en-US" sz="1200" b="1" i="1" dirty="0"/>
              <a:t>-Resource Packet:  Medication Administration sheet set</a:t>
            </a:r>
          </a:p>
          <a:p>
            <a:pPr lvl="0" eaLnBrk="1" hangingPunct="1"/>
            <a:endParaRPr lang="en-US" altLang="en-US" sz="1200" b="1" i="1" dirty="0"/>
          </a:p>
          <a:p>
            <a:pPr lvl="0" eaLnBrk="1" hangingPunct="1"/>
            <a:r>
              <a:rPr lang="en-US" altLang="en-US" sz="1200" b="1" i="1" dirty="0"/>
              <a:t>Optional </a:t>
            </a:r>
          </a:p>
          <a:p>
            <a:pPr lvl="0" eaLnBrk="1" hangingPunct="1"/>
            <a:r>
              <a:rPr lang="en-US" altLang="en-US" sz="1200" b="1" i="1" dirty="0"/>
              <a:t>Hard copies:</a:t>
            </a:r>
          </a:p>
          <a:p>
            <a:pPr lvl="0" eaLnBrk="1" hangingPunct="1"/>
            <a:r>
              <a:rPr lang="en-US" altLang="en-US" sz="1200" b="1" i="1" dirty="0"/>
              <a:t>-PowerPoint notes handout</a:t>
            </a:r>
          </a:p>
          <a:p>
            <a:pPr lvl="0" eaLnBrk="1" hangingPunct="1"/>
            <a:r>
              <a:rPr lang="en-US" altLang="en-US" sz="1200" b="1" i="1" dirty="0"/>
              <a:t>-RIA curriculum-if staff have a hard copy; the RIA page numbers specific to the topic on some slides are included.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a:t>
            </a:r>
            <a:r>
              <a:rPr lang="en-US" altLang="en-US" sz="1200" b="1" i="1" baseline="0" dirty="0"/>
              <a:t>Transcription Workbook 1 (TWB1)-</a:t>
            </a:r>
            <a:r>
              <a:rPr lang="en-US" altLang="en-US" sz="1200" b="1" i="1" dirty="0"/>
              <a:t>if staff have a hard copy, the TWB1 page numbers specific to the transcription on some slides are included.</a:t>
            </a:r>
          </a:p>
          <a:p>
            <a:pPr lvl="0" eaLnBrk="1" hangingPunct="1"/>
            <a:endParaRPr lang="en-US" altLang="en-US" sz="1200" b="1" i="1" baseline="0" dirty="0"/>
          </a:p>
          <a:p>
            <a:pPr lvl="0" eaLnBrk="1" hangingPunct="1"/>
            <a:r>
              <a:rPr lang="en-US" altLang="en-US" sz="1200" b="1" i="1" baseline="0" dirty="0"/>
              <a:t>Trainer to staff:  </a:t>
            </a:r>
            <a:r>
              <a:rPr lang="en-US" altLang="en-US" sz="1200" b="1" i="0" baseline="0" dirty="0"/>
              <a:t>Lets review!  What does transcribe mean?  Specific to a new medication, who can tell me what is needed to transcribe?  </a:t>
            </a:r>
          </a:p>
        </p:txBody>
      </p:sp>
      <p:sp>
        <p:nvSpPr>
          <p:cNvPr id="4" name="Slide Number Placeholder 3"/>
          <p:cNvSpPr>
            <a:spLocks noGrp="1"/>
          </p:cNvSpPr>
          <p:nvPr>
            <p:ph type="sldNum" sz="quarter" idx="10"/>
          </p:nvPr>
        </p:nvSpPr>
        <p:spPr/>
        <p:txBody>
          <a:bodyPr/>
          <a:lstStyle/>
          <a:p>
            <a:fld id="{6B0AEF73-4246-4147-ABD6-4FA5636718E4}" type="slidenum">
              <a:rPr lang="en-US" smtClean="0"/>
              <a:t>1</a:t>
            </a:fld>
            <a:endParaRPr lang="en-US"/>
          </a:p>
        </p:txBody>
      </p:sp>
    </p:spTree>
    <p:extLst>
      <p:ext uri="{BB962C8B-B14F-4D97-AF65-F5344CB8AC3E}">
        <p14:creationId xmlns:p14="http://schemas.microsoft.com/office/powerpoint/2010/main" val="2775935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b="1" i="1" dirty="0"/>
              <a:t>Trainer to Staff:  </a:t>
            </a:r>
            <a:r>
              <a:rPr lang="en-US" altLang="en-US" b="1" i="0" dirty="0"/>
              <a:t>T</a:t>
            </a:r>
            <a:r>
              <a:rPr lang="en-US" altLang="en-US" sz="1200" b="1" i="0" dirty="0"/>
              <a:t>o</a:t>
            </a:r>
            <a:r>
              <a:rPr lang="en-US" altLang="en-US" sz="1200" b="1" dirty="0"/>
              <a:t> mark the medication as DC’d on a med sheet, the first step is to mark through all the empty spaces next to where the med was scheduled to be given.</a:t>
            </a:r>
          </a:p>
          <a:p>
            <a:pPr lvl="0" eaLnBrk="1" hangingPunct="1"/>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Step 1 will look like this.  You can use straight lines or ‘X’s or a combination if the empty boxes are completely marked through.</a:t>
            </a:r>
          </a:p>
          <a:p>
            <a:pPr lvl="0" eaLnBrk="1" hangingPunct="1"/>
            <a:endParaRPr lang="en-US" altLang="en-US" sz="1200" b="1" dirty="0"/>
          </a:p>
          <a:p>
            <a:pPr lvl="0" eaLnBrk="1" hangingPunct="1"/>
            <a:r>
              <a:rPr lang="en-US" altLang="en-US" sz="1200" b="1" dirty="0"/>
              <a:t>Then draw a diagonal line through left section of med sheet…</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…and write:</a:t>
            </a:r>
          </a:p>
          <a:p>
            <a:pPr lvl="0" eaLnBrk="1" hangingPunct="1"/>
            <a:endParaRPr lang="en-US" altLang="en-US" sz="1200" b="1" dirty="0"/>
          </a:p>
          <a:p>
            <a:pPr marL="171450" lvl="0" indent="-171450" eaLnBrk="1" hangingPunct="1">
              <a:buFont typeface="Arial" panose="020B0604020202020204" pitchFamily="34" charset="0"/>
              <a:buChar char="•"/>
            </a:pPr>
            <a:r>
              <a:rPr lang="en-US" altLang="en-US" sz="1200" b="1" dirty="0"/>
              <a:t>DC</a:t>
            </a:r>
          </a:p>
          <a:p>
            <a:pPr marL="171450" lvl="0" indent="-171450" eaLnBrk="1" hangingPunct="1">
              <a:buFont typeface="Arial" panose="020B0604020202020204" pitchFamily="34" charset="0"/>
              <a:buChar char="•"/>
            </a:pPr>
            <a:r>
              <a:rPr lang="en-US" altLang="en-US" sz="1200" b="1" dirty="0"/>
              <a:t>Date</a:t>
            </a:r>
          </a:p>
          <a:p>
            <a:pPr marL="171450" lvl="0" indent="-171450" eaLnBrk="1" hangingPunct="1">
              <a:buFont typeface="Arial" panose="020B0604020202020204" pitchFamily="34" charset="0"/>
              <a:buChar char="•"/>
            </a:pPr>
            <a:r>
              <a:rPr lang="en-US" altLang="en-US" sz="1200" b="1" dirty="0"/>
              <a:t>Your Initials</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12</a:t>
            </a:fld>
            <a:endParaRPr lang="en-US"/>
          </a:p>
        </p:txBody>
      </p:sp>
    </p:spTree>
    <p:extLst>
      <p:ext uri="{BB962C8B-B14F-4D97-AF65-F5344CB8AC3E}">
        <p14:creationId xmlns:p14="http://schemas.microsoft.com/office/powerpoint/2010/main" val="2234608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b="1" i="1" dirty="0"/>
              <a:t>Trainer to staff:  </a:t>
            </a:r>
            <a:r>
              <a:rPr lang="en-US" altLang="en-US" sz="1200" b="1" dirty="0"/>
              <a:t>Next, draw a diagonal line through the right section of med sheet and</a:t>
            </a:r>
            <a:r>
              <a:rPr lang="en-US" altLang="en-US" sz="1200" b="1" baseline="0" dirty="0"/>
              <a:t> write:</a:t>
            </a:r>
            <a:endParaRPr lang="en-US" altLang="en-US" sz="1200" b="1" dirty="0"/>
          </a:p>
          <a:p>
            <a:pPr lvl="0" eaLnBrk="1" hangingPunct="1"/>
            <a:endParaRPr lang="en-US" altLang="en-US" sz="1200" b="1" dirty="0"/>
          </a:p>
          <a:p>
            <a:pPr marL="171450" lvl="0" indent="-171450" eaLnBrk="1" hangingPunct="1">
              <a:buFont typeface="Arial" panose="020B0604020202020204" pitchFamily="34" charset="0"/>
              <a:buChar char="•"/>
            </a:pPr>
            <a:r>
              <a:rPr lang="en-US" altLang="en-US" sz="1200" b="1" dirty="0"/>
              <a:t>DC</a:t>
            </a:r>
          </a:p>
          <a:p>
            <a:pPr marL="171450" lvl="0" indent="-171450" eaLnBrk="1" hangingPunct="1">
              <a:buFont typeface="Arial" panose="020B0604020202020204" pitchFamily="34" charset="0"/>
              <a:buChar char="•"/>
            </a:pPr>
            <a:r>
              <a:rPr lang="en-US" altLang="en-US" sz="1200" b="1" dirty="0"/>
              <a:t>Date</a:t>
            </a:r>
          </a:p>
          <a:p>
            <a:pPr marL="171450" lvl="0" indent="-171450" eaLnBrk="1" hangingPunct="1">
              <a:buFont typeface="Arial" panose="020B0604020202020204" pitchFamily="34" charset="0"/>
              <a:buChar char="•"/>
            </a:pPr>
            <a:r>
              <a:rPr lang="en-US" altLang="en-US" sz="1200" b="1" dirty="0"/>
              <a:t>Your Initials</a:t>
            </a:r>
          </a:p>
          <a:p>
            <a:pPr lvl="0" eaLnBrk="1" hangingPunct="1"/>
            <a:endParaRPr lang="en-US" altLang="en-US" sz="1200" b="1" dirty="0"/>
          </a:p>
          <a:p>
            <a:pPr lvl="0" eaLnBrk="1" hangingPunct="1"/>
            <a:r>
              <a:rPr lang="en-US" altLang="en-US" sz="1200" b="1" i="1" dirty="0"/>
              <a:t>Trainer to staff:</a:t>
            </a:r>
          </a:p>
          <a:p>
            <a:pPr lvl="0" eaLnBrk="1" hangingPunct="1"/>
            <a:r>
              <a:rPr lang="en-US" altLang="en-US" sz="1200" b="1" dirty="0"/>
              <a:t>Now we go back to the HCP order…</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13</a:t>
            </a:fld>
            <a:endParaRPr lang="en-US"/>
          </a:p>
        </p:txBody>
      </p:sp>
    </p:spTree>
    <p:extLst>
      <p:ext uri="{BB962C8B-B14F-4D97-AF65-F5344CB8AC3E}">
        <p14:creationId xmlns:p14="http://schemas.microsoft.com/office/powerpoint/2010/main" val="3384237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endParaRPr lang="en-US" altLang="en-US" sz="1200" b="1" dirty="0"/>
          </a:p>
          <a:p>
            <a:pPr lvl="0" eaLnBrk="1" hangingPunct="1">
              <a:spcBef>
                <a:spcPct val="20000"/>
              </a:spcBef>
            </a:pPr>
            <a:endParaRPr lang="en-US" altLang="en-US" sz="1200" b="1" dirty="0"/>
          </a:p>
          <a:p>
            <a:pPr lvl="0" eaLnBrk="1" hangingPunct="1">
              <a:spcBef>
                <a:spcPct val="20000"/>
              </a:spcBef>
            </a:pPr>
            <a:r>
              <a:rPr lang="en-US" altLang="en-US" sz="1200" b="1" dirty="0"/>
              <a:t>….and</a:t>
            </a:r>
            <a:r>
              <a:rPr lang="en-US" altLang="en-US" sz="1200" b="1" baseline="0" dirty="0"/>
              <a:t> you are ready to transcribe the next order.</a:t>
            </a:r>
          </a:p>
          <a:p>
            <a:pPr lvl="0" eaLnBrk="1" hangingPunct="1">
              <a:spcBef>
                <a:spcPct val="20000"/>
              </a:spcBef>
            </a:pPr>
            <a:endParaRPr lang="en-US" altLang="en-US" sz="1200" b="1" baseline="0" dirty="0"/>
          </a:p>
          <a:p>
            <a:pPr lvl="0" eaLnBrk="1" hangingPunct="1">
              <a:spcBef>
                <a:spcPct val="20000"/>
              </a:spcBef>
            </a:pPr>
            <a:r>
              <a:rPr lang="en-US" altLang="en-US" b="1" i="1" dirty="0"/>
              <a:t>Trainer to Staff:  </a:t>
            </a:r>
            <a:r>
              <a:rPr lang="en-US" altLang="en-US" sz="1200" b="1" baseline="0" dirty="0"/>
              <a:t>What is the name of the new medication?</a:t>
            </a:r>
            <a:endParaRPr lang="en-US" altLang="en-US" sz="1200" b="1" dirty="0"/>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14</a:t>
            </a:fld>
            <a:endParaRPr lang="en-US"/>
          </a:p>
        </p:txBody>
      </p:sp>
    </p:spTree>
    <p:extLst>
      <p:ext uri="{BB962C8B-B14F-4D97-AF65-F5344CB8AC3E}">
        <p14:creationId xmlns:p14="http://schemas.microsoft.com/office/powerpoint/2010/main" val="2704842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If transcribing this HCP order, you would copy 666mg next to the word ‘dose’ on the med sheet.</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Like this.</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Then look at the corresponding pharmacy label.</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16</a:t>
            </a:fld>
            <a:endParaRPr lang="en-US"/>
          </a:p>
        </p:txBody>
      </p:sp>
    </p:spTree>
    <p:extLst>
      <p:ext uri="{BB962C8B-B14F-4D97-AF65-F5344CB8AC3E}">
        <p14:creationId xmlns:p14="http://schemas.microsoft.com/office/powerpoint/2010/main" val="692451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Trainer to staff:</a:t>
            </a:r>
            <a:endParaRPr lang="en-US" altLang="en-US" sz="1200" b="1" dirty="0"/>
          </a:p>
          <a:p>
            <a:pPr lvl="0" eaLnBrk="1" hangingPunct="1"/>
            <a:endParaRPr lang="en-US" altLang="en-US" sz="1200" b="1" dirty="0"/>
          </a:p>
          <a:p>
            <a:pPr lvl="0" eaLnBrk="1" hangingPunct="1"/>
            <a:r>
              <a:rPr lang="en-US" altLang="en-US" sz="1200" b="1" dirty="0"/>
              <a:t>…to</a:t>
            </a:r>
            <a:r>
              <a:rPr lang="en-US" altLang="en-US" sz="1200" b="1" baseline="0" dirty="0"/>
              <a:t> find </a:t>
            </a:r>
            <a:r>
              <a:rPr lang="en-US" altLang="en-US" sz="1200" b="1" dirty="0"/>
              <a:t>the strength of the tablet supplied by the pharmacy and the number of tablets to administer (in the label directions).</a:t>
            </a:r>
          </a:p>
          <a:p>
            <a:pPr lvl="0" eaLnBrk="1" hangingPunct="1"/>
            <a:endParaRPr lang="en-US" altLang="en-US" sz="1200" b="1" dirty="0"/>
          </a:p>
          <a:p>
            <a:pPr lvl="0" eaLnBrk="1" hangingPunct="1"/>
            <a:r>
              <a:rPr lang="en-US" altLang="en-US" sz="1200" b="1" dirty="0"/>
              <a:t>If transcribing, you would copy ‘333mg’ next to the word ‘strength’ on the med sheet.</a:t>
            </a:r>
          </a:p>
          <a:p>
            <a:pPr lvl="0" eaLnBrk="1" hangingPunct="1"/>
            <a:endParaRPr lang="en-US" altLang="en-US" sz="1200" b="1" dirty="0"/>
          </a:p>
          <a:p>
            <a:pPr lvl="0" eaLnBrk="1" hangingPunct="1"/>
            <a:r>
              <a:rPr lang="en-US" altLang="en-US" sz="1200" b="1" dirty="0"/>
              <a:t>If transcribing, you would copy ‘2 tabs’ next to the word ‘amount’ on the med sheet.</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Like this.  </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You can see the brand and generic medication names have also been copied.</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18</a:t>
            </a:fld>
            <a:endParaRPr lang="en-US"/>
          </a:p>
        </p:txBody>
      </p:sp>
    </p:spTree>
    <p:extLst>
      <p:ext uri="{BB962C8B-B14F-4D97-AF65-F5344CB8AC3E}">
        <p14:creationId xmlns:p14="http://schemas.microsoft.com/office/powerpoint/2010/main" val="2465479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Trainer to staff:</a:t>
            </a:r>
            <a:endParaRPr lang="en-US" altLang="en-US" sz="1200"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 route, frequency, and any special instructions or parameters for use may be found on the HCP order and/or the pharmacy label and copied onto the left side of the medication sheet.</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19</a:t>
            </a:fld>
            <a:endParaRPr lang="en-US"/>
          </a:p>
        </p:txBody>
      </p:sp>
    </p:spTree>
    <p:extLst>
      <p:ext uri="{BB962C8B-B14F-4D97-AF65-F5344CB8AC3E}">
        <p14:creationId xmlns:p14="http://schemas.microsoft.com/office/powerpoint/2010/main" val="2553248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RIA p. 80 visual of 3 items required for transcription.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Trainer to staff:  </a:t>
            </a:r>
            <a:r>
              <a:rPr lang="en-US" altLang="en-US" sz="1200" b="1" i="0" dirty="0"/>
              <a:t>correct!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dirty="0"/>
          </a:p>
          <a:p>
            <a:pPr lvl="0" eaLnBrk="1" hangingPunct="1"/>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Trainer to staff:</a:t>
            </a:r>
            <a:endParaRPr lang="en-US" altLang="en-US" sz="1200" b="1" dirty="0"/>
          </a:p>
          <a:p>
            <a:endParaRPr lang="en-US" b="1" dirty="0"/>
          </a:p>
          <a:p>
            <a:r>
              <a:rPr lang="en-US" b="1" dirty="0"/>
              <a:t>To complete the grid, first choose times (based on the frequency ordered) In this example, the frequency is three times daily, so we need to choose 3 med times. </a:t>
            </a:r>
          </a:p>
          <a:p>
            <a:r>
              <a:rPr lang="en-US" b="1" dirty="0"/>
              <a:t>Document the times you choose in the hour column; underneath the word ‘hour’ on the med sheet.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Think about the date and time you are transcribing to determine when the first dose can be administered.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If the medication is ordered to be administered for a certain number of days, the days/medication boxes in the grid must be counted.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You will mark through all medication boxes on the dates/times before the medication was ordered.</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20</a:t>
            </a:fld>
            <a:endParaRPr lang="en-US"/>
          </a:p>
        </p:txBody>
      </p:sp>
    </p:spTree>
    <p:extLst>
      <p:ext uri="{BB962C8B-B14F-4D97-AF65-F5344CB8AC3E}">
        <p14:creationId xmlns:p14="http://schemas.microsoft.com/office/powerpoint/2010/main" val="2388865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Trainer to staff:</a:t>
            </a:r>
            <a:endParaRPr lang="en-US" altLang="en-US" sz="1200" b="1" dirty="0"/>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Notice there are 10 open/empty boxes next to each medication time and boxes on either side have an ‘X’ through them.</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Based on how the grid is set up, now write the ‘start’ and ‘stop’ dates on the left side of</a:t>
            </a:r>
            <a:r>
              <a:rPr lang="en-US" sz="1200" b="1" kern="1200" baseline="0" dirty="0">
                <a:solidFill>
                  <a:schemeClr val="tx1"/>
                </a:solidFill>
                <a:effectLst/>
                <a:latin typeface="+mn-lt"/>
                <a:ea typeface="+mn-ea"/>
                <a:cs typeface="+mn-cs"/>
              </a:rPr>
              <a:t> the med sheet</a:t>
            </a:r>
            <a:r>
              <a:rPr lang="en-US" sz="1200" b="1" kern="1200" dirty="0">
                <a:solidFill>
                  <a:schemeClr val="tx1"/>
                </a:solidFill>
                <a:effectLst/>
                <a:latin typeface="+mn-lt"/>
                <a:ea typeface="+mn-ea"/>
                <a:cs typeface="+mn-cs"/>
              </a:rPr>
              <a:t>:</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The start date is the date the first dose is scheduled to be administered.</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The stop date is the date the last dose is scheduled to be administered.</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21</a:t>
            </a:fld>
            <a:endParaRPr lang="en-US"/>
          </a:p>
        </p:txBody>
      </p:sp>
    </p:spTree>
    <p:extLst>
      <p:ext uri="{BB962C8B-B14F-4D97-AF65-F5344CB8AC3E}">
        <p14:creationId xmlns:p14="http://schemas.microsoft.com/office/powerpoint/2010/main" val="465601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endParaRPr lang="en-US" altLang="en-US" sz="1200" b="1" dirty="0"/>
          </a:p>
          <a:p>
            <a:pPr lvl="0" eaLnBrk="1" hangingPunct="1">
              <a:spcBef>
                <a:spcPct val="20000"/>
              </a:spcBef>
            </a:pPr>
            <a:endParaRPr lang="en-US" altLang="en-US" sz="1200" b="1" dirty="0"/>
          </a:p>
          <a:p>
            <a:pPr lvl="0" eaLnBrk="1" hangingPunct="1">
              <a:spcBef>
                <a:spcPct val="20000"/>
              </a:spcBef>
            </a:pPr>
            <a:r>
              <a:rPr lang="en-US" altLang="en-US" sz="1200" b="1" dirty="0"/>
              <a:t>Now that the transcription is completed, you are ready to ‘post’ the order.</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After transcribing all the new HCP orders, the orders are ‘posted’.  </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Many times, Service Provider HCP Order forms include the word posted, with spaces for your signature, date and time at the bottom of the form underneath the HCP signature.  </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Your signature means that you are the Certified staff who transcribed the new HCP order.  </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Not all HCP appointments include new orders for medication.  The new HCP order may be to monitor a person’s weight or how much they drink, etc.  These types of HCP orders must have the information communicated to all staff and are also posted and verified.</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Trainer to staff:</a:t>
            </a:r>
            <a:endParaRPr lang="en-US" altLang="en-US" sz="1200" b="1" dirty="0"/>
          </a:p>
          <a:p>
            <a:pPr lvl="0" eaLnBrk="1" hangingPunct="1"/>
            <a:endParaRPr lang="en-US" altLang="en-US" sz="1200" b="1" dirty="0"/>
          </a:p>
          <a:p>
            <a:pPr lvl="0" eaLnBrk="1" hangingPunct="1"/>
            <a:r>
              <a:rPr lang="en-US" altLang="en-US" sz="1200" b="1" dirty="0"/>
              <a:t>Underneath the HCP signature you write the word ‘posted’, your signature, the date and time.  </a:t>
            </a:r>
          </a:p>
          <a:p>
            <a:pPr lvl="0" eaLnBrk="1" hangingPunct="1"/>
            <a:endParaRPr lang="en-US" altLang="en-US" sz="1200" b="1" dirty="0"/>
          </a:p>
          <a:p>
            <a:pPr lvl="0" eaLnBrk="1" hangingPunct="1"/>
            <a:r>
              <a:rPr lang="en-US" altLang="en-US" sz="1200" b="1" dirty="0"/>
              <a:t>The information can be written in any order. </a:t>
            </a: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To the Trainer:  </a:t>
            </a:r>
            <a:r>
              <a:rPr lang="en-US" altLang="en-US" sz="1200" b="1" i="0" dirty="0"/>
              <a:t>ask staff to take out med sheets from Resource Packet, or if you provided staff with a hard copy, take out TWB1.</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i="0"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0" dirty="0"/>
              <a:t>You may want to mention the practice transcriptions are set up in a way the HCP orders the brand name of the medication, and the pharmacy supplies the generic name medication.</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i="1" dirty="0"/>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To the Trainer:  </a:t>
            </a:r>
            <a:r>
              <a:rPr lang="en-US" altLang="en-US" sz="1200" b="1" i="0" dirty="0"/>
              <a:t>review the worksheet on the slide or ask staff to open TWB1 to the worksheet on page 3.</a:t>
            </a:r>
          </a:p>
          <a:p>
            <a:pPr lvl="0" eaLnBrk="1" hangingPunct="1">
              <a:spcBef>
                <a:spcPct val="20000"/>
              </a:spcBef>
            </a:pPr>
            <a:endParaRPr lang="en-US" altLang="en-US" sz="1200" b="1" i="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To the Trainer:  ask staff,</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 If transcribing this HCP order, you would copy what number of  ‘___ mg’ next to the word ‘dose’ on the med sheet?</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i="1" dirty="0"/>
              <a:t>Trainer to staff:</a:t>
            </a:r>
          </a:p>
          <a:p>
            <a:pPr lvl="0" eaLnBrk="1" hangingPunct="1"/>
            <a:endParaRPr lang="en-US" altLang="en-US" sz="1200" b="1" i="0" dirty="0"/>
          </a:p>
          <a:p>
            <a:pPr lvl="0" eaLnBrk="1" hangingPunct="1"/>
            <a:r>
              <a:rPr lang="en-US" altLang="en-US" sz="1200" b="1" i="0" dirty="0"/>
              <a:t>The strength is found on the pharmacy label next to the name of the medication.</a:t>
            </a:r>
          </a:p>
          <a:p>
            <a:pPr lvl="0" eaLnBrk="1" hangingPunct="1"/>
            <a:r>
              <a:rPr lang="en-US" altLang="en-US" sz="1200" b="1" i="0" dirty="0"/>
              <a:t>The amount is also on the pharmacy label specifically in the pharmacy label directions.</a:t>
            </a:r>
          </a:p>
          <a:p>
            <a:pPr lvl="0" eaLnBrk="1" hangingPunct="1"/>
            <a:endParaRPr lang="en-US" altLang="en-US" sz="1200" b="1" i="1" dirty="0"/>
          </a:p>
          <a:p>
            <a:pPr lvl="0" eaLnBrk="1" hangingPunct="1"/>
            <a:r>
              <a:rPr lang="en-US" altLang="en-US" sz="1200" b="1" i="1" dirty="0"/>
              <a:t>To the Trainer:  ask staff,</a:t>
            </a:r>
          </a:p>
          <a:p>
            <a:pPr lvl="0" eaLnBrk="1" hangingPunct="1"/>
            <a:endParaRPr lang="en-US" altLang="en-US" sz="1200" b="1" dirty="0"/>
          </a:p>
          <a:p>
            <a:pPr lvl="0" eaLnBrk="1" hangingPunct="1"/>
            <a:r>
              <a:rPr lang="en-US" altLang="en-US" sz="1200" b="1" dirty="0"/>
              <a:t>If transcribing, you would copy what number of  ‘___ mg’ next to the word ‘strength’ on the med sheet?</a:t>
            </a:r>
          </a:p>
          <a:p>
            <a:pPr lvl="0" eaLnBrk="1" hangingPunct="1"/>
            <a:r>
              <a:rPr lang="en-US" altLang="en-US" sz="1200" b="1" dirty="0"/>
              <a:t>If transcribing, you would copy what number of  ‘___ tabs’ next to the word ‘amount’ on the med sheet?</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i="1" dirty="0"/>
              <a:t>To the Trainer:  </a:t>
            </a:r>
            <a:r>
              <a:rPr lang="en-US" altLang="en-US" sz="1200" b="1" i="0" dirty="0"/>
              <a:t>if staff are using TWB1, before starting transcriptions, consider going through one transcription exercise, in its entirety, to familiarize staff with the documents they will be using. </a:t>
            </a:r>
          </a:p>
          <a:p>
            <a:pPr lvl="0" eaLnBrk="1" hangingPunct="1"/>
            <a:endParaRPr lang="en-US" altLang="en-US" sz="1200" b="1" i="0" dirty="0"/>
          </a:p>
          <a:p>
            <a:pPr lvl="0" eaLnBrk="1" hangingPunct="1"/>
            <a:r>
              <a:rPr lang="en-US" altLang="en-US" sz="1200" b="1" i="0" dirty="0"/>
              <a:t>Regardless if staff are using only the med sheet in their Resource Packet or TWB1, provide detail regarding how to use the scenario (date/time) information.</a:t>
            </a:r>
          </a:p>
          <a:p>
            <a:pPr lvl="0" eaLnBrk="1" hangingPunct="1"/>
            <a:endParaRPr lang="en-US" altLang="en-US" sz="1200"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0" dirty="0"/>
              <a:t>Each slide will include the corresponding TWB1 page number.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0" dirty="0"/>
              <a:t>TWB1 p. 4</a:t>
            </a:r>
          </a:p>
          <a:p>
            <a:pPr lvl="0" eaLnBrk="1" hangingPunct="1"/>
            <a:endParaRPr lang="en-US" altLang="en-US" sz="1200"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Trainer to staff:</a:t>
            </a:r>
            <a:endParaRPr lang="en-US" altLang="en-US" sz="1200" b="1" dirty="0"/>
          </a:p>
          <a:p>
            <a:pPr lvl="0" eaLnBrk="1" hangingPunct="1"/>
            <a:endParaRPr lang="en-US" altLang="en-US" sz="1200" b="1" dirty="0"/>
          </a:p>
          <a:p>
            <a:pPr lvl="0" eaLnBrk="1" hangingPunct="1"/>
            <a:r>
              <a:rPr lang="en-US" altLang="en-US" sz="1200" b="1" dirty="0"/>
              <a:t>It is important to know how to use the pretend date and time.  This is NOT the time of the HCP visit (because the appointment has already happened), and the medication was obtained from the pharmacy.  </a:t>
            </a:r>
          </a:p>
          <a:p>
            <a:pPr lvl="0" eaLnBrk="1" hangingPunct="1"/>
            <a:endParaRPr lang="en-US" altLang="en-US" sz="1200" b="1" dirty="0"/>
          </a:p>
          <a:p>
            <a:pPr lvl="0" eaLnBrk="1" hangingPunct="1"/>
            <a:r>
              <a:rPr lang="en-US" altLang="en-US" sz="1200" b="1" dirty="0"/>
              <a:t>The pretend time is when you are at your work location sitting at a table with the HCP order and the pharmacy labeled package</a:t>
            </a:r>
            <a:r>
              <a:rPr lang="en-US" altLang="en-US" sz="1200" b="1" baseline="0" dirty="0"/>
              <a:t> of medication</a:t>
            </a:r>
            <a:r>
              <a:rPr lang="en-US" altLang="en-US" sz="1200" b="1" dirty="0"/>
              <a:t> in front of you ready to transcribe the information onto the med sheet.  </a:t>
            </a:r>
          </a:p>
          <a:p>
            <a:pPr lvl="0" eaLnBrk="1" hangingPunct="1"/>
            <a:endParaRPr lang="en-US" altLang="en-US" sz="1200" b="1" dirty="0"/>
          </a:p>
          <a:p>
            <a:pPr lvl="0" eaLnBrk="1" hangingPunct="1"/>
            <a:r>
              <a:rPr lang="en-US" altLang="en-US" sz="1200" b="1" dirty="0"/>
              <a:t>Remember you are not giving meds now.  You are getting the med sheet set up and ready for someone else to use to administer meds, after you have gone home for the day.</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i="1" dirty="0"/>
              <a:t>Trainer to staff:  </a:t>
            </a:r>
          </a:p>
          <a:p>
            <a:pPr lvl="0" eaLnBrk="1" hangingPunct="1">
              <a:spcBef>
                <a:spcPct val="20000"/>
              </a:spcBef>
            </a:pPr>
            <a:endParaRPr lang="en-US" altLang="en-US" sz="1200" b="1" i="1" dirty="0"/>
          </a:p>
          <a:p>
            <a:pPr lvl="0" eaLnBrk="1" hangingPunct="1">
              <a:spcBef>
                <a:spcPct val="20000"/>
              </a:spcBef>
            </a:pPr>
            <a:r>
              <a:rPr lang="en-US" altLang="en-US" sz="1200" b="1" i="0" dirty="0"/>
              <a:t>‘You will transcribe using the HCP Order and Pharmacy Label to copy all information onto the correct areas of the medication sheet.’</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Slide Image Placeholder 1"/>
          <p:cNvSpPr>
            <a:spLocks noGrp="1" noRot="1" noChangeAspect="1" noTextEdit="1"/>
          </p:cNvSpPr>
          <p:nvPr>
            <p:ph type="sldImg"/>
          </p:nvPr>
        </p:nvSpPr>
        <p:spPr/>
      </p:sp>
      <p:sp>
        <p:nvSpPr>
          <p:cNvPr id="448515" name="Notes Placeholder 2"/>
          <p:cNvSpPr>
            <a:spLocks noGrp="1"/>
          </p:cNvSpPr>
          <p:nvPr>
            <p:ph type="body"/>
          </p:nvPr>
        </p:nvSpPr>
        <p:spPr/>
        <p:txBody>
          <a:bodyPr wrap="square" lIns="91435" tIns="45718" rIns="91435" bIns="45718" anchor="t"/>
          <a:lstStyle/>
          <a:p>
            <a:pPr lvl="0"/>
            <a:r>
              <a:rPr lang="en-US" altLang="en-US" sz="1200" b="1" i="0" dirty="0"/>
              <a:t>TWB1 p. 5</a:t>
            </a:r>
          </a:p>
          <a:p>
            <a:pPr lvl="0"/>
            <a:endParaRPr lang="en-US" altLang="en-US" sz="1200" b="1" i="1" dirty="0"/>
          </a:p>
          <a:p>
            <a:pPr lvl="0"/>
            <a:r>
              <a:rPr lang="en-US" altLang="en-US" sz="1200" b="1" i="1" dirty="0"/>
              <a:t>To the Trainer:  Ask staff,</a:t>
            </a:r>
          </a:p>
          <a:p>
            <a:pPr lvl="0"/>
            <a:endParaRPr lang="en-US" altLang="en-US" sz="1200" b="1" i="1" dirty="0"/>
          </a:p>
          <a:p>
            <a:pPr marL="171450" lvl="0" indent="-171450">
              <a:buFont typeface="Arial" panose="020B0604020202020204" pitchFamily="34" charset="0"/>
              <a:buChar char="•"/>
            </a:pPr>
            <a:r>
              <a:rPr lang="en-US" altLang="en-US" sz="1200" b="1" dirty="0"/>
              <a:t>What is the name of the staff who has written the top half of the form in preparation for the HCP visit?</a:t>
            </a:r>
          </a:p>
          <a:p>
            <a:pPr marL="171450" lvl="0" indent="-171450">
              <a:buFont typeface="Arial" panose="020B0604020202020204" pitchFamily="34" charset="0"/>
              <a:buChar char="•"/>
            </a:pPr>
            <a:r>
              <a:rPr lang="en-US" altLang="en-US" sz="1200" b="1" dirty="0"/>
              <a:t>What is the reason for the visit?</a:t>
            </a:r>
          </a:p>
          <a:p>
            <a:pPr marL="171450" lvl="0" indent="-171450">
              <a:buFont typeface="Arial" panose="020B0604020202020204" pitchFamily="34" charset="0"/>
              <a:buChar char="•"/>
            </a:pPr>
            <a:r>
              <a:rPr lang="en-US" altLang="en-US" sz="1200" b="1" dirty="0"/>
              <a:t>Is Tina on any current meds?  What is the name of it?</a:t>
            </a:r>
          </a:p>
          <a:p>
            <a:pPr marL="171450" lvl="0" indent="-171450">
              <a:buFont typeface="Arial" panose="020B0604020202020204" pitchFamily="34" charset="0"/>
              <a:buChar char="•"/>
            </a:pPr>
            <a:r>
              <a:rPr lang="en-US" altLang="en-US" sz="1200" b="1" dirty="0"/>
              <a:t>What does the HCP want to do with the current med?</a:t>
            </a:r>
          </a:p>
          <a:p>
            <a:pPr marL="171450" lvl="0" indent="-171450">
              <a:buFont typeface="Arial" panose="020B0604020202020204" pitchFamily="34" charset="0"/>
              <a:buChar char="•"/>
            </a:pPr>
            <a:r>
              <a:rPr lang="en-US" altLang="en-US" sz="1200" b="1" dirty="0"/>
              <a:t>Are any new meds ordered?</a:t>
            </a:r>
          </a:p>
          <a:p>
            <a:pPr lvl="0"/>
            <a:endParaRPr lang="en-US" altLang="en-US" sz="1200" b="1" dirty="0"/>
          </a:p>
          <a:p>
            <a:pPr lvl="0"/>
            <a:r>
              <a:rPr lang="en-US" altLang="en-US" sz="1200" b="1" i="1" dirty="0"/>
              <a:t>Point out to staff, notice the ‘pretend’ date in the instructions is on this form in 3 different places (top, middle and bottom sections).</a:t>
            </a:r>
          </a:p>
          <a:p>
            <a:pPr lvl="0"/>
            <a:endParaRPr lang="en-US" altLang="en-US" sz="1200" b="1" i="1" dirty="0"/>
          </a:p>
        </p:txBody>
      </p:sp>
      <p:sp>
        <p:nvSpPr>
          <p:cNvPr id="448516" name="Slide Number Placeholder 3"/>
          <p:cNvSpPr txBox="1">
            <a:spLocks noGrp="1"/>
          </p:cNvSpPr>
          <p:nvPr>
            <p:ph type="sldNum" sz="quarter"/>
          </p:nvPr>
        </p:nvSpPr>
        <p:spPr>
          <a:xfrm>
            <a:off x="3884027" y="8684926"/>
            <a:ext cx="2972421" cy="457513"/>
          </a:xfrm>
          <a:prstGeom prst="rect">
            <a:avLst/>
          </a:prstGeom>
          <a:noFill/>
          <a:ln w="9525">
            <a:noFill/>
          </a:ln>
        </p:spPr>
        <p:txBody>
          <a:bodyPr lIns="91435" tIns="45718" rIns="91435" bIns="45718" anchor="b"/>
          <a:lstStyle/>
          <a:p>
            <a:pPr defTabSz="914748">
              <a:spcBef>
                <a:spcPct val="0"/>
              </a:spcBef>
            </a:pPr>
            <a:fld id="{9A0DB2DC-4C9A-4742-B13C-FB6460FD3503}" type="slidenum">
              <a:rPr lang="en-US" altLang="en-US" sz="1400" dirty="0"/>
              <a:pPr defTabSz="914748">
                <a:spcBef>
                  <a:spcPct val="0"/>
                </a:spcBef>
              </a:pPr>
              <a:t>30</a:t>
            </a:fld>
            <a:endParaRPr lang="en-US" altLang="en-US" sz="140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TWB1 p. 6</a:t>
            </a:r>
          </a:p>
          <a:p>
            <a:pPr lvl="0" eaLnBrk="1" hangingPunct="1">
              <a:spcBef>
                <a:spcPct val="20000"/>
              </a:spcBef>
            </a:pPr>
            <a:endParaRPr lang="en-US" altLang="en-US" sz="1200" b="1" dirty="0"/>
          </a:p>
          <a:p>
            <a:pPr lvl="0" eaLnBrk="1" hangingPunct="1">
              <a:spcBef>
                <a:spcPct val="20000"/>
              </a:spcBef>
            </a:pPr>
            <a:r>
              <a:rPr lang="en-US" altLang="en-US" sz="1200" b="1" i="1" dirty="0"/>
              <a:t>Trainer to staff:</a:t>
            </a:r>
          </a:p>
          <a:p>
            <a:pPr lvl="0" eaLnBrk="1" hangingPunct="1">
              <a:spcBef>
                <a:spcPct val="20000"/>
              </a:spcBef>
            </a:pPr>
            <a:endParaRPr lang="en-US" altLang="en-US" sz="1200" b="1" i="1" dirty="0"/>
          </a:p>
          <a:p>
            <a:pPr lvl="0" eaLnBrk="1" hangingPunct="1">
              <a:spcBef>
                <a:spcPct val="20000"/>
              </a:spcBef>
            </a:pPr>
            <a:r>
              <a:rPr lang="en-US" altLang="en-US" sz="1200" b="1" dirty="0"/>
              <a:t>You’ll use this med sheet for transcription.</a:t>
            </a:r>
          </a:p>
          <a:p>
            <a:pPr lvl="0" eaLnBrk="1" hangingPunct="1">
              <a:spcBef>
                <a:spcPct val="20000"/>
              </a:spcBef>
            </a:pPr>
            <a:endParaRPr lang="en-US" altLang="en-US" sz="1200" b="1" dirty="0"/>
          </a:p>
          <a:p>
            <a:pPr lvl="0" eaLnBrk="1" hangingPunct="1">
              <a:spcBef>
                <a:spcPct val="20000"/>
              </a:spcBef>
            </a:pPr>
            <a:r>
              <a:rPr lang="en-US" altLang="en-US" sz="1200" b="1" dirty="0"/>
              <a:t>You can see the med listed on the med sheet is the one the HCP has discontinued.</a:t>
            </a:r>
          </a:p>
          <a:p>
            <a:pPr lvl="0" eaLnBrk="1" hangingPunct="1">
              <a:spcBef>
                <a:spcPct val="20000"/>
              </a:spcBef>
            </a:pPr>
            <a:endParaRPr lang="en-US" altLang="en-US" sz="1200" b="1" dirty="0"/>
          </a:p>
          <a:p>
            <a:pPr lvl="0" eaLnBrk="1" hangingPunct="1">
              <a:spcBef>
                <a:spcPct val="20000"/>
              </a:spcBef>
            </a:pPr>
            <a:r>
              <a:rPr lang="en-US" altLang="en-US" sz="1200" b="1" dirty="0"/>
              <a:t>We’ll come back to this sheet.</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31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TWB1 p. 7</a:t>
            </a:r>
          </a:p>
          <a:p>
            <a:pPr lvl="0" eaLnBrk="1" hangingPunct="1">
              <a:spcBef>
                <a:spcPct val="20000"/>
              </a:spcBef>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endParaRPr lang="en-US" altLang="en-US" sz="1200" b="1" dirty="0"/>
          </a:p>
          <a:p>
            <a:pPr lvl="0" eaLnBrk="1" hangingPunct="1">
              <a:spcBef>
                <a:spcPct val="20000"/>
              </a:spcBef>
            </a:pPr>
            <a:endParaRPr lang="en-US" altLang="en-US" sz="1200" b="1" dirty="0"/>
          </a:p>
          <a:p>
            <a:pPr lvl="0" eaLnBrk="1" hangingPunct="1">
              <a:spcBef>
                <a:spcPct val="20000"/>
              </a:spcBef>
            </a:pPr>
            <a:r>
              <a:rPr lang="en-US" altLang="en-US" sz="1200" b="1" dirty="0"/>
              <a:t>Next is the Pharmacy Label</a:t>
            </a:r>
            <a:r>
              <a:rPr lang="en-US" altLang="en-US" sz="1200" b="1" baseline="0" dirty="0"/>
              <a:t>.</a:t>
            </a:r>
          </a:p>
          <a:p>
            <a:pPr lvl="0" eaLnBrk="1" hangingPunct="1">
              <a:spcBef>
                <a:spcPct val="20000"/>
              </a:spcBef>
            </a:pPr>
            <a:endParaRPr lang="en-US" altLang="en-US" sz="1200" b="1" baseline="0" dirty="0"/>
          </a:p>
          <a:p>
            <a:pPr lvl="0" eaLnBrk="1" hangingPunct="1">
              <a:spcBef>
                <a:spcPct val="20000"/>
              </a:spcBef>
            </a:pPr>
            <a:r>
              <a:rPr lang="en-US" altLang="en-US" sz="1200" b="1" baseline="0" dirty="0"/>
              <a:t>Remember you’ll locate the strength of the med and the amount to give on the label.</a:t>
            </a:r>
          </a:p>
          <a:p>
            <a:pPr lvl="0" eaLnBrk="1" hangingPunct="1">
              <a:spcBef>
                <a:spcPct val="20000"/>
              </a:spcBef>
            </a:pPr>
            <a:endParaRPr lang="en-US" altLang="en-US" sz="1200" b="1" baseline="0" dirty="0"/>
          </a:p>
          <a:p>
            <a:pPr lvl="0" eaLnBrk="1" hangingPunct="1">
              <a:spcBef>
                <a:spcPct val="20000"/>
              </a:spcBef>
            </a:pPr>
            <a:r>
              <a:rPr lang="en-US" altLang="en-US" sz="1200" b="1" baseline="0" dirty="0"/>
              <a:t>The Generic Equivalency chart is set up so that brand name medications are in the left column and the corresponding generic names are in the right column. </a:t>
            </a:r>
          </a:p>
          <a:p>
            <a:pPr lvl="0" eaLnBrk="1" hangingPunct="1">
              <a:spcBef>
                <a:spcPct val="20000"/>
              </a:spcBef>
            </a:pPr>
            <a:endParaRPr lang="en-US" altLang="en-US" sz="1200" b="1" baseline="0" dirty="0"/>
          </a:p>
          <a:p>
            <a:pPr lvl="0" eaLnBrk="1" hangingPunct="1">
              <a:spcBef>
                <a:spcPct val="20000"/>
              </a:spcBef>
            </a:pPr>
            <a:r>
              <a:rPr lang="en-US" altLang="en-US" sz="1200" b="1" baseline="0" dirty="0"/>
              <a:t>You are not expected to memorize brand and generic medications, however, you do need to copy the name of each med exactly as written.</a:t>
            </a:r>
          </a:p>
          <a:p>
            <a:pPr lvl="0" eaLnBrk="1" hangingPunct="1">
              <a:spcBef>
                <a:spcPct val="20000"/>
              </a:spcBef>
            </a:pPr>
            <a:endParaRPr lang="en-US" altLang="en-US" sz="1200" b="1" baseline="0" dirty="0"/>
          </a:p>
          <a:p>
            <a:pPr lvl="0" eaLnBrk="1" hangingPunct="1">
              <a:spcBef>
                <a:spcPct val="20000"/>
              </a:spcBef>
            </a:pPr>
            <a:r>
              <a:rPr lang="en-US" altLang="en-US" sz="1200" b="1" baseline="0" dirty="0"/>
              <a:t>Notice there is a mini medication information sheet.  This is meant to mimic how a med info sheet is typically provided by the pharmacy when a new medication is obtained.  Know that you will see it but do nothing with the information for practice purposes.</a:t>
            </a: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32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Trainer to staff:</a:t>
            </a:r>
          </a:p>
          <a:p>
            <a:pPr lvl="0" eaLnBrk="1" hangingPunct="1"/>
            <a:endParaRPr lang="en-US" altLang="en-US" sz="1200" b="1" dirty="0"/>
          </a:p>
          <a:p>
            <a:pPr lvl="0" eaLnBrk="1" hangingPunct="1"/>
            <a:r>
              <a:rPr lang="en-US" altLang="en-US" sz="1200" b="1" dirty="0"/>
              <a:t>Turn back to the HCP order on page 5 and place the corresponding med sheet (on page 6) next to it. </a:t>
            </a:r>
          </a:p>
          <a:p>
            <a:pPr lvl="0" eaLnBrk="1" hangingPunct="1"/>
            <a:r>
              <a:rPr lang="en-US" altLang="en-US" sz="1200" b="1" dirty="0"/>
              <a:t> </a:t>
            </a:r>
          </a:p>
          <a:p>
            <a:pPr lvl="0" eaLnBrk="1" hangingPunct="1"/>
            <a:r>
              <a:rPr lang="en-US" altLang="en-US" sz="1200" b="1" dirty="0"/>
              <a:t>Now let’s DC what was the current med.</a:t>
            </a:r>
          </a:p>
          <a:p>
            <a:pPr lvl="0" eaLnBrk="1" hangingPunct="1"/>
            <a:endParaRPr lang="en-US" altLang="en-US" sz="1200" b="1" dirty="0"/>
          </a:p>
          <a:p>
            <a:pPr lvl="0" eaLnBrk="1" hangingPunct="1"/>
            <a:endParaRPr lang="en-US" altLang="en-US" sz="1200" b="1" dirty="0"/>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33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p>
          <a:p>
            <a:pPr lvl="0" eaLnBrk="1" hangingPunct="1">
              <a:spcBef>
                <a:spcPct val="20000"/>
              </a:spcBef>
            </a:pPr>
            <a:endParaRPr lang="en-US" altLang="en-US" sz="1200" b="1" dirty="0"/>
          </a:p>
          <a:p>
            <a:pPr lvl="0" eaLnBrk="1" hangingPunct="1">
              <a:spcBef>
                <a:spcPct val="20000"/>
              </a:spcBef>
            </a:pPr>
            <a:r>
              <a:rPr lang="en-US" altLang="en-US" sz="1200" b="1" dirty="0"/>
              <a:t>Remember, Step 1 is to cross out all open boxes where the med was scheduled to be given.</a:t>
            </a:r>
          </a:p>
          <a:p>
            <a:pPr lvl="0" eaLnBrk="1" hangingPunct="1">
              <a:spcBef>
                <a:spcPct val="20000"/>
              </a:spcBef>
            </a:pPr>
            <a:endParaRPr lang="en-US" altLang="en-US" sz="1200" b="1" dirty="0"/>
          </a:p>
          <a:p>
            <a:pPr lvl="0" eaLnBrk="1" hangingPunct="1">
              <a:spcBef>
                <a:spcPct val="20000"/>
              </a:spcBef>
            </a:pPr>
            <a:r>
              <a:rPr lang="en-US" altLang="en-US" sz="1200" b="1" dirty="0"/>
              <a:t>You can use an ‘X’ in each box or a straight line.  </a:t>
            </a:r>
          </a:p>
          <a:p>
            <a:pPr lvl="0" eaLnBrk="1" hangingPunct="1">
              <a:spcBef>
                <a:spcPct val="20000"/>
              </a:spcBef>
            </a:pPr>
            <a:endParaRPr lang="en-US" altLang="en-US" sz="1200" b="1" dirty="0"/>
          </a:p>
          <a:p>
            <a:pPr lvl="0" eaLnBrk="1" hangingPunct="1">
              <a:spcBef>
                <a:spcPct val="20000"/>
              </a:spcBef>
            </a:pPr>
            <a:r>
              <a:rPr lang="en-US" altLang="en-US" sz="1200" b="1" dirty="0"/>
              <a:t>If using a straight line, it must be drawn completely through  the boxes.</a:t>
            </a:r>
          </a:p>
          <a:p>
            <a:pPr lvl="0" eaLnBrk="1" hangingPunct="1">
              <a:spcBef>
                <a:spcPct val="20000"/>
              </a:spcBef>
            </a:pPr>
            <a:endParaRPr lang="en-US" altLang="en-US" sz="1200" b="1" dirty="0"/>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34</a:t>
            </a:fld>
            <a:endParaRPr lang="en-US"/>
          </a:p>
        </p:txBody>
      </p:sp>
    </p:spTree>
    <p:extLst>
      <p:ext uri="{BB962C8B-B14F-4D97-AF65-F5344CB8AC3E}">
        <p14:creationId xmlns:p14="http://schemas.microsoft.com/office/powerpoint/2010/main" val="1818598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p>
          <a:p>
            <a:pPr lvl="0" eaLnBrk="1" hangingPunct="1">
              <a:spcBef>
                <a:spcPct val="20000"/>
              </a:spcBef>
            </a:pPr>
            <a:endParaRPr lang="en-US" altLang="en-US" sz="1200" b="1" dirty="0"/>
          </a:p>
          <a:p>
            <a:pPr lvl="0" eaLnBrk="1" hangingPunct="1">
              <a:spcBef>
                <a:spcPct val="20000"/>
              </a:spcBef>
            </a:pPr>
            <a:r>
              <a:rPr lang="en-US" altLang="en-US" sz="1200" b="1" dirty="0"/>
              <a:t>Step 2: on the left side of the med sheet draw a diagonal line and write DC/Date/initials.</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35</a:t>
            </a:fld>
            <a:endParaRPr lang="en-US"/>
          </a:p>
        </p:txBody>
      </p:sp>
    </p:spTree>
    <p:extLst>
      <p:ext uri="{BB962C8B-B14F-4D97-AF65-F5344CB8AC3E}">
        <p14:creationId xmlns:p14="http://schemas.microsoft.com/office/powerpoint/2010/main" val="34837082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1" dirty="0"/>
              <a:t>Trainer to staff:</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Step 3- on the right side of the med sheet draw a diagonal line and on it write DC/Date/initials.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Now, complete</a:t>
            </a:r>
            <a:r>
              <a:rPr lang="en-US" altLang="en-US" sz="1200" b="1" baseline="0" dirty="0"/>
              <a:t> the transcription for the newly ordered medication, starting by looking at the HCP order on page 5 and copying all parts of the order onto the med sheet.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solidFill>
                  <a:srgbClr val="000000"/>
                </a:solidFill>
              </a:rPr>
              <a:t>Now, transcribe the new medication starting with the order, then the label, then the generic equivalency chart, then choose med times, and set up the grid using the pretend date and time.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solidFill>
                <a:srgbClr val="000000"/>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solidFill>
                  <a:srgbClr val="000000"/>
                </a:solidFill>
              </a:rPr>
              <a:t>Don’t forget the start and stop dates!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36</a:t>
            </a:fld>
            <a:endParaRPr lang="en-US"/>
          </a:p>
        </p:txBody>
      </p:sp>
    </p:spTree>
    <p:extLst>
      <p:ext uri="{BB962C8B-B14F-4D97-AF65-F5344CB8AC3E}">
        <p14:creationId xmlns:p14="http://schemas.microsoft.com/office/powerpoint/2010/main" val="4947888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endParaRPr lang="en-US" altLang="en-US" sz="1200" b="1" dirty="0"/>
          </a:p>
          <a:p>
            <a:pPr lvl="0" eaLnBrk="1" hangingPunct="1">
              <a:spcBef>
                <a:spcPct val="20000"/>
              </a:spcBef>
            </a:pPr>
            <a:endParaRPr lang="en-US" altLang="en-US" sz="1200" b="1" dirty="0"/>
          </a:p>
          <a:p>
            <a:pPr lvl="0" eaLnBrk="1" hangingPunct="1">
              <a:spcBef>
                <a:spcPct val="20000"/>
              </a:spcBef>
            </a:pPr>
            <a:r>
              <a:rPr lang="en-US" altLang="en-US" sz="1200" b="1" dirty="0"/>
              <a:t>This is what your med sheet should look like.</a:t>
            </a:r>
          </a:p>
          <a:p>
            <a:pPr lvl="0" eaLnBrk="1" hangingPunct="1">
              <a:spcBef>
                <a:spcPct val="20000"/>
              </a:spcBef>
            </a:pPr>
            <a:endParaRPr lang="en-US" altLang="en-US" sz="1200" b="1" dirty="0"/>
          </a:p>
          <a:p>
            <a:pPr lvl="0" eaLnBrk="1" hangingPunct="1">
              <a:spcBef>
                <a:spcPct val="20000"/>
              </a:spcBef>
            </a:pPr>
            <a:r>
              <a:rPr lang="en-US" altLang="en-US" sz="1200" b="1" dirty="0"/>
              <a:t>Med DC’d by HCP is marked on med sheet and the  newly ordered med is transcribed.</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37</a:t>
            </a:fld>
            <a:endParaRPr lang="en-US"/>
          </a:p>
        </p:txBody>
      </p:sp>
    </p:spTree>
    <p:extLst>
      <p:ext uri="{BB962C8B-B14F-4D97-AF65-F5344CB8AC3E}">
        <p14:creationId xmlns:p14="http://schemas.microsoft.com/office/powerpoint/2010/main" val="14477106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Slide Image Placeholder 1"/>
          <p:cNvSpPr>
            <a:spLocks noGrp="1" noRot="1" noChangeAspect="1" noTextEdit="1"/>
          </p:cNvSpPr>
          <p:nvPr>
            <p:ph type="sldImg"/>
          </p:nvPr>
        </p:nvSpPr>
        <p:spPr/>
      </p:sp>
      <p:sp>
        <p:nvSpPr>
          <p:cNvPr id="454659" name="Notes Placeholder 2"/>
          <p:cNvSpPr>
            <a:spLocks noGrp="1"/>
          </p:cNvSpPr>
          <p:nvPr>
            <p:ph type="body"/>
          </p:nvPr>
        </p:nvSpPr>
        <p:spPr/>
        <p:txBody>
          <a:bodyPr wrap="square" lIns="91435" tIns="45718" rIns="91435" bIns="45718" anchor="t"/>
          <a:lstStyle/>
          <a:p>
            <a:pPr lvl="0" eaLnBrk="1" hangingPunct="1"/>
            <a:r>
              <a:rPr lang="en-US" altLang="en-US" sz="1200" b="1" i="1" dirty="0">
                <a:solidFill>
                  <a:srgbClr val="000000"/>
                </a:solidFill>
              </a:rPr>
              <a:t>Trainer to staff:</a:t>
            </a:r>
          </a:p>
          <a:p>
            <a:pPr lvl="0" eaLnBrk="1" hangingPunct="1"/>
            <a:endParaRPr lang="en-US" altLang="en-US" sz="1200" b="1" dirty="0">
              <a:solidFill>
                <a:srgbClr val="000000"/>
              </a:solidFill>
            </a:endParaRPr>
          </a:p>
          <a:p>
            <a:pPr lvl="0" eaLnBrk="1" hangingPunct="1"/>
            <a:r>
              <a:rPr lang="en-US" altLang="en-US" sz="1200" b="1" dirty="0">
                <a:solidFill>
                  <a:srgbClr val="000000"/>
                </a:solidFill>
              </a:rPr>
              <a:t>Turn back to the HCP order on page 5.  Under the HCP signature write the word ‘posted’, your signature, the date and time (use the pretend date and time in the scenario.)  </a:t>
            </a:r>
          </a:p>
          <a:p>
            <a:pPr lvl="0" eaLnBrk="1" hangingPunct="1"/>
            <a:endParaRPr lang="en-US" altLang="en-US" sz="1200" b="1" dirty="0">
              <a:solidFill>
                <a:srgbClr val="000000"/>
              </a:solidFill>
            </a:endParaRPr>
          </a:p>
          <a:p>
            <a:pPr lvl="0" eaLnBrk="1" hangingPunct="1"/>
            <a:r>
              <a:rPr lang="en-US" altLang="en-US" sz="1200" b="1" dirty="0">
                <a:solidFill>
                  <a:srgbClr val="000000"/>
                </a:solidFill>
              </a:rPr>
              <a:t>In real life, you’ll be using the current date and the time on the clock.</a:t>
            </a:r>
          </a:p>
          <a:p>
            <a:pPr lvl="0" eaLnBrk="1" hangingPunct="1"/>
            <a:endParaRPr lang="en-US" altLang="en-US" sz="1200" b="1" dirty="0">
              <a:solidFill>
                <a:srgbClr val="000000"/>
              </a:solidFill>
            </a:endParaRPr>
          </a:p>
        </p:txBody>
      </p:sp>
      <p:sp>
        <p:nvSpPr>
          <p:cNvPr id="454660" name="Slide Number Placeholder 3"/>
          <p:cNvSpPr txBox="1">
            <a:spLocks noGrp="1"/>
          </p:cNvSpPr>
          <p:nvPr>
            <p:ph type="sldNum" sz="quarter"/>
          </p:nvPr>
        </p:nvSpPr>
        <p:spPr>
          <a:xfrm>
            <a:off x="3884027" y="8684926"/>
            <a:ext cx="2972421" cy="457513"/>
          </a:xfrm>
          <a:prstGeom prst="rect">
            <a:avLst/>
          </a:prstGeom>
          <a:noFill/>
          <a:ln w="9525">
            <a:noFill/>
          </a:ln>
        </p:spPr>
        <p:txBody>
          <a:bodyPr lIns="91435" tIns="45718" rIns="91435" bIns="45718" anchor="b"/>
          <a:lstStyle/>
          <a:p>
            <a:pPr defTabSz="914748">
              <a:spcBef>
                <a:spcPct val="0"/>
              </a:spcBef>
            </a:pPr>
            <a:fld id="{9A0DB2DC-4C9A-4742-B13C-FB6460FD3503}" type="slidenum">
              <a:rPr lang="en-US" altLang="en-US" sz="1400" dirty="0"/>
              <a:pPr defTabSz="914748">
                <a:spcBef>
                  <a:spcPct val="0"/>
                </a:spcBef>
              </a:pPr>
              <a:t>38</a:t>
            </a:fld>
            <a:endParaRPr lang="en-US" altLang="en-US" sz="1400"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TWB1 p. 9</a:t>
            </a:r>
          </a:p>
          <a:p>
            <a:pPr lvl="0" eaLnBrk="1" hangingPunct="1">
              <a:spcBef>
                <a:spcPct val="20000"/>
              </a:spcBef>
            </a:pPr>
            <a:endParaRPr lang="en-US" altLang="en-US" sz="1200" b="1" dirty="0"/>
          </a:p>
          <a:p>
            <a:pPr lvl="0" eaLnBrk="1" hangingPunct="1">
              <a:spcBef>
                <a:spcPct val="20000"/>
              </a:spcBef>
            </a:pPr>
            <a:r>
              <a:rPr lang="en-US" altLang="en-US" sz="1200" b="1" dirty="0"/>
              <a:t>Transcription 2, Tina Lewis.</a:t>
            </a:r>
          </a:p>
          <a:p>
            <a:pPr lvl="0" eaLnBrk="1" hangingPunct="1">
              <a:spcBef>
                <a:spcPct val="20000"/>
              </a:spcBef>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p>
          <a:p>
            <a:pPr lvl="0" eaLnBrk="1" hangingPunct="1">
              <a:spcBef>
                <a:spcPct val="20000"/>
              </a:spcBef>
            </a:pPr>
            <a:endParaRPr lang="en-US" altLang="en-US" sz="1200" b="1" dirty="0"/>
          </a:p>
          <a:p>
            <a:pPr lvl="0" eaLnBrk="1" hangingPunct="1">
              <a:spcBef>
                <a:spcPct val="20000"/>
              </a:spcBef>
            </a:pPr>
            <a:r>
              <a:rPr lang="en-US" altLang="en-US" sz="1200" b="1" dirty="0"/>
              <a:t>What is the pretend date and time in this scenario? </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39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   </a:t>
            </a:r>
            <a:endParaRPr lang="en-US" altLang="en-US" sz="1200" b="1" dirty="0"/>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Remember to:</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b="1"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b="1" dirty="0"/>
              <a:t>Copy/type the information from the HCP Order and Pharmacy Label exactly as seen onto the med sheet.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b="1" dirty="0"/>
              <a:t>There are some medication names that differ only by a couple of letters.  (Pentobarbital/Phenobarbital).</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b="1" dirty="0"/>
              <a:t>If the transcription is by hand, it must be written so that others can read it.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b="1" dirty="0"/>
              <a:t>The med times you choose must be at least 4 hours apart from one another.</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b="1" dirty="0"/>
              <a:t>In addition, the times chosen must include whether they are ‘am’ or ‘pm’ med times.</a:t>
            </a:r>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Slide Image Placeholder 1"/>
          <p:cNvSpPr>
            <a:spLocks noGrp="1" noRot="1" noChangeAspect="1" noTextEdit="1"/>
          </p:cNvSpPr>
          <p:nvPr>
            <p:ph type="sldImg"/>
          </p:nvPr>
        </p:nvSpPr>
        <p:spPr/>
      </p:sp>
      <p:sp>
        <p:nvSpPr>
          <p:cNvPr id="456707" name="Notes Placeholder 2"/>
          <p:cNvSpPr>
            <a:spLocks noGrp="1"/>
          </p:cNvSpPr>
          <p:nvPr>
            <p:ph type="body"/>
          </p:nvPr>
        </p:nvSpPr>
        <p:spPr/>
        <p:txBody>
          <a:bodyPr wrap="square" lIns="91435" tIns="45718" rIns="91435" bIns="45718"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0" dirty="0"/>
              <a:t>TWB1 p. 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Trainer to staff:</a:t>
            </a:r>
            <a:endParaRPr lang="en-US" altLang="en-US" sz="1200" b="1" dirty="0"/>
          </a:p>
          <a:p>
            <a:pPr lvl="0" eaLnBrk="1" hangingPunct="1"/>
            <a:endParaRPr lang="en-US" alt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What is the reason for the visit?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What were the ‘Health Care Provider Findings’?</a:t>
            </a:r>
          </a:p>
          <a:p>
            <a:pPr lvl="0" eaLnBrk="1" hangingPunct="1"/>
            <a:r>
              <a:rPr lang="en-US" altLang="en-US" sz="1200" b="1" dirty="0"/>
              <a:t>What does the HCP want to happen with the current med?</a:t>
            </a:r>
          </a:p>
          <a:p>
            <a:pPr lvl="0" eaLnBrk="1" hangingPunct="1"/>
            <a:r>
              <a:rPr lang="en-US" altLang="en-US" sz="1200" b="1" dirty="0"/>
              <a:t>How many new meds are there?  </a:t>
            </a:r>
          </a:p>
          <a:p>
            <a:pPr lvl="0" eaLnBrk="1" hangingPunct="1"/>
            <a:r>
              <a:rPr lang="en-US" altLang="en-US" sz="1200" b="1" dirty="0"/>
              <a:t>What is the dose of Armour Thyroid?  Circle it.  </a:t>
            </a:r>
          </a:p>
          <a:p>
            <a:pPr lvl="0" eaLnBrk="1" hangingPunct="1"/>
            <a:r>
              <a:rPr lang="en-US" altLang="en-US" sz="1200" b="1" dirty="0"/>
              <a:t>The dose of Inderal? Circle it.  </a:t>
            </a:r>
          </a:p>
          <a:p>
            <a:pPr lvl="0" eaLnBrk="1" hangingPunct="1"/>
            <a:r>
              <a:rPr lang="en-US" altLang="en-US" sz="1200" b="1" dirty="0"/>
              <a:t>The dose of Amoxil?  Circle it.  </a:t>
            </a:r>
          </a:p>
          <a:p>
            <a:pPr lvl="0" eaLnBrk="1" hangingPunct="1"/>
            <a:r>
              <a:rPr lang="en-US" altLang="en-US" sz="1200" b="1" dirty="0"/>
              <a:t>Write the word dose (once) so you remember these are the doses of each new med.  </a:t>
            </a:r>
          </a:p>
        </p:txBody>
      </p:sp>
      <p:sp>
        <p:nvSpPr>
          <p:cNvPr id="456708" name="Slide Number Placeholder 3"/>
          <p:cNvSpPr txBox="1">
            <a:spLocks noGrp="1"/>
          </p:cNvSpPr>
          <p:nvPr>
            <p:ph type="sldNum" sz="quarter"/>
          </p:nvPr>
        </p:nvSpPr>
        <p:spPr>
          <a:xfrm>
            <a:off x="3884027" y="8684926"/>
            <a:ext cx="2972421" cy="457513"/>
          </a:xfrm>
          <a:prstGeom prst="rect">
            <a:avLst/>
          </a:prstGeom>
          <a:noFill/>
          <a:ln w="9525">
            <a:noFill/>
          </a:ln>
        </p:spPr>
        <p:txBody>
          <a:bodyPr lIns="91435" tIns="45718" rIns="91435" bIns="45718" anchor="b"/>
          <a:lstStyle/>
          <a:p>
            <a:pPr defTabSz="914748">
              <a:spcBef>
                <a:spcPct val="0"/>
              </a:spcBef>
            </a:pPr>
            <a:fld id="{9A0DB2DC-4C9A-4742-B13C-FB6460FD3503}" type="slidenum">
              <a:rPr lang="en-US" altLang="en-US" sz="1400" dirty="0">
                <a:solidFill>
                  <a:srgbClr val="000000"/>
                </a:solidFill>
              </a:rPr>
              <a:pPr defTabSz="914748">
                <a:spcBef>
                  <a:spcPct val="0"/>
                </a:spcBef>
              </a:pPr>
              <a:t>40</a:t>
            </a:fld>
            <a:endParaRPr lang="en-US" altLang="en-US" sz="1400" dirty="0">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defRPr/>
            </a:pPr>
            <a:r>
              <a:rPr lang="en-US" b="1" dirty="0"/>
              <a:t>TWB1 p. 11</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1" dirty="0"/>
              <a:t>Trainer to staff:</a:t>
            </a:r>
          </a:p>
          <a:p>
            <a:pPr lvl="0" eaLnBrk="1" hangingPunct="1">
              <a:spcBef>
                <a:spcPct val="20000"/>
              </a:spcBef>
            </a:pPr>
            <a:endParaRPr lang="en-US" altLang="en-US" sz="1200" b="1" dirty="0"/>
          </a:p>
          <a:p>
            <a:pPr lvl="0" eaLnBrk="1" hangingPunct="1">
              <a:spcBef>
                <a:spcPct val="20000"/>
              </a:spcBef>
            </a:pPr>
            <a:r>
              <a:rPr lang="en-US" altLang="en-US" sz="1200" b="1" dirty="0"/>
              <a:t>You’ll use this med sheet for the transcriptions.</a:t>
            </a:r>
          </a:p>
          <a:p>
            <a:pPr lvl="0" eaLnBrk="1" hangingPunct="1">
              <a:spcBef>
                <a:spcPct val="20000"/>
              </a:spcBef>
            </a:pPr>
            <a:endParaRPr lang="en-US" altLang="en-US" sz="1200" b="1" dirty="0"/>
          </a:p>
          <a:p>
            <a:pPr lvl="0" eaLnBrk="1" hangingPunct="1">
              <a:spcBef>
                <a:spcPct val="20000"/>
              </a:spcBef>
            </a:pPr>
            <a:r>
              <a:rPr lang="en-US" altLang="en-US" sz="1200" b="1" dirty="0"/>
              <a:t>You can see the med listed on the med sheet is the one the HCP has discontinued on the order.</a:t>
            </a:r>
          </a:p>
          <a:p>
            <a:pPr lvl="0" eaLnBrk="1" hangingPunct="1">
              <a:spcBef>
                <a:spcPct val="20000"/>
              </a:spcBef>
            </a:pPr>
            <a:endParaRPr lang="en-US" altLang="en-US" sz="1200" b="1" dirty="0"/>
          </a:p>
          <a:p>
            <a:pPr lvl="0" eaLnBrk="1" hangingPunct="1">
              <a:spcBef>
                <a:spcPct val="20000"/>
              </a:spcBef>
            </a:pPr>
            <a:r>
              <a:rPr lang="en-US" sz="1200" b="1" i="0" u="none" strike="noStrike" kern="1200" dirty="0">
                <a:solidFill>
                  <a:schemeClr val="tx1"/>
                </a:solidFill>
                <a:effectLst/>
                <a:latin typeface="+mn-lt"/>
                <a:ea typeface="+mn-ea"/>
                <a:cs typeface="+mn-cs"/>
              </a:rPr>
              <a:t>Regarding the Synthroid, occasionally an HCP will order a brand name only medication, in that case only the brand name is required on the medication sheet.</a:t>
            </a: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41</a:t>
            </a:fld>
            <a:endParaRPr lang="en-US"/>
          </a:p>
        </p:txBody>
      </p:sp>
    </p:spTree>
    <p:extLst>
      <p:ext uri="{BB962C8B-B14F-4D97-AF65-F5344CB8AC3E}">
        <p14:creationId xmlns:p14="http://schemas.microsoft.com/office/powerpoint/2010/main" val="921215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Slide Image Placeholder 1"/>
          <p:cNvSpPr>
            <a:spLocks noGrp="1" noRot="1" noChangeAspect="1" noTextEdit="1"/>
          </p:cNvSpPr>
          <p:nvPr>
            <p:ph type="sldImg"/>
          </p:nvPr>
        </p:nvSpPr>
        <p:spPr/>
      </p:sp>
      <p:sp>
        <p:nvSpPr>
          <p:cNvPr id="457731" name="Notes Placeholder 2"/>
          <p:cNvSpPr>
            <a:spLocks noGrp="1"/>
          </p:cNvSpPr>
          <p:nvPr>
            <p:ph type="body"/>
          </p:nvPr>
        </p:nvSpPr>
        <p:spPr/>
        <p:txBody>
          <a:bodyPr wrap="square" lIns="91435" tIns="45718" rIns="91435" bIns="45718" anchor="t"/>
          <a:lstStyle/>
          <a:p>
            <a:pPr lvl="0" eaLnBrk="1" hangingPunct="1"/>
            <a:r>
              <a:rPr lang="en-US" altLang="en-US" sz="1200" b="1" dirty="0">
                <a:solidFill>
                  <a:srgbClr val="000000"/>
                </a:solidFill>
              </a:rPr>
              <a:t>TWB1 p. 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solidFill>
                  <a:srgbClr val="000000"/>
                </a:solidFill>
              </a:rPr>
              <a:t>Trainer to staff:</a:t>
            </a:r>
          </a:p>
          <a:p>
            <a:pPr lvl="0" eaLnBrk="1" hangingPunct="1"/>
            <a:endParaRPr lang="en-US" altLang="en-US" sz="1200" b="1" dirty="0">
              <a:solidFill>
                <a:srgbClr val="000000"/>
              </a:solidFill>
            </a:endParaRPr>
          </a:p>
          <a:p>
            <a:pPr lvl="0" eaLnBrk="1" hangingPunct="1"/>
            <a:r>
              <a:rPr lang="en-US" altLang="en-US" sz="1200" b="1" dirty="0">
                <a:solidFill>
                  <a:srgbClr val="000000"/>
                </a:solidFill>
              </a:rPr>
              <a:t>What is the strength in mgs per tablet of Armour Thyroid supplied by the pharmacy? Circle it.  </a:t>
            </a:r>
          </a:p>
          <a:p>
            <a:pPr lvl="0" eaLnBrk="1" hangingPunct="1"/>
            <a:r>
              <a:rPr lang="en-US" altLang="en-US" sz="1200" b="1" dirty="0">
                <a:solidFill>
                  <a:srgbClr val="000000"/>
                </a:solidFill>
              </a:rPr>
              <a:t>The Inderal?  Circle it.  </a:t>
            </a:r>
          </a:p>
          <a:p>
            <a:pPr lvl="0" eaLnBrk="1" hangingPunct="1"/>
            <a:r>
              <a:rPr lang="en-US" altLang="en-US" sz="1200" b="1" dirty="0">
                <a:solidFill>
                  <a:srgbClr val="000000"/>
                </a:solidFill>
              </a:rPr>
              <a:t>The Amoxil?  Circle it.  </a:t>
            </a:r>
          </a:p>
          <a:p>
            <a:pPr lvl="0" eaLnBrk="1" hangingPunct="1"/>
            <a:r>
              <a:rPr lang="en-US" altLang="en-US" sz="1200" b="1" dirty="0">
                <a:solidFill>
                  <a:srgbClr val="000000"/>
                </a:solidFill>
              </a:rPr>
              <a:t>Then write the word strength once out to the side of the labels.</a:t>
            </a:r>
          </a:p>
          <a:p>
            <a:pPr lvl="0" eaLnBrk="1" hangingPunct="1"/>
            <a:endParaRPr lang="en-US" altLang="en-US" sz="1200" b="1" dirty="0">
              <a:solidFill>
                <a:srgbClr val="000000"/>
              </a:solidFill>
            </a:endParaRPr>
          </a:p>
          <a:p>
            <a:pPr lvl="0"/>
            <a:endParaRPr lang="en-US" altLang="en-US" dirty="0"/>
          </a:p>
        </p:txBody>
      </p:sp>
      <p:sp>
        <p:nvSpPr>
          <p:cNvPr id="457732" name="Slide Number Placeholder 3"/>
          <p:cNvSpPr txBox="1">
            <a:spLocks noGrp="1"/>
          </p:cNvSpPr>
          <p:nvPr>
            <p:ph type="sldNum" sz="quarter"/>
          </p:nvPr>
        </p:nvSpPr>
        <p:spPr>
          <a:xfrm>
            <a:off x="3884027" y="8684926"/>
            <a:ext cx="2972421" cy="457513"/>
          </a:xfrm>
          <a:prstGeom prst="rect">
            <a:avLst/>
          </a:prstGeom>
          <a:noFill/>
          <a:ln w="9525">
            <a:noFill/>
          </a:ln>
        </p:spPr>
        <p:txBody>
          <a:bodyPr lIns="91435" tIns="45718" rIns="91435" bIns="45718" anchor="b"/>
          <a:lstStyle/>
          <a:p>
            <a:pPr defTabSz="914748">
              <a:spcBef>
                <a:spcPct val="0"/>
              </a:spcBef>
            </a:pPr>
            <a:fld id="{9A0DB2DC-4C9A-4742-B13C-FB6460FD3503}" type="slidenum">
              <a:rPr lang="en-US" altLang="en-US" sz="1400" dirty="0"/>
              <a:pPr defTabSz="914748">
                <a:spcBef>
                  <a:spcPct val="0"/>
                </a:spcBef>
              </a:pPr>
              <a:t>42</a:t>
            </a:fld>
            <a:endParaRPr lang="en-US" altLang="en-US" sz="1400"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TWB1 p. 13</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Trainer to staff:</a:t>
            </a:r>
          </a:p>
          <a:p>
            <a:endParaRPr lang="en-US" altLang="en-US" sz="1200" b="1" baseline="0" dirty="0"/>
          </a:p>
          <a:p>
            <a:r>
              <a:rPr lang="en-US" altLang="en-US" sz="1200" b="1" baseline="0" dirty="0"/>
              <a:t>Here is the Generic Equivalency chart.</a:t>
            </a:r>
          </a:p>
          <a:p>
            <a:endParaRPr lang="en-US" sz="1200" b="1" baseline="0" dirty="0"/>
          </a:p>
          <a:p>
            <a:pPr lvl="0" eaLnBrk="1" hangingPunct="1"/>
            <a:r>
              <a:rPr lang="en-US" altLang="en-US" sz="1200" b="1" dirty="0">
                <a:solidFill>
                  <a:srgbClr val="000000"/>
                </a:solidFill>
              </a:rPr>
              <a:t>Let’s go back to the HCP order on p. 10, have your med sheet next to it and start by marking the med as DC’d on the med sheet.</a:t>
            </a:r>
          </a:p>
          <a:p>
            <a:pPr lvl="0" eaLnBrk="1" hangingPunct="1"/>
            <a:endParaRPr lang="en-US" altLang="en-US" sz="1200" b="1" dirty="0">
              <a:solidFill>
                <a:srgbClr val="000000"/>
              </a:solidFill>
            </a:endParaRPr>
          </a:p>
          <a:p>
            <a:pPr lvl="0" eaLnBrk="1" hangingPunct="1"/>
            <a:r>
              <a:rPr lang="en-US" altLang="en-US" sz="1200" b="1" dirty="0">
                <a:solidFill>
                  <a:srgbClr val="000000"/>
                </a:solidFill>
              </a:rPr>
              <a:t>Complete each transcription separately from beginning to end (start with the first order looking at the HCP order, then the label, then the generic equivalency chart, then choose med times, then set up the grid using the pretend date and </a:t>
            </a:r>
            <a:r>
              <a:rPr lang="en-US" altLang="en-US" sz="1200" b="1">
                <a:solidFill>
                  <a:srgbClr val="000000"/>
                </a:solidFill>
              </a:rPr>
              <a:t>time.)</a:t>
            </a:r>
            <a:endParaRPr lang="en-US" altLang="en-US" sz="1200" b="1" dirty="0">
              <a:solidFill>
                <a:srgbClr val="000000"/>
              </a:solidFill>
            </a:endParaRPr>
          </a:p>
          <a:p>
            <a:endParaRPr lang="en-US" b="1" dirty="0"/>
          </a:p>
          <a:p>
            <a:endParaRPr lang="en-US" b="1" dirty="0"/>
          </a:p>
        </p:txBody>
      </p:sp>
      <p:sp>
        <p:nvSpPr>
          <p:cNvPr id="4" name="Slide Number Placeholder 3"/>
          <p:cNvSpPr>
            <a:spLocks noGrp="1"/>
          </p:cNvSpPr>
          <p:nvPr>
            <p:ph type="sldNum" sz="quarter" idx="5"/>
          </p:nvPr>
        </p:nvSpPr>
        <p:spPr/>
        <p:txBody>
          <a:bodyPr/>
          <a:lstStyle/>
          <a:p>
            <a:fld id="{6B0AEF73-4246-4147-ABD6-4FA5636718E4}" type="slidenum">
              <a:rPr lang="en-US" smtClean="0"/>
              <a:t>43</a:t>
            </a:fld>
            <a:endParaRPr lang="en-US"/>
          </a:p>
        </p:txBody>
      </p:sp>
    </p:spTree>
    <p:extLst>
      <p:ext uri="{BB962C8B-B14F-4D97-AF65-F5344CB8AC3E}">
        <p14:creationId xmlns:p14="http://schemas.microsoft.com/office/powerpoint/2010/main" val="2715482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Answer sheet transcription #2 Tina Lewis.</a:t>
            </a:r>
          </a:p>
          <a:p>
            <a:pPr lvl="0" eaLnBrk="1" hangingPunct="1">
              <a:spcBef>
                <a:spcPct val="20000"/>
              </a:spcBef>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p>
          <a:p>
            <a:pPr lvl="0" eaLnBrk="1" hangingPunct="1">
              <a:spcBef>
                <a:spcPct val="20000"/>
              </a:spcBef>
            </a:pPr>
            <a:endParaRPr lang="en-US" altLang="en-US" sz="1200" b="1" dirty="0"/>
          </a:p>
          <a:p>
            <a:pPr lvl="0" eaLnBrk="1" hangingPunct="1">
              <a:spcBef>
                <a:spcPct val="20000"/>
              </a:spcBef>
            </a:pPr>
            <a:r>
              <a:rPr lang="en-US" altLang="en-US" sz="1200" b="1" dirty="0"/>
              <a:t>This is what your med sheet should look like.</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44</a:t>
            </a:fld>
            <a:endParaRPr lang="en-US"/>
          </a:p>
        </p:txBody>
      </p:sp>
    </p:spTree>
    <p:extLst>
      <p:ext uri="{BB962C8B-B14F-4D97-AF65-F5344CB8AC3E}">
        <p14:creationId xmlns:p14="http://schemas.microsoft.com/office/powerpoint/2010/main" val="10546146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TWB1 p. 15</a:t>
            </a:r>
          </a:p>
          <a:p>
            <a:pPr lvl="0" eaLnBrk="1" hangingPunct="1">
              <a:spcBef>
                <a:spcPct val="20000"/>
              </a:spcBef>
            </a:pPr>
            <a:endParaRPr lang="en-US" altLang="en-US" sz="1200" b="1" dirty="0"/>
          </a:p>
          <a:p>
            <a:pPr lvl="0" eaLnBrk="1" hangingPunct="1">
              <a:spcBef>
                <a:spcPct val="20000"/>
              </a:spcBef>
            </a:pPr>
            <a:r>
              <a:rPr lang="en-US" altLang="en-US" sz="1200" b="1" dirty="0"/>
              <a:t>Transcription 3, Jane McCarthy</a:t>
            </a:r>
          </a:p>
          <a:p>
            <a:pPr lvl="0" eaLnBrk="1" hangingPunct="1">
              <a:spcBef>
                <a:spcPct val="20000"/>
              </a:spcBef>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p>
          <a:p>
            <a:pPr lvl="0" eaLnBrk="1" hangingPunct="1">
              <a:spcBef>
                <a:spcPct val="20000"/>
              </a:spcBef>
            </a:pPr>
            <a:endParaRPr lang="en-US" altLang="en-US" sz="1200" b="1" dirty="0"/>
          </a:p>
          <a:p>
            <a:pPr lvl="0" eaLnBrk="1" hangingPunct="1">
              <a:spcBef>
                <a:spcPct val="20000"/>
              </a:spcBef>
            </a:pPr>
            <a:r>
              <a:rPr lang="en-US" altLang="en-US" sz="1200" b="1" dirty="0"/>
              <a:t>What is the pretend date and time in this scenario? </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45</a:t>
            </a:fld>
            <a:endParaRPr lang="en-US"/>
          </a:p>
        </p:txBody>
      </p:sp>
    </p:spTree>
    <p:extLst>
      <p:ext uri="{BB962C8B-B14F-4D97-AF65-F5344CB8AC3E}">
        <p14:creationId xmlns:p14="http://schemas.microsoft.com/office/powerpoint/2010/main" val="23958383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Slide Image Placeholder 1"/>
          <p:cNvSpPr>
            <a:spLocks noGrp="1" noRot="1" noChangeAspect="1" noTextEdit="1"/>
          </p:cNvSpPr>
          <p:nvPr>
            <p:ph type="sldImg"/>
          </p:nvPr>
        </p:nvSpPr>
        <p:spPr/>
      </p:sp>
      <p:sp>
        <p:nvSpPr>
          <p:cNvPr id="456707" name="Notes Placeholder 2"/>
          <p:cNvSpPr>
            <a:spLocks noGrp="1"/>
          </p:cNvSpPr>
          <p:nvPr>
            <p:ph type="body"/>
          </p:nvPr>
        </p:nvSpPr>
        <p:spPr/>
        <p:txBody>
          <a:bodyPr wrap="square" lIns="91435" tIns="45718" rIns="91435" bIns="45718"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0" dirty="0"/>
              <a:t>TWB1 p. 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Trainer to staff:</a:t>
            </a:r>
            <a:endParaRPr lang="en-US" altLang="en-US" sz="1200" b="1" dirty="0"/>
          </a:p>
          <a:p>
            <a:pPr lvl="0" eaLnBrk="1" hangingPunct="1"/>
            <a:endParaRPr lang="en-US" altLang="en-US" sz="1200" b="1" dirty="0"/>
          </a:p>
          <a:p>
            <a:pPr lvl="0" eaLnBrk="1" hangingPunct="1"/>
            <a:r>
              <a:rPr lang="en-US" altLang="en-US" sz="1200" b="1" dirty="0"/>
              <a:t>Let’s look at the reason for the visit.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What was the ‘Health Care Provider Findings’?</a:t>
            </a:r>
          </a:p>
          <a:p>
            <a:pPr lvl="0" eaLnBrk="1" hangingPunct="1"/>
            <a:r>
              <a:rPr lang="en-US" altLang="en-US" sz="1200" b="1" dirty="0"/>
              <a:t>Find the ‘Medication/Treatment Orders’ section of the HCP order.</a:t>
            </a:r>
          </a:p>
          <a:p>
            <a:pPr lvl="0" eaLnBrk="1" hangingPunct="1"/>
            <a:r>
              <a:rPr lang="en-US" altLang="en-US" sz="1200" b="1" dirty="0"/>
              <a:t>What does the HCP want to happen with the current med?</a:t>
            </a:r>
          </a:p>
          <a:p>
            <a:pPr lvl="0" eaLnBrk="1" hangingPunct="1"/>
            <a:r>
              <a:rPr lang="en-US" altLang="en-US" sz="1200" b="1" dirty="0"/>
              <a:t>How many new meds are there?</a:t>
            </a:r>
          </a:p>
          <a:p>
            <a:pPr lvl="0" eaLnBrk="1" hangingPunct="1"/>
            <a:endParaRPr lang="en-US" altLang="en-US" sz="1200" b="1" dirty="0"/>
          </a:p>
        </p:txBody>
      </p:sp>
      <p:sp>
        <p:nvSpPr>
          <p:cNvPr id="456708" name="Slide Number Placeholder 3"/>
          <p:cNvSpPr txBox="1">
            <a:spLocks noGrp="1"/>
          </p:cNvSpPr>
          <p:nvPr>
            <p:ph type="sldNum" sz="quarter"/>
          </p:nvPr>
        </p:nvSpPr>
        <p:spPr>
          <a:xfrm>
            <a:off x="3884027" y="8684926"/>
            <a:ext cx="2972421" cy="457513"/>
          </a:xfrm>
          <a:prstGeom prst="rect">
            <a:avLst/>
          </a:prstGeom>
          <a:noFill/>
          <a:ln w="9525">
            <a:noFill/>
          </a:ln>
        </p:spPr>
        <p:txBody>
          <a:bodyPr lIns="91435" tIns="45718" rIns="91435" bIns="45718" anchor="b"/>
          <a:lstStyle/>
          <a:p>
            <a:pPr marL="0" marR="0" lvl="0" indent="0" algn="r" defTabSz="914748"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en-US" sz="1400" b="0" i="0" u="none" strike="noStrike" kern="1200" cap="none" spc="0" normalizeH="0" baseline="0" noProof="0" dirty="0">
                <a:ln>
                  <a:noFill/>
                </a:ln>
                <a:solidFill>
                  <a:srgbClr val="000000"/>
                </a:solidFill>
                <a:effectLst/>
                <a:uLnTx/>
                <a:uFillTx/>
                <a:latin typeface="Calibri"/>
                <a:ea typeface="+mn-ea"/>
                <a:cs typeface="+mn-cs"/>
              </a:rPr>
              <a:pPr marL="0" marR="0" lvl="0" indent="0" algn="r" defTabSz="914748" rtl="0" eaLnBrk="1" fontAlgn="auto" latinLnBrk="0" hangingPunct="1">
                <a:lnSpc>
                  <a:spcPct val="100000"/>
                </a:lnSpc>
                <a:spcBef>
                  <a:spcPct val="0"/>
                </a:spcBef>
                <a:spcAft>
                  <a:spcPts val="0"/>
                </a:spcAft>
                <a:buClrTx/>
                <a:buSzTx/>
                <a:buFontTx/>
                <a:buNone/>
                <a:tabLst/>
                <a:defRPr/>
              </a:pPr>
              <a:t>46</a:t>
            </a:fld>
            <a:endParaRPr kumimoji="0" lang="en-US" altLang="en-US" sz="14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6177098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0" dirty="0"/>
              <a:t>TWB1 p. 17</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1" dirty="0"/>
              <a:t>Trainer to staff:</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You’ll use this med sheet for the transcription.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You can see the med listed on the med sheet is the one the HCP has discontinued on the order.</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47</a:t>
            </a:fld>
            <a:endParaRPr lang="en-US"/>
          </a:p>
        </p:txBody>
      </p:sp>
    </p:spTree>
    <p:extLst>
      <p:ext uri="{BB962C8B-B14F-4D97-AF65-F5344CB8AC3E}">
        <p14:creationId xmlns:p14="http://schemas.microsoft.com/office/powerpoint/2010/main" val="9154509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Pharmacy label and Generic equivalency chart</a:t>
            </a:r>
            <a:r>
              <a:rPr lang="en-US" altLang="en-US" sz="1200" b="1" baseline="0" dirty="0"/>
              <a:t> used for transcription 3, Jane McCarthy.</a:t>
            </a:r>
          </a:p>
          <a:p>
            <a:pPr lvl="0" eaLnBrk="1" hangingPunct="1">
              <a:spcBef>
                <a:spcPct val="20000"/>
              </a:spcBef>
            </a:pPr>
            <a:endParaRPr lang="en-US" altLang="en-US" sz="1200" b="1" baseline="0" dirty="0"/>
          </a:p>
          <a:p>
            <a:pPr lvl="0" eaLnBrk="1" hangingPunct="1">
              <a:spcBef>
                <a:spcPct val="20000"/>
              </a:spcBef>
            </a:pPr>
            <a:r>
              <a:rPr lang="en-US" altLang="en-US" sz="1200" b="1" baseline="0" dirty="0"/>
              <a:t>TWB1 p. 18</a:t>
            </a: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1" dirty="0"/>
              <a:t>Trainer to staff:</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Let’s start by first turning to the HCP order on p. 16, place the med sheet next to it.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Now DC the Cefaclor then transcribe the new med.</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48</a:t>
            </a:fld>
            <a:endParaRPr lang="en-US"/>
          </a:p>
        </p:txBody>
      </p:sp>
    </p:spTree>
    <p:extLst>
      <p:ext uri="{BB962C8B-B14F-4D97-AF65-F5344CB8AC3E}">
        <p14:creationId xmlns:p14="http://schemas.microsoft.com/office/powerpoint/2010/main" val="23676183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Answer sheet transcription 3, Jane McCarthy.</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i="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p>
          <a:p>
            <a:pPr lvl="0" eaLnBrk="1" hangingPunct="1">
              <a:spcBef>
                <a:spcPct val="20000"/>
              </a:spcBef>
            </a:pPr>
            <a:endParaRPr lang="en-US" altLang="en-US" sz="1200" b="1" dirty="0"/>
          </a:p>
          <a:p>
            <a:pPr lvl="0" eaLnBrk="1" hangingPunct="1">
              <a:spcBef>
                <a:spcPct val="20000"/>
              </a:spcBef>
            </a:pPr>
            <a:r>
              <a:rPr lang="en-US" altLang="en-US" sz="1200" b="1" dirty="0"/>
              <a:t>This is what your med sheet should look like.</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49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b="1" i="0" dirty="0"/>
              <a:t>RIA p. 81 Abbreviation list</a:t>
            </a:r>
          </a:p>
          <a:p>
            <a:pPr lvl="0" eaLnBrk="1" hangingPunct="1"/>
            <a:endParaRPr lang="en-US" altLang="en-US" b="1" i="1" dirty="0"/>
          </a:p>
          <a:p>
            <a:pPr lvl="0" eaLnBrk="1" hangingPunct="1"/>
            <a:r>
              <a:rPr lang="en-US" altLang="en-US" b="1" i="1" dirty="0"/>
              <a:t>Trainer to Staff:  </a:t>
            </a:r>
            <a:r>
              <a:rPr lang="en-US" altLang="en-US" sz="1200" b="1" dirty="0"/>
              <a:t>It is common to sometimes see abbreviations on an HCP order that you are not familiar with;</a:t>
            </a:r>
            <a:r>
              <a:rPr lang="en-US" altLang="en-US" sz="1200" b="1" baseline="0" dirty="0"/>
              <a:t> there s</a:t>
            </a:r>
            <a:r>
              <a:rPr lang="en-US" altLang="en-US" sz="1200" b="1" dirty="0"/>
              <a:t>hould be a reference list in the med area</a:t>
            </a:r>
            <a:r>
              <a:rPr lang="en-US" altLang="en-US" sz="1200" b="1" baseline="0" dirty="0"/>
              <a:t> so that you know what the abbreviation means.  </a:t>
            </a:r>
            <a:endParaRPr lang="en-US" altLang="en-US" sz="1200" b="1" dirty="0"/>
          </a:p>
          <a:p>
            <a:pPr lvl="0" eaLnBrk="1" hangingPunct="1"/>
            <a:endParaRPr lang="en-US" altLang="en-US" sz="1200" b="1" dirty="0"/>
          </a:p>
          <a:p>
            <a:pPr lvl="0" eaLnBrk="1" hangingPunct="1"/>
            <a:r>
              <a:rPr lang="en-US" altLang="en-US" sz="1200" b="1" dirty="0"/>
              <a:t>In</a:t>
            </a:r>
            <a:r>
              <a:rPr lang="en-US" altLang="en-US" sz="1200" b="1" baseline="0" dirty="0"/>
              <a:t> MAP, when transcribing, we w</a:t>
            </a:r>
            <a:r>
              <a:rPr lang="en-US" altLang="en-US" sz="1200" b="1" dirty="0"/>
              <a:t>ill only be using a few abbreviations.</a:t>
            </a:r>
          </a:p>
          <a:p>
            <a:pPr lvl="0" eaLnBrk="1" hangingPunct="1"/>
            <a:endParaRPr lang="en-US" alt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The</a:t>
            </a:r>
            <a:r>
              <a:rPr lang="en-US" altLang="en-US" sz="1200" b="1" baseline="0" dirty="0"/>
              <a:t> list of abbreviations on the screen are acceptable for use </a:t>
            </a:r>
            <a:r>
              <a:rPr lang="en-US" altLang="en-US" sz="1200" b="1" dirty="0"/>
              <a:t>when transcribing.</a:t>
            </a:r>
          </a:p>
          <a:p>
            <a:pPr lvl="0" eaLnBrk="1" hangingPunct="1"/>
            <a:endParaRPr lang="en-US" altLang="en-US" sz="1200" b="1" dirty="0"/>
          </a:p>
          <a:p>
            <a:pPr lvl="0" eaLnBrk="1" hangingPunct="1"/>
            <a:r>
              <a:rPr lang="en-US" altLang="en-US" sz="1200" b="1" i="1" dirty="0"/>
              <a:t>To the Trainer:  </a:t>
            </a:r>
            <a:r>
              <a:rPr lang="en-US" altLang="en-US" sz="1200" b="1" i="0" dirty="0"/>
              <a:t>After review of abbreviations-optional exercise RIA p. 81</a:t>
            </a:r>
          </a:p>
          <a:p>
            <a:pPr lvl="0" eaLnBrk="1" hangingPunct="1">
              <a:spcBef>
                <a:spcPct val="20000"/>
              </a:spcBef>
            </a:pPr>
            <a:endParaRPr lang="en-US" altLang="en-US" sz="1200" b="1" i="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TWB1 p. 20</a:t>
            </a:r>
          </a:p>
          <a:p>
            <a:pPr lvl="0" eaLnBrk="1" hangingPunct="1">
              <a:spcBef>
                <a:spcPct val="20000"/>
              </a:spcBef>
            </a:pPr>
            <a:endParaRPr lang="en-US" altLang="en-US" sz="1200" b="1" dirty="0"/>
          </a:p>
          <a:p>
            <a:pPr lvl="0" eaLnBrk="1" hangingPunct="1">
              <a:spcBef>
                <a:spcPct val="20000"/>
              </a:spcBef>
            </a:pPr>
            <a:r>
              <a:rPr lang="en-US" altLang="en-US" sz="1200" b="1" dirty="0"/>
              <a:t>Transcription 4, Sam Lopes.</a:t>
            </a:r>
          </a:p>
          <a:p>
            <a:pPr lvl="0" eaLnBrk="1" hangingPunct="1">
              <a:spcBef>
                <a:spcPct val="20000"/>
              </a:spcBef>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p>
          <a:p>
            <a:pPr lvl="0" eaLnBrk="1" hangingPunct="1">
              <a:spcBef>
                <a:spcPct val="20000"/>
              </a:spcBef>
            </a:pPr>
            <a:endParaRPr lang="en-US" altLang="en-US" sz="1200" b="1" dirty="0"/>
          </a:p>
          <a:p>
            <a:pPr lvl="0" eaLnBrk="1" hangingPunct="1">
              <a:spcBef>
                <a:spcPct val="20000"/>
              </a:spcBef>
            </a:pPr>
            <a:r>
              <a:rPr lang="en-US" altLang="en-US" sz="1200" b="1" dirty="0"/>
              <a:t>What is the pretend date and time in this scenario? </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50</a:t>
            </a:fld>
            <a:endParaRPr lang="en-US"/>
          </a:p>
        </p:txBody>
      </p:sp>
    </p:spTree>
    <p:extLst>
      <p:ext uri="{BB962C8B-B14F-4D97-AF65-F5344CB8AC3E}">
        <p14:creationId xmlns:p14="http://schemas.microsoft.com/office/powerpoint/2010/main" val="14961998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Slide Image Placeholder 1"/>
          <p:cNvSpPr>
            <a:spLocks noGrp="1" noRot="1" noChangeAspect="1" noTextEdit="1"/>
          </p:cNvSpPr>
          <p:nvPr>
            <p:ph type="sldImg"/>
          </p:nvPr>
        </p:nvSpPr>
        <p:spPr/>
      </p:sp>
      <p:sp>
        <p:nvSpPr>
          <p:cNvPr id="456707" name="Notes Placeholder 2"/>
          <p:cNvSpPr>
            <a:spLocks noGrp="1"/>
          </p:cNvSpPr>
          <p:nvPr>
            <p:ph type="body"/>
          </p:nvPr>
        </p:nvSpPr>
        <p:spPr/>
        <p:txBody>
          <a:bodyPr wrap="square" lIns="91435" tIns="45718" rIns="91435" bIns="45718" anchor="t"/>
          <a:lstStyle/>
          <a:p>
            <a:pPr lvl="0" eaLnBrk="1" hangingPunct="1"/>
            <a:r>
              <a:rPr lang="en-US" altLang="en-US" sz="1200" b="1" i="0" dirty="0"/>
              <a:t>TWB1 p. 21</a:t>
            </a:r>
          </a:p>
          <a:p>
            <a:pPr lvl="0" eaLnBrk="1" hangingPunct="1"/>
            <a:endParaRPr lang="en-US" altLang="en-US" sz="1200"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Trainer to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Look at the reason for the visit.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What was the ‘Health Care Provider Findings’?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Find the ‘Medication/Treatment Orders’ section of the HCP order.</a:t>
            </a:r>
          </a:p>
          <a:p>
            <a:pPr lvl="0" eaLnBrk="1" hangingPunct="1"/>
            <a:r>
              <a:rPr lang="en-US" altLang="en-US" sz="1200" b="1" i="0" dirty="0"/>
              <a:t>What does the ‘Medication/Treatment Order s’ section instruct you to do?</a:t>
            </a:r>
          </a:p>
        </p:txBody>
      </p:sp>
      <p:sp>
        <p:nvSpPr>
          <p:cNvPr id="456708" name="Slide Number Placeholder 3"/>
          <p:cNvSpPr txBox="1">
            <a:spLocks noGrp="1"/>
          </p:cNvSpPr>
          <p:nvPr>
            <p:ph type="sldNum" sz="quarter"/>
          </p:nvPr>
        </p:nvSpPr>
        <p:spPr>
          <a:xfrm>
            <a:off x="3884027" y="8684926"/>
            <a:ext cx="2972421" cy="457513"/>
          </a:xfrm>
          <a:prstGeom prst="rect">
            <a:avLst/>
          </a:prstGeom>
          <a:noFill/>
          <a:ln w="9525">
            <a:noFill/>
          </a:ln>
        </p:spPr>
        <p:txBody>
          <a:bodyPr lIns="91435" tIns="45718" rIns="91435" bIns="45718" anchor="b"/>
          <a:lstStyle/>
          <a:p>
            <a:pPr defTabSz="914748">
              <a:spcBef>
                <a:spcPct val="0"/>
              </a:spcBef>
            </a:pPr>
            <a:fld id="{9A0DB2DC-4C9A-4742-B13C-FB6460FD3503}" type="slidenum">
              <a:rPr lang="en-US" altLang="en-US" sz="1400" dirty="0">
                <a:solidFill>
                  <a:srgbClr val="000000"/>
                </a:solidFill>
              </a:rPr>
              <a:pPr defTabSz="914748">
                <a:spcBef>
                  <a:spcPct val="0"/>
                </a:spcBef>
              </a:pPr>
              <a:t>51</a:t>
            </a:fld>
            <a:endParaRPr lang="en-US" altLang="en-US" sz="1400" dirty="0">
              <a:solidFill>
                <a:srgbClr val="000000"/>
              </a:solidFill>
            </a:endParaRPr>
          </a:p>
        </p:txBody>
      </p:sp>
    </p:spTree>
    <p:extLst>
      <p:ext uri="{BB962C8B-B14F-4D97-AF65-F5344CB8AC3E}">
        <p14:creationId xmlns:p14="http://schemas.microsoft.com/office/powerpoint/2010/main" val="24114580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Blank med sheet for transcription 4, Sam Lopes.</a:t>
            </a:r>
          </a:p>
          <a:p>
            <a:pPr lvl="0" eaLnBrk="1" hangingPunct="1">
              <a:spcBef>
                <a:spcPct val="20000"/>
              </a:spcBef>
            </a:pPr>
            <a:endParaRPr lang="en-US" altLang="en-US" sz="1200" b="1" dirty="0"/>
          </a:p>
          <a:p>
            <a:pPr lvl="0" eaLnBrk="1" hangingPunct="1">
              <a:spcBef>
                <a:spcPct val="20000"/>
              </a:spcBef>
            </a:pPr>
            <a:r>
              <a:rPr lang="en-US" altLang="en-US" sz="1200" b="1" dirty="0"/>
              <a:t>TWB1 p. 22</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1" dirty="0"/>
              <a:t>Trainer to staff:</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You can see the med listed on the med sheet is the one the HCP has discontinued on the order.</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52</a:t>
            </a:fld>
            <a:endParaRPr lang="en-US"/>
          </a:p>
        </p:txBody>
      </p:sp>
    </p:spTree>
    <p:extLst>
      <p:ext uri="{BB962C8B-B14F-4D97-AF65-F5344CB8AC3E}">
        <p14:creationId xmlns:p14="http://schemas.microsoft.com/office/powerpoint/2010/main" val="30706983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Pharmacy label and Generic equivalency chart</a:t>
            </a:r>
            <a:r>
              <a:rPr lang="en-US" altLang="en-US" sz="1200" b="1" baseline="0" dirty="0"/>
              <a:t> used for transcription 4, Sam Lopes.</a:t>
            </a: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a:p>
            <a:pPr lvl="0" eaLnBrk="1" hangingPunct="1">
              <a:spcBef>
                <a:spcPct val="20000"/>
              </a:spcBef>
            </a:pPr>
            <a:r>
              <a:rPr lang="en-US" altLang="en-US" sz="1200" b="1" baseline="0" dirty="0"/>
              <a:t>TWB1 p. 23</a:t>
            </a: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1" dirty="0"/>
              <a:t>Trainer to staff:</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Let’s start by first turning to the HCP order on p. 21, place the med sheet next to it.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Now DC the Amoxicillin, then transcribe the new med.</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53</a:t>
            </a:fld>
            <a:endParaRPr lang="en-US"/>
          </a:p>
        </p:txBody>
      </p:sp>
    </p:spTree>
    <p:extLst>
      <p:ext uri="{BB962C8B-B14F-4D97-AF65-F5344CB8AC3E}">
        <p14:creationId xmlns:p14="http://schemas.microsoft.com/office/powerpoint/2010/main" val="38655842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Answer sheet transcription 4, Sam</a:t>
            </a:r>
            <a:r>
              <a:rPr lang="en-US" altLang="en-US" sz="1200" b="1" baseline="0" dirty="0"/>
              <a:t> Lopes</a:t>
            </a:r>
            <a:r>
              <a:rPr lang="en-US" altLang="en-US" sz="1200" b="1" dirty="0"/>
              <a:t> </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p>
          <a:p>
            <a:pPr lvl="0" eaLnBrk="1" hangingPunct="1">
              <a:spcBef>
                <a:spcPct val="20000"/>
              </a:spcBef>
            </a:pPr>
            <a:endParaRPr lang="en-US" altLang="en-US" sz="1200" b="1" dirty="0"/>
          </a:p>
          <a:p>
            <a:pPr lvl="0" eaLnBrk="1" hangingPunct="1">
              <a:spcBef>
                <a:spcPct val="20000"/>
              </a:spcBef>
            </a:pPr>
            <a:r>
              <a:rPr lang="en-US" altLang="en-US" sz="1200" b="1" dirty="0"/>
              <a:t>This is what your med sheet should look like.</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54</a:t>
            </a:fld>
            <a:endParaRPr lang="en-US"/>
          </a:p>
        </p:txBody>
      </p:sp>
    </p:spTree>
    <p:extLst>
      <p:ext uri="{BB962C8B-B14F-4D97-AF65-F5344CB8AC3E}">
        <p14:creationId xmlns:p14="http://schemas.microsoft.com/office/powerpoint/2010/main" val="2845081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TWB1 p. 25</a:t>
            </a:r>
          </a:p>
          <a:p>
            <a:pPr lvl="0" eaLnBrk="1" hangingPunct="1">
              <a:spcBef>
                <a:spcPct val="20000"/>
              </a:spcBef>
            </a:pPr>
            <a:endParaRPr lang="en-US" altLang="en-US" sz="1200" b="1" dirty="0"/>
          </a:p>
          <a:p>
            <a:pPr lvl="0" eaLnBrk="1" hangingPunct="1">
              <a:spcBef>
                <a:spcPct val="20000"/>
              </a:spcBef>
            </a:pPr>
            <a:r>
              <a:rPr lang="en-US" altLang="en-US" sz="1200" b="1" dirty="0"/>
              <a:t>Transcription 5, Joe Simon.</a:t>
            </a:r>
          </a:p>
          <a:p>
            <a:pPr lvl="0" eaLnBrk="1" hangingPunct="1">
              <a:spcBef>
                <a:spcPct val="20000"/>
              </a:spcBef>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p>
          <a:p>
            <a:pPr lvl="0" eaLnBrk="1" hangingPunct="1">
              <a:spcBef>
                <a:spcPct val="20000"/>
              </a:spcBef>
            </a:pPr>
            <a:endParaRPr lang="en-US" altLang="en-US" sz="1200" b="1" dirty="0"/>
          </a:p>
          <a:p>
            <a:pPr lvl="0" eaLnBrk="1" hangingPunct="1">
              <a:spcBef>
                <a:spcPct val="20000"/>
              </a:spcBef>
            </a:pPr>
            <a:r>
              <a:rPr lang="en-US" altLang="en-US" sz="1200" b="1" dirty="0"/>
              <a:t>What is the pretend date and time in this scenario? </a:t>
            </a:r>
          </a:p>
          <a:p>
            <a:pPr lvl="0" eaLnBrk="1" hangingPunct="1">
              <a:spcBef>
                <a:spcPct val="20000"/>
              </a:spcBef>
            </a:pPr>
            <a:endParaRPr lang="en-US" altLang="en-US" sz="1200"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55</a:t>
            </a:fld>
            <a:endParaRPr lang="en-US"/>
          </a:p>
        </p:txBody>
      </p:sp>
    </p:spTree>
    <p:extLst>
      <p:ext uri="{BB962C8B-B14F-4D97-AF65-F5344CB8AC3E}">
        <p14:creationId xmlns:p14="http://schemas.microsoft.com/office/powerpoint/2010/main" val="23027738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Slide Image Placeholder 1"/>
          <p:cNvSpPr>
            <a:spLocks noGrp="1" noRot="1" noChangeAspect="1" noTextEdit="1"/>
          </p:cNvSpPr>
          <p:nvPr>
            <p:ph type="sldImg"/>
          </p:nvPr>
        </p:nvSpPr>
        <p:spPr/>
      </p:sp>
      <p:sp>
        <p:nvSpPr>
          <p:cNvPr id="456707" name="Notes Placeholder 2"/>
          <p:cNvSpPr>
            <a:spLocks noGrp="1"/>
          </p:cNvSpPr>
          <p:nvPr>
            <p:ph type="body"/>
          </p:nvPr>
        </p:nvSpPr>
        <p:spPr/>
        <p:txBody>
          <a:bodyPr wrap="square" lIns="91435" tIns="45718" rIns="91435" bIns="45718" anchor="t"/>
          <a:lstStyle/>
          <a:p>
            <a:pPr lvl="0" eaLnBrk="1" hangingPunct="1"/>
            <a:r>
              <a:rPr lang="en-US" altLang="en-US" sz="1200" b="1" i="0" dirty="0"/>
              <a:t>TWB1 p. 26</a:t>
            </a:r>
          </a:p>
          <a:p>
            <a:pPr lvl="0" eaLnBrk="1" hangingPunct="1"/>
            <a:endParaRPr lang="en-US" altLang="en-US" sz="1200"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Trainer to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Look at the reason for the visit.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What was the ‘Health Care Provider Findings’?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Find the ‘Medication/Treatment Orders’ section of the HCP order.</a:t>
            </a:r>
          </a:p>
          <a:p>
            <a:pPr lvl="0" eaLnBrk="1" hangingPunct="1"/>
            <a:r>
              <a:rPr lang="en-US" altLang="en-US" sz="1200" b="1" i="0" dirty="0"/>
              <a:t>What does the ‘Medication/Treatment Orders’ section instruct you to do?</a:t>
            </a:r>
          </a:p>
          <a:p>
            <a:pPr lvl="0" eaLnBrk="1" hangingPunct="1"/>
            <a:endParaRPr lang="en-US" altLang="en-US" sz="1200" b="1" dirty="0"/>
          </a:p>
        </p:txBody>
      </p:sp>
      <p:sp>
        <p:nvSpPr>
          <p:cNvPr id="456708" name="Slide Number Placeholder 3"/>
          <p:cNvSpPr txBox="1">
            <a:spLocks noGrp="1"/>
          </p:cNvSpPr>
          <p:nvPr>
            <p:ph type="sldNum" sz="quarter"/>
          </p:nvPr>
        </p:nvSpPr>
        <p:spPr>
          <a:xfrm>
            <a:off x="3884027" y="8684926"/>
            <a:ext cx="2972421" cy="457513"/>
          </a:xfrm>
          <a:prstGeom prst="rect">
            <a:avLst/>
          </a:prstGeom>
          <a:noFill/>
          <a:ln w="9525">
            <a:noFill/>
          </a:ln>
        </p:spPr>
        <p:txBody>
          <a:bodyPr lIns="91435" tIns="45718" rIns="91435" bIns="45718" anchor="b"/>
          <a:lstStyle/>
          <a:p>
            <a:pPr defTabSz="914748">
              <a:spcBef>
                <a:spcPct val="0"/>
              </a:spcBef>
            </a:pPr>
            <a:fld id="{9A0DB2DC-4C9A-4742-B13C-FB6460FD3503}" type="slidenum">
              <a:rPr lang="en-US" altLang="en-US" sz="1400" dirty="0">
                <a:solidFill>
                  <a:srgbClr val="000000"/>
                </a:solidFill>
              </a:rPr>
              <a:pPr defTabSz="914748">
                <a:spcBef>
                  <a:spcPct val="0"/>
                </a:spcBef>
              </a:pPr>
              <a:t>56</a:t>
            </a:fld>
            <a:endParaRPr lang="en-US" altLang="en-US" sz="1400" dirty="0">
              <a:solidFill>
                <a:srgbClr val="000000"/>
              </a:solidFill>
            </a:endParaRPr>
          </a:p>
        </p:txBody>
      </p:sp>
    </p:spTree>
    <p:extLst>
      <p:ext uri="{BB962C8B-B14F-4D97-AF65-F5344CB8AC3E}">
        <p14:creationId xmlns:p14="http://schemas.microsoft.com/office/powerpoint/2010/main" val="435914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Blank med sheet for transcription 5, Joe Simon.</a:t>
            </a:r>
          </a:p>
          <a:p>
            <a:pPr lvl="0" eaLnBrk="1" hangingPunct="1">
              <a:spcBef>
                <a:spcPct val="20000"/>
              </a:spcBef>
            </a:pPr>
            <a:endParaRPr lang="en-US" altLang="en-US" sz="1200" b="1" dirty="0"/>
          </a:p>
          <a:p>
            <a:pPr lvl="0" eaLnBrk="1" hangingPunct="1">
              <a:spcBef>
                <a:spcPct val="20000"/>
              </a:spcBef>
            </a:pPr>
            <a:r>
              <a:rPr lang="en-US" altLang="en-US" sz="1200" b="1" dirty="0"/>
              <a:t>TWB1 p. 27</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1" dirty="0"/>
              <a:t>Trainer to staff:</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You can see the med listed on the med sheet is the one the HCP has discontinued on the order.</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57</a:t>
            </a:fld>
            <a:endParaRPr lang="en-US"/>
          </a:p>
        </p:txBody>
      </p:sp>
    </p:spTree>
    <p:extLst>
      <p:ext uri="{BB962C8B-B14F-4D97-AF65-F5344CB8AC3E}">
        <p14:creationId xmlns:p14="http://schemas.microsoft.com/office/powerpoint/2010/main" val="11419707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Pharmacy label and Generic equivalency chart</a:t>
            </a:r>
            <a:r>
              <a:rPr lang="en-US" altLang="en-US" sz="1200" b="1" baseline="0" dirty="0"/>
              <a:t> used for transcription 5, Joe Simon.</a:t>
            </a:r>
          </a:p>
          <a:p>
            <a:pPr lvl="0" eaLnBrk="1" hangingPunct="1">
              <a:spcBef>
                <a:spcPct val="20000"/>
              </a:spcBef>
            </a:pPr>
            <a:endParaRPr lang="en-US" altLang="en-US" sz="1200" b="1" baseline="0" dirty="0"/>
          </a:p>
          <a:p>
            <a:pPr lvl="0" eaLnBrk="1" hangingPunct="1">
              <a:spcBef>
                <a:spcPct val="20000"/>
              </a:spcBef>
            </a:pPr>
            <a:r>
              <a:rPr lang="en-US" altLang="en-US" sz="1200" b="1" baseline="0" dirty="0"/>
              <a:t>TWB1 p. 28</a:t>
            </a: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1" dirty="0"/>
              <a:t>Trainer to staff:</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Let’s start by first turning to the HCP order on p. 26, place the med sheet next to it.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Now DC the </a:t>
            </a:r>
            <a:r>
              <a:rPr lang="en-US" altLang="en-US" sz="1200" b="1" dirty="0" err="1"/>
              <a:t>Vibramycin</a:t>
            </a:r>
            <a:r>
              <a:rPr lang="en-US" altLang="en-US" sz="1200" b="1" dirty="0"/>
              <a:t>, then transcribe the new medications.</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58</a:t>
            </a:fld>
            <a:endParaRPr lang="en-US"/>
          </a:p>
        </p:txBody>
      </p:sp>
    </p:spTree>
    <p:extLst>
      <p:ext uri="{BB962C8B-B14F-4D97-AF65-F5344CB8AC3E}">
        <p14:creationId xmlns:p14="http://schemas.microsoft.com/office/powerpoint/2010/main" val="29937321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Answer sheet transcription 5,</a:t>
            </a:r>
            <a:r>
              <a:rPr lang="en-US" altLang="en-US" sz="1200" b="1" baseline="0" dirty="0"/>
              <a:t> Joe Simon.</a:t>
            </a:r>
            <a:r>
              <a:rPr lang="en-US" altLang="en-US" sz="1200" b="1" dirty="0"/>
              <a:t> </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p>
          <a:p>
            <a:pPr lvl="0" eaLnBrk="1" hangingPunct="1">
              <a:spcBef>
                <a:spcPct val="20000"/>
              </a:spcBef>
            </a:pPr>
            <a:endParaRPr lang="en-US" altLang="en-US" sz="1200" b="1" dirty="0"/>
          </a:p>
          <a:p>
            <a:pPr lvl="0" eaLnBrk="1" hangingPunct="1">
              <a:spcBef>
                <a:spcPct val="20000"/>
              </a:spcBef>
            </a:pPr>
            <a:r>
              <a:rPr lang="en-US" altLang="en-US" sz="1200" b="1" dirty="0"/>
              <a:t>This is what your med sheet should look like.</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59</a:t>
            </a:fld>
            <a:endParaRPr lang="en-US"/>
          </a:p>
        </p:txBody>
      </p:sp>
    </p:spTree>
    <p:extLst>
      <p:ext uri="{BB962C8B-B14F-4D97-AF65-F5344CB8AC3E}">
        <p14:creationId xmlns:p14="http://schemas.microsoft.com/office/powerpoint/2010/main" val="1685184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RIA p. 82-87</a:t>
            </a:r>
          </a:p>
          <a:p>
            <a:pPr lvl="0" eaLnBrk="1" hangingPunct="1"/>
            <a:endParaRPr lang="en-US" altLang="en-US" sz="1200" b="1" dirty="0"/>
          </a:p>
          <a:p>
            <a:pPr lvl="0" eaLnBrk="1" hangingPunct="1"/>
            <a:r>
              <a:rPr lang="en-US" altLang="en-US" b="1" i="1" dirty="0"/>
              <a:t>Trainer to Staff: </a:t>
            </a:r>
            <a:r>
              <a:rPr lang="en-US" altLang="en-US" sz="1200" b="1" dirty="0"/>
              <a:t>A medication sheet tracks the administration of medication.  </a:t>
            </a:r>
          </a:p>
          <a:p>
            <a:pPr lvl="0" eaLnBrk="1" hangingPunct="1"/>
            <a:r>
              <a:rPr lang="en-US" altLang="en-US" sz="1200" b="1" dirty="0"/>
              <a:t>You are looking at the top portion of a med sheet.</a:t>
            </a:r>
          </a:p>
          <a:p>
            <a:pPr lvl="0" eaLnBrk="1" hangingPunct="1"/>
            <a:endParaRPr lang="en-US" altLang="en-US" sz="1200" b="1" dirty="0"/>
          </a:p>
          <a:p>
            <a:pPr lvl="0" eaLnBrk="1" hangingPunct="1"/>
            <a:r>
              <a:rPr lang="en-US" altLang="en-US" sz="1200" b="1" i="1" dirty="0"/>
              <a:t>To the Trainer:  </a:t>
            </a:r>
            <a:r>
              <a:rPr lang="en-US" altLang="en-US" sz="1200" b="1" dirty="0"/>
              <a:t>Review</a:t>
            </a:r>
            <a:r>
              <a:rPr lang="en-US" altLang="en-US" sz="1200" b="1" baseline="0" dirty="0"/>
              <a:t> each </a:t>
            </a:r>
            <a:r>
              <a:rPr lang="en-US" altLang="en-US" sz="1200" b="1" dirty="0"/>
              <a:t>component of the med sheet.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0" dirty="0"/>
              <a:t>After review of med sheet components-optional exercise RIA p. 89</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TWB1 p. 30.</a:t>
            </a:r>
          </a:p>
          <a:p>
            <a:pPr lvl="0" eaLnBrk="1" hangingPunct="1">
              <a:spcBef>
                <a:spcPct val="20000"/>
              </a:spcBef>
            </a:pPr>
            <a:endParaRPr lang="en-US" altLang="en-US" sz="1200" b="1" dirty="0"/>
          </a:p>
          <a:p>
            <a:pPr lvl="0" eaLnBrk="1" hangingPunct="1">
              <a:spcBef>
                <a:spcPct val="20000"/>
              </a:spcBef>
            </a:pPr>
            <a:r>
              <a:rPr lang="en-US" altLang="en-US" sz="1200" b="1" dirty="0"/>
              <a:t>Transcription 6, Casey Forte.</a:t>
            </a:r>
          </a:p>
          <a:p>
            <a:pPr lvl="0" eaLnBrk="1" hangingPunct="1">
              <a:spcBef>
                <a:spcPct val="20000"/>
              </a:spcBef>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p>
          <a:p>
            <a:pPr lvl="0" eaLnBrk="1" hangingPunct="1">
              <a:spcBef>
                <a:spcPct val="20000"/>
              </a:spcBef>
            </a:pPr>
            <a:endParaRPr lang="en-US" altLang="en-US" sz="1200" b="1" dirty="0"/>
          </a:p>
          <a:p>
            <a:pPr lvl="0" eaLnBrk="1" hangingPunct="1">
              <a:spcBef>
                <a:spcPct val="20000"/>
              </a:spcBef>
            </a:pPr>
            <a:r>
              <a:rPr lang="en-US" altLang="en-US" sz="1200" b="1" dirty="0"/>
              <a:t>What is the pretend date and time in this scenario? </a:t>
            </a:r>
          </a:p>
          <a:p>
            <a:pPr lvl="0" eaLnBrk="1" hangingPunct="1">
              <a:spcBef>
                <a:spcPct val="20000"/>
              </a:spcBef>
            </a:pPr>
            <a:endParaRPr lang="en-US" altLang="en-US" sz="1200"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60</a:t>
            </a:fld>
            <a:endParaRPr lang="en-US"/>
          </a:p>
        </p:txBody>
      </p:sp>
    </p:spTree>
    <p:extLst>
      <p:ext uri="{BB962C8B-B14F-4D97-AF65-F5344CB8AC3E}">
        <p14:creationId xmlns:p14="http://schemas.microsoft.com/office/powerpoint/2010/main" val="23754376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Slide Image Placeholder 1"/>
          <p:cNvSpPr>
            <a:spLocks noGrp="1" noRot="1" noChangeAspect="1" noTextEdit="1"/>
          </p:cNvSpPr>
          <p:nvPr>
            <p:ph type="sldImg"/>
          </p:nvPr>
        </p:nvSpPr>
        <p:spPr/>
      </p:sp>
      <p:sp>
        <p:nvSpPr>
          <p:cNvPr id="456707" name="Notes Placeholder 2"/>
          <p:cNvSpPr>
            <a:spLocks noGrp="1"/>
          </p:cNvSpPr>
          <p:nvPr>
            <p:ph type="body"/>
          </p:nvPr>
        </p:nvSpPr>
        <p:spPr/>
        <p:txBody>
          <a:bodyPr wrap="square" lIns="91435" tIns="45718" rIns="91435" bIns="45718" anchor="t"/>
          <a:lstStyle/>
          <a:p>
            <a:pPr lvl="0" eaLnBrk="1" hangingPunct="1"/>
            <a:r>
              <a:rPr lang="en-US" altLang="en-US" sz="1200" b="1" i="0" dirty="0"/>
              <a:t>TWB1 p. 31</a:t>
            </a:r>
          </a:p>
          <a:p>
            <a:pPr lvl="0" eaLnBrk="1" hangingPunct="1"/>
            <a:endParaRPr lang="en-US" altLang="en-US" sz="1200"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Trainer to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Look at the reason for the visit.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What was the ‘Health Care Provider Findings’?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Find the ‘Medication/Treatment Orders’ section of the HCP order.</a:t>
            </a:r>
          </a:p>
          <a:p>
            <a:pPr lvl="0" eaLnBrk="1" hangingPunct="1"/>
            <a:r>
              <a:rPr lang="en-US" altLang="en-US" sz="1200" b="1" i="0" dirty="0"/>
              <a:t>What does the ‘Medication/Treatment Orders’ section instruct you to do?</a:t>
            </a:r>
          </a:p>
          <a:p>
            <a:pPr lvl="0" eaLnBrk="1" hangingPunct="1"/>
            <a:endParaRPr lang="en-US" altLang="en-US" sz="1200" b="1" dirty="0"/>
          </a:p>
        </p:txBody>
      </p:sp>
      <p:sp>
        <p:nvSpPr>
          <p:cNvPr id="456708" name="Slide Number Placeholder 3"/>
          <p:cNvSpPr txBox="1">
            <a:spLocks noGrp="1"/>
          </p:cNvSpPr>
          <p:nvPr>
            <p:ph type="sldNum" sz="quarter"/>
          </p:nvPr>
        </p:nvSpPr>
        <p:spPr>
          <a:xfrm>
            <a:off x="3884027" y="8684926"/>
            <a:ext cx="2972421" cy="457513"/>
          </a:xfrm>
          <a:prstGeom prst="rect">
            <a:avLst/>
          </a:prstGeom>
          <a:noFill/>
          <a:ln w="9525">
            <a:noFill/>
          </a:ln>
        </p:spPr>
        <p:txBody>
          <a:bodyPr lIns="91435" tIns="45718" rIns="91435" bIns="45718" anchor="b"/>
          <a:lstStyle/>
          <a:p>
            <a:pPr defTabSz="914748">
              <a:spcBef>
                <a:spcPct val="0"/>
              </a:spcBef>
            </a:pPr>
            <a:fld id="{9A0DB2DC-4C9A-4742-B13C-FB6460FD3503}" type="slidenum">
              <a:rPr lang="en-US" altLang="en-US" sz="1400" dirty="0">
                <a:solidFill>
                  <a:srgbClr val="000000"/>
                </a:solidFill>
              </a:rPr>
              <a:pPr defTabSz="914748">
                <a:spcBef>
                  <a:spcPct val="0"/>
                </a:spcBef>
              </a:pPr>
              <a:t>61</a:t>
            </a:fld>
            <a:endParaRPr lang="en-US" altLang="en-US" sz="1400" dirty="0">
              <a:solidFill>
                <a:srgbClr val="000000"/>
              </a:solidFill>
            </a:endParaRPr>
          </a:p>
        </p:txBody>
      </p:sp>
    </p:spTree>
    <p:extLst>
      <p:ext uri="{BB962C8B-B14F-4D97-AF65-F5344CB8AC3E}">
        <p14:creationId xmlns:p14="http://schemas.microsoft.com/office/powerpoint/2010/main" val="39678310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Blank med sheet for transcription 6, Casey Forte.</a:t>
            </a:r>
          </a:p>
          <a:p>
            <a:pPr lvl="0" eaLnBrk="1" hangingPunct="1">
              <a:spcBef>
                <a:spcPct val="20000"/>
              </a:spcBef>
            </a:pPr>
            <a:endParaRPr lang="en-US" altLang="en-US" sz="1200" b="1" dirty="0"/>
          </a:p>
          <a:p>
            <a:pPr lvl="0" eaLnBrk="1" hangingPunct="1">
              <a:spcBef>
                <a:spcPct val="20000"/>
              </a:spcBef>
            </a:pPr>
            <a:r>
              <a:rPr lang="en-US" altLang="en-US" sz="1200" b="1" dirty="0"/>
              <a:t>TWB1 p. 32</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1" dirty="0"/>
              <a:t>Trainer to staff:</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You can see the med listed on the med sheet is the one the HCP has discontinued on the order.</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62</a:t>
            </a:fld>
            <a:endParaRPr lang="en-US"/>
          </a:p>
        </p:txBody>
      </p:sp>
    </p:spTree>
    <p:extLst>
      <p:ext uri="{BB962C8B-B14F-4D97-AF65-F5344CB8AC3E}">
        <p14:creationId xmlns:p14="http://schemas.microsoft.com/office/powerpoint/2010/main" val="41283206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Pharmacy label and Generic equivalency chart</a:t>
            </a:r>
            <a:r>
              <a:rPr lang="en-US" altLang="en-US" sz="1200" b="1" baseline="0" dirty="0"/>
              <a:t> for transcription 6, Casey Forte.</a:t>
            </a:r>
            <a:endParaRPr lang="en-US" altLang="en-US" sz="1200" b="1" dirty="0"/>
          </a:p>
          <a:p>
            <a:pPr lvl="0" eaLnBrk="1" hangingPunct="1">
              <a:spcBef>
                <a:spcPct val="20000"/>
              </a:spcBef>
            </a:pPr>
            <a:endParaRPr lang="en-US" altLang="en-US" sz="1200" b="1" baseline="0" dirty="0"/>
          </a:p>
          <a:p>
            <a:pPr lvl="0" eaLnBrk="1" hangingPunct="1">
              <a:spcBef>
                <a:spcPct val="20000"/>
              </a:spcBef>
            </a:pPr>
            <a:r>
              <a:rPr lang="en-US" altLang="en-US" sz="1200" b="1" baseline="0" dirty="0"/>
              <a:t>TWB1 p. 33</a:t>
            </a: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1" dirty="0"/>
              <a:t>Trainer to staff:</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Let’s start by first turning to the HCP order on p. 31, place the med sheet next to it.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Now DC the Amoxicillin in tablet form, then transcribe Amoxicillin in suspension (liquid) form.</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63</a:t>
            </a:fld>
            <a:endParaRPr lang="en-US"/>
          </a:p>
        </p:txBody>
      </p:sp>
    </p:spTree>
    <p:extLst>
      <p:ext uri="{BB962C8B-B14F-4D97-AF65-F5344CB8AC3E}">
        <p14:creationId xmlns:p14="http://schemas.microsoft.com/office/powerpoint/2010/main" val="11040135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Answer Sheet-Transcription 6,</a:t>
            </a:r>
            <a:r>
              <a:rPr lang="en-US" altLang="en-US" sz="1200" b="1" baseline="0" dirty="0"/>
              <a:t> Casey Forte.</a:t>
            </a:r>
            <a:r>
              <a:rPr lang="en-US" altLang="en-US" sz="1200" b="1" dirty="0"/>
              <a:t> </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p>
          <a:p>
            <a:pPr lvl="0" eaLnBrk="1" hangingPunct="1">
              <a:spcBef>
                <a:spcPct val="20000"/>
              </a:spcBef>
            </a:pPr>
            <a:endParaRPr lang="en-US" altLang="en-US" sz="1200" b="1" dirty="0"/>
          </a:p>
          <a:p>
            <a:pPr lvl="0" eaLnBrk="1" hangingPunct="1">
              <a:spcBef>
                <a:spcPct val="20000"/>
              </a:spcBef>
            </a:pPr>
            <a:r>
              <a:rPr lang="en-US" altLang="en-US" sz="1200" b="1" dirty="0"/>
              <a:t>This is what your med sheet should look like.</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64</a:t>
            </a:fld>
            <a:endParaRPr lang="en-US"/>
          </a:p>
        </p:txBody>
      </p:sp>
    </p:spTree>
    <p:extLst>
      <p:ext uri="{BB962C8B-B14F-4D97-AF65-F5344CB8AC3E}">
        <p14:creationId xmlns:p14="http://schemas.microsoft.com/office/powerpoint/2010/main" val="24208914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TWB1 p. 35.</a:t>
            </a:r>
          </a:p>
          <a:p>
            <a:pPr lvl="0" eaLnBrk="1" hangingPunct="1">
              <a:spcBef>
                <a:spcPct val="20000"/>
              </a:spcBef>
            </a:pPr>
            <a:endParaRPr lang="en-US" altLang="en-US" sz="1200" b="1" dirty="0"/>
          </a:p>
          <a:p>
            <a:pPr lvl="0" eaLnBrk="1" hangingPunct="1">
              <a:spcBef>
                <a:spcPct val="20000"/>
              </a:spcBef>
            </a:pPr>
            <a:r>
              <a:rPr lang="en-US" altLang="en-US" sz="1200" b="1" dirty="0"/>
              <a:t>Transcription Practice 7,  Marie Sousa.</a:t>
            </a:r>
          </a:p>
          <a:p>
            <a:pPr lvl="0" eaLnBrk="1" hangingPunct="1">
              <a:spcBef>
                <a:spcPct val="20000"/>
              </a:spcBef>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p>
          <a:p>
            <a:pPr lvl="0" eaLnBrk="1" hangingPunct="1">
              <a:spcBef>
                <a:spcPct val="20000"/>
              </a:spcBef>
            </a:pPr>
            <a:endParaRPr lang="en-US" altLang="en-US" sz="1200" b="1" dirty="0"/>
          </a:p>
          <a:p>
            <a:pPr lvl="0" eaLnBrk="1" hangingPunct="1">
              <a:spcBef>
                <a:spcPct val="20000"/>
              </a:spcBef>
            </a:pPr>
            <a:r>
              <a:rPr lang="en-US" altLang="en-US" sz="1200" b="1" dirty="0"/>
              <a:t>What is the pretend date and time in this scenario? </a:t>
            </a:r>
          </a:p>
          <a:p>
            <a:pPr lvl="0" eaLnBrk="1" hangingPunct="1">
              <a:spcBef>
                <a:spcPct val="20000"/>
              </a:spcBef>
            </a:pPr>
            <a:endParaRPr lang="en-US" altLang="en-US" sz="1200"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65</a:t>
            </a:fld>
            <a:endParaRPr lang="en-US"/>
          </a:p>
        </p:txBody>
      </p:sp>
    </p:spTree>
    <p:extLst>
      <p:ext uri="{BB962C8B-B14F-4D97-AF65-F5344CB8AC3E}">
        <p14:creationId xmlns:p14="http://schemas.microsoft.com/office/powerpoint/2010/main" val="12143345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Slide Image Placeholder 1"/>
          <p:cNvSpPr>
            <a:spLocks noGrp="1" noRot="1" noChangeAspect="1" noTextEdit="1"/>
          </p:cNvSpPr>
          <p:nvPr>
            <p:ph type="sldImg"/>
          </p:nvPr>
        </p:nvSpPr>
        <p:spPr/>
      </p:sp>
      <p:sp>
        <p:nvSpPr>
          <p:cNvPr id="456707" name="Notes Placeholder 2"/>
          <p:cNvSpPr>
            <a:spLocks noGrp="1"/>
          </p:cNvSpPr>
          <p:nvPr>
            <p:ph type="body"/>
          </p:nvPr>
        </p:nvSpPr>
        <p:spPr/>
        <p:txBody>
          <a:bodyPr wrap="square" lIns="91435" tIns="45718" rIns="91435" bIns="45718" anchor="t"/>
          <a:lstStyle/>
          <a:p>
            <a:pPr lvl="0" eaLnBrk="1" hangingPunct="1"/>
            <a:r>
              <a:rPr lang="en-US" altLang="en-US" sz="1200" b="1" i="0" dirty="0"/>
              <a:t>TWB1 p. 36</a:t>
            </a:r>
          </a:p>
          <a:p>
            <a:pPr lvl="0" eaLnBrk="1" hangingPunct="1"/>
            <a:endParaRPr lang="en-US" altLang="en-US" sz="1200"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Trainer to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Look at the reason for the visit.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What was the ‘Health Care Provider Findings’?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Find the ‘Medication/Treatment Orders’ section of the HCP order.</a:t>
            </a:r>
          </a:p>
          <a:p>
            <a:pPr lvl="0" eaLnBrk="1" hangingPunct="1"/>
            <a:r>
              <a:rPr lang="en-US" altLang="en-US" sz="1200" b="1" i="0" dirty="0"/>
              <a:t>What does the ‘Medication/Treatment Orders’ section instruct you to do?</a:t>
            </a:r>
          </a:p>
          <a:p>
            <a:pPr lvl="0" eaLnBrk="1" hangingPunct="1"/>
            <a:endParaRPr lang="en-US" altLang="en-US" sz="1200" b="1" dirty="0"/>
          </a:p>
        </p:txBody>
      </p:sp>
      <p:sp>
        <p:nvSpPr>
          <p:cNvPr id="456708" name="Slide Number Placeholder 3"/>
          <p:cNvSpPr txBox="1">
            <a:spLocks noGrp="1"/>
          </p:cNvSpPr>
          <p:nvPr>
            <p:ph type="sldNum" sz="quarter"/>
          </p:nvPr>
        </p:nvSpPr>
        <p:spPr>
          <a:xfrm>
            <a:off x="3884027" y="8684926"/>
            <a:ext cx="2972421" cy="457513"/>
          </a:xfrm>
          <a:prstGeom prst="rect">
            <a:avLst/>
          </a:prstGeom>
          <a:noFill/>
          <a:ln w="9525">
            <a:noFill/>
          </a:ln>
        </p:spPr>
        <p:txBody>
          <a:bodyPr lIns="91435" tIns="45718" rIns="91435" bIns="45718" anchor="b"/>
          <a:lstStyle/>
          <a:p>
            <a:pPr defTabSz="914748">
              <a:spcBef>
                <a:spcPct val="0"/>
              </a:spcBef>
            </a:pPr>
            <a:fld id="{9A0DB2DC-4C9A-4742-B13C-FB6460FD3503}" type="slidenum">
              <a:rPr lang="en-US" altLang="en-US" sz="1400" dirty="0">
                <a:solidFill>
                  <a:srgbClr val="000000"/>
                </a:solidFill>
              </a:rPr>
              <a:pPr defTabSz="914748">
                <a:spcBef>
                  <a:spcPct val="0"/>
                </a:spcBef>
              </a:pPr>
              <a:t>66</a:t>
            </a:fld>
            <a:endParaRPr lang="en-US" altLang="en-US" sz="1400" dirty="0">
              <a:solidFill>
                <a:srgbClr val="000000"/>
              </a:solidFill>
            </a:endParaRPr>
          </a:p>
        </p:txBody>
      </p:sp>
    </p:spTree>
    <p:extLst>
      <p:ext uri="{BB962C8B-B14F-4D97-AF65-F5344CB8AC3E}">
        <p14:creationId xmlns:p14="http://schemas.microsoft.com/office/powerpoint/2010/main" val="33420643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Blank med sheet for transcription 7, Marie Sousa.</a:t>
            </a:r>
          </a:p>
          <a:p>
            <a:pPr lvl="0" eaLnBrk="1" hangingPunct="1">
              <a:spcBef>
                <a:spcPct val="20000"/>
              </a:spcBef>
            </a:pPr>
            <a:endParaRPr lang="en-US" altLang="en-US" sz="1200" b="1" dirty="0"/>
          </a:p>
          <a:p>
            <a:pPr lvl="0" eaLnBrk="1" hangingPunct="1">
              <a:spcBef>
                <a:spcPct val="20000"/>
              </a:spcBef>
            </a:pPr>
            <a:r>
              <a:rPr lang="en-US" altLang="en-US" sz="1200" b="1" dirty="0"/>
              <a:t>TWB1 p. 37</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1" dirty="0"/>
              <a:t>Trainer to staff:</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You can see the med listed on the med sheet is the one the HCP has discontinued on the order.</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67</a:t>
            </a:fld>
            <a:endParaRPr lang="en-US"/>
          </a:p>
        </p:txBody>
      </p:sp>
    </p:spTree>
    <p:extLst>
      <p:ext uri="{BB962C8B-B14F-4D97-AF65-F5344CB8AC3E}">
        <p14:creationId xmlns:p14="http://schemas.microsoft.com/office/powerpoint/2010/main" val="13673513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Pharmacy label and Generic equivalency chart</a:t>
            </a:r>
            <a:r>
              <a:rPr lang="en-US" altLang="en-US" sz="1200" b="1" baseline="0" dirty="0"/>
              <a:t> used for transcription 7, Marie Sousa.</a:t>
            </a:r>
            <a:endParaRPr lang="en-US" altLang="en-US" sz="1200" b="1" dirty="0"/>
          </a:p>
          <a:p>
            <a:pPr lvl="0" eaLnBrk="1" hangingPunct="1">
              <a:spcBef>
                <a:spcPct val="20000"/>
              </a:spcBef>
            </a:pPr>
            <a:endParaRPr lang="en-US" altLang="en-US" sz="1200" b="1" baseline="0" dirty="0"/>
          </a:p>
          <a:p>
            <a:pPr lvl="0" eaLnBrk="1" hangingPunct="1">
              <a:spcBef>
                <a:spcPct val="20000"/>
              </a:spcBef>
            </a:pPr>
            <a:r>
              <a:rPr lang="en-US" altLang="en-US" sz="1200" b="1" baseline="0" dirty="0"/>
              <a:t>TWB1 p. 38</a:t>
            </a: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1" dirty="0"/>
              <a:t>Trainer to staff:</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Let’s start by first turning to the HCP order on p. 36, place the med sheet next to it.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Now DC the medication, then transcribe the new medication.</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68</a:t>
            </a:fld>
            <a:endParaRPr lang="en-US"/>
          </a:p>
        </p:txBody>
      </p:sp>
    </p:spTree>
    <p:extLst>
      <p:ext uri="{BB962C8B-B14F-4D97-AF65-F5344CB8AC3E}">
        <p14:creationId xmlns:p14="http://schemas.microsoft.com/office/powerpoint/2010/main" val="34907523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Answer Sheet Transcription 7</a:t>
            </a:r>
            <a:r>
              <a:rPr lang="en-US" altLang="en-US" sz="1200" b="1" baseline="0" dirty="0"/>
              <a:t>, Marie Sousa.</a:t>
            </a:r>
            <a:r>
              <a:rPr lang="en-US" altLang="en-US" sz="1200" b="1" dirty="0"/>
              <a:t> </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p>
          <a:p>
            <a:pPr lvl="0" eaLnBrk="1" hangingPunct="1">
              <a:spcBef>
                <a:spcPct val="20000"/>
              </a:spcBef>
            </a:pPr>
            <a:endParaRPr lang="en-US" altLang="en-US" sz="1200" b="1" dirty="0"/>
          </a:p>
          <a:p>
            <a:pPr lvl="0" eaLnBrk="1" hangingPunct="1">
              <a:spcBef>
                <a:spcPct val="20000"/>
              </a:spcBef>
            </a:pPr>
            <a:r>
              <a:rPr lang="en-US" altLang="en-US" sz="1200" b="1" dirty="0"/>
              <a:t>This is what your med sheet should look like.</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69</a:t>
            </a:fld>
            <a:endParaRPr lang="en-US"/>
          </a:p>
        </p:txBody>
      </p:sp>
    </p:spTree>
    <p:extLst>
      <p:ext uri="{BB962C8B-B14F-4D97-AF65-F5344CB8AC3E}">
        <p14:creationId xmlns:p14="http://schemas.microsoft.com/office/powerpoint/2010/main" val="204617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b="1" dirty="0"/>
              <a:t>RIA p. 90-91</a:t>
            </a:r>
          </a:p>
          <a:p>
            <a:pPr lvl="0" eaLnBrk="1" hangingPunct="1"/>
            <a:endParaRPr lang="en-US" altLang="en-US" b="1" dirty="0"/>
          </a:p>
          <a:p>
            <a:pPr lvl="0" eaLnBrk="1" hangingPunct="1"/>
            <a:r>
              <a:rPr lang="en-US" altLang="en-US" b="1" i="1" dirty="0"/>
              <a:t>Trainer to Staff:  </a:t>
            </a:r>
            <a:r>
              <a:rPr lang="en-US" altLang="en-US" b="1" i="0" dirty="0"/>
              <a:t>The words frequency and time are used interchangeably; there are two parts.  </a:t>
            </a:r>
          </a:p>
          <a:p>
            <a:pPr marL="228600" lvl="0" indent="-228600" eaLnBrk="1" hangingPunct="1">
              <a:buFont typeface="+mj-lt"/>
              <a:buAutoNum type="arabicPeriod"/>
            </a:pPr>
            <a:r>
              <a:rPr lang="en-US" altLang="en-US" b="1" i="0" dirty="0"/>
              <a:t>The number of times per day the HCP order specifies that the med be given.</a:t>
            </a:r>
          </a:p>
          <a:p>
            <a:pPr marL="228600" lvl="0" indent="-228600" eaLnBrk="1" hangingPunct="1">
              <a:buFont typeface="+mj-lt"/>
              <a:buAutoNum type="arabicPeriod"/>
            </a:pPr>
            <a:r>
              <a:rPr lang="en-US" altLang="en-US" b="1" i="0" dirty="0"/>
              <a:t>The specific hours chosen for each med time</a:t>
            </a:r>
          </a:p>
          <a:p>
            <a:pPr marL="228600" lvl="0" indent="-228600" eaLnBrk="1" hangingPunct="1">
              <a:buFont typeface="+mj-lt"/>
              <a:buAutoNum type="arabicPeriod"/>
            </a:pPr>
            <a:endParaRPr lang="en-US" altLang="en-US" b="1" i="0" dirty="0"/>
          </a:p>
          <a:p>
            <a:pPr lvl="0" eaLnBrk="1" hangingPunct="1"/>
            <a:r>
              <a:rPr lang="en-US" altLang="en-US" b="1" i="0" dirty="0"/>
              <a:t>When choosing med times, </a:t>
            </a:r>
            <a:r>
              <a:rPr lang="en-US" altLang="en-US" b="1" i="1" dirty="0"/>
              <a:t>c</a:t>
            </a:r>
            <a:r>
              <a:rPr lang="en-US" altLang="en-US" b="1" dirty="0"/>
              <a:t>onsider:</a:t>
            </a:r>
            <a:r>
              <a:rPr lang="en-US" altLang="en-US" b="1" baseline="0" dirty="0"/>
              <a:t> </a:t>
            </a:r>
            <a:r>
              <a:rPr lang="en-US" altLang="en-US" b="1" dirty="0"/>
              <a:t>Persons daily schedule, Service</a:t>
            </a:r>
            <a:r>
              <a:rPr lang="en-US" altLang="en-US" b="1" baseline="0" dirty="0"/>
              <a:t> Provider </a:t>
            </a:r>
            <a:r>
              <a:rPr lang="en-US" altLang="en-US" b="1" dirty="0"/>
              <a:t>policy, etc.</a:t>
            </a:r>
          </a:p>
          <a:p>
            <a:pPr lvl="0" eaLnBrk="1" hangingPunct="1"/>
            <a:endParaRPr lang="en-US" altLang="en-US" b="1" dirty="0"/>
          </a:p>
          <a:p>
            <a:pPr lvl="0" eaLnBrk="1" hangingPunct="1"/>
            <a:r>
              <a:rPr lang="en-US" altLang="en-US" b="1" dirty="0"/>
              <a:t>12am same as midnight</a:t>
            </a:r>
          </a:p>
          <a:p>
            <a:pPr lvl="0" eaLnBrk="1" hangingPunct="1"/>
            <a:r>
              <a:rPr lang="en-US" altLang="en-US" b="1" dirty="0"/>
              <a:t>12am is usually considered the first dose of the day</a:t>
            </a:r>
          </a:p>
          <a:p>
            <a:pPr lvl="0" eaLnBrk="1" hangingPunct="1"/>
            <a:r>
              <a:rPr lang="en-US" altLang="en-US" b="1" dirty="0"/>
              <a:t>12pm same as noon  </a:t>
            </a:r>
          </a:p>
          <a:p>
            <a:pPr lvl="0" eaLnBrk="1" hangingPunct="1"/>
            <a:endParaRPr lang="en-US" altLang="en-US" b="1" dirty="0"/>
          </a:p>
          <a:p>
            <a:pPr lvl="0" eaLnBrk="1" hangingPunct="1"/>
            <a:r>
              <a:rPr lang="en-US" altLang="en-US" b="1" dirty="0"/>
              <a:t>General guideline - times chosen must be at least 4 hrs. apart, unless HCP specifies otherwise.</a:t>
            </a:r>
          </a:p>
          <a:p>
            <a:pPr lvl="0" eaLnBrk="1" hangingPunct="1"/>
            <a:r>
              <a:rPr lang="en-US" altLang="en-US" b="1" dirty="0"/>
              <a:t>Write ‘am’ times in top two boxes and ‘pm’ times in bottom two boxes.</a:t>
            </a:r>
          </a:p>
          <a:p>
            <a:pPr lvl="0" eaLnBrk="1" hangingPunct="1"/>
            <a:endParaRPr lang="en-US" alt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To the Trainer:  </a:t>
            </a:r>
            <a:r>
              <a:rPr lang="en-US" altLang="en-US" sz="1200" b="1" i="0" dirty="0"/>
              <a:t>optional exercises RIA p. 93-94</a:t>
            </a:r>
          </a:p>
          <a:p>
            <a:pPr lvl="0" eaLnBrk="1" hangingPunct="1"/>
            <a:endParaRPr lang="en-US" altLang="en-US" b="1" dirty="0"/>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TWB1 p. 40.</a:t>
            </a:r>
          </a:p>
          <a:p>
            <a:pPr lvl="0" eaLnBrk="1" hangingPunct="1">
              <a:spcBef>
                <a:spcPct val="20000"/>
              </a:spcBef>
            </a:pPr>
            <a:endParaRPr lang="en-US" altLang="en-US" sz="1200" b="1" dirty="0"/>
          </a:p>
          <a:p>
            <a:pPr lvl="0" eaLnBrk="1" hangingPunct="1">
              <a:spcBef>
                <a:spcPct val="20000"/>
              </a:spcBef>
            </a:pPr>
            <a:r>
              <a:rPr lang="en-US" altLang="en-US" sz="1200" b="1" dirty="0"/>
              <a:t>Transcription 8, Chris Star.</a:t>
            </a:r>
          </a:p>
          <a:p>
            <a:pPr lvl="0" eaLnBrk="1" hangingPunct="1">
              <a:spcBef>
                <a:spcPct val="20000"/>
              </a:spcBef>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p>
          <a:p>
            <a:pPr lvl="0" eaLnBrk="1" hangingPunct="1">
              <a:spcBef>
                <a:spcPct val="20000"/>
              </a:spcBef>
            </a:pPr>
            <a:endParaRPr lang="en-US" altLang="en-US" sz="1200" b="1" dirty="0"/>
          </a:p>
          <a:p>
            <a:pPr lvl="0" eaLnBrk="1" hangingPunct="1">
              <a:spcBef>
                <a:spcPct val="20000"/>
              </a:spcBef>
            </a:pPr>
            <a:r>
              <a:rPr lang="en-US" altLang="en-US" sz="1200" b="1" dirty="0"/>
              <a:t>What is the pretend date and time in this scenario? </a:t>
            </a:r>
          </a:p>
          <a:p>
            <a:pPr lvl="0" eaLnBrk="1" hangingPunct="1">
              <a:spcBef>
                <a:spcPct val="20000"/>
              </a:spcBef>
            </a:pPr>
            <a:endParaRPr lang="en-US" altLang="en-US" sz="1200"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70</a:t>
            </a:fld>
            <a:endParaRPr lang="en-US"/>
          </a:p>
        </p:txBody>
      </p:sp>
    </p:spTree>
    <p:extLst>
      <p:ext uri="{BB962C8B-B14F-4D97-AF65-F5344CB8AC3E}">
        <p14:creationId xmlns:p14="http://schemas.microsoft.com/office/powerpoint/2010/main" val="21512001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Slide Image Placeholder 1"/>
          <p:cNvSpPr>
            <a:spLocks noGrp="1" noRot="1" noChangeAspect="1" noTextEdit="1"/>
          </p:cNvSpPr>
          <p:nvPr>
            <p:ph type="sldImg"/>
          </p:nvPr>
        </p:nvSpPr>
        <p:spPr/>
      </p:sp>
      <p:sp>
        <p:nvSpPr>
          <p:cNvPr id="456707" name="Notes Placeholder 2"/>
          <p:cNvSpPr>
            <a:spLocks noGrp="1"/>
          </p:cNvSpPr>
          <p:nvPr>
            <p:ph type="body"/>
          </p:nvPr>
        </p:nvSpPr>
        <p:spPr/>
        <p:txBody>
          <a:bodyPr wrap="square" lIns="91435" tIns="45718" rIns="91435" bIns="45718" anchor="t"/>
          <a:lstStyle/>
          <a:p>
            <a:pPr lvl="0" eaLnBrk="1" hangingPunct="1"/>
            <a:r>
              <a:rPr lang="en-US" altLang="en-US" sz="1200" b="1" i="0" dirty="0"/>
              <a:t>TWB1 p. 41</a:t>
            </a:r>
          </a:p>
          <a:p>
            <a:pPr lvl="0" eaLnBrk="1" hangingPunct="1"/>
            <a:endParaRPr lang="en-US" altLang="en-US" sz="1200"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Trainer to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Look at the reason for the visit.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Is Chris on any current medications?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What was the ‘Health Care Provider Findings’?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Find the ‘Medication/Treatment Orders’ section of the HCP order.</a:t>
            </a:r>
          </a:p>
          <a:p>
            <a:pPr lvl="0" eaLnBrk="1" hangingPunct="1"/>
            <a:r>
              <a:rPr lang="en-US" altLang="en-US" sz="1200" b="1" i="0" dirty="0"/>
              <a:t>What does the ‘Medication/Treatment Orders’ section instruct you to do?</a:t>
            </a:r>
          </a:p>
          <a:p>
            <a:pPr lvl="0" eaLnBrk="1" hangingPunct="1"/>
            <a:endParaRPr lang="en-US" altLang="en-US" sz="1200" b="1" dirty="0"/>
          </a:p>
        </p:txBody>
      </p:sp>
      <p:sp>
        <p:nvSpPr>
          <p:cNvPr id="456708" name="Slide Number Placeholder 3"/>
          <p:cNvSpPr txBox="1">
            <a:spLocks noGrp="1"/>
          </p:cNvSpPr>
          <p:nvPr>
            <p:ph type="sldNum" sz="quarter"/>
          </p:nvPr>
        </p:nvSpPr>
        <p:spPr>
          <a:xfrm>
            <a:off x="3884027" y="8684926"/>
            <a:ext cx="2972421" cy="457513"/>
          </a:xfrm>
          <a:prstGeom prst="rect">
            <a:avLst/>
          </a:prstGeom>
          <a:noFill/>
          <a:ln w="9525">
            <a:noFill/>
          </a:ln>
        </p:spPr>
        <p:txBody>
          <a:bodyPr lIns="91435" tIns="45718" rIns="91435" bIns="45718" anchor="b"/>
          <a:lstStyle/>
          <a:p>
            <a:pPr defTabSz="914748">
              <a:spcBef>
                <a:spcPct val="0"/>
              </a:spcBef>
            </a:pPr>
            <a:fld id="{9A0DB2DC-4C9A-4742-B13C-FB6460FD3503}" type="slidenum">
              <a:rPr lang="en-US" altLang="en-US" sz="1400" dirty="0">
                <a:solidFill>
                  <a:srgbClr val="000000"/>
                </a:solidFill>
              </a:rPr>
              <a:pPr defTabSz="914748">
                <a:spcBef>
                  <a:spcPct val="0"/>
                </a:spcBef>
              </a:pPr>
              <a:t>71</a:t>
            </a:fld>
            <a:endParaRPr lang="en-US" altLang="en-US" sz="1400" dirty="0">
              <a:solidFill>
                <a:srgbClr val="000000"/>
              </a:solidFill>
            </a:endParaRPr>
          </a:p>
        </p:txBody>
      </p:sp>
    </p:spTree>
    <p:extLst>
      <p:ext uri="{BB962C8B-B14F-4D97-AF65-F5344CB8AC3E}">
        <p14:creationId xmlns:p14="http://schemas.microsoft.com/office/powerpoint/2010/main" val="22154391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Blank med sheet for transcription 8, Chris Star.</a:t>
            </a:r>
          </a:p>
          <a:p>
            <a:pPr lvl="0" eaLnBrk="1" hangingPunct="1">
              <a:spcBef>
                <a:spcPct val="20000"/>
              </a:spcBef>
            </a:pPr>
            <a:endParaRPr lang="en-US" altLang="en-US" sz="1200" b="1" dirty="0"/>
          </a:p>
          <a:p>
            <a:pPr lvl="0" eaLnBrk="1" hangingPunct="1"/>
            <a:r>
              <a:rPr lang="en-US" altLang="en-US" sz="1200" b="1" i="0" dirty="0"/>
              <a:t>TWB1 p. 42.</a:t>
            </a:r>
          </a:p>
          <a:p>
            <a:pPr lvl="0" eaLnBrk="1" hangingPunct="1"/>
            <a:endParaRPr lang="en-US" altLang="en-US" sz="1200" b="1" i="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1" dirty="0"/>
              <a:t>Trainer to staff:</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Notice the med sheet is blank because Chris has no current orders for medication. </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72</a:t>
            </a:fld>
            <a:endParaRPr lang="en-US"/>
          </a:p>
        </p:txBody>
      </p:sp>
    </p:spTree>
    <p:extLst>
      <p:ext uri="{BB962C8B-B14F-4D97-AF65-F5344CB8AC3E}">
        <p14:creationId xmlns:p14="http://schemas.microsoft.com/office/powerpoint/2010/main" val="35538658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Pharmacy label and Generic equivalency chart</a:t>
            </a:r>
            <a:r>
              <a:rPr lang="en-US" altLang="en-US" sz="1200" b="1" baseline="0" dirty="0"/>
              <a:t> used for transcription 8, Chris Star.</a:t>
            </a:r>
          </a:p>
          <a:p>
            <a:pPr lvl="0" eaLnBrk="1" hangingPunct="1">
              <a:spcBef>
                <a:spcPct val="20000"/>
              </a:spcBef>
            </a:pPr>
            <a:endParaRPr lang="en-US" altLang="en-US" sz="1200" b="1" baseline="0" dirty="0"/>
          </a:p>
          <a:p>
            <a:pPr lvl="0" eaLnBrk="1" hangingPunct="1">
              <a:spcBef>
                <a:spcPct val="20000"/>
              </a:spcBef>
            </a:pPr>
            <a:r>
              <a:rPr lang="en-US" altLang="en-US" sz="1200" b="1" baseline="0" dirty="0"/>
              <a:t>TWB1 p. 43</a:t>
            </a: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1" dirty="0"/>
              <a:t>Trainer to staff:</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Let’s start by first turning to the HCP order on p. 41, place the med sheet next to it.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Now transcribe the new medication.</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73</a:t>
            </a:fld>
            <a:endParaRPr lang="en-US"/>
          </a:p>
        </p:txBody>
      </p:sp>
    </p:spTree>
    <p:extLst>
      <p:ext uri="{BB962C8B-B14F-4D97-AF65-F5344CB8AC3E}">
        <p14:creationId xmlns:p14="http://schemas.microsoft.com/office/powerpoint/2010/main" val="1337979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Answer Sheet Transcription 8</a:t>
            </a:r>
            <a:r>
              <a:rPr lang="en-US" altLang="en-US" sz="1200" b="1" baseline="0" dirty="0"/>
              <a:t>, Chris Star.</a:t>
            </a:r>
            <a:r>
              <a:rPr lang="en-US" altLang="en-US" sz="1200" b="1" dirty="0"/>
              <a:t> </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p>
          <a:p>
            <a:pPr lvl="0" eaLnBrk="1" hangingPunct="1">
              <a:spcBef>
                <a:spcPct val="20000"/>
              </a:spcBef>
            </a:pPr>
            <a:endParaRPr lang="en-US" altLang="en-US" sz="1200" b="1" dirty="0"/>
          </a:p>
          <a:p>
            <a:pPr lvl="0" eaLnBrk="1" hangingPunct="1">
              <a:spcBef>
                <a:spcPct val="20000"/>
              </a:spcBef>
            </a:pPr>
            <a:r>
              <a:rPr lang="en-US" altLang="en-US" sz="1200" b="1" dirty="0"/>
              <a:t>This is what your med sheet should look like.</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74</a:t>
            </a:fld>
            <a:endParaRPr lang="en-US"/>
          </a:p>
        </p:txBody>
      </p:sp>
    </p:spTree>
    <p:extLst>
      <p:ext uri="{BB962C8B-B14F-4D97-AF65-F5344CB8AC3E}">
        <p14:creationId xmlns:p14="http://schemas.microsoft.com/office/powerpoint/2010/main" val="3191766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This slide is a recap of where you found the dose, strength and amount as you’ve practiced transcription.</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It also reinforces that the strength of tablet(s) received from the pharmacy multiplied by the amount (number) of tabs to give as instructed on the pharmacy label, equals the dose ordered by the HCP.</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Additional math is required if half tab or liquid med.</a:t>
            </a:r>
            <a:endParaRPr lang="en-US" altLang="en-US" b="1" dirty="0"/>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RIA p. 103</a:t>
            </a:r>
          </a:p>
          <a:p>
            <a:pPr lvl="0" eaLnBrk="1" hangingPunct="1"/>
            <a:endParaRPr lang="en-US" altLang="en-US" sz="1200" b="1" dirty="0"/>
          </a:p>
          <a:p>
            <a:pPr lvl="0" eaLnBrk="1" hangingPunct="1"/>
            <a:r>
              <a:rPr lang="en-US" altLang="en-US" sz="1200" b="1" i="1" dirty="0"/>
              <a:t>Trainer to staff:</a:t>
            </a:r>
          </a:p>
          <a:p>
            <a:pPr lvl="0" eaLnBrk="1" hangingPunct="1"/>
            <a:endParaRPr lang="en-US" altLang="en-US" sz="1200" b="1" dirty="0"/>
          </a:p>
          <a:p>
            <a:pPr lvl="0" eaLnBrk="1" hangingPunct="1"/>
            <a:r>
              <a:rPr lang="en-US" altLang="en-US" sz="1200" b="1" dirty="0"/>
              <a:t>If any part of an existing HCP order changes, the HCP will DC the previous order and write a new order.</a:t>
            </a:r>
          </a:p>
          <a:p>
            <a:pPr lvl="0" eaLnBrk="1" hangingPunct="1"/>
            <a:endParaRPr lang="en-US" altLang="en-US" sz="1200" b="1" dirty="0"/>
          </a:p>
          <a:p>
            <a:pPr lvl="0" eaLnBrk="1" hangingPunct="1"/>
            <a:r>
              <a:rPr lang="en-US" altLang="en-US" sz="1200" b="1" dirty="0"/>
              <a:t>You must do the same, mark the old order as DC’d and transcribe the new order on the med sheet.</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Slide Image Placeholder 1"/>
          <p:cNvSpPr>
            <a:spLocks noGrp="1" noRot="1" noChangeAspect="1" noTextEdit="1"/>
          </p:cNvSpPr>
          <p:nvPr>
            <p:ph type="sldImg"/>
          </p:nvPr>
        </p:nvSpPr>
        <p:spPr/>
      </p:sp>
      <p:sp>
        <p:nvSpPr>
          <p:cNvPr id="456707" name="Notes Placeholder 2"/>
          <p:cNvSpPr>
            <a:spLocks noGrp="1"/>
          </p:cNvSpPr>
          <p:nvPr>
            <p:ph type="body"/>
          </p:nvPr>
        </p:nvSpPr>
        <p:spPr/>
        <p:txBody>
          <a:bodyPr wrap="square" lIns="91435" tIns="45718" rIns="91435" bIns="45718"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RIA p. 103-104</a:t>
            </a:r>
            <a:r>
              <a:rPr lang="en-US" altLang="en-US" sz="1200" b="1" baseline="0" dirty="0"/>
              <a:t> </a:t>
            </a:r>
            <a:r>
              <a:rPr lang="en-US" altLang="en-US" sz="1200" b="1" dirty="0"/>
              <a:t>Post/Verify Process</a:t>
            </a:r>
            <a:endParaRPr lang="en-US" b="1" dirty="0"/>
          </a:p>
          <a:p>
            <a:endParaRPr lang="en-US" dirty="0"/>
          </a:p>
          <a:p>
            <a:r>
              <a:rPr lang="en-US" b="1" i="1" dirty="0"/>
              <a:t>Trainer to staff:</a:t>
            </a:r>
          </a:p>
          <a:p>
            <a:endParaRPr lang="en-US" b="1" dirty="0"/>
          </a:p>
          <a:p>
            <a:r>
              <a:rPr lang="en-US" b="1" dirty="0"/>
              <a:t>You have practiced posting the HCP order after transcribing.  Afterwards, a second Certified staff must double-check your work, ensuring all the information was accurately transcribed.  </a:t>
            </a:r>
          </a:p>
          <a:p>
            <a:endParaRPr lang="en-US" b="1" dirty="0"/>
          </a:p>
          <a:p>
            <a:pPr lvl="0" eaLnBrk="1" hangingPunct="1"/>
            <a:r>
              <a:rPr lang="en-US" altLang="en-US" sz="1200" b="1" dirty="0"/>
              <a:t>I have a question, What if there is no staff on duty to double check the transcription, is it okay to give the med? (yes)</a:t>
            </a:r>
          </a:p>
          <a:p>
            <a:pPr lvl="0" eaLnBrk="1" hangingPunct="1"/>
            <a:r>
              <a:rPr lang="en-US" altLang="en-US" sz="1200" b="1" dirty="0"/>
              <a:t>If you are the next staff on duty giving meds, you must verify the order before you give the new med.</a:t>
            </a:r>
          </a:p>
          <a:p>
            <a:pPr lvl="0" eaLnBrk="1" hangingPunct="1"/>
            <a:endParaRPr lang="en-US" altLang="en-US" sz="1200" b="1" dirty="0"/>
          </a:p>
          <a:p>
            <a:pPr lvl="0" eaLnBrk="1" hangingPunct="1"/>
            <a:r>
              <a:rPr lang="en-US" altLang="en-US" sz="1200" b="1" i="1" dirty="0"/>
              <a:t>To the Trainer:</a:t>
            </a:r>
          </a:p>
          <a:p>
            <a:pPr lvl="0" eaLnBrk="1" hangingPunct="1"/>
            <a:endParaRPr lang="en-US" altLang="en-US" sz="1200" b="1" dirty="0"/>
          </a:p>
          <a:p>
            <a:pPr lvl="0" eaLnBrk="1" hangingPunct="1"/>
            <a:r>
              <a:rPr lang="en-US" altLang="en-US" sz="1200" b="1" dirty="0"/>
              <a:t>RIA p. 105 Example of order that is posted and verified.</a:t>
            </a:r>
          </a:p>
          <a:p>
            <a:pPr lvl="0" eaLnBrk="1" hangingPunct="1"/>
            <a:endParaRPr lang="en-US" altLang="en-US" sz="1200" b="1" dirty="0"/>
          </a:p>
          <a:p>
            <a:pPr lvl="0" eaLnBrk="1" hangingPunct="1"/>
            <a:r>
              <a:rPr lang="en-US" altLang="en-US" sz="1200" b="1" dirty="0"/>
              <a:t>Optional transcription exercise RIA p. 107-108.</a:t>
            </a:r>
          </a:p>
          <a:p>
            <a:pPr lvl="0" eaLnBrk="1" hangingPunct="1"/>
            <a:endParaRPr lang="en-US" altLang="en-US" sz="1200" b="1" dirty="0"/>
          </a:p>
        </p:txBody>
      </p:sp>
      <p:sp>
        <p:nvSpPr>
          <p:cNvPr id="456708" name="Slide Number Placeholder 3"/>
          <p:cNvSpPr txBox="1">
            <a:spLocks noGrp="1"/>
          </p:cNvSpPr>
          <p:nvPr>
            <p:ph type="sldNum" sz="quarter"/>
          </p:nvPr>
        </p:nvSpPr>
        <p:spPr>
          <a:xfrm>
            <a:off x="3884027" y="8684926"/>
            <a:ext cx="2972421" cy="457513"/>
          </a:xfrm>
          <a:prstGeom prst="rect">
            <a:avLst/>
          </a:prstGeom>
          <a:noFill/>
          <a:ln w="9525">
            <a:noFill/>
          </a:ln>
        </p:spPr>
        <p:txBody>
          <a:bodyPr lIns="91435" tIns="45718" rIns="91435" bIns="45718" anchor="b"/>
          <a:lstStyle/>
          <a:p>
            <a:pPr defTabSz="914748">
              <a:spcBef>
                <a:spcPct val="0"/>
              </a:spcBef>
            </a:pPr>
            <a:fld id="{9A0DB2DC-4C9A-4742-B13C-FB6460FD3503}" type="slidenum">
              <a:rPr lang="en-US" altLang="en-US" sz="1400" dirty="0">
                <a:solidFill>
                  <a:srgbClr val="000000"/>
                </a:solidFill>
              </a:rPr>
              <a:pPr defTabSz="914748">
                <a:spcBef>
                  <a:spcPct val="0"/>
                </a:spcBef>
              </a:pPr>
              <a:t>77</a:t>
            </a:fld>
            <a:endParaRPr lang="en-US" altLang="en-US" sz="1400" dirty="0">
              <a:solidFill>
                <a:srgbClr val="000000"/>
              </a:solidFill>
            </a:endParaRPr>
          </a:p>
        </p:txBody>
      </p:sp>
    </p:spTree>
    <p:extLst>
      <p:ext uri="{BB962C8B-B14F-4D97-AF65-F5344CB8AC3E}">
        <p14:creationId xmlns:p14="http://schemas.microsoft.com/office/powerpoint/2010/main" val="29181476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t>Trainer to staff:</a:t>
            </a:r>
            <a:endParaRPr kumimoji="0" lang="en-US" altLang="en-US"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altLang="en-US"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rgbClr val="000000"/>
                </a:solidFill>
                <a:effectLst/>
                <a:uLnTx/>
                <a:uFillTx/>
                <a:latin typeface="+mn-lt"/>
                <a:ea typeface="+mn-ea"/>
                <a:cs typeface="+mn-cs"/>
              </a:rPr>
              <a:t>Successfully passing the transcription assignment is a component of Certification training. </a:t>
            </a:r>
          </a:p>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altLang="en-US"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There are no limits on the number of times you may practice transcribing.  </a:t>
            </a:r>
          </a:p>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altLang="en-US" sz="12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You must complete the transcription assignment with 80% accuracy. </a:t>
            </a:r>
          </a:p>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altLang="en-US" sz="12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altLang="en-US" sz="1200" b="1" i="1" u="none" strike="noStrike" kern="1200" cap="none" spc="0" normalizeH="0" baseline="0" noProof="0">
              <a:ln>
                <a:noFill/>
              </a:ln>
              <a:solidFill>
                <a:srgbClr val="000000"/>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en-US" sz="1200" b="1" i="1" u="none" strike="noStrike" kern="1200" cap="none" spc="0" normalizeH="0" baseline="0" noProof="0">
                <a:ln>
                  <a:noFill/>
                </a:ln>
                <a:solidFill>
                  <a:srgbClr val="000000"/>
                </a:solidFill>
                <a:effectLst/>
                <a:uLnTx/>
                <a:uFillTx/>
                <a:latin typeface="+mn-lt"/>
                <a:ea typeface="+mn-ea"/>
                <a:cs typeface="+mn-cs"/>
              </a:rPr>
              <a:t>To </a:t>
            </a:r>
            <a:r>
              <a:rPr kumimoji="0" lang="en-US" altLang="en-US" sz="1200" b="1" i="1" u="none" strike="noStrike" kern="1200" cap="none" spc="0" normalizeH="0" baseline="0" noProof="0" dirty="0">
                <a:ln>
                  <a:noFill/>
                </a:ln>
                <a:solidFill>
                  <a:srgbClr val="000000"/>
                </a:solidFill>
                <a:effectLst/>
                <a:uLnTx/>
                <a:uFillTx/>
                <a:latin typeface="+mn-lt"/>
                <a:ea typeface="+mn-ea"/>
                <a:cs typeface="+mn-cs"/>
              </a:rPr>
              <a:t>the Trainer:  Decide if you prefer to explain to staff how to navigate the transcription in TMU at this point if you want staff to use it for practice.  </a:t>
            </a:r>
          </a:p>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altLang="en-US" sz="1200" b="1" i="1"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en-US" sz="1200" b="1" i="1" u="none" strike="noStrike" kern="1200" cap="none" spc="0" normalizeH="0" baseline="0" noProof="0" dirty="0">
                <a:ln>
                  <a:noFill/>
                </a:ln>
                <a:solidFill>
                  <a:srgbClr val="000000"/>
                </a:solidFill>
                <a:effectLst/>
                <a:uLnTx/>
                <a:uFillTx/>
                <a:latin typeface="+mn-lt"/>
                <a:ea typeface="+mn-ea"/>
                <a:cs typeface="+mn-cs"/>
              </a:rPr>
              <a:t>If you prefer to do so at this time, consider accessing TMU as a ‘student’ and showing staff how to use the tool bar, make changes, submit, how you will provide feedback, etc.</a:t>
            </a:r>
            <a:endParaRPr kumimoji="0" lang="en-US" altLang="en-US" sz="12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rgbClr val="000000"/>
                </a:solidFill>
                <a:effectLst/>
                <a:uLnTx/>
                <a:uFillTx/>
                <a:latin typeface="+mn-lt"/>
                <a:ea typeface="+mn-ea"/>
                <a:cs typeface="+mn-cs"/>
              </a:rPr>
              <a:t> </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78</a:t>
            </a:fld>
            <a:endParaRPr lang="en-US"/>
          </a:p>
        </p:txBody>
      </p:sp>
    </p:spTree>
    <p:extLst>
      <p:ext uri="{BB962C8B-B14F-4D97-AF65-F5344CB8AC3E}">
        <p14:creationId xmlns:p14="http://schemas.microsoft.com/office/powerpoint/2010/main" val="18674207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Q&amp;A</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solidFill>
                  <a:srgbClr val="000000"/>
                </a:solidFill>
              </a:rPr>
              <a:t>RIA p. 95</a:t>
            </a:r>
          </a:p>
          <a:p>
            <a:pPr lvl="0" eaLnBrk="1" hangingPunct="1"/>
            <a:endParaRPr lang="en-US" altLang="en-US" sz="1200" b="1" dirty="0">
              <a:solidFill>
                <a:srgbClr val="000000"/>
              </a:solidFill>
            </a:endParaRPr>
          </a:p>
          <a:p>
            <a:pPr lvl="0" eaLnBrk="1" hangingPunct="1"/>
            <a:r>
              <a:rPr lang="en-US" altLang="en-US" sz="1200" b="1" i="1" dirty="0">
                <a:solidFill>
                  <a:srgbClr val="000000"/>
                </a:solidFill>
              </a:rPr>
              <a:t>To the Trainer:  </a:t>
            </a:r>
            <a:r>
              <a:rPr lang="en-US" altLang="en-US" sz="1200" b="1" dirty="0">
                <a:solidFill>
                  <a:srgbClr val="000000"/>
                </a:solidFill>
              </a:rPr>
              <a:t>Review the entire HCP Order form.</a:t>
            </a:r>
          </a:p>
          <a:p>
            <a:pPr lvl="0" eaLnBrk="1" hangingPunct="1"/>
            <a:endParaRPr lang="en-US" altLang="en-US" sz="1200" b="1" dirty="0">
              <a:solidFill>
                <a:srgbClr val="000000"/>
              </a:solidFill>
            </a:endParaRPr>
          </a:p>
          <a:p>
            <a:pPr lvl="0" eaLnBrk="1" hangingPunct="1"/>
            <a:r>
              <a:rPr lang="en-US" altLang="en-US" b="1" i="1" dirty="0"/>
              <a:t>Trainer to Staff:  </a:t>
            </a:r>
          </a:p>
          <a:p>
            <a:pPr lvl="0" eaLnBrk="1" hangingPunct="1"/>
            <a:r>
              <a:rPr lang="en-US" altLang="en-US" sz="1200" b="1" i="0" dirty="0">
                <a:solidFill>
                  <a:srgbClr val="000000"/>
                </a:solidFill>
              </a:rPr>
              <a:t>Who is the HCP Order written for?</a:t>
            </a:r>
          </a:p>
          <a:p>
            <a:pPr lvl="0" eaLnBrk="1" hangingPunct="1"/>
            <a:r>
              <a:rPr lang="en-US" altLang="en-US" sz="1200" b="1" i="0" dirty="0">
                <a:solidFill>
                  <a:srgbClr val="000000"/>
                </a:solidFill>
              </a:rPr>
              <a:t>What is the name of the staff that filled out the top half of the form prior to the visit?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0" dirty="0">
                <a:solidFill>
                  <a:srgbClr val="000000"/>
                </a:solidFill>
              </a:rPr>
              <a:t>What is the date of the HCP visit?</a:t>
            </a:r>
          </a:p>
          <a:p>
            <a:pPr lvl="0" eaLnBrk="1" hangingPunct="1"/>
            <a:r>
              <a:rPr lang="en-US" altLang="en-US" sz="1200" b="1" i="0" dirty="0">
                <a:solidFill>
                  <a:srgbClr val="000000"/>
                </a:solidFill>
              </a:rPr>
              <a:t>What was the reason for the visit?</a:t>
            </a:r>
          </a:p>
          <a:p>
            <a:pPr lvl="0" eaLnBrk="1" hangingPunct="1"/>
            <a:r>
              <a:rPr lang="en-US" altLang="en-US" sz="1200" b="1" i="0" dirty="0">
                <a:solidFill>
                  <a:srgbClr val="000000"/>
                </a:solidFill>
              </a:rPr>
              <a:t>Is David on current meds?  What are they?</a:t>
            </a:r>
          </a:p>
          <a:p>
            <a:pPr lvl="0" eaLnBrk="1" hangingPunct="1"/>
            <a:r>
              <a:rPr lang="en-US" altLang="en-US" sz="1200" b="1" i="0" dirty="0">
                <a:solidFill>
                  <a:srgbClr val="000000"/>
                </a:solidFill>
              </a:rPr>
              <a:t>After David was examined by the HCP, what were the HCP findings?</a:t>
            </a:r>
          </a:p>
          <a:p>
            <a:pPr lvl="0" eaLnBrk="1" hangingPunct="1"/>
            <a:r>
              <a:rPr lang="en-US" altLang="en-US" sz="1200" b="1" i="0" dirty="0">
                <a:solidFill>
                  <a:srgbClr val="000000"/>
                </a:solidFill>
              </a:rPr>
              <a:t>What are the medication/treatment orders?  (Which med is being </a:t>
            </a:r>
            <a:r>
              <a:rPr lang="en-US" altLang="en-US" sz="1200" b="1" i="0" dirty="0" err="1">
                <a:solidFill>
                  <a:srgbClr val="000000"/>
                </a:solidFill>
              </a:rPr>
              <a:t>DCd</a:t>
            </a:r>
            <a:r>
              <a:rPr lang="en-US" altLang="en-US" sz="1200" b="1" i="0" dirty="0">
                <a:solidFill>
                  <a:srgbClr val="000000"/>
                </a:solidFill>
              </a:rPr>
              <a:t>?, What is the name of the new med?)</a:t>
            </a:r>
          </a:p>
          <a:p>
            <a:pPr lvl="0" eaLnBrk="1" hangingPunct="1"/>
            <a:endParaRPr lang="en-US" altLang="en-US" sz="1200" b="0" dirty="0">
              <a:solidFill>
                <a:srgbClr val="000000"/>
              </a:solidFill>
            </a:endParaRPr>
          </a:p>
          <a:p>
            <a:pPr lvl="0" eaLnBrk="1" hangingPunct="1"/>
            <a:r>
              <a:rPr lang="en-US" altLang="en-US" sz="1200" b="1" dirty="0">
                <a:solidFill>
                  <a:srgbClr val="000000"/>
                </a:solidFill>
              </a:rPr>
              <a:t>The first written HCP order states, DC Amoxil</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b="1" i="1" dirty="0"/>
              <a:t>Trainer to Staff:  </a:t>
            </a:r>
            <a:r>
              <a:rPr lang="en-US" altLang="en-US" b="1" i="0" dirty="0"/>
              <a:t>After receiving the HCP order to do so, </a:t>
            </a:r>
            <a:r>
              <a:rPr lang="en-US" altLang="en-US" sz="1200" b="1" i="0" dirty="0"/>
              <a:t>t</a:t>
            </a:r>
            <a:r>
              <a:rPr lang="en-US" altLang="en-US" sz="1200" b="1" dirty="0"/>
              <a:t>hese next slides show how a medication is documented as DC’d on a med sheet.</a:t>
            </a:r>
          </a:p>
          <a:p>
            <a:pPr lvl="0" eaLnBrk="1" hangingPunct="1"/>
            <a:endParaRPr lang="en-US" altLang="en-US" sz="1200" b="1" dirty="0"/>
          </a:p>
          <a:p>
            <a:pPr lvl="0" eaLnBrk="1" hangingPunct="1"/>
            <a:r>
              <a:rPr lang="en-US" altLang="en-US" sz="1200" b="1" dirty="0"/>
              <a:t>RIA p. 96-visual example of marking a medication discontinued on a med sheet.</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9</a:t>
            </a:fld>
            <a:endParaRPr lang="en-US"/>
          </a:p>
        </p:txBody>
      </p:sp>
    </p:spTree>
    <p:extLst>
      <p:ext uri="{BB962C8B-B14F-4D97-AF65-F5344CB8AC3E}">
        <p14:creationId xmlns:p14="http://schemas.microsoft.com/office/powerpoint/2010/main" val="492865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4BF9F21-7AAF-4C95-9B94-CCBE0516F1C0}" type="datetimeFigureOut">
              <a:rPr lang="en-US" smtClean="0"/>
              <a:t>1/12/23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7CA7F3-509B-4C9D-B2D4-87A40127F7FC}" type="slidenum">
              <a:rPr lang="en-US" smtClean="0"/>
              <a:t>‹#›</a:t>
            </a:fld>
            <a:endParaRPr lang="en-US"/>
          </a:p>
        </p:txBody>
      </p:sp>
    </p:spTree>
    <p:extLst>
      <p:ext uri="{BB962C8B-B14F-4D97-AF65-F5344CB8AC3E}">
        <p14:creationId xmlns:p14="http://schemas.microsoft.com/office/powerpoint/2010/main" val="3647818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BF9F21-7AAF-4C95-9B94-CCBE0516F1C0}" type="datetimeFigureOut">
              <a:rPr lang="en-US" smtClean="0"/>
              <a:t>1/12/23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7CA7F3-509B-4C9D-B2D4-87A40127F7FC}" type="slidenum">
              <a:rPr lang="en-US" smtClean="0"/>
              <a:t>‹#›</a:t>
            </a:fld>
            <a:endParaRPr lang="en-US"/>
          </a:p>
        </p:txBody>
      </p:sp>
    </p:spTree>
    <p:extLst>
      <p:ext uri="{BB962C8B-B14F-4D97-AF65-F5344CB8AC3E}">
        <p14:creationId xmlns:p14="http://schemas.microsoft.com/office/powerpoint/2010/main" val="1128445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BF9F21-7AAF-4C95-9B94-CCBE0516F1C0}" type="datetimeFigureOut">
              <a:rPr lang="en-US" smtClean="0"/>
              <a:t>1/12/23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7CA7F3-509B-4C9D-B2D4-87A40127F7FC}" type="slidenum">
              <a:rPr lang="en-US" smtClean="0"/>
              <a:t>‹#›</a:t>
            </a:fld>
            <a:endParaRPr lang="en-US"/>
          </a:p>
        </p:txBody>
      </p:sp>
    </p:spTree>
    <p:extLst>
      <p:ext uri="{BB962C8B-B14F-4D97-AF65-F5344CB8AC3E}">
        <p14:creationId xmlns:p14="http://schemas.microsoft.com/office/powerpoint/2010/main" val="2394903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BF9F21-7AAF-4C95-9B94-CCBE0516F1C0}" type="datetimeFigureOut">
              <a:rPr lang="en-US" smtClean="0"/>
              <a:t>1/12/23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7CA7F3-509B-4C9D-B2D4-87A40127F7FC}" type="slidenum">
              <a:rPr lang="en-US" smtClean="0"/>
              <a:t>‹#›</a:t>
            </a:fld>
            <a:endParaRPr lang="en-US"/>
          </a:p>
        </p:txBody>
      </p:sp>
    </p:spTree>
    <p:extLst>
      <p:ext uri="{BB962C8B-B14F-4D97-AF65-F5344CB8AC3E}">
        <p14:creationId xmlns:p14="http://schemas.microsoft.com/office/powerpoint/2010/main" val="2907253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BF9F21-7AAF-4C95-9B94-CCBE0516F1C0}" type="datetimeFigureOut">
              <a:rPr lang="en-US" smtClean="0"/>
              <a:t>1/12/23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7CA7F3-509B-4C9D-B2D4-87A40127F7FC}" type="slidenum">
              <a:rPr lang="en-US" smtClean="0"/>
              <a:t>‹#›</a:t>
            </a:fld>
            <a:endParaRPr lang="en-US"/>
          </a:p>
        </p:txBody>
      </p:sp>
    </p:spTree>
    <p:extLst>
      <p:ext uri="{BB962C8B-B14F-4D97-AF65-F5344CB8AC3E}">
        <p14:creationId xmlns:p14="http://schemas.microsoft.com/office/powerpoint/2010/main" val="2633003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4BF9F21-7AAF-4C95-9B94-CCBE0516F1C0}" type="datetimeFigureOut">
              <a:rPr lang="en-US" smtClean="0"/>
              <a:t>1/12/23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7CA7F3-509B-4C9D-B2D4-87A40127F7FC}" type="slidenum">
              <a:rPr lang="en-US" smtClean="0"/>
              <a:t>‹#›</a:t>
            </a:fld>
            <a:endParaRPr lang="en-US"/>
          </a:p>
        </p:txBody>
      </p:sp>
    </p:spTree>
    <p:extLst>
      <p:ext uri="{BB962C8B-B14F-4D97-AF65-F5344CB8AC3E}">
        <p14:creationId xmlns:p14="http://schemas.microsoft.com/office/powerpoint/2010/main" val="387745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BF9F21-7AAF-4C95-9B94-CCBE0516F1C0}" type="datetimeFigureOut">
              <a:rPr lang="en-US" smtClean="0"/>
              <a:t>1/12/23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7CA7F3-509B-4C9D-B2D4-87A40127F7FC}" type="slidenum">
              <a:rPr lang="en-US" smtClean="0"/>
              <a:t>‹#›</a:t>
            </a:fld>
            <a:endParaRPr lang="en-US"/>
          </a:p>
        </p:txBody>
      </p:sp>
    </p:spTree>
    <p:extLst>
      <p:ext uri="{BB962C8B-B14F-4D97-AF65-F5344CB8AC3E}">
        <p14:creationId xmlns:p14="http://schemas.microsoft.com/office/powerpoint/2010/main" val="1321689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4BF9F21-7AAF-4C95-9B94-CCBE0516F1C0}" type="datetimeFigureOut">
              <a:rPr lang="en-US" smtClean="0"/>
              <a:t>1/12/23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7CA7F3-509B-4C9D-B2D4-87A40127F7FC}" type="slidenum">
              <a:rPr lang="en-US" smtClean="0"/>
              <a:t>‹#›</a:t>
            </a:fld>
            <a:endParaRPr lang="en-US"/>
          </a:p>
        </p:txBody>
      </p:sp>
    </p:spTree>
    <p:extLst>
      <p:ext uri="{BB962C8B-B14F-4D97-AF65-F5344CB8AC3E}">
        <p14:creationId xmlns:p14="http://schemas.microsoft.com/office/powerpoint/2010/main" val="257224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BF9F21-7AAF-4C95-9B94-CCBE0516F1C0}" type="datetimeFigureOut">
              <a:rPr lang="en-US" smtClean="0"/>
              <a:t>1/12/23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7CA7F3-509B-4C9D-B2D4-87A40127F7FC}" type="slidenum">
              <a:rPr lang="en-US" smtClean="0"/>
              <a:t>‹#›</a:t>
            </a:fld>
            <a:endParaRPr lang="en-US"/>
          </a:p>
        </p:txBody>
      </p:sp>
    </p:spTree>
    <p:extLst>
      <p:ext uri="{BB962C8B-B14F-4D97-AF65-F5344CB8AC3E}">
        <p14:creationId xmlns:p14="http://schemas.microsoft.com/office/powerpoint/2010/main" val="2257699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BF9F21-7AAF-4C95-9B94-CCBE0516F1C0}" type="datetimeFigureOut">
              <a:rPr lang="en-US" smtClean="0"/>
              <a:t>1/12/23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7CA7F3-509B-4C9D-B2D4-87A40127F7FC}" type="slidenum">
              <a:rPr lang="en-US" smtClean="0"/>
              <a:t>‹#›</a:t>
            </a:fld>
            <a:endParaRPr lang="en-US"/>
          </a:p>
        </p:txBody>
      </p:sp>
    </p:spTree>
    <p:extLst>
      <p:ext uri="{BB962C8B-B14F-4D97-AF65-F5344CB8AC3E}">
        <p14:creationId xmlns:p14="http://schemas.microsoft.com/office/powerpoint/2010/main" val="3882932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BF9F21-7AAF-4C95-9B94-CCBE0516F1C0}" type="datetimeFigureOut">
              <a:rPr lang="en-US" smtClean="0"/>
              <a:t>1/12/23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7CA7F3-509B-4C9D-B2D4-87A40127F7FC}" type="slidenum">
              <a:rPr lang="en-US" smtClean="0"/>
              <a:t>‹#›</a:t>
            </a:fld>
            <a:endParaRPr lang="en-US"/>
          </a:p>
        </p:txBody>
      </p:sp>
    </p:spTree>
    <p:extLst>
      <p:ext uri="{BB962C8B-B14F-4D97-AF65-F5344CB8AC3E}">
        <p14:creationId xmlns:p14="http://schemas.microsoft.com/office/powerpoint/2010/main" val="4144951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BF9F21-7AAF-4C95-9B94-CCBE0516F1C0}" type="datetimeFigureOut">
              <a:rPr lang="en-US" smtClean="0"/>
              <a:t>1/12/23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7CA7F3-509B-4C9D-B2D4-87A40127F7FC}" type="slidenum">
              <a:rPr lang="en-US" smtClean="0"/>
              <a:t>‹#›</a:t>
            </a:fld>
            <a:endParaRPr lang="en-US"/>
          </a:p>
        </p:txBody>
      </p:sp>
    </p:spTree>
    <p:extLst>
      <p:ext uri="{BB962C8B-B14F-4D97-AF65-F5344CB8AC3E}">
        <p14:creationId xmlns:p14="http://schemas.microsoft.com/office/powerpoint/2010/main" val="981001370"/>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4.tmp"/></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65.sv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67.svg"/></Relationships>
</file>

<file path=ppt/slides/_rels/slide7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36">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Teacher smiling and writing on whiteboard">
            <a:extLst>
              <a:ext uri="{FF2B5EF4-FFF2-40B4-BE49-F238E27FC236}">
                <a16:creationId xmlns:a16="http://schemas.microsoft.com/office/drawing/2014/main" id="{BA5CA4E6-BD32-2B43-B817-F034BCD3E95E}"/>
              </a:ext>
            </a:extLst>
          </p:cNvPr>
          <p:cNvPicPr>
            <a:picLocks noChangeAspect="1"/>
          </p:cNvPicPr>
          <p:nvPr/>
        </p:nvPicPr>
        <p:blipFill rotWithShape="1">
          <a:blip r:embed="rId3">
            <a:extLst>
              <a:ext uri="{28A0092B-C50C-407E-A947-70E740481C1C}">
                <a14:useLocalDpi xmlns:a14="http://schemas.microsoft.com/office/drawing/2010/main" val="0"/>
              </a:ext>
            </a:extLst>
          </a:blip>
          <a:srcRect l="539" t="6484" r="40285" b="-1"/>
          <a:stretch/>
        </p:blipFill>
        <p:spPr>
          <a:xfrm>
            <a:off x="2642616" y="10"/>
            <a:ext cx="6501384" cy="6857990"/>
          </a:xfrm>
          <a:prstGeom prst="rect">
            <a:avLst/>
          </a:prstGeom>
        </p:spPr>
      </p:pic>
      <p:sp>
        <p:nvSpPr>
          <p:cNvPr id="54" name="Rectangle 38">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ctrTitle"/>
          </p:nvPr>
        </p:nvSpPr>
        <p:spPr>
          <a:xfrm>
            <a:off x="358484" y="1122363"/>
            <a:ext cx="4823115" cy="3204134"/>
          </a:xfrm>
        </p:spPr>
        <p:txBody>
          <a:bodyPr anchor="b">
            <a:normAutofit/>
          </a:bodyPr>
          <a:lstStyle/>
          <a:p>
            <a:pPr algn="l"/>
            <a:r>
              <a:rPr lang="en-US" sz="3600" dirty="0"/>
              <a:t>Responsibilities in Action </a:t>
            </a:r>
            <a:br>
              <a:rPr lang="en-US" sz="3600" dirty="0"/>
            </a:br>
            <a:r>
              <a:rPr lang="en-US" sz="1800" dirty="0"/>
              <a:t>Understanding the Connections</a:t>
            </a:r>
            <a:endParaRPr lang="en-US" sz="3600" dirty="0"/>
          </a:p>
        </p:txBody>
      </p:sp>
      <p:sp>
        <p:nvSpPr>
          <p:cNvPr id="5" name="Subtitle 4"/>
          <p:cNvSpPr>
            <a:spLocks noGrp="1"/>
          </p:cNvSpPr>
          <p:nvPr>
            <p:ph type="subTitle" idx="1"/>
          </p:nvPr>
        </p:nvSpPr>
        <p:spPr>
          <a:xfrm>
            <a:off x="358485" y="4872922"/>
            <a:ext cx="3017519" cy="1208141"/>
          </a:xfrm>
        </p:spPr>
        <p:txBody>
          <a:bodyPr>
            <a:normAutofit/>
          </a:bodyPr>
          <a:lstStyle/>
          <a:p>
            <a:pPr algn="l"/>
            <a:r>
              <a:rPr lang="en-US" sz="1800" dirty="0"/>
              <a:t>Transcription Skill Session</a:t>
            </a:r>
          </a:p>
        </p:txBody>
      </p:sp>
      <p:sp>
        <p:nvSpPr>
          <p:cNvPr id="55" name="Rectangle 4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6" name="Rectangle 4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94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grpId="0" nodeType="withEffect">
                                  <p:stCondLst>
                                    <p:cond delay="500"/>
                                  </p:stCondLst>
                                  <p:iterate type="wd">
                                    <p:tmPct val="15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950931" y="2023110"/>
            <a:ext cx="1852218" cy="2846070"/>
          </a:xfrm>
        </p:spPr>
        <p:txBody>
          <a:bodyPr vert="horz" lIns="91440" tIns="45720" rIns="91440" bIns="45720" rtlCol="0" anchor="ctr">
            <a:normAutofit/>
          </a:bodyPr>
          <a:lstStyle/>
          <a:p>
            <a:r>
              <a:rPr lang="en-US" sz="2700" kern="1200" dirty="0">
                <a:solidFill>
                  <a:schemeClr val="tx1"/>
                </a:solidFill>
                <a:latin typeface="+mj-lt"/>
                <a:ea typeface="+mj-ea"/>
                <a:cs typeface="+mj-cs"/>
              </a:rPr>
              <a:t>Discontinue Process</a:t>
            </a:r>
          </a:p>
        </p:txBody>
      </p:sp>
      <p:sp>
        <p:nvSpPr>
          <p:cNvPr id="73" name="Rectangle 7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61045" y="245695"/>
            <a:ext cx="1715478"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563" y="664308"/>
            <a:ext cx="6061974"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Table&#10;&#10;Description automatically generated"/>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08928" y="2004675"/>
            <a:ext cx="5706228" cy="291960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Rectangle 76">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47951" y="3411145"/>
            <a:ext cx="1719072"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3838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950931" y="2023110"/>
            <a:ext cx="1852218" cy="2846070"/>
          </a:xfrm>
        </p:spPr>
        <p:txBody>
          <a:bodyPr vert="horz" lIns="91440" tIns="45720" rIns="91440" bIns="45720" rtlCol="0" anchor="ctr">
            <a:normAutofit/>
          </a:bodyPr>
          <a:lstStyle/>
          <a:p>
            <a:r>
              <a:rPr lang="en-US" sz="3200" kern="1200" dirty="0">
                <a:solidFill>
                  <a:schemeClr val="tx1"/>
                </a:solidFill>
                <a:latin typeface="+mj-lt"/>
                <a:ea typeface="+mj-ea"/>
                <a:cs typeface="+mj-cs"/>
              </a:rPr>
              <a:t>Step 1</a:t>
            </a:r>
          </a:p>
        </p:txBody>
      </p:sp>
      <p:sp>
        <p:nvSpPr>
          <p:cNvPr id="73" name="Rectangle 7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61045" y="245695"/>
            <a:ext cx="1715478"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563" y="664308"/>
            <a:ext cx="6061974"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47951" y="3411145"/>
            <a:ext cx="1719072"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38B7BC54-9174-4BCE-B65C-F4072FF6E5F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20485" y="1961438"/>
            <a:ext cx="5635393" cy="3006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a:extLst>
              <a:ext uri="{FF2B5EF4-FFF2-40B4-BE49-F238E27FC236}">
                <a16:creationId xmlns:a16="http://schemas.microsoft.com/office/drawing/2014/main" id="{60EB2579-A726-2918-5D2F-82A35C17B446}"/>
              </a:ext>
            </a:extLst>
          </p:cNvPr>
          <p:cNvCxnSpPr>
            <a:cxnSpLocks/>
          </p:cNvCxnSpPr>
          <p:nvPr/>
        </p:nvCxnSpPr>
        <p:spPr>
          <a:xfrm>
            <a:off x="3810000" y="2667000"/>
            <a:ext cx="1295400"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0259E26-6581-3745-894A-187EA1D4AEBA}"/>
              </a:ext>
            </a:extLst>
          </p:cNvPr>
          <p:cNvCxnSpPr/>
          <p:nvPr/>
        </p:nvCxnSpPr>
        <p:spPr>
          <a:xfrm>
            <a:off x="3695700" y="3124200"/>
            <a:ext cx="1219200"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252DD6E-017F-34D3-7FEC-A954795EF66A}"/>
              </a:ext>
            </a:extLst>
          </p:cNvPr>
          <p:cNvCxnSpPr>
            <a:cxnSpLocks/>
          </p:cNvCxnSpPr>
          <p:nvPr/>
        </p:nvCxnSpPr>
        <p:spPr>
          <a:xfrm>
            <a:off x="3657600" y="3315567"/>
            <a:ext cx="1257300"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0419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950931" y="2023110"/>
            <a:ext cx="1852218" cy="2846070"/>
          </a:xfrm>
        </p:spPr>
        <p:txBody>
          <a:bodyPr vert="horz" lIns="91440" tIns="45720" rIns="91440" bIns="45720" rtlCol="0" anchor="ctr">
            <a:normAutofit/>
          </a:bodyPr>
          <a:lstStyle/>
          <a:p>
            <a:r>
              <a:rPr lang="en-US" sz="3200" kern="1200">
                <a:solidFill>
                  <a:schemeClr val="tx1"/>
                </a:solidFill>
                <a:latin typeface="+mj-lt"/>
                <a:ea typeface="+mj-ea"/>
                <a:cs typeface="+mj-cs"/>
              </a:rPr>
              <a:t>Step 2</a:t>
            </a:r>
          </a:p>
        </p:txBody>
      </p:sp>
      <p:sp>
        <p:nvSpPr>
          <p:cNvPr id="73" name="Rectangle 7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61045" y="245695"/>
            <a:ext cx="1715478"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563" y="664308"/>
            <a:ext cx="6061974"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Table&#10;&#10;Description automatically generated"/>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14232" y="1861461"/>
            <a:ext cx="5706228" cy="29244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Rectangle 76">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47951" y="3411145"/>
            <a:ext cx="1719072"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8039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950931" y="2023110"/>
            <a:ext cx="1852218" cy="2846070"/>
          </a:xfrm>
        </p:spPr>
        <p:txBody>
          <a:bodyPr vert="horz" lIns="91440" tIns="45720" rIns="91440" bIns="45720" rtlCol="0" anchor="ctr">
            <a:normAutofit/>
          </a:bodyPr>
          <a:lstStyle/>
          <a:p>
            <a:r>
              <a:rPr lang="en-US" sz="3200" kern="1200" dirty="0">
                <a:solidFill>
                  <a:schemeClr val="tx1"/>
                </a:solidFill>
                <a:latin typeface="+mj-lt"/>
                <a:ea typeface="+mj-ea"/>
                <a:cs typeface="+mj-cs"/>
              </a:rPr>
              <a:t>Step 3</a:t>
            </a:r>
          </a:p>
        </p:txBody>
      </p:sp>
      <p:sp>
        <p:nvSpPr>
          <p:cNvPr id="73" name="Rectangle 7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61045" y="245695"/>
            <a:ext cx="1715478"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563" y="664308"/>
            <a:ext cx="6061974"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47951" y="3411145"/>
            <a:ext cx="1719072"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673276D-9D90-2A11-FCA8-7C90F2AB6A57}"/>
              </a:ext>
            </a:extLst>
          </p:cNvPr>
          <p:cNvSpPr>
            <a:spLocks noGrp="1"/>
          </p:cNvSpPr>
          <p:nvPr>
            <p:ph idx="1"/>
          </p:nvPr>
        </p:nvSpPr>
        <p:spPr/>
        <p:txBody>
          <a:bodyPr/>
          <a:lstStyle/>
          <a:p>
            <a:pPr marL="0" indent="0">
              <a:buNone/>
            </a:pPr>
            <a:endParaRPr lang="en-US" dirty="0"/>
          </a:p>
        </p:txBody>
      </p:sp>
      <p:pic>
        <p:nvPicPr>
          <p:cNvPr id="9" name="Picture 3">
            <a:extLst>
              <a:ext uri="{FF2B5EF4-FFF2-40B4-BE49-F238E27FC236}">
                <a16:creationId xmlns:a16="http://schemas.microsoft.com/office/drawing/2014/main" id="{688A9C0E-609C-E103-17D8-98C4F85A2DC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0850" y="1905502"/>
            <a:ext cx="5613400" cy="287686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0738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6" name="Rectangle 70">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43" y="450220"/>
            <a:ext cx="2928366" cy="4233672"/>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5" name="TextBox 4"/>
          <p:cNvSpPr txBox="1"/>
          <p:nvPr/>
        </p:nvSpPr>
        <p:spPr>
          <a:xfrm>
            <a:off x="548640" y="1115568"/>
            <a:ext cx="2523744" cy="2843784"/>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000" kern="1200" cap="all" spc="200" dirty="0">
                <a:solidFill>
                  <a:srgbClr val="FFFFFF"/>
                </a:solidFill>
                <a:latin typeface="+mj-lt"/>
                <a:ea typeface="+mj-ea"/>
                <a:cs typeface="+mj-cs"/>
              </a:rPr>
              <a:t>Health Care Provider Order</a:t>
            </a:r>
          </a:p>
        </p:txBody>
      </p:sp>
      <p:sp>
        <p:nvSpPr>
          <p:cNvPr id="8197" name="Rectangle 72">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4846320"/>
            <a:ext cx="1796796" cy="1563624"/>
          </a:xfrm>
          <a:prstGeom prst="rect">
            <a:avLst/>
          </a:prstGeom>
          <a:solidFill>
            <a:schemeClr val="accent1">
              <a:alpha val="94902"/>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198" name="Rectangle 74">
            <a:extLst>
              <a:ext uri="{FF2B5EF4-FFF2-40B4-BE49-F238E27FC236}">
                <a16:creationId xmlns:a16="http://schemas.microsoft.com/office/drawing/2014/main" id="{2C910467-8185-45DD-B8A2-A88DF20DF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1496" y="450221"/>
            <a:ext cx="5405961" cy="5948859"/>
          </a:xfrm>
          <a:prstGeom prst="rect">
            <a:avLst/>
          </a:prstGeom>
          <a:solidFill>
            <a:srgbClr val="7F7F7F">
              <a:alpha val="24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194" name="Picture 2" descr="Shape&#10;&#10;Description automatically generated with medium confidenc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42765" y="1045265"/>
            <a:ext cx="5096901" cy="476560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9" name="Rectangle 76">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3140" y="4835010"/>
            <a:ext cx="1011769" cy="157276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6156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4D28E87-62D2-4602-B72F-5F74AA23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915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49" y="291090"/>
            <a:ext cx="7886699" cy="932688"/>
          </a:xfrm>
        </p:spPr>
        <p:txBody>
          <a:bodyPr vert="horz" lIns="91440" tIns="45720" rIns="91440" bIns="45720" rtlCol="0" anchor="b">
            <a:normAutofit/>
          </a:bodyPr>
          <a:lstStyle/>
          <a:p>
            <a:pPr algn="ctr"/>
            <a:r>
              <a:rPr lang="en-US" sz="5400" kern="1200" dirty="0">
                <a:latin typeface="+mj-lt"/>
                <a:ea typeface="+mj-ea"/>
                <a:cs typeface="+mj-cs"/>
              </a:rPr>
              <a:t>Dose</a:t>
            </a:r>
          </a:p>
        </p:txBody>
      </p:sp>
      <p:sp>
        <p:nvSpPr>
          <p:cNvPr id="3" name="Content Placeholder 2"/>
          <p:cNvSpPr>
            <a:spLocks noGrp="1"/>
          </p:cNvSpPr>
          <p:nvPr>
            <p:ph idx="1"/>
          </p:nvPr>
        </p:nvSpPr>
        <p:spPr>
          <a:xfrm>
            <a:off x="628649" y="1335726"/>
            <a:ext cx="7886699" cy="420624"/>
          </a:xfrm>
        </p:spPr>
        <p:txBody>
          <a:bodyPr vert="horz" lIns="91440" tIns="45720" rIns="91440" bIns="45720" rtlCol="0">
            <a:normAutofit fontScale="92500" lnSpcReduction="10000"/>
          </a:bodyPr>
          <a:lstStyle/>
          <a:p>
            <a:pPr marL="0" indent="0" algn="ctr">
              <a:buNone/>
            </a:pPr>
            <a:r>
              <a:rPr lang="en-US" kern="1200" dirty="0">
                <a:latin typeface="+mn-lt"/>
                <a:ea typeface="+mn-ea"/>
                <a:cs typeface="+mn-cs"/>
              </a:rPr>
              <a:t>Found in HCP Order, usually in mgs</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8650" y="2664326"/>
            <a:ext cx="7886699" cy="311524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1860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2231" y="1494458"/>
            <a:ext cx="6836665" cy="652285"/>
          </a:xfrm>
        </p:spPr>
        <p:txBody>
          <a:bodyPr vert="horz" lIns="91440" tIns="45720" rIns="91440" bIns="45720" rtlCol="0" anchor="b">
            <a:normAutofit/>
          </a:bodyPr>
          <a:lstStyle/>
          <a:p>
            <a:pPr algn="ctr"/>
            <a:r>
              <a:rPr lang="en-US" sz="3600" kern="1200" dirty="0">
                <a:solidFill>
                  <a:schemeClr val="tx1"/>
                </a:solidFill>
                <a:latin typeface="+mj-lt"/>
                <a:ea typeface="+mj-ea"/>
                <a:cs typeface="+mj-cs"/>
              </a:rPr>
              <a:t>Transcribe Dose</a:t>
            </a:r>
          </a:p>
        </p:txBody>
      </p:sp>
      <p:sp>
        <p:nvSpPr>
          <p:cNvPr id="76" name="Freeform: Shape 75">
            <a:extLst>
              <a:ext uri="{FF2B5EF4-FFF2-40B4-BE49-F238E27FC236}">
                <a16:creationId xmlns:a16="http://schemas.microsoft.com/office/drawing/2014/main" id="{F6EF57EF-D042-41D3-83E8-41A1FE6C1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49657"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D00A59BB-A268-4F3E-9D41-CA265AF16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3380" y="1"/>
            <a:ext cx="5320620"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a:extLst>
              <a:ext uri="{FF2B5EF4-FFF2-40B4-BE49-F238E27FC236}">
                <a16:creationId xmlns:a16="http://schemas.microsoft.com/office/drawing/2014/main" id="{0DD3DDDD-654C-037D-2BEF-D6F5A3ECF2E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05699" y="2270683"/>
            <a:ext cx="6332602" cy="3055480"/>
          </a:xfrm>
          <a:prstGeom prst="rect">
            <a:avLst/>
          </a:prstGeom>
          <a:solidFill>
            <a:schemeClr val="accent1">
              <a:lumMod val="75000"/>
            </a:schemeClr>
          </a:solidFill>
        </p:spPr>
      </p:pic>
      <p:sp>
        <p:nvSpPr>
          <p:cNvPr id="80" name="Freeform: Shape 79">
            <a:extLst>
              <a:ext uri="{FF2B5EF4-FFF2-40B4-BE49-F238E27FC236}">
                <a16:creationId xmlns:a16="http://schemas.microsoft.com/office/drawing/2014/main" id="{63794DCE-9D34-40DF-AB3F-06DA8ACCD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6587" y="5450103"/>
            <a:ext cx="4177413"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45006452-918C-4282-A72C-C9692B669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5335901"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21B0D937-758E-3F66-5271-E11299E6B072}"/>
              </a:ext>
            </a:extLst>
          </p:cNvPr>
          <p:cNvSpPr/>
          <p:nvPr/>
        </p:nvSpPr>
        <p:spPr>
          <a:xfrm>
            <a:off x="3124200" y="4465180"/>
            <a:ext cx="1143000" cy="487820"/>
          </a:xfrm>
          <a:prstGeom prst="ellipse">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4235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4D28E87-62D2-4602-B72F-5F74AA23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915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49" y="291090"/>
            <a:ext cx="7886699" cy="932688"/>
          </a:xfrm>
        </p:spPr>
        <p:txBody>
          <a:bodyPr vert="horz" lIns="91440" tIns="45720" rIns="91440" bIns="45720" rtlCol="0" anchor="b">
            <a:normAutofit/>
          </a:bodyPr>
          <a:lstStyle/>
          <a:p>
            <a:pPr algn="ctr"/>
            <a:r>
              <a:rPr lang="en-US" sz="5400" kern="1200" dirty="0">
                <a:latin typeface="+mj-lt"/>
                <a:ea typeface="+mj-ea"/>
                <a:cs typeface="+mj-cs"/>
              </a:rPr>
              <a:t>Strength and Amount</a:t>
            </a:r>
          </a:p>
        </p:txBody>
      </p:sp>
      <p:sp>
        <p:nvSpPr>
          <p:cNvPr id="3" name="Content Placeholder 2"/>
          <p:cNvSpPr>
            <a:spLocks noGrp="1"/>
          </p:cNvSpPr>
          <p:nvPr>
            <p:ph idx="1"/>
          </p:nvPr>
        </p:nvSpPr>
        <p:spPr>
          <a:xfrm>
            <a:off x="628649" y="1335726"/>
            <a:ext cx="7886699" cy="420624"/>
          </a:xfrm>
        </p:spPr>
        <p:txBody>
          <a:bodyPr vert="horz" lIns="91440" tIns="45720" rIns="91440" bIns="45720" rtlCol="0">
            <a:normAutofit fontScale="92500" lnSpcReduction="10000"/>
          </a:bodyPr>
          <a:lstStyle/>
          <a:p>
            <a:pPr marL="0" indent="0" algn="ctr">
              <a:buNone/>
            </a:pPr>
            <a:r>
              <a:rPr lang="en-US" kern="1200" dirty="0">
                <a:latin typeface="+mn-lt"/>
                <a:ea typeface="+mn-ea"/>
                <a:cs typeface="+mn-cs"/>
              </a:rPr>
              <a:t>Found on Pharmacy </a:t>
            </a:r>
            <a:r>
              <a:rPr lang="en-US" dirty="0"/>
              <a:t>L</a:t>
            </a:r>
            <a:r>
              <a:rPr lang="en-US" kern="1200" dirty="0">
                <a:latin typeface="+mn-lt"/>
                <a:ea typeface="+mn-ea"/>
                <a:cs typeface="+mn-cs"/>
              </a:rPr>
              <a:t>abel</a:t>
            </a:r>
          </a:p>
        </p:txBody>
      </p:sp>
      <p:pic>
        <p:nvPicPr>
          <p:cNvPr id="16386" name="Picture 2" descr="Text, letter&#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8650" y="2585459"/>
            <a:ext cx="7886699" cy="327297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7028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1575225"/>
            <a:ext cx="6836665" cy="652285"/>
          </a:xfrm>
        </p:spPr>
        <p:txBody>
          <a:bodyPr vert="horz" lIns="91440" tIns="45720" rIns="91440" bIns="45720" rtlCol="0" anchor="b">
            <a:normAutofit/>
          </a:bodyPr>
          <a:lstStyle/>
          <a:p>
            <a:pPr algn="ctr"/>
            <a:r>
              <a:rPr lang="en-US" sz="3600" kern="1200" dirty="0">
                <a:solidFill>
                  <a:schemeClr val="tx1"/>
                </a:solidFill>
                <a:latin typeface="+mj-lt"/>
                <a:ea typeface="+mj-ea"/>
                <a:cs typeface="+mj-cs"/>
              </a:rPr>
              <a:t>Transcribe Strength and Amount</a:t>
            </a:r>
          </a:p>
        </p:txBody>
      </p:sp>
      <p:sp>
        <p:nvSpPr>
          <p:cNvPr id="76" name="Freeform: Shape 75">
            <a:extLst>
              <a:ext uri="{FF2B5EF4-FFF2-40B4-BE49-F238E27FC236}">
                <a16:creationId xmlns:a16="http://schemas.microsoft.com/office/drawing/2014/main" id="{F6EF57EF-D042-41D3-83E8-41A1FE6C1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49657"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D00A59BB-A268-4F3E-9D41-CA265AF16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3380" y="1"/>
            <a:ext cx="5320620"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63794DCE-9D34-40DF-AB3F-06DA8ACCD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6587" y="5450103"/>
            <a:ext cx="4177413"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45006452-918C-4282-A72C-C9692B669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5335901"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1">
            <a:extLst>
              <a:ext uri="{FF2B5EF4-FFF2-40B4-BE49-F238E27FC236}">
                <a16:creationId xmlns:a16="http://schemas.microsoft.com/office/drawing/2014/main" id="{78504AD6-CCEC-095F-C3D4-2847EDDB915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6259" t="42714" r="44117" b="41015"/>
          <a:stretch/>
        </p:blipFill>
        <p:spPr bwMode="auto">
          <a:xfrm>
            <a:off x="112127" y="2227511"/>
            <a:ext cx="8919745" cy="2754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a:extLst>
              <a:ext uri="{FF2B5EF4-FFF2-40B4-BE49-F238E27FC236}">
                <a16:creationId xmlns:a16="http://schemas.microsoft.com/office/drawing/2014/main" id="{7481C1F3-0DCB-9546-F5F3-A25F4ADDD587}"/>
              </a:ext>
            </a:extLst>
          </p:cNvPr>
          <p:cNvSpPr/>
          <p:nvPr/>
        </p:nvSpPr>
        <p:spPr>
          <a:xfrm>
            <a:off x="839150" y="3185725"/>
            <a:ext cx="1828800" cy="838200"/>
          </a:xfrm>
          <a:prstGeom prst="ellipse">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2144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1" y="1447801"/>
            <a:ext cx="8229600" cy="933014"/>
          </a:xfrm>
        </p:spPr>
        <p:txBody>
          <a:bodyPr vert="horz" lIns="91440" tIns="45720" rIns="91440" bIns="45720" rtlCol="0" anchor="b">
            <a:normAutofit fontScale="90000"/>
          </a:bodyPr>
          <a:lstStyle/>
          <a:p>
            <a:pPr algn="ctr"/>
            <a:r>
              <a:rPr lang="en-US" sz="3600" kern="1200" dirty="0">
                <a:solidFill>
                  <a:schemeClr val="tx1"/>
                </a:solidFill>
                <a:latin typeface="+mj-lt"/>
                <a:ea typeface="+mj-ea"/>
                <a:cs typeface="+mj-cs"/>
              </a:rPr>
              <a:t>Transcribe Route, Frequency, Special Instructions</a:t>
            </a:r>
          </a:p>
        </p:txBody>
      </p:sp>
      <p:sp>
        <p:nvSpPr>
          <p:cNvPr id="76" name="Freeform: Shape 75">
            <a:extLst>
              <a:ext uri="{FF2B5EF4-FFF2-40B4-BE49-F238E27FC236}">
                <a16:creationId xmlns:a16="http://schemas.microsoft.com/office/drawing/2014/main" id="{F6EF57EF-D042-41D3-83E8-41A1FE6C1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49657"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D00A59BB-A268-4F3E-9D41-CA265AF16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3380" y="1"/>
            <a:ext cx="5320620"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63794DCE-9D34-40DF-AB3F-06DA8ACCD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6587" y="5450103"/>
            <a:ext cx="4177413"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45006452-918C-4282-A72C-C9692B669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5335901"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1">
            <a:extLst>
              <a:ext uri="{FF2B5EF4-FFF2-40B4-BE49-F238E27FC236}">
                <a16:creationId xmlns:a16="http://schemas.microsoft.com/office/drawing/2014/main" id="{03AB827B-0074-83AD-19D0-BC6F22699B0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6259" t="42714" r="44117" b="41015"/>
          <a:stretch/>
        </p:blipFill>
        <p:spPr bwMode="auto">
          <a:xfrm>
            <a:off x="159307" y="2380814"/>
            <a:ext cx="8825384" cy="2725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a:extLst>
              <a:ext uri="{FF2B5EF4-FFF2-40B4-BE49-F238E27FC236}">
                <a16:creationId xmlns:a16="http://schemas.microsoft.com/office/drawing/2014/main" id="{2DA6BC95-B01B-7079-4E6A-512168B4F2DC}"/>
              </a:ext>
            </a:extLst>
          </p:cNvPr>
          <p:cNvSpPr/>
          <p:nvPr/>
        </p:nvSpPr>
        <p:spPr>
          <a:xfrm>
            <a:off x="638332" y="4547045"/>
            <a:ext cx="2872991" cy="3810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AB2FC7E-7173-8B4F-09D7-60581BDDBB78}"/>
              </a:ext>
            </a:extLst>
          </p:cNvPr>
          <p:cNvSpPr/>
          <p:nvPr/>
        </p:nvSpPr>
        <p:spPr>
          <a:xfrm>
            <a:off x="2781299" y="3808419"/>
            <a:ext cx="1600201" cy="3810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B21A76B-3C64-12A3-91BE-199238F44FBE}"/>
              </a:ext>
            </a:extLst>
          </p:cNvPr>
          <p:cNvSpPr/>
          <p:nvPr/>
        </p:nvSpPr>
        <p:spPr>
          <a:xfrm>
            <a:off x="994053" y="4189419"/>
            <a:ext cx="2587346" cy="34380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4279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0">
            <a:extLst>
              <a:ext uri="{FF2B5EF4-FFF2-40B4-BE49-F238E27FC236}">
                <a16:creationId xmlns:a16="http://schemas.microsoft.com/office/drawing/2014/main" id="{0D1D8088-559A-46A5-A801-CDF0B9476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2">
            <a:extLst>
              <a:ext uri="{FF2B5EF4-FFF2-40B4-BE49-F238E27FC236}">
                <a16:creationId xmlns:a16="http://schemas.microsoft.com/office/drawing/2014/main" id="{83E2E96F-17F7-4C8C-BDF1-6BB90A0C1D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250" y="2380868"/>
            <a:ext cx="8986749" cy="2087795"/>
            <a:chOff x="143163" y="5763486"/>
            <a:chExt cx="11982332" cy="739555"/>
          </a:xfrm>
        </p:grpSpPr>
        <p:sp>
          <p:nvSpPr>
            <p:cNvPr id="31" name="Rectangle 23">
              <a:extLst>
                <a:ext uri="{FF2B5EF4-FFF2-40B4-BE49-F238E27FC236}">
                  <a16:creationId xmlns:a16="http://schemas.microsoft.com/office/drawing/2014/main" id="{846BD00C-9313-4A22-94F7-3875A46C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24">
              <a:extLst>
                <a:ext uri="{FF2B5EF4-FFF2-40B4-BE49-F238E27FC236}">
                  <a16:creationId xmlns:a16="http://schemas.microsoft.com/office/drawing/2014/main" id="{1EAF30D0-AA67-427C-9938-A2C8A9B5D5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3" name="Rectangle 26">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646" y="466344"/>
            <a:ext cx="8333796"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557188"/>
            <a:ext cx="7886700" cy="1133499"/>
          </a:xfrm>
        </p:spPr>
        <p:txBody>
          <a:bodyPr>
            <a:normAutofit/>
          </a:bodyPr>
          <a:lstStyle/>
          <a:p>
            <a:pPr algn="ctr"/>
            <a:r>
              <a:rPr lang="en-US" sz="4800" dirty="0"/>
              <a:t>Items Needed to Transcribe</a:t>
            </a:r>
          </a:p>
        </p:txBody>
      </p:sp>
      <p:graphicFrame>
        <p:nvGraphicFramePr>
          <p:cNvPr id="5" name="Content Placeholder 2">
            <a:extLst>
              <a:ext uri="{FF2B5EF4-FFF2-40B4-BE49-F238E27FC236}">
                <a16:creationId xmlns:a16="http://schemas.microsoft.com/office/drawing/2014/main" id="{D465011B-DE25-23BA-DAC6-1D60BCA5EB6A}"/>
              </a:ext>
            </a:extLst>
          </p:cNvPr>
          <p:cNvGraphicFramePr>
            <a:graphicFrameLocks noGrp="1"/>
          </p:cNvGraphicFramePr>
          <p:nvPr>
            <p:ph idx="1"/>
            <p:extLst>
              <p:ext uri="{D42A27DB-BD31-4B8C-83A1-F6EECF244321}">
                <p14:modId xmlns:p14="http://schemas.microsoft.com/office/powerpoint/2010/main" val="1998896679"/>
              </p:ext>
            </p:extLst>
          </p:nvPr>
        </p:nvGraphicFramePr>
        <p:xfrm>
          <a:off x="628650" y="1828800"/>
          <a:ext cx="78867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8099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7399" y="643467"/>
            <a:ext cx="8408193" cy="744836"/>
          </a:xfrm>
        </p:spPr>
        <p:txBody>
          <a:bodyPr vert="horz" lIns="91440" tIns="45720" rIns="91440" bIns="45720" rtlCol="0" anchor="ctr">
            <a:normAutofit/>
          </a:bodyPr>
          <a:lstStyle/>
          <a:p>
            <a:pPr algn="ctr"/>
            <a:r>
              <a:rPr lang="en-US" sz="2800" b="1" kern="1200">
                <a:solidFill>
                  <a:schemeClr val="bg1"/>
                </a:solidFill>
                <a:latin typeface="+mj-lt"/>
                <a:ea typeface="+mj-ea"/>
                <a:cs typeface="+mj-cs"/>
              </a:rPr>
              <a:t>Complete the Grid</a:t>
            </a:r>
          </a:p>
        </p:txBody>
      </p:sp>
      <p:pic>
        <p:nvPicPr>
          <p:cNvPr id="205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6201" t="46779" r="44211" b="34915"/>
          <a:stretch/>
        </p:blipFill>
        <p:spPr bwMode="auto">
          <a:xfrm>
            <a:off x="482600" y="2449145"/>
            <a:ext cx="8178799" cy="284636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0977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7399" y="643467"/>
            <a:ext cx="8408193" cy="744836"/>
          </a:xfrm>
        </p:spPr>
        <p:txBody>
          <a:bodyPr vert="horz" lIns="91440" tIns="45720" rIns="91440" bIns="45720" rtlCol="0" anchor="ctr">
            <a:normAutofit/>
          </a:bodyPr>
          <a:lstStyle/>
          <a:p>
            <a:pPr algn="ctr"/>
            <a:r>
              <a:rPr lang="en-US" sz="2800" b="1" kern="1200">
                <a:solidFill>
                  <a:schemeClr val="bg1"/>
                </a:solidFill>
                <a:latin typeface="+mj-lt"/>
                <a:ea typeface="+mj-ea"/>
                <a:cs typeface="+mj-cs"/>
              </a:rPr>
              <a:t>Complete the Grid</a:t>
            </a:r>
            <a:endParaRPr lang="en-US" sz="2800" kern="1200">
              <a:solidFill>
                <a:schemeClr val="bg1"/>
              </a:solidFill>
              <a:latin typeface="+mj-lt"/>
              <a:ea typeface="+mj-ea"/>
              <a:cs typeface="+mj-cs"/>
            </a:endParaRPr>
          </a:p>
        </p:txBody>
      </p:sp>
      <p:pic>
        <p:nvPicPr>
          <p:cNvPr id="307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6298" t="50848" r="40156" b="32881"/>
          <a:stretch/>
        </p:blipFill>
        <p:spPr bwMode="auto">
          <a:xfrm>
            <a:off x="482600" y="2756607"/>
            <a:ext cx="8178799" cy="223143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208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7399" y="643467"/>
            <a:ext cx="8408193" cy="744836"/>
          </a:xfrm>
        </p:spPr>
        <p:txBody>
          <a:bodyPr vert="horz" lIns="91440" tIns="45720" rIns="91440" bIns="45720" rtlCol="0" anchor="ctr">
            <a:normAutofit/>
          </a:bodyPr>
          <a:lstStyle/>
          <a:p>
            <a:pPr algn="ctr"/>
            <a:r>
              <a:rPr lang="en-US" sz="2800" b="1" kern="1200">
                <a:solidFill>
                  <a:schemeClr val="bg1"/>
                </a:solidFill>
                <a:latin typeface="+mj-lt"/>
                <a:ea typeface="+mj-ea"/>
                <a:cs typeface="+mj-cs"/>
              </a:rPr>
              <a:t>Completed Transcription</a:t>
            </a:r>
          </a:p>
        </p:txBody>
      </p:sp>
      <p:pic>
        <p:nvPicPr>
          <p:cNvPr id="1843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84374" y="1675227"/>
            <a:ext cx="8175250" cy="43941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6983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3930" y="1050595"/>
            <a:ext cx="6056111" cy="1618489"/>
          </a:xfrm>
        </p:spPr>
        <p:txBody>
          <a:bodyPr anchor="ctr">
            <a:normAutofit/>
          </a:bodyPr>
          <a:lstStyle/>
          <a:p>
            <a:r>
              <a:rPr lang="en-US" sz="6300" dirty="0"/>
              <a:t>‘Post’ HCP Order</a:t>
            </a:r>
          </a:p>
        </p:txBody>
      </p:sp>
      <p:sp>
        <p:nvSpPr>
          <p:cNvPr id="3" name="Content Placeholder 2"/>
          <p:cNvSpPr>
            <a:spLocks noGrp="1"/>
          </p:cNvSpPr>
          <p:nvPr>
            <p:ph idx="1"/>
          </p:nvPr>
        </p:nvSpPr>
        <p:spPr>
          <a:xfrm>
            <a:off x="963930" y="2669084"/>
            <a:ext cx="6056111" cy="3681410"/>
          </a:xfrm>
        </p:spPr>
        <p:txBody>
          <a:bodyPr anchor="t">
            <a:normAutofit/>
          </a:bodyPr>
          <a:lstStyle/>
          <a:p>
            <a:r>
              <a:rPr lang="en-US" dirty="0"/>
              <a:t>Completed for </a:t>
            </a:r>
            <a:r>
              <a:rPr lang="en-US" u="sng" dirty="0"/>
              <a:t>new</a:t>
            </a:r>
            <a:r>
              <a:rPr lang="en-US" dirty="0"/>
              <a:t> HCP orders</a:t>
            </a:r>
          </a:p>
          <a:p>
            <a:pPr>
              <a:buFont typeface="Arial" panose="020B0604020202020204" pitchFamily="34" charset="0"/>
              <a:buChar char="•"/>
            </a:pPr>
            <a:r>
              <a:rPr lang="en-US" dirty="0"/>
              <a:t>After transcribing</a:t>
            </a:r>
          </a:p>
          <a:p>
            <a:pPr>
              <a:buFont typeface="Arial" panose="020B0604020202020204" pitchFamily="34" charset="0"/>
              <a:buChar char="•"/>
            </a:pPr>
            <a:r>
              <a:rPr lang="en-US" dirty="0"/>
              <a:t>Written on HCP order</a:t>
            </a:r>
          </a:p>
          <a:p>
            <a:pPr lvl="2">
              <a:buSzPct val="75000"/>
              <a:buFont typeface="Wingdings" pitchFamily="2" charset="2"/>
              <a:buChar char="§"/>
            </a:pPr>
            <a:r>
              <a:rPr lang="en-US" sz="2400" dirty="0"/>
              <a:t>Under HCP signature write:</a:t>
            </a:r>
          </a:p>
          <a:p>
            <a:pPr lvl="3">
              <a:buSzPct val="75000"/>
              <a:buFont typeface="Courier New" panose="02070309020205020404" pitchFamily="49" charset="0"/>
              <a:buChar char="o"/>
            </a:pPr>
            <a:r>
              <a:rPr lang="en-US" sz="2000" dirty="0"/>
              <a:t>Posted </a:t>
            </a:r>
          </a:p>
          <a:p>
            <a:pPr lvl="3">
              <a:buSzPct val="75000"/>
              <a:buFont typeface="Courier New" panose="02070309020205020404" pitchFamily="49" charset="0"/>
              <a:buChar char="o"/>
            </a:pPr>
            <a:r>
              <a:rPr lang="en-US" sz="2000" dirty="0"/>
              <a:t>Your signature</a:t>
            </a:r>
          </a:p>
          <a:p>
            <a:pPr lvl="3">
              <a:buSzPct val="75000"/>
              <a:buFont typeface="Courier New" panose="02070309020205020404" pitchFamily="49" charset="0"/>
              <a:buChar char="o"/>
            </a:pPr>
            <a:r>
              <a:rPr lang="en-US" sz="2000" dirty="0"/>
              <a:t>Date</a:t>
            </a:r>
          </a:p>
          <a:p>
            <a:pPr lvl="3">
              <a:buSzPct val="75000"/>
              <a:buFont typeface="Courier New" panose="02070309020205020404" pitchFamily="49" charset="0"/>
              <a:buChar char="o"/>
            </a:pPr>
            <a:r>
              <a:rPr lang="en-US" sz="2000" dirty="0"/>
              <a:t>Time</a:t>
            </a:r>
            <a:endParaRPr lang="en-US" sz="1900" dirty="0"/>
          </a:p>
        </p:txBody>
      </p:sp>
    </p:spTree>
    <p:extLst>
      <p:ext uri="{BB962C8B-B14F-4D97-AF65-F5344CB8AC3E}">
        <p14:creationId xmlns:p14="http://schemas.microsoft.com/office/powerpoint/2010/main" val="1500355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4043" y="521732"/>
            <a:ext cx="6156336"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87463" y="152400"/>
            <a:ext cx="6449496" cy="369332"/>
          </a:xfrm>
          <a:prstGeom prst="rect">
            <a:avLst/>
          </a:prstGeom>
          <a:noFill/>
        </p:spPr>
        <p:txBody>
          <a:bodyPr wrap="square" rtlCol="0">
            <a:spAutoFit/>
          </a:bodyPr>
          <a:lstStyle/>
          <a:p>
            <a:pPr algn="ctr"/>
            <a:r>
              <a:rPr lang="en-US" dirty="0"/>
              <a:t>Health Care Provider Order</a:t>
            </a:r>
          </a:p>
        </p:txBody>
      </p:sp>
      <p:sp>
        <p:nvSpPr>
          <p:cNvPr id="2" name="TextBox 1"/>
          <p:cNvSpPr txBox="1"/>
          <p:nvPr/>
        </p:nvSpPr>
        <p:spPr>
          <a:xfrm>
            <a:off x="1434044" y="6400800"/>
            <a:ext cx="6156336" cy="307777"/>
          </a:xfrm>
          <a:prstGeom prst="rect">
            <a:avLst/>
          </a:prstGeom>
          <a:noFill/>
        </p:spPr>
        <p:txBody>
          <a:bodyPr wrap="square" rtlCol="0">
            <a:spAutoFit/>
          </a:bodyPr>
          <a:lstStyle/>
          <a:p>
            <a:r>
              <a:rPr lang="en-US" sz="1400" dirty="0">
                <a:latin typeface="Comic Sans MS" panose="030F0702030302020204" pitchFamily="66" charset="0"/>
              </a:rPr>
              <a:t>Posted Sam Dowd 3/3/yr 1pm</a:t>
            </a:r>
          </a:p>
        </p:txBody>
      </p:sp>
      <p:sp>
        <p:nvSpPr>
          <p:cNvPr id="3" name="Right Arrow 2"/>
          <p:cNvSpPr/>
          <p:nvPr/>
        </p:nvSpPr>
        <p:spPr>
          <a:xfrm>
            <a:off x="309055" y="6312372"/>
            <a:ext cx="978408" cy="484632"/>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4104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solidFill>
            <a:schemeClr val="accent4"/>
          </a:solidFill>
          <a:ln>
            <a:solidFill>
              <a:schemeClr val="accent1"/>
            </a:solidFill>
          </a:ln>
        </p:spPr>
        <p:txBody>
          <a:bodyPr>
            <a:normAutofit/>
          </a:bodyPr>
          <a:lstStyle/>
          <a:p>
            <a:r>
              <a:rPr lang="en-US" sz="6000" dirty="0">
                <a:solidFill>
                  <a:schemeClr val="bg1"/>
                </a:solidFill>
              </a:rPr>
              <a:t>Transcription Practice</a:t>
            </a:r>
          </a:p>
        </p:txBody>
      </p:sp>
      <p:sp>
        <p:nvSpPr>
          <p:cNvPr id="8" name="TextBox 7"/>
          <p:cNvSpPr txBox="1"/>
          <p:nvPr/>
        </p:nvSpPr>
        <p:spPr>
          <a:xfrm>
            <a:off x="838200" y="2514600"/>
            <a:ext cx="7391399" cy="830997"/>
          </a:xfrm>
          <a:prstGeom prst="rect">
            <a:avLst/>
          </a:prstGeom>
          <a:noFill/>
        </p:spPr>
        <p:txBody>
          <a:bodyPr wrap="square" rtlCol="0">
            <a:spAutoFit/>
          </a:bodyPr>
          <a:lstStyle/>
          <a:p>
            <a:r>
              <a:rPr lang="en-US" altLang="en-US" sz="4800" dirty="0"/>
              <a:t>Transcription Workbook One </a:t>
            </a:r>
            <a:endParaRPr lang="en-US" sz="4800" dirty="0"/>
          </a:p>
        </p:txBody>
      </p:sp>
    </p:spTree>
    <p:extLst>
      <p:ext uri="{BB962C8B-B14F-4D97-AF65-F5344CB8AC3E}">
        <p14:creationId xmlns:p14="http://schemas.microsoft.com/office/powerpoint/2010/main" val="3561490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950931" y="2023110"/>
            <a:ext cx="1852218" cy="2846070"/>
          </a:xfrm>
        </p:spPr>
        <p:txBody>
          <a:bodyPr vert="horz" lIns="91440" tIns="45720" rIns="91440" bIns="45720" rtlCol="0" anchor="ctr">
            <a:normAutofit/>
          </a:bodyPr>
          <a:lstStyle/>
          <a:p>
            <a:r>
              <a:rPr lang="en-US" sz="3000" b="1" kern="1200" dirty="0">
                <a:solidFill>
                  <a:schemeClr val="tx1"/>
                </a:solidFill>
                <a:latin typeface="+mj-lt"/>
                <a:ea typeface="+mj-ea"/>
                <a:cs typeface="+mj-cs"/>
              </a:rPr>
              <a:t>      </a:t>
            </a:r>
            <a:r>
              <a:rPr lang="en-US" sz="3000" kern="1200" dirty="0">
                <a:solidFill>
                  <a:schemeClr val="tx1"/>
                </a:solidFill>
                <a:latin typeface="+mj-lt"/>
                <a:ea typeface="+mj-ea"/>
                <a:cs typeface="+mj-cs"/>
              </a:rPr>
              <a:t>Worksheet</a:t>
            </a:r>
          </a:p>
        </p:txBody>
      </p:sp>
      <p:sp>
        <p:nvSpPr>
          <p:cNvPr id="73" name="Rectangle 7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61045" y="245695"/>
            <a:ext cx="1715478"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563" y="664308"/>
            <a:ext cx="6061974"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descr="Graphical user interface, text, application, email&#10;&#10;Description automatically generated"/>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968803" y="858525"/>
            <a:ext cx="4586478" cy="5211906"/>
          </a:xfrm>
          <a:prstGeom prst="rect">
            <a:avLst/>
          </a:prstGeom>
          <a:noFill/>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Rectangle 76">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47951" y="3411145"/>
            <a:ext cx="1719072"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4355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9366" y="280570"/>
            <a:ext cx="7623047" cy="1041798"/>
          </a:xfrm>
        </p:spPr>
        <p:txBody>
          <a:bodyPr>
            <a:normAutofit/>
          </a:bodyPr>
          <a:lstStyle/>
          <a:p>
            <a:r>
              <a:rPr lang="en-US" sz="6000" dirty="0"/>
              <a:t>Dose</a:t>
            </a:r>
          </a:p>
        </p:txBody>
      </p:sp>
      <p:sp>
        <p:nvSpPr>
          <p:cNvPr id="3" name="Content Placeholder 2"/>
          <p:cNvSpPr>
            <a:spLocks noGrp="1"/>
          </p:cNvSpPr>
          <p:nvPr>
            <p:ph idx="1"/>
          </p:nvPr>
        </p:nvSpPr>
        <p:spPr>
          <a:xfrm>
            <a:off x="768096" y="1270398"/>
            <a:ext cx="7290055" cy="5038962"/>
          </a:xfrm>
        </p:spPr>
        <p:txBody>
          <a:bodyPr>
            <a:normAutofit/>
          </a:bodyPr>
          <a:lstStyle/>
          <a:p>
            <a:r>
              <a:rPr lang="en-US" sz="3600" dirty="0"/>
              <a:t>Found on HCP order usually in ‘mg’</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366" y="2177683"/>
            <a:ext cx="6767513"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962150" y="5410200"/>
            <a:ext cx="5181600" cy="646331"/>
          </a:xfrm>
          <a:prstGeom prst="rect">
            <a:avLst/>
          </a:prstGeom>
          <a:noFill/>
        </p:spPr>
        <p:txBody>
          <a:bodyPr wrap="square" rtlCol="0">
            <a:spAutoFit/>
          </a:bodyPr>
          <a:lstStyle/>
          <a:p>
            <a:r>
              <a:rPr lang="en-US" sz="3600" dirty="0"/>
              <a:t>The dose is         mg</a:t>
            </a:r>
          </a:p>
        </p:txBody>
      </p:sp>
      <p:cxnSp>
        <p:nvCxnSpPr>
          <p:cNvPr id="7" name="Straight Connector 6"/>
          <p:cNvCxnSpPr>
            <a:cxnSpLocks/>
          </p:cNvCxnSpPr>
          <p:nvPr/>
        </p:nvCxnSpPr>
        <p:spPr>
          <a:xfrm>
            <a:off x="4191000" y="5867400"/>
            <a:ext cx="76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1458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28363"/>
            <a:ext cx="7623047" cy="1041798"/>
          </a:xfrm>
        </p:spPr>
        <p:txBody>
          <a:bodyPr>
            <a:normAutofit/>
          </a:bodyPr>
          <a:lstStyle/>
          <a:p>
            <a:r>
              <a:rPr lang="en-US" sz="6000" dirty="0"/>
              <a:t>Strength and Amount</a:t>
            </a:r>
          </a:p>
        </p:txBody>
      </p:sp>
      <p:sp>
        <p:nvSpPr>
          <p:cNvPr id="3" name="Content Placeholder 2"/>
          <p:cNvSpPr>
            <a:spLocks noGrp="1"/>
          </p:cNvSpPr>
          <p:nvPr>
            <p:ph idx="1"/>
          </p:nvPr>
        </p:nvSpPr>
        <p:spPr>
          <a:xfrm>
            <a:off x="1295400" y="1392873"/>
            <a:ext cx="7886700" cy="1298575"/>
          </a:xfrm>
        </p:spPr>
        <p:txBody>
          <a:bodyPr>
            <a:normAutofit/>
          </a:bodyPr>
          <a:lstStyle/>
          <a:p>
            <a:r>
              <a:rPr lang="en-US" sz="4000" dirty="0"/>
              <a:t>Found on Pharmacy label</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301" y="2240281"/>
            <a:ext cx="8167066" cy="338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14400" y="5943600"/>
            <a:ext cx="6858000" cy="830997"/>
          </a:xfrm>
          <a:prstGeom prst="rect">
            <a:avLst/>
          </a:prstGeom>
          <a:noFill/>
        </p:spPr>
        <p:txBody>
          <a:bodyPr wrap="square" rtlCol="0">
            <a:spAutoFit/>
          </a:bodyPr>
          <a:lstStyle/>
          <a:p>
            <a:r>
              <a:rPr lang="en-US" sz="2400" dirty="0"/>
              <a:t>The strength per tablet to give is             mg</a:t>
            </a:r>
          </a:p>
          <a:p>
            <a:r>
              <a:rPr lang="en-US" sz="2400" dirty="0"/>
              <a:t>The amount of tablets to give is               tabs</a:t>
            </a:r>
          </a:p>
        </p:txBody>
      </p:sp>
      <p:cxnSp>
        <p:nvCxnSpPr>
          <p:cNvPr id="7" name="Straight Connector 6"/>
          <p:cNvCxnSpPr>
            <a:cxnSpLocks/>
          </p:cNvCxnSpPr>
          <p:nvPr/>
        </p:nvCxnSpPr>
        <p:spPr>
          <a:xfrm>
            <a:off x="5029200" y="6248400"/>
            <a:ext cx="7810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5029200" y="6629400"/>
            <a:ext cx="7810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59732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3930" y="1050595"/>
            <a:ext cx="6056111" cy="1618489"/>
          </a:xfrm>
        </p:spPr>
        <p:txBody>
          <a:bodyPr vert="horz" lIns="91440" tIns="45720" rIns="91440" bIns="45720" rtlCol="0" anchor="ctr">
            <a:normAutofit/>
          </a:bodyPr>
          <a:lstStyle/>
          <a:p>
            <a:r>
              <a:rPr lang="en-US" sz="5400" kern="1200" dirty="0">
                <a:solidFill>
                  <a:schemeClr val="tx1"/>
                </a:solidFill>
                <a:latin typeface="+mj-lt"/>
                <a:ea typeface="+mj-ea"/>
                <a:cs typeface="+mj-cs"/>
              </a:rPr>
              <a:t>Transcription Practice</a:t>
            </a:r>
          </a:p>
        </p:txBody>
      </p:sp>
      <p:sp>
        <p:nvSpPr>
          <p:cNvPr id="5" name="Rectangle 4"/>
          <p:cNvSpPr/>
          <p:nvPr/>
        </p:nvSpPr>
        <p:spPr>
          <a:xfrm>
            <a:off x="963930" y="2969469"/>
            <a:ext cx="6056111" cy="2800395"/>
          </a:xfrm>
          <a:prstGeom prst="rect">
            <a:avLst/>
          </a:prstGeom>
        </p:spPr>
        <p:txBody>
          <a:bodyPr vert="horz" lIns="91440" tIns="45720" rIns="91440" bIns="45720" rtlCol="0" anchor="t">
            <a:normAutofit/>
          </a:bodyPr>
          <a:lstStyle/>
          <a:p>
            <a:pPr marL="114300" lvl="0" defTabSz="914400">
              <a:lnSpc>
                <a:spcPct val="90000"/>
              </a:lnSpc>
              <a:spcBef>
                <a:spcPct val="20000"/>
              </a:spcBef>
              <a:buClr>
                <a:schemeClr val="accent2"/>
              </a:buClr>
              <a:defRPr/>
            </a:pPr>
            <a:r>
              <a:rPr lang="en-US" altLang="en-US" sz="1400" dirty="0"/>
              <a:t>INSTRUCTIONS</a:t>
            </a:r>
          </a:p>
          <a:p>
            <a:pPr marL="342900" lvl="0" indent="-228600" defTabSz="914400">
              <a:lnSpc>
                <a:spcPct val="90000"/>
              </a:lnSpc>
              <a:spcBef>
                <a:spcPct val="20000"/>
              </a:spcBef>
              <a:buClr>
                <a:schemeClr val="accent2"/>
              </a:buClr>
              <a:buFont typeface="Arial" panose="020B0604020202020204" pitchFamily="34" charset="0"/>
              <a:buChar char="•"/>
              <a:defRPr/>
            </a:pPr>
            <a:endParaRPr lang="en-US" altLang="en-US" sz="1300" dirty="0"/>
          </a:p>
          <a:p>
            <a:pPr marL="114300" lvl="0" defTabSz="914400">
              <a:lnSpc>
                <a:spcPct val="90000"/>
              </a:lnSpc>
              <a:spcBef>
                <a:spcPct val="20000"/>
              </a:spcBef>
              <a:spcAft>
                <a:spcPts val="1200"/>
              </a:spcAft>
              <a:buClr>
                <a:schemeClr val="accent2"/>
              </a:buClr>
              <a:defRPr/>
            </a:pPr>
            <a:r>
              <a:rPr lang="en-US" altLang="en-US" sz="1400" dirty="0"/>
              <a:t>You have taken Tina Lewis to the doctor and have received medication from the pharmacy.  Pretend that the date is June 11, year.  It is 1 pm.</a:t>
            </a:r>
          </a:p>
          <a:p>
            <a:pPr marL="114300" lvl="0" defTabSz="914400">
              <a:lnSpc>
                <a:spcPct val="90000"/>
              </a:lnSpc>
              <a:spcBef>
                <a:spcPct val="20000"/>
              </a:spcBef>
              <a:spcAft>
                <a:spcPts val="1200"/>
              </a:spcAft>
              <a:buClr>
                <a:schemeClr val="accent2"/>
              </a:buClr>
              <a:defRPr/>
            </a:pPr>
            <a:r>
              <a:rPr lang="en-US" altLang="en-US" sz="1400" dirty="0"/>
              <a:t>Use the health care provider’s order, pharmacy label and generic equivalents to discontinue the order and transcribe the new order on to the Medication Sheet.  </a:t>
            </a:r>
          </a:p>
          <a:p>
            <a:pPr marL="114300" lvl="0" defTabSz="914400">
              <a:lnSpc>
                <a:spcPct val="90000"/>
              </a:lnSpc>
              <a:spcBef>
                <a:spcPct val="20000"/>
              </a:spcBef>
              <a:spcAft>
                <a:spcPts val="1200"/>
              </a:spcAft>
              <a:buClr>
                <a:schemeClr val="accent2"/>
              </a:buClr>
              <a:defRPr/>
            </a:pPr>
            <a:r>
              <a:rPr lang="en-US" altLang="en-US" sz="1400" dirty="0"/>
              <a:t>Please Note:  Do not place your initials in the medication box.  You are not administering a medication at this time.  This is transcription only.</a:t>
            </a:r>
          </a:p>
        </p:txBody>
      </p:sp>
    </p:spTree>
    <p:extLst>
      <p:ext uri="{BB962C8B-B14F-4D97-AF65-F5344CB8AC3E}">
        <p14:creationId xmlns:p14="http://schemas.microsoft.com/office/powerpoint/2010/main" val="2522172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16597"/>
            <a:ext cx="548639" cy="673460"/>
            <a:chOff x="3940602" y="308034"/>
            <a:chExt cx="2116791" cy="3428999"/>
          </a:xfrm>
          <a:solidFill>
            <a:schemeClr val="accent4"/>
          </a:solidFill>
        </p:grpSpPr>
        <p:sp>
          <p:nvSpPr>
            <p:cNvPr id="20" name="Rectangle 1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9" y="613954"/>
            <a:ext cx="8180615"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82723" y="809898"/>
            <a:ext cx="7457037" cy="1554480"/>
          </a:xfrm>
        </p:spPr>
        <p:txBody>
          <a:bodyPr anchor="ctr">
            <a:normAutofit/>
          </a:bodyPr>
          <a:lstStyle/>
          <a:p>
            <a:r>
              <a:rPr lang="en-US" sz="6000" dirty="0"/>
              <a:t>Transcription</a:t>
            </a:r>
          </a:p>
        </p:txBody>
      </p:sp>
      <p:sp>
        <p:nvSpPr>
          <p:cNvPr id="3" name="Content Placeholder 2"/>
          <p:cNvSpPr>
            <a:spLocks noGrp="1"/>
          </p:cNvSpPr>
          <p:nvPr>
            <p:ph idx="1"/>
          </p:nvPr>
        </p:nvSpPr>
        <p:spPr>
          <a:xfrm>
            <a:off x="817818" y="2787602"/>
            <a:ext cx="7455989" cy="3124658"/>
          </a:xfrm>
        </p:spPr>
        <p:txBody>
          <a:bodyPr anchor="ctr">
            <a:normAutofit/>
          </a:bodyPr>
          <a:lstStyle/>
          <a:p>
            <a:pPr>
              <a:buFont typeface="Arial" panose="020B0604020202020204" pitchFamily="34" charset="0"/>
              <a:buChar char="•"/>
            </a:pPr>
            <a:r>
              <a:rPr lang="en-US" sz="4000" dirty="0"/>
              <a:t>Info copied from</a:t>
            </a:r>
          </a:p>
          <a:p>
            <a:pPr lvl="1">
              <a:buSzPct val="75000"/>
              <a:buFont typeface="Wingdings" pitchFamily="2" charset="2"/>
              <a:buChar char="§"/>
            </a:pPr>
            <a:r>
              <a:rPr lang="en-US" sz="3600" dirty="0"/>
              <a:t>HCP Order and </a:t>
            </a:r>
          </a:p>
          <a:p>
            <a:pPr lvl="1">
              <a:buSzPct val="75000"/>
              <a:buFont typeface="Wingdings" pitchFamily="2" charset="2"/>
              <a:buChar char="§"/>
            </a:pPr>
            <a:r>
              <a:rPr lang="en-US" sz="3600" dirty="0"/>
              <a:t>Pharmacy Label</a:t>
            </a:r>
          </a:p>
          <a:p>
            <a:pPr lvl="2">
              <a:buSzPct val="75000"/>
              <a:buFont typeface="Courier New" panose="02070309020205020404" pitchFamily="49" charset="0"/>
              <a:buChar char="o"/>
            </a:pPr>
            <a:r>
              <a:rPr lang="en-US" sz="2100" dirty="0"/>
              <a:t> </a:t>
            </a:r>
            <a:r>
              <a:rPr lang="en-US" sz="3200" dirty="0"/>
              <a:t>onto Med Sheet</a:t>
            </a:r>
          </a:p>
        </p:txBody>
      </p:sp>
      <p:cxnSp>
        <p:nvCxnSpPr>
          <p:cNvPr id="26" name="Straight Connector 25">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85313"/>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8663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1028"/>
          <p:cNvGraphicFramePr>
            <a:graphicFrameLocks noGrp="1"/>
          </p:cNvGraphicFramePr>
          <p:nvPr>
            <p:extLst>
              <p:ext uri="{D42A27DB-BD31-4B8C-83A1-F6EECF244321}">
                <p14:modId xmlns:p14="http://schemas.microsoft.com/office/powerpoint/2010/main" val="2819386246"/>
              </p:ext>
            </p:extLst>
          </p:nvPr>
        </p:nvGraphicFramePr>
        <p:xfrm>
          <a:off x="1600200" y="804863"/>
          <a:ext cx="6588125" cy="5884863"/>
        </p:xfrm>
        <a:graphic>
          <a:graphicData uri="http://schemas.openxmlformats.org/drawingml/2006/table">
            <a:tbl>
              <a:tblPr/>
              <a:tblGrid>
                <a:gridCol w="4114800">
                  <a:extLst>
                    <a:ext uri="{9D8B030D-6E8A-4147-A177-3AD203B41FA5}">
                      <a16:colId xmlns:a16="http://schemas.microsoft.com/office/drawing/2014/main" val="20000"/>
                    </a:ext>
                  </a:extLst>
                </a:gridCol>
                <a:gridCol w="2473325">
                  <a:extLst>
                    <a:ext uri="{9D8B030D-6E8A-4147-A177-3AD203B41FA5}">
                      <a16:colId xmlns:a16="http://schemas.microsoft.com/office/drawing/2014/main" val="20001"/>
                    </a:ext>
                  </a:extLst>
                </a:gridCol>
              </a:tblGrid>
              <a:tr h="363514">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Name:  Tina Lewis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Date: 6/11/yr</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7340">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Health Care Provider: Dr. Jones</a:t>
                      </a: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Allergies:  no known allergies</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1927">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Reason for Visit:  Tina states she has a burning feeling in her throat during the day. </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606384">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Current Medications:  </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Pantoprazole 40mg by mouth once daily in the evening</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647656">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Staff Signature:</a:t>
                      </a:r>
                      <a:endParaRPr kumimoji="0" lang="en-US" altLang="en-US" sz="1400" b="1"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r>
                        <a:rPr kumimoji="0" lang="en-US" altLang="en-US" sz="1800" b="0" i="1" u="none" strike="noStrike" cap="none" normalizeH="0" baseline="0" dirty="0">
                          <a:ln>
                            <a:noFill/>
                          </a:ln>
                          <a:solidFill>
                            <a:schemeClr val="tx1"/>
                          </a:solidFill>
                          <a:effectLst/>
                          <a:latin typeface="French Script MT" panose="03020402040607040605" pitchFamily="66" charset="0"/>
                          <a:ea typeface="Times New Roman" panose="02020603050405020304" charset="0"/>
                          <a:cs typeface="Arial" panose="020B0604020202020204" pitchFamily="34" charset="0"/>
                        </a:rPr>
                        <a:t>John Smith, Program Manager</a:t>
                      </a:r>
                      <a:endParaRPr kumimoji="0" lang="en-US" altLang="en-US" sz="18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Date:  6/11/yr</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7340">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Health Care Provider Findings:</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GERD</a:t>
                      </a: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1249674">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Medication/Treatment Orders:</a:t>
                      </a:r>
                      <a:endPar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endParaRPr kumimoji="0" lang="en-US" altLang="en-US" sz="12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D/C Pantoprazole</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endPar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Pepcid 20mg </a:t>
                      </a:r>
                      <a:r>
                        <a:rPr kumimoji="0" lang="en-US" altLang="en-US" sz="1200" b="1" i="0" u="sng" strike="noStrike" cap="none" normalizeH="0" baseline="0" dirty="0">
                          <a:ln>
                            <a:noFill/>
                          </a:ln>
                          <a:solidFill>
                            <a:schemeClr val="tx1"/>
                          </a:solidFill>
                          <a:effectLst/>
                          <a:latin typeface="Arial" panose="020B0604020202020204" pitchFamily="34" charset="0"/>
                          <a:cs typeface="Arial" panose="020B0604020202020204" pitchFamily="34" charset="0"/>
                        </a:rPr>
                        <a:t>twice daily</a:t>
                      </a:r>
                      <a:r>
                        <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by mouth</a:t>
                      </a:r>
                      <a:endParaRPr kumimoji="0" lang="en-US" altLang="en-US" sz="1200" b="0" i="0" u="none" strike="noStrike" cap="none" normalizeH="0" baseline="0" dirty="0">
                        <a:ln>
                          <a:noFill/>
                        </a:ln>
                        <a:solidFill>
                          <a:schemeClr val="tx1"/>
                        </a:solidFill>
                        <a:effectLst/>
                        <a:latin typeface="Arial" panose="020B0604020202020204" pitchFamily="34" charset="0"/>
                        <a:cs typeface="Times New Roman" panose="02020603050405020304" charset="0"/>
                      </a:endParaRP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               </a:t>
                      </a:r>
                      <a:r>
                        <a:rPr kumimoji="0" lang="en-US" altLang="en-US" sz="1600" b="0" i="0" u="none" strike="noStrike" cap="none" normalizeH="0" baseline="0" dirty="0">
                          <a:ln>
                            <a:noFill/>
                          </a:ln>
                          <a:solidFill>
                            <a:schemeClr val="tx1"/>
                          </a:solidFill>
                          <a:effectLst/>
                          <a:latin typeface="Freestyle Script" panose="030804020302050B0404" pitchFamily="66" charset="0"/>
                          <a:ea typeface="Times New Roman" panose="02020603050405020304" charset="0"/>
                          <a:cs typeface="Arial" panose="020B0604020202020204" pitchFamily="34" charset="0"/>
                        </a:rPr>
                        <a:t>dose</a:t>
                      </a:r>
                      <a:r>
                        <a:rPr kumimoji="0" lang="en-US" altLang="en-US" sz="9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           </a:t>
                      </a:r>
                      <a:r>
                        <a:rPr kumimoji="0" lang="en-US" altLang="en-US" sz="1600" b="0" i="0" u="none" strike="noStrike" cap="none" normalizeH="0" baseline="0" dirty="0">
                          <a:ln>
                            <a:noFill/>
                          </a:ln>
                          <a:solidFill>
                            <a:schemeClr val="tx1"/>
                          </a:solidFill>
                          <a:effectLst/>
                          <a:latin typeface="Freestyle Script" panose="030804020302050B0404" pitchFamily="66" charset="0"/>
                          <a:ea typeface="Times New Roman" panose="02020603050405020304" charset="0"/>
                          <a:cs typeface="Arial" panose="020B0604020202020204" pitchFamily="34" charset="0"/>
                        </a:rPr>
                        <a:t>frequency</a:t>
                      </a:r>
                      <a:r>
                        <a:rPr kumimoji="0" lang="en-US" altLang="en-US" sz="9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                 </a:t>
                      </a:r>
                      <a:r>
                        <a:rPr kumimoji="0" lang="en-US" altLang="en-US" sz="1600" b="0" i="0" u="none" strike="noStrike" cap="none" normalizeH="0" baseline="0" dirty="0">
                          <a:ln>
                            <a:noFill/>
                          </a:ln>
                          <a:solidFill>
                            <a:schemeClr val="tx1"/>
                          </a:solidFill>
                          <a:effectLst/>
                          <a:latin typeface="Freestyle Script" panose="030804020302050B0404" pitchFamily="66" charset="0"/>
                          <a:ea typeface="Times New Roman" panose="02020603050405020304" charset="0"/>
                          <a:cs typeface="Arial" panose="020B0604020202020204" pitchFamily="34" charset="0"/>
                        </a:rPr>
                        <a:t>route</a:t>
                      </a:r>
                      <a:endParaRPr kumimoji="0" lang="en-US" altLang="en-US" sz="9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396849">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Instructions: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361927">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Follow-up visit:</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Lab work or Tests: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22252">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Signature: </a:t>
                      </a:r>
                      <a:r>
                        <a:rPr kumimoji="0" lang="en-US" altLang="en-US" sz="1800" b="0" i="0" u="none" strike="noStrike" cap="none" normalizeH="0" baseline="0" dirty="0">
                          <a:ln>
                            <a:noFill/>
                          </a:ln>
                          <a:solidFill>
                            <a:schemeClr val="tx1"/>
                          </a:solidFill>
                          <a:effectLst/>
                          <a:latin typeface="Brush Script MT" panose="03060802040406070304" pitchFamily="66" charset="0"/>
                          <a:ea typeface="Times New Roman" panose="02020603050405020304" charset="0"/>
                          <a:cs typeface="Arial" panose="020B0604020202020204" pitchFamily="34" charset="0"/>
                        </a:rPr>
                        <a:t>Dr. Jones</a:t>
                      </a: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Date: 6/11/yr</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5" name="AutoShape 1060"/>
          <p:cNvSpPr/>
          <p:nvPr/>
        </p:nvSpPr>
        <p:spPr bwMode="auto">
          <a:xfrm>
            <a:off x="1219200" y="838200"/>
            <a:ext cx="228600" cy="2590800"/>
          </a:xfrm>
          <a:prstGeom prst="leftBrace">
            <a:avLst>
              <a:gd name="adj1" fmla="val 94444"/>
              <a:gd name="adj2" fmla="val 50000"/>
            </a:avLst>
          </a:pr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6" name="AutoShape 1061"/>
          <p:cNvSpPr/>
          <p:nvPr/>
        </p:nvSpPr>
        <p:spPr bwMode="auto">
          <a:xfrm>
            <a:off x="1143000" y="3733800"/>
            <a:ext cx="228600" cy="2895600"/>
          </a:xfrm>
          <a:prstGeom prst="leftBrace">
            <a:avLst>
              <a:gd name="adj1" fmla="val 105556"/>
              <a:gd name="adj2" fmla="val 50000"/>
            </a:avLst>
          </a:pr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10980" name="Text Box 1026"/>
          <p:cNvSpPr txBox="1"/>
          <p:nvPr/>
        </p:nvSpPr>
        <p:spPr>
          <a:xfrm>
            <a:off x="685800" y="1676400"/>
            <a:ext cx="342900" cy="1600200"/>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defTabSz="914400" eaLnBrk="1" hangingPunct="1">
              <a:spcBef>
                <a:spcPct val="0"/>
              </a:spcBef>
              <a:buFontTx/>
              <a:buNone/>
              <a:tabLst>
                <a:tab pos="457200" algn="r"/>
                <a:tab pos="2743200" algn="ctr"/>
                <a:tab pos="5486400" algn="r"/>
              </a:tabLst>
            </a:pPr>
            <a:r>
              <a:rPr lang="en-US" altLang="en-US" sz="1200" dirty="0">
                <a:latin typeface="Arial" panose="020B0604020202020204" pitchFamily="34" charset="0"/>
              </a:rPr>
              <a:t>S</a:t>
            </a:r>
            <a:endParaRPr lang="en-US" altLang="en-US" sz="1000" dirty="0">
              <a:latin typeface="Times New Roman" panose="02020603050405020304" charset="0"/>
            </a:endParaRPr>
          </a:p>
          <a:p>
            <a:pPr marL="0" lvl="0" indent="0" defTabSz="914400">
              <a:spcBef>
                <a:spcPct val="0"/>
              </a:spcBef>
              <a:buFontTx/>
              <a:buNone/>
              <a:tabLst>
                <a:tab pos="457200" algn="r"/>
                <a:tab pos="2743200" algn="ctr"/>
                <a:tab pos="5486400" algn="r"/>
              </a:tabLst>
            </a:pPr>
            <a:r>
              <a:rPr lang="en-US" altLang="en-US" sz="1200" dirty="0">
                <a:latin typeface="Arial" panose="020B0604020202020204" pitchFamily="34" charset="0"/>
              </a:rPr>
              <a:t>T</a:t>
            </a:r>
            <a:endParaRPr lang="en-US" altLang="en-US" sz="1000" dirty="0">
              <a:latin typeface="Times New Roman" panose="02020603050405020304" charset="0"/>
            </a:endParaRPr>
          </a:p>
          <a:p>
            <a:pPr marL="0" lvl="0" indent="0" defTabSz="914400">
              <a:spcBef>
                <a:spcPct val="0"/>
              </a:spcBef>
              <a:buFontTx/>
              <a:buNone/>
              <a:tabLst>
                <a:tab pos="457200" algn="r"/>
                <a:tab pos="2743200" algn="ctr"/>
                <a:tab pos="5486400" algn="r"/>
              </a:tabLst>
            </a:pPr>
            <a:r>
              <a:rPr lang="en-US" altLang="en-US" sz="1200" dirty="0">
                <a:latin typeface="Arial" panose="020B0604020202020204" pitchFamily="34" charset="0"/>
              </a:rPr>
              <a:t>A</a:t>
            </a:r>
            <a:endParaRPr lang="en-US" altLang="en-US" sz="1000" dirty="0">
              <a:latin typeface="Times New Roman" panose="02020603050405020304" charset="0"/>
            </a:endParaRPr>
          </a:p>
          <a:p>
            <a:pPr marL="0" lvl="0" indent="0" defTabSz="914400">
              <a:spcBef>
                <a:spcPct val="0"/>
              </a:spcBef>
              <a:buFontTx/>
              <a:buNone/>
              <a:tabLst>
                <a:tab pos="457200" algn="r"/>
                <a:tab pos="2743200" algn="ctr"/>
                <a:tab pos="5486400" algn="r"/>
              </a:tabLst>
            </a:pPr>
            <a:r>
              <a:rPr lang="en-US" altLang="en-US" sz="1200" dirty="0">
                <a:latin typeface="Arial" panose="020B0604020202020204" pitchFamily="34" charset="0"/>
              </a:rPr>
              <a:t>F</a:t>
            </a:r>
            <a:endParaRPr lang="en-US" altLang="en-US" sz="1000" dirty="0">
              <a:latin typeface="Times New Roman" panose="02020603050405020304" charset="0"/>
            </a:endParaRPr>
          </a:p>
          <a:p>
            <a:pPr marL="0" lvl="0" indent="0" defTabSz="914400">
              <a:spcBef>
                <a:spcPct val="0"/>
              </a:spcBef>
              <a:buFontTx/>
              <a:buNone/>
              <a:tabLst>
                <a:tab pos="457200" algn="r"/>
                <a:tab pos="2743200" algn="ctr"/>
                <a:tab pos="5486400" algn="r"/>
              </a:tabLst>
            </a:pPr>
            <a:r>
              <a:rPr lang="en-US" altLang="en-US" sz="1200" dirty="0">
                <a:latin typeface="Arial" panose="020B0604020202020204" pitchFamily="34" charset="0"/>
              </a:rPr>
              <a:t>F</a:t>
            </a:r>
            <a:endParaRPr lang="en-US" altLang="en-US" sz="1800" dirty="0">
              <a:latin typeface="Arial" panose="020B0604020202020204" pitchFamily="34" charset="0"/>
              <a:ea typeface="Times New Roman" panose="02020603050405020304" charset="0"/>
            </a:endParaRPr>
          </a:p>
        </p:txBody>
      </p:sp>
      <p:sp>
        <p:nvSpPr>
          <p:cNvPr id="210981" name="Text Box 1027"/>
          <p:cNvSpPr txBox="1"/>
          <p:nvPr/>
        </p:nvSpPr>
        <p:spPr>
          <a:xfrm>
            <a:off x="685800" y="4819650"/>
            <a:ext cx="342900" cy="361950"/>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defTabSz="914400" eaLnBrk="1" hangingPunct="1">
              <a:spcBef>
                <a:spcPct val="0"/>
              </a:spcBef>
              <a:buFontTx/>
              <a:buNone/>
              <a:tabLst>
                <a:tab pos="457200" algn="r"/>
                <a:tab pos="2743200" algn="ctr"/>
                <a:tab pos="5486400" algn="r"/>
              </a:tabLst>
            </a:pPr>
            <a:r>
              <a:rPr lang="en-US" altLang="en-US" sz="1200" dirty="0">
                <a:latin typeface="Arial" panose="020B0604020202020204" pitchFamily="34" charset="0"/>
              </a:rPr>
              <a:t>HCP</a:t>
            </a:r>
            <a:endParaRPr lang="en-US" altLang="en-US" sz="1000" dirty="0">
              <a:latin typeface="Times New Roman" panose="02020603050405020304" charset="0"/>
            </a:endParaRPr>
          </a:p>
          <a:p>
            <a:pPr marL="0" lvl="0" indent="0" defTabSz="914400">
              <a:spcBef>
                <a:spcPct val="0"/>
              </a:spcBef>
              <a:buFontTx/>
              <a:buNone/>
              <a:tabLst>
                <a:tab pos="457200" algn="r"/>
                <a:tab pos="2743200" algn="ctr"/>
                <a:tab pos="5486400" algn="r"/>
              </a:tabLst>
            </a:pPr>
            <a:endParaRPr lang="en-US" altLang="en-US" sz="1000" dirty="0">
              <a:latin typeface="Times New Roman" panose="02020603050405020304" charset="0"/>
            </a:endParaRPr>
          </a:p>
          <a:p>
            <a:pPr marL="0" lvl="0" indent="0" defTabSz="914400">
              <a:spcBef>
                <a:spcPct val="0"/>
              </a:spcBef>
              <a:buFontTx/>
              <a:buNone/>
              <a:tabLst>
                <a:tab pos="457200" algn="r"/>
                <a:tab pos="2743200" algn="ctr"/>
                <a:tab pos="5486400" algn="r"/>
              </a:tabLst>
            </a:pPr>
            <a:endParaRPr lang="en-US" altLang="en-US" sz="1800" dirty="0">
              <a:latin typeface="Arial" panose="020B0604020202020204" pitchFamily="34" charset="0"/>
              <a:ea typeface="Times New Roman" panose="02020603050405020304" charset="0"/>
            </a:endParaRPr>
          </a:p>
        </p:txBody>
      </p:sp>
      <p:sp>
        <p:nvSpPr>
          <p:cNvPr id="210982" name="Text Box 1062"/>
          <p:cNvSpPr txBox="1"/>
          <p:nvPr/>
        </p:nvSpPr>
        <p:spPr>
          <a:xfrm>
            <a:off x="2895600" y="381000"/>
            <a:ext cx="4572000" cy="3667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1800" dirty="0">
                <a:latin typeface="Arial" panose="020B0604020202020204" pitchFamily="34" charset="0"/>
              </a:rPr>
              <a:t>HEALTH CARE PROVIDER ORDER</a:t>
            </a:r>
          </a:p>
        </p:txBody>
      </p:sp>
      <p:sp>
        <p:nvSpPr>
          <p:cNvPr id="10" name="Oval 1063"/>
          <p:cNvSpPr>
            <a:spLocks noChangeArrowheads="1"/>
          </p:cNvSpPr>
          <p:nvPr/>
        </p:nvSpPr>
        <p:spPr bwMode="auto">
          <a:xfrm>
            <a:off x="1619250" y="4114800"/>
            <a:ext cx="2286000" cy="304800"/>
          </a:xfrm>
          <a:prstGeom prst="ellipse">
            <a:avLst/>
          </a:pr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1" name="Oval 1064"/>
          <p:cNvSpPr>
            <a:spLocks noChangeArrowheads="1"/>
          </p:cNvSpPr>
          <p:nvPr/>
        </p:nvSpPr>
        <p:spPr bwMode="auto">
          <a:xfrm>
            <a:off x="2209862" y="4883150"/>
            <a:ext cx="457188" cy="304800"/>
          </a:xfrm>
          <a:prstGeom prst="ellipse">
            <a:avLst/>
          </a:pr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2" name="Oval 1065"/>
          <p:cNvSpPr>
            <a:spLocks noChangeArrowheads="1"/>
          </p:cNvSpPr>
          <p:nvPr/>
        </p:nvSpPr>
        <p:spPr bwMode="auto">
          <a:xfrm>
            <a:off x="3657624" y="4876800"/>
            <a:ext cx="609584" cy="304800"/>
          </a:xfrm>
          <a:prstGeom prst="ellipse">
            <a:avLst/>
          </a:pr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0215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156B46-039E-4E46-9283-8F4E7781F000}"/>
              </a:ext>
            </a:extLst>
          </p:cNvPr>
          <p:cNvPicPr>
            <a:picLocks noChangeAspect="1"/>
          </p:cNvPicPr>
          <p:nvPr/>
        </p:nvPicPr>
        <p:blipFill rotWithShape="1">
          <a:blip r:embed="rId3"/>
          <a:srcRect r="2786" b="-1"/>
          <a:stretch/>
        </p:blipFill>
        <p:spPr>
          <a:xfrm>
            <a:off x="241299" y="321733"/>
            <a:ext cx="8661401" cy="6214534"/>
          </a:xfrm>
          <a:prstGeom prst="rect">
            <a:avLst/>
          </a:prstGeom>
        </p:spPr>
      </p:pic>
    </p:spTree>
    <p:extLst>
      <p:ext uri="{BB962C8B-B14F-4D97-AF65-F5344CB8AC3E}">
        <p14:creationId xmlns:p14="http://schemas.microsoft.com/office/powerpoint/2010/main" val="1037246543"/>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0687" y="457200"/>
            <a:ext cx="4563112" cy="4815130"/>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4760" y="5272330"/>
            <a:ext cx="4334480" cy="823522"/>
          </a:xfrm>
          <a:prstGeom prst="rect">
            <a:avLst/>
          </a:prstGeom>
        </p:spPr>
      </p:pic>
    </p:spTree>
    <p:extLst>
      <p:ext uri="{BB962C8B-B14F-4D97-AF65-F5344CB8AC3E}">
        <p14:creationId xmlns:p14="http://schemas.microsoft.com/office/powerpoint/2010/main" val="1689650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4554" y="466578"/>
            <a:ext cx="8354891" cy="930447"/>
          </a:xfrm>
        </p:spPr>
        <p:txBody>
          <a:bodyPr vert="horz" lIns="91440" tIns="45720" rIns="91440" bIns="45720" rtlCol="0" anchor="b">
            <a:normAutofit/>
          </a:bodyPr>
          <a:lstStyle/>
          <a:p>
            <a:pPr algn="ctr"/>
            <a:r>
              <a:rPr lang="en-US" sz="4700" b="1" kern="1200">
                <a:solidFill>
                  <a:srgbClr val="FFFFFF"/>
                </a:solidFill>
                <a:latin typeface="+mj-lt"/>
                <a:ea typeface="+mj-ea"/>
                <a:cs typeface="+mj-cs"/>
              </a:rPr>
              <a:t>Medication Administration Sheet</a:t>
            </a:r>
          </a:p>
        </p:txBody>
      </p:sp>
      <p:cxnSp>
        <p:nvCxnSpPr>
          <p:cNvPr id="73" name="Straight Connector 7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253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46859" y="2509911"/>
            <a:ext cx="8208956" cy="399763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1479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4554" y="466578"/>
            <a:ext cx="8354891" cy="930447"/>
          </a:xfrm>
        </p:spPr>
        <p:txBody>
          <a:bodyPr vert="horz" lIns="91440" tIns="45720" rIns="91440" bIns="45720" rtlCol="0" anchor="b">
            <a:normAutofit/>
          </a:bodyPr>
          <a:lstStyle/>
          <a:p>
            <a:pPr algn="ctr"/>
            <a:r>
              <a:rPr lang="en-US" sz="4700" b="1" kern="1200" dirty="0">
                <a:solidFill>
                  <a:srgbClr val="FFFFFF"/>
                </a:solidFill>
                <a:latin typeface="+mj-lt"/>
                <a:ea typeface="+mj-ea"/>
                <a:cs typeface="+mj-cs"/>
              </a:rPr>
              <a:t>Discontinue (DC) Process Step 1</a:t>
            </a:r>
          </a:p>
        </p:txBody>
      </p:sp>
      <p:cxnSp>
        <p:nvCxnSpPr>
          <p:cNvPr id="73" name="Straight Connector 7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253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46859" y="2509911"/>
            <a:ext cx="8208956" cy="399763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a:extLst>
              <a:ext uri="{FF2B5EF4-FFF2-40B4-BE49-F238E27FC236}">
                <a16:creationId xmlns:a16="http://schemas.microsoft.com/office/drawing/2014/main" id="{802E7D0D-CDE1-0FE2-E3F3-E5C73BE04E81}"/>
              </a:ext>
            </a:extLst>
          </p:cNvPr>
          <p:cNvCxnSpPr>
            <a:cxnSpLocks/>
          </p:cNvCxnSpPr>
          <p:nvPr/>
        </p:nvCxnSpPr>
        <p:spPr>
          <a:xfrm>
            <a:off x="7315200" y="4419600"/>
            <a:ext cx="134061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94355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4554" y="466578"/>
            <a:ext cx="8354891" cy="930447"/>
          </a:xfrm>
        </p:spPr>
        <p:txBody>
          <a:bodyPr vert="horz" lIns="91440" tIns="45720" rIns="91440" bIns="45720" rtlCol="0" anchor="b">
            <a:normAutofit/>
          </a:bodyPr>
          <a:lstStyle/>
          <a:p>
            <a:pPr algn="ctr"/>
            <a:r>
              <a:rPr lang="en-US" sz="4700" b="1" dirty="0">
                <a:solidFill>
                  <a:srgbClr val="FFFFFF"/>
                </a:solidFill>
              </a:rPr>
              <a:t>Discontinue (DC) </a:t>
            </a:r>
            <a:r>
              <a:rPr lang="en-US" sz="4700" b="1" kern="1200" dirty="0">
                <a:solidFill>
                  <a:srgbClr val="FFFFFF"/>
                </a:solidFill>
                <a:latin typeface="+mj-lt"/>
                <a:ea typeface="+mj-ea"/>
                <a:cs typeface="+mj-cs"/>
              </a:rPr>
              <a:t>Process Step 2</a:t>
            </a:r>
          </a:p>
        </p:txBody>
      </p:sp>
      <p:cxnSp>
        <p:nvCxnSpPr>
          <p:cNvPr id="73" name="Straight Connector 7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253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46859" y="2509911"/>
            <a:ext cx="8208956" cy="399763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a:extLst>
              <a:ext uri="{FF2B5EF4-FFF2-40B4-BE49-F238E27FC236}">
                <a16:creationId xmlns:a16="http://schemas.microsoft.com/office/drawing/2014/main" id="{802E7D0D-CDE1-0FE2-E3F3-E5C73BE04E81}"/>
              </a:ext>
            </a:extLst>
          </p:cNvPr>
          <p:cNvCxnSpPr>
            <a:cxnSpLocks/>
          </p:cNvCxnSpPr>
          <p:nvPr/>
        </p:nvCxnSpPr>
        <p:spPr>
          <a:xfrm>
            <a:off x="7315200" y="4419600"/>
            <a:ext cx="134061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51A8F46-C715-EE06-DB9C-636B99C85C38}"/>
              </a:ext>
            </a:extLst>
          </p:cNvPr>
          <p:cNvCxnSpPr>
            <a:cxnSpLocks/>
          </p:cNvCxnSpPr>
          <p:nvPr/>
        </p:nvCxnSpPr>
        <p:spPr>
          <a:xfrm flipV="1">
            <a:off x="571500" y="3111270"/>
            <a:ext cx="3543300" cy="144826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1B4846F-B204-1E48-BD8C-1CFB17F35D52}"/>
              </a:ext>
            </a:extLst>
          </p:cNvPr>
          <p:cNvSpPr txBox="1"/>
          <p:nvPr/>
        </p:nvSpPr>
        <p:spPr>
          <a:xfrm rot="20202183">
            <a:off x="2804671" y="3360649"/>
            <a:ext cx="1330890" cy="338554"/>
          </a:xfrm>
          <a:prstGeom prst="rect">
            <a:avLst/>
          </a:prstGeom>
          <a:noFill/>
          <a:ln>
            <a:noFill/>
          </a:ln>
        </p:spPr>
        <p:txBody>
          <a:bodyPr wrap="square" rtlCol="0">
            <a:spAutoFit/>
          </a:bodyPr>
          <a:lstStyle/>
          <a:p>
            <a:r>
              <a:rPr lang="en-US" sz="1600" b="1" dirty="0">
                <a:solidFill>
                  <a:schemeClr val="bg2">
                    <a:lumMod val="50000"/>
                  </a:schemeClr>
                </a:solidFill>
              </a:rPr>
              <a:t>DC 6-11-yr JS</a:t>
            </a:r>
          </a:p>
        </p:txBody>
      </p:sp>
    </p:spTree>
    <p:extLst>
      <p:ext uri="{BB962C8B-B14F-4D97-AF65-F5344CB8AC3E}">
        <p14:creationId xmlns:p14="http://schemas.microsoft.com/office/powerpoint/2010/main" val="14167136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4554" y="466578"/>
            <a:ext cx="8354891" cy="930447"/>
          </a:xfrm>
        </p:spPr>
        <p:txBody>
          <a:bodyPr vert="horz" lIns="91440" tIns="45720" rIns="91440" bIns="45720" rtlCol="0" anchor="b">
            <a:normAutofit/>
          </a:bodyPr>
          <a:lstStyle/>
          <a:p>
            <a:pPr algn="ctr"/>
            <a:r>
              <a:rPr lang="en-US" sz="4700" b="1" dirty="0">
                <a:solidFill>
                  <a:srgbClr val="FFFFFF"/>
                </a:solidFill>
              </a:rPr>
              <a:t>Discontinue (DC) </a:t>
            </a:r>
            <a:r>
              <a:rPr lang="en-US" sz="4700" b="1" kern="1200" dirty="0">
                <a:solidFill>
                  <a:srgbClr val="FFFFFF"/>
                </a:solidFill>
                <a:latin typeface="+mj-lt"/>
                <a:ea typeface="+mj-ea"/>
                <a:cs typeface="+mj-cs"/>
              </a:rPr>
              <a:t>Process Step 3</a:t>
            </a:r>
          </a:p>
        </p:txBody>
      </p:sp>
      <p:cxnSp>
        <p:nvCxnSpPr>
          <p:cNvPr id="73" name="Straight Connector 7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253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46859" y="2509911"/>
            <a:ext cx="8208956" cy="399763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a:extLst>
              <a:ext uri="{FF2B5EF4-FFF2-40B4-BE49-F238E27FC236}">
                <a16:creationId xmlns:a16="http://schemas.microsoft.com/office/drawing/2014/main" id="{802E7D0D-CDE1-0FE2-E3F3-E5C73BE04E81}"/>
              </a:ext>
            </a:extLst>
          </p:cNvPr>
          <p:cNvCxnSpPr>
            <a:cxnSpLocks/>
          </p:cNvCxnSpPr>
          <p:nvPr/>
        </p:nvCxnSpPr>
        <p:spPr>
          <a:xfrm>
            <a:off x="7315200" y="4419600"/>
            <a:ext cx="1340615" cy="0"/>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51A8F46-C715-EE06-DB9C-636B99C85C38}"/>
              </a:ext>
            </a:extLst>
          </p:cNvPr>
          <p:cNvCxnSpPr>
            <a:cxnSpLocks/>
          </p:cNvCxnSpPr>
          <p:nvPr/>
        </p:nvCxnSpPr>
        <p:spPr>
          <a:xfrm flipV="1">
            <a:off x="571500" y="3111270"/>
            <a:ext cx="3543300" cy="144826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1B4846F-B204-1E48-BD8C-1CFB17F35D52}"/>
              </a:ext>
            </a:extLst>
          </p:cNvPr>
          <p:cNvSpPr txBox="1"/>
          <p:nvPr/>
        </p:nvSpPr>
        <p:spPr>
          <a:xfrm rot="20263829">
            <a:off x="2737429" y="3347642"/>
            <a:ext cx="1453779" cy="369332"/>
          </a:xfrm>
          <a:prstGeom prst="rect">
            <a:avLst/>
          </a:prstGeom>
          <a:noFill/>
          <a:ln>
            <a:noFill/>
          </a:ln>
        </p:spPr>
        <p:txBody>
          <a:bodyPr wrap="square" rtlCol="0">
            <a:spAutoFit/>
          </a:bodyPr>
          <a:lstStyle/>
          <a:p>
            <a:r>
              <a:rPr lang="en-US" b="1" dirty="0">
                <a:solidFill>
                  <a:schemeClr val="bg2">
                    <a:lumMod val="50000"/>
                  </a:schemeClr>
                </a:solidFill>
              </a:rPr>
              <a:t>DC 6-11-yr JS</a:t>
            </a:r>
          </a:p>
        </p:txBody>
      </p:sp>
      <p:sp>
        <p:nvSpPr>
          <p:cNvPr id="10" name="TextBox 9">
            <a:extLst>
              <a:ext uri="{FF2B5EF4-FFF2-40B4-BE49-F238E27FC236}">
                <a16:creationId xmlns:a16="http://schemas.microsoft.com/office/drawing/2014/main" id="{D713B1FC-FFC8-81CB-4CCC-47A5225D81F6}"/>
              </a:ext>
            </a:extLst>
          </p:cNvPr>
          <p:cNvSpPr txBox="1"/>
          <p:nvPr/>
        </p:nvSpPr>
        <p:spPr>
          <a:xfrm rot="20553062">
            <a:off x="6095536" y="3687545"/>
            <a:ext cx="1542684" cy="369332"/>
          </a:xfrm>
          <a:prstGeom prst="rect">
            <a:avLst/>
          </a:prstGeom>
          <a:noFill/>
        </p:spPr>
        <p:txBody>
          <a:bodyPr wrap="square">
            <a:spAutoFit/>
          </a:bodyPr>
          <a:lstStyle/>
          <a:p>
            <a:r>
              <a:rPr lang="en-US" sz="1800" b="1" dirty="0">
                <a:solidFill>
                  <a:schemeClr val="bg2">
                    <a:lumMod val="50000"/>
                  </a:schemeClr>
                </a:solidFill>
              </a:rPr>
              <a:t>DC 6-11-yr JS</a:t>
            </a:r>
          </a:p>
        </p:txBody>
      </p:sp>
      <p:cxnSp>
        <p:nvCxnSpPr>
          <p:cNvPr id="6" name="Straight Connector 5">
            <a:extLst>
              <a:ext uri="{FF2B5EF4-FFF2-40B4-BE49-F238E27FC236}">
                <a16:creationId xmlns:a16="http://schemas.microsoft.com/office/drawing/2014/main" id="{97756186-D412-E3BC-1C08-1967CAF6F56F}"/>
              </a:ext>
            </a:extLst>
          </p:cNvPr>
          <p:cNvCxnSpPr>
            <a:cxnSpLocks/>
          </p:cNvCxnSpPr>
          <p:nvPr/>
        </p:nvCxnSpPr>
        <p:spPr>
          <a:xfrm flipV="1">
            <a:off x="4114800" y="3111270"/>
            <a:ext cx="4541015" cy="144826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4488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C910467-8185-45DD-B8A2-A88DF20DF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283" y="450221"/>
            <a:ext cx="5405961" cy="5948859"/>
          </a:xfrm>
          <a:prstGeom prst="rect">
            <a:avLst/>
          </a:prstGeom>
          <a:solidFill>
            <a:srgbClr val="7F7F7F">
              <a:alpha val="24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2569" y="450220"/>
            <a:ext cx="2928366" cy="4233672"/>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p:cNvSpPr>
            <a:spLocks noGrp="1"/>
          </p:cNvSpPr>
          <p:nvPr>
            <p:ph type="title"/>
          </p:nvPr>
        </p:nvSpPr>
        <p:spPr>
          <a:xfrm>
            <a:off x="6064665" y="1115568"/>
            <a:ext cx="2523744" cy="2843784"/>
          </a:xfrm>
        </p:spPr>
        <p:txBody>
          <a:bodyPr vert="horz" lIns="91440" tIns="45720" rIns="91440" bIns="45720" rtlCol="0" anchor="ctr">
            <a:normAutofit/>
          </a:bodyPr>
          <a:lstStyle/>
          <a:p>
            <a:r>
              <a:rPr lang="en-US" kern="1200">
                <a:solidFill>
                  <a:srgbClr val="FFFFFF"/>
                </a:solidFill>
                <a:latin typeface="+mj-lt"/>
                <a:ea typeface="+mj-ea"/>
                <a:cs typeface="+mj-cs"/>
              </a:rPr>
              <a:t>Answer</a:t>
            </a:r>
          </a:p>
        </p:txBody>
      </p:sp>
      <p:sp>
        <p:nvSpPr>
          <p:cNvPr id="24" name="Rectangle 23">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5807" y="4846320"/>
            <a:ext cx="1796796" cy="1563624"/>
          </a:xfrm>
          <a:prstGeom prst="rect">
            <a:avLst/>
          </a:prstGeom>
          <a:solidFill>
            <a:schemeClr val="accent1">
              <a:alpha val="94902"/>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9165" y="4846320"/>
            <a:ext cx="1014984" cy="1572768"/>
          </a:xfrm>
          <a:prstGeom prst="rect">
            <a:avLst/>
          </a:prstGeom>
          <a:solidFill>
            <a:srgbClr val="7D80B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06B37F0-9906-D748-A7CE-41A42CB422A9}"/>
              </a:ext>
            </a:extLst>
          </p:cNvPr>
          <p:cNvSpPr txBox="1"/>
          <p:nvPr/>
        </p:nvSpPr>
        <p:spPr>
          <a:xfrm>
            <a:off x="2518348" y="5831174"/>
            <a:ext cx="184731" cy="369332"/>
          </a:xfrm>
          <a:prstGeom prst="rect">
            <a:avLst/>
          </a:prstGeom>
          <a:noFill/>
        </p:spPr>
        <p:txBody>
          <a:bodyPr wrap="none" rtlCol="0">
            <a:spAutoFit/>
          </a:bodyPr>
          <a:lstStyle/>
          <a:p>
            <a:endParaRPr lang="en-US" dirty="0"/>
          </a:p>
        </p:txBody>
      </p:sp>
      <p:pic>
        <p:nvPicPr>
          <p:cNvPr id="10" name="Content Placeholder 9" descr="Table&#10;&#10;Description automatically generated">
            <a:extLst>
              <a:ext uri="{FF2B5EF4-FFF2-40B4-BE49-F238E27FC236}">
                <a16:creationId xmlns:a16="http://schemas.microsoft.com/office/drawing/2014/main" id="{D9A8824B-C6A0-6CAC-56C3-7B8D7365C550}"/>
              </a:ext>
            </a:extLst>
          </p:cNvPr>
          <p:cNvPicPr>
            <a:picLocks noGrp="1" noChangeAspect="1"/>
          </p:cNvPicPr>
          <p:nvPr>
            <p:ph idx="1"/>
          </p:nvPr>
        </p:nvPicPr>
        <p:blipFill>
          <a:blip r:embed="rId3"/>
          <a:stretch>
            <a:fillRect/>
          </a:stretch>
        </p:blipFill>
        <p:spPr>
          <a:xfrm>
            <a:off x="412276" y="1524000"/>
            <a:ext cx="5277648" cy="3733800"/>
          </a:xfrm>
          <a:prstGeom prst="rect">
            <a:avLst/>
          </a:prstGeom>
        </p:spPr>
      </p:pic>
    </p:spTree>
    <p:extLst>
      <p:ext uri="{BB962C8B-B14F-4D97-AF65-F5344CB8AC3E}">
        <p14:creationId xmlns:p14="http://schemas.microsoft.com/office/powerpoint/2010/main" val="1770030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1028"/>
          <p:cNvGraphicFramePr>
            <a:graphicFrameLocks noGrp="1"/>
          </p:cNvGraphicFramePr>
          <p:nvPr>
            <p:extLst>
              <p:ext uri="{D42A27DB-BD31-4B8C-83A1-F6EECF244321}">
                <p14:modId xmlns:p14="http://schemas.microsoft.com/office/powerpoint/2010/main" val="578619835"/>
              </p:ext>
            </p:extLst>
          </p:nvPr>
        </p:nvGraphicFramePr>
        <p:xfrm>
          <a:off x="1600200" y="425450"/>
          <a:ext cx="6588125" cy="6019801"/>
        </p:xfrm>
        <a:graphic>
          <a:graphicData uri="http://schemas.openxmlformats.org/drawingml/2006/table">
            <a:tbl>
              <a:tblPr/>
              <a:tblGrid>
                <a:gridCol w="4114800">
                  <a:extLst>
                    <a:ext uri="{9D8B030D-6E8A-4147-A177-3AD203B41FA5}">
                      <a16:colId xmlns:a16="http://schemas.microsoft.com/office/drawing/2014/main" val="20000"/>
                    </a:ext>
                  </a:extLst>
                </a:gridCol>
                <a:gridCol w="2473325">
                  <a:extLst>
                    <a:ext uri="{9D8B030D-6E8A-4147-A177-3AD203B41FA5}">
                      <a16:colId xmlns:a16="http://schemas.microsoft.com/office/drawing/2014/main" val="20001"/>
                    </a:ext>
                  </a:extLst>
                </a:gridCol>
              </a:tblGrid>
              <a:tr h="558821">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Name:  Tina Lewis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Date: 6/11/yr</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7425">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Health Care Provider: Dr. Jones</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Allergies:  no known allergies</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1970">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Reason for Visit:  Tina states she has a burning feeling in her throat during the day. </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606458">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Current Medications:  </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Pantoprazole 40mg by mouth once daily in the evening</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647735">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Staff Signature:</a:t>
                      </a:r>
                      <a:endParaRPr kumimoji="0" lang="en-US" altLang="en-US" sz="1400" b="1"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r>
                        <a:rPr kumimoji="0" lang="en-US" altLang="en-US" sz="1800" b="0" i="1" u="none" strike="noStrike" cap="none" normalizeH="0" baseline="0" dirty="0">
                          <a:ln>
                            <a:noFill/>
                          </a:ln>
                          <a:solidFill>
                            <a:schemeClr val="tx1"/>
                          </a:solidFill>
                          <a:effectLst/>
                          <a:latin typeface="French Script MT" panose="03020402040607040605" pitchFamily="66" charset="0"/>
                          <a:ea typeface="Times New Roman" panose="02020603050405020304" charset="0"/>
                          <a:cs typeface="Arial" panose="020B0604020202020204" pitchFamily="34" charset="0"/>
                        </a:rPr>
                        <a:t>John Smith, Program Manager</a:t>
                      </a:r>
                      <a:endParaRPr kumimoji="0" lang="en-US" altLang="en-US" sz="18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Date:  6/11/yr</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7425">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Health Care Provider Findings:</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GERD</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1188784">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Medication/Treatment Orders:</a:t>
                      </a:r>
                      <a:endPar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endParaRPr kumimoji="0" lang="en-US" altLang="en-US" sz="12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D/C Pantoprazole</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endPar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Pepcid 20mg twice daily by mouth</a:t>
                      </a:r>
                      <a:endParaRPr kumimoji="0" lang="en-US" altLang="en-US" sz="1200" b="0" i="0" u="none" strike="noStrike" cap="none" normalizeH="0" baseline="0" dirty="0">
                        <a:ln>
                          <a:noFill/>
                        </a:ln>
                        <a:solidFill>
                          <a:schemeClr val="tx1"/>
                        </a:solidFill>
                        <a:effectLst/>
                        <a:latin typeface="Arial" panose="020B0604020202020204" pitchFamily="34" charset="0"/>
                        <a:cs typeface="Times New Roman" panose="0202060305040502030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396897">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Instructions: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361970">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Follow-up visit:</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Lab work or Tests: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22316">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Signature: </a:t>
                      </a:r>
                      <a:r>
                        <a:rPr kumimoji="0" lang="en-US" altLang="en-US" sz="1800" b="0" i="0" u="none" strike="noStrike" cap="none" normalizeH="0" baseline="0" dirty="0">
                          <a:ln>
                            <a:noFill/>
                          </a:ln>
                          <a:solidFill>
                            <a:schemeClr val="tx1"/>
                          </a:solidFill>
                          <a:effectLst/>
                          <a:latin typeface="Brush Script MT" panose="03060802040406070304" pitchFamily="66" charset="0"/>
                          <a:ea typeface="Times New Roman" panose="02020603050405020304" charset="0"/>
                          <a:cs typeface="Arial" panose="020B0604020202020204" pitchFamily="34" charset="0"/>
                        </a:rPr>
                        <a:t>Dr. Jones</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Date: 6/11/yr</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217122" name="Text Box 1062"/>
          <p:cNvSpPr txBox="1"/>
          <p:nvPr/>
        </p:nvSpPr>
        <p:spPr>
          <a:xfrm>
            <a:off x="2819400" y="58738"/>
            <a:ext cx="4572000" cy="36671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1800" dirty="0">
                <a:solidFill>
                  <a:srgbClr val="000000"/>
                </a:solidFill>
                <a:latin typeface="Arial" panose="020B0604020202020204" pitchFamily="34" charset="0"/>
              </a:rPr>
              <a:t>HEALTH CARE PROVIDER ORDER</a:t>
            </a:r>
          </a:p>
        </p:txBody>
      </p:sp>
      <p:sp>
        <p:nvSpPr>
          <p:cNvPr id="217123" name="TextBox 1"/>
          <p:cNvSpPr txBox="1"/>
          <p:nvPr/>
        </p:nvSpPr>
        <p:spPr>
          <a:xfrm>
            <a:off x="1568824" y="6491287"/>
            <a:ext cx="5257800" cy="3079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1400" dirty="0">
                <a:latin typeface="Comic Sans MS" panose="030F0702030302020204" pitchFamily="66" charset="0"/>
              </a:rPr>
              <a:t>Posted John Smith 6/11/yr 1pm</a:t>
            </a:r>
          </a:p>
        </p:txBody>
      </p:sp>
      <p:sp>
        <p:nvSpPr>
          <p:cNvPr id="3" name="Right Arrow 2"/>
          <p:cNvSpPr/>
          <p:nvPr/>
        </p:nvSpPr>
        <p:spPr>
          <a:xfrm>
            <a:off x="621792" y="6357269"/>
            <a:ext cx="978408" cy="484632"/>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4378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5">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3930" y="1050595"/>
            <a:ext cx="6056111" cy="1618489"/>
          </a:xfrm>
        </p:spPr>
        <p:txBody>
          <a:bodyPr vert="horz" lIns="91440" tIns="45720" rIns="91440" bIns="45720" rtlCol="0" anchor="ctr">
            <a:normAutofit/>
          </a:bodyPr>
          <a:lstStyle/>
          <a:p>
            <a:r>
              <a:rPr lang="en-US" sz="5400" kern="1200" dirty="0">
                <a:solidFill>
                  <a:schemeClr val="tx1"/>
                </a:solidFill>
                <a:latin typeface="+mj-lt"/>
                <a:ea typeface="+mj-ea"/>
                <a:cs typeface="+mj-cs"/>
              </a:rPr>
              <a:t>Transcription Practice</a:t>
            </a:r>
          </a:p>
        </p:txBody>
      </p:sp>
      <p:sp>
        <p:nvSpPr>
          <p:cNvPr id="3" name="Rectangle 2"/>
          <p:cNvSpPr/>
          <p:nvPr/>
        </p:nvSpPr>
        <p:spPr>
          <a:xfrm>
            <a:off x="963930" y="2969469"/>
            <a:ext cx="6056111" cy="2800395"/>
          </a:xfrm>
          <a:prstGeom prst="rect">
            <a:avLst/>
          </a:prstGeom>
        </p:spPr>
        <p:txBody>
          <a:bodyPr vert="horz" lIns="91440" tIns="45720" rIns="91440" bIns="45720" rtlCol="0" anchor="t">
            <a:normAutofit fontScale="92500"/>
          </a:bodyPr>
          <a:lstStyle/>
          <a:p>
            <a:pPr marL="114300" lvl="0" defTabSz="914400">
              <a:lnSpc>
                <a:spcPct val="90000"/>
              </a:lnSpc>
              <a:spcBef>
                <a:spcPct val="20000"/>
              </a:spcBef>
              <a:buClr>
                <a:schemeClr val="accent2"/>
              </a:buClr>
              <a:defRPr/>
            </a:pPr>
            <a:r>
              <a:rPr lang="en-US" altLang="en-US" sz="1600" dirty="0"/>
              <a:t>INSTRUCTIONS</a:t>
            </a:r>
          </a:p>
          <a:p>
            <a:pPr marL="342900" lvl="0" indent="-228600" defTabSz="914400">
              <a:lnSpc>
                <a:spcPct val="90000"/>
              </a:lnSpc>
              <a:spcBef>
                <a:spcPct val="20000"/>
              </a:spcBef>
              <a:buClr>
                <a:schemeClr val="accent2"/>
              </a:buClr>
              <a:buFont typeface="Arial" panose="020B0604020202020204" pitchFamily="34" charset="0"/>
              <a:buChar char="•"/>
              <a:defRPr/>
            </a:pPr>
            <a:endParaRPr lang="en-US" altLang="en-US" sz="1600" dirty="0"/>
          </a:p>
          <a:p>
            <a:pPr marL="114300" lvl="0" defTabSz="914400">
              <a:lnSpc>
                <a:spcPct val="90000"/>
              </a:lnSpc>
              <a:spcBef>
                <a:spcPts val="530"/>
              </a:spcBef>
              <a:spcAft>
                <a:spcPts val="1200"/>
              </a:spcAft>
              <a:buClr>
                <a:schemeClr val="accent2"/>
              </a:buClr>
              <a:defRPr/>
            </a:pPr>
            <a:r>
              <a:rPr lang="en-US" altLang="en-US" sz="1600" dirty="0"/>
              <a:t>You have taken Tina Lewis to the doctor and have received medication from the pharmacy.  Pretend that the date is June 20, year.  It is 1 pm.</a:t>
            </a:r>
          </a:p>
          <a:p>
            <a:pPr marL="114300" lvl="0" defTabSz="914400">
              <a:lnSpc>
                <a:spcPct val="90000"/>
              </a:lnSpc>
              <a:spcBef>
                <a:spcPts val="530"/>
              </a:spcBef>
              <a:spcAft>
                <a:spcPts val="1200"/>
              </a:spcAft>
              <a:buClr>
                <a:schemeClr val="accent2"/>
              </a:buClr>
              <a:defRPr/>
            </a:pPr>
            <a:r>
              <a:rPr lang="en-US" altLang="en-US" sz="1600" dirty="0"/>
              <a:t>Use the health care provider’s order, pharmacy label and generic equivalents to discontinue the order and transcribe the new order on to the Medication Sheet.  </a:t>
            </a:r>
          </a:p>
          <a:p>
            <a:pPr marL="114300" lvl="0" defTabSz="914400">
              <a:lnSpc>
                <a:spcPct val="90000"/>
              </a:lnSpc>
              <a:spcBef>
                <a:spcPts val="530"/>
              </a:spcBef>
              <a:spcAft>
                <a:spcPts val="1200"/>
              </a:spcAft>
              <a:buClr>
                <a:schemeClr val="accent2"/>
              </a:buClr>
              <a:defRPr/>
            </a:pPr>
            <a:r>
              <a:rPr lang="en-US" altLang="en-US" sz="1600" dirty="0"/>
              <a:t>Please Note:  Do not place your initials in the medication box.  You are not administering a medication at this time.  This is transcription only.</a:t>
            </a:r>
          </a:p>
          <a:p>
            <a:pPr marL="342900" lvl="0" indent="-228600" defTabSz="914400">
              <a:lnSpc>
                <a:spcPct val="90000"/>
              </a:lnSpc>
              <a:spcBef>
                <a:spcPts val="530"/>
              </a:spcBef>
              <a:spcAft>
                <a:spcPts val="1200"/>
              </a:spcAft>
              <a:buClr>
                <a:schemeClr val="accent2"/>
              </a:buClr>
              <a:buFont typeface="Arial" panose="020B0604020202020204" pitchFamily="34" charset="0"/>
              <a:buChar char="•"/>
              <a:defRPr/>
            </a:pPr>
            <a:endParaRPr lang="en-US" altLang="en-US" sz="1300" b="1" dirty="0"/>
          </a:p>
        </p:txBody>
      </p:sp>
    </p:spTree>
    <p:extLst>
      <p:ext uri="{BB962C8B-B14F-4D97-AF65-F5344CB8AC3E}">
        <p14:creationId xmlns:p14="http://schemas.microsoft.com/office/powerpoint/2010/main" val="3968127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199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93555" y="620392"/>
            <a:ext cx="2856201" cy="5504688"/>
          </a:xfrm>
        </p:spPr>
        <p:txBody>
          <a:bodyPr>
            <a:normAutofit/>
          </a:bodyPr>
          <a:lstStyle/>
          <a:p>
            <a:r>
              <a:rPr lang="en-US" sz="6000" dirty="0"/>
              <a:t>Think About</a:t>
            </a:r>
          </a:p>
        </p:txBody>
      </p:sp>
      <p:graphicFrame>
        <p:nvGraphicFramePr>
          <p:cNvPr id="16" name="Content Placeholder 2">
            <a:extLst>
              <a:ext uri="{FF2B5EF4-FFF2-40B4-BE49-F238E27FC236}">
                <a16:creationId xmlns:a16="http://schemas.microsoft.com/office/drawing/2014/main" id="{5691D0ED-3E4B-81E0-04A5-0D9598288F75}"/>
              </a:ext>
            </a:extLst>
          </p:cNvPr>
          <p:cNvGraphicFramePr>
            <a:graphicFrameLocks noGrp="1"/>
          </p:cNvGraphicFramePr>
          <p:nvPr>
            <p:ph idx="1"/>
            <p:extLst>
              <p:ext uri="{D42A27DB-BD31-4B8C-83A1-F6EECF244321}">
                <p14:modId xmlns:p14="http://schemas.microsoft.com/office/powerpoint/2010/main" val="3012467536"/>
              </p:ext>
            </p:extLst>
          </p:nvPr>
        </p:nvGraphicFramePr>
        <p:xfrm>
          <a:off x="4101291" y="620392"/>
          <a:ext cx="469773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24505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1062"/>
          <p:cNvSpPr txBox="1"/>
          <p:nvPr/>
        </p:nvSpPr>
        <p:spPr>
          <a:xfrm>
            <a:off x="2819400" y="58738"/>
            <a:ext cx="4572000" cy="36671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1800" dirty="0">
                <a:solidFill>
                  <a:srgbClr val="000000"/>
                </a:solidFill>
                <a:latin typeface="Arial" panose="020B0604020202020204" pitchFamily="34" charset="0"/>
              </a:rPr>
              <a:t>HEALTH CARE PROVIDER ORDER</a:t>
            </a:r>
          </a:p>
        </p:txBody>
      </p:sp>
      <p:graphicFrame>
        <p:nvGraphicFramePr>
          <p:cNvPr id="5" name="Group 1026"/>
          <p:cNvGraphicFramePr>
            <a:graphicFrameLocks noGrp="1"/>
          </p:cNvGraphicFramePr>
          <p:nvPr>
            <p:extLst>
              <p:ext uri="{D42A27DB-BD31-4B8C-83A1-F6EECF244321}">
                <p14:modId xmlns:p14="http://schemas.microsoft.com/office/powerpoint/2010/main" val="4032638169"/>
              </p:ext>
            </p:extLst>
          </p:nvPr>
        </p:nvGraphicFramePr>
        <p:xfrm>
          <a:off x="1676400" y="535305"/>
          <a:ext cx="6588125" cy="6256772"/>
        </p:xfrm>
        <a:graphic>
          <a:graphicData uri="http://schemas.openxmlformats.org/drawingml/2006/table">
            <a:tbl>
              <a:tblPr/>
              <a:tblGrid>
                <a:gridCol w="4114800">
                  <a:extLst>
                    <a:ext uri="{9D8B030D-6E8A-4147-A177-3AD203B41FA5}">
                      <a16:colId xmlns:a16="http://schemas.microsoft.com/office/drawing/2014/main" val="20000"/>
                    </a:ext>
                  </a:extLst>
                </a:gridCol>
                <a:gridCol w="2473325">
                  <a:extLst>
                    <a:ext uri="{9D8B030D-6E8A-4147-A177-3AD203B41FA5}">
                      <a16:colId xmlns:a16="http://schemas.microsoft.com/office/drawing/2014/main" val="20001"/>
                    </a:ext>
                  </a:extLst>
                </a:gridCol>
              </a:tblGrid>
              <a:tr h="337820">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Name:  Tina Lewis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Date: 6/20/yr</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7665">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Health Care Provider: Dr. Smith</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Allergies:  None</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1040">
                <a:tc gridSpan="2">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Reason for Visit:  complaint of pressure on forehead, mild fever, dizziness, increase in head slapping behavior</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 </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62610">
                <a:tc gridSpan="2">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Current Medications:  </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Synthroid 0.125mg by mouth once a day in the morning</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822960">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Staff Signature:</a:t>
                      </a:r>
                      <a:endParaRPr kumimoji="0" lang="en-US" altLang="en-US" sz="1400" b="1"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r>
                        <a:rPr kumimoji="0" lang="en-US" altLang="en-US" sz="1800" b="0" i="1" u="none" strike="noStrike" cap="none" normalizeH="0" baseline="0" dirty="0">
                          <a:ln>
                            <a:noFill/>
                          </a:ln>
                          <a:solidFill>
                            <a:schemeClr val="tx1"/>
                          </a:solidFill>
                          <a:effectLst/>
                          <a:latin typeface="Freestyle Script" panose="030804020302050B0404" pitchFamily="66" charset="0"/>
                          <a:ea typeface="Times New Roman" panose="02020603050405020304" charset="0"/>
                          <a:cs typeface="Arial" panose="020B0604020202020204" pitchFamily="34" charset="0"/>
                        </a:rPr>
                        <a:t>Paula Jones, Program Manager</a:t>
                      </a: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endParaRPr kumimoji="0" lang="en-US" altLang="en-US" sz="1800" b="1"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Date:  6/20/yr</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8810">
                <a:tc gridSpan="2">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defRPr/>
                      </a:pPr>
                      <a:r>
                        <a:rPr kumimoji="0" lang="en-US" altLang="en-US" sz="1200" b="1" i="0" u="none" strike="noStrike" cap="none" normalizeH="0" baseline="0" dirty="0">
                          <a:ln>
                            <a:noFill/>
                          </a:ln>
                          <a:solidFill>
                            <a:schemeClr val="tx1"/>
                          </a:solidFill>
                          <a:effectLst/>
                          <a:latin typeface="Arial" panose="020B0604020202020204" pitchFamily="34" charset="0"/>
                        </a:rPr>
                        <a:t>Health Care Provider Findings: hypothyroid, elevated blood pressure, sinus infection</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endParaRPr kumimoji="0" lang="en-US" altLang="en-US" sz="1200" b="1" i="0" u="none" strike="noStrike" cap="none" normalizeH="0" baseline="0" dirty="0">
                        <a:ln>
                          <a:noFill/>
                        </a:ln>
                        <a:solidFill>
                          <a:schemeClr val="tx1"/>
                        </a:solidFill>
                        <a:effectLst/>
                        <a:latin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1625600">
                <a:tc gridSpan="2">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Medication/Treatment Orders:</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D/C Synthroid</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Armour Thyroid 30mg by mouth once daily before breakfast. Brand name only medication.</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Inderal 20mg by mouth once daily in the morning</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Amoxil 500mg by mouth three times daily for 10 days</a:t>
                      </a: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 </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600" b="1" i="0" u="none" strike="noStrike" cap="none" normalizeH="0" baseline="0" dirty="0">
                          <a:ln>
                            <a:noFill/>
                          </a:ln>
                          <a:solidFill>
                            <a:schemeClr val="accent2"/>
                          </a:solidFill>
                          <a:effectLst/>
                          <a:latin typeface="Script MT Bold" panose="03040602040607080904" pitchFamily="66" charset="0"/>
                          <a:ea typeface="Times New Roman" panose="02020603050405020304" charset="0"/>
                          <a:cs typeface="Arial" panose="020B0604020202020204" pitchFamily="34" charset="0"/>
                        </a:rPr>
                        <a:t>           </a:t>
                      </a: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     </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365760">
                <a:tc gridSpan="2">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Instructions: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337185">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Follow-up visit: 2 weeks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Lab work or Tests: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95300">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Signature: </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 </a:t>
                      </a:r>
                      <a:r>
                        <a:rPr kumimoji="0" lang="en-US" altLang="en-US" sz="1200" b="1" i="0" u="none" strike="noStrike" cap="none" normalizeH="0" baseline="0" dirty="0">
                          <a:ln>
                            <a:noFill/>
                          </a:ln>
                          <a:solidFill>
                            <a:schemeClr val="tx1"/>
                          </a:solidFill>
                          <a:effectLst/>
                          <a:latin typeface="Viner Hand ITC" panose="03070502030502020203" pitchFamily="66" charset="0"/>
                          <a:ea typeface="Times New Roman" panose="02020603050405020304" charset="0"/>
                          <a:cs typeface="Arial" panose="020B0604020202020204" pitchFamily="34" charset="0"/>
                        </a:rPr>
                        <a:t>Dr. Susan Smith</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Date: 6/20/yr</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6" name="Oval 1060"/>
          <p:cNvSpPr>
            <a:spLocks noChangeArrowheads="1"/>
          </p:cNvSpPr>
          <p:nvPr/>
        </p:nvSpPr>
        <p:spPr bwMode="auto">
          <a:xfrm>
            <a:off x="2921000" y="4423410"/>
            <a:ext cx="508000" cy="261620"/>
          </a:xfrm>
          <a:prstGeom prst="ellipse">
            <a:avLst/>
          </a:prstGeom>
          <a:noFill/>
          <a:ln w="19050">
            <a:solidFill>
              <a:schemeClr val="accent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1" i="0" u="none" strike="noStrike" kern="0" cap="none" spc="0" normalizeH="0" baseline="0" noProof="0" dirty="0">
              <a:ln>
                <a:noFill/>
              </a:ln>
              <a:solidFill>
                <a:srgbClr val="1A1A7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9" name="Text Box 1065"/>
          <p:cNvSpPr txBox="1"/>
          <p:nvPr/>
        </p:nvSpPr>
        <p:spPr>
          <a:xfrm>
            <a:off x="2788285" y="5251450"/>
            <a:ext cx="773430" cy="306705"/>
          </a:xfrm>
          <a:prstGeom prst="rect">
            <a:avLst/>
          </a:prstGeom>
          <a:solidFill>
            <a:schemeClr val="bg1"/>
          </a:solid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1400" b="1" dirty="0">
                <a:solidFill>
                  <a:schemeClr val="accent1"/>
                </a:solidFill>
                <a:latin typeface="Verdana" panose="020B0604030504040204" pitchFamily="34" charset="0"/>
              </a:rPr>
              <a:t>dose</a:t>
            </a:r>
            <a:endParaRPr lang="en-US" altLang="en-US" sz="1400" b="1" dirty="0">
              <a:solidFill>
                <a:schemeClr val="accent1"/>
              </a:solidFill>
              <a:latin typeface="Verdana" panose="020B0604030504040204" pitchFamily="34" charset="0"/>
              <a:ea typeface="Verdana" panose="020B0604030504040204" pitchFamily="34" charset="0"/>
            </a:endParaRPr>
          </a:p>
        </p:txBody>
      </p:sp>
      <p:sp>
        <p:nvSpPr>
          <p:cNvPr id="10" name="Oval 1060">
            <a:extLst>
              <a:ext uri="{FF2B5EF4-FFF2-40B4-BE49-F238E27FC236}">
                <a16:creationId xmlns:a16="http://schemas.microsoft.com/office/drawing/2014/main" id="{7E91E9DC-7B6E-1D4A-BA38-7BA262A8E6B9}"/>
              </a:ext>
            </a:extLst>
          </p:cNvPr>
          <p:cNvSpPr>
            <a:spLocks noChangeArrowheads="1"/>
          </p:cNvSpPr>
          <p:nvPr/>
        </p:nvSpPr>
        <p:spPr bwMode="auto">
          <a:xfrm>
            <a:off x="2280285" y="4796654"/>
            <a:ext cx="508000" cy="261620"/>
          </a:xfrm>
          <a:prstGeom prst="ellipse">
            <a:avLst/>
          </a:prstGeom>
          <a:noFill/>
          <a:ln w="19050">
            <a:solidFill>
              <a:schemeClr val="accent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1" i="0" u="none" strike="noStrike" kern="0" cap="none" spc="0" normalizeH="0" baseline="0" noProof="0" dirty="0">
              <a:ln>
                <a:noFill/>
              </a:ln>
              <a:solidFill>
                <a:srgbClr val="1A1A7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1" name="Oval 1060">
            <a:extLst>
              <a:ext uri="{FF2B5EF4-FFF2-40B4-BE49-F238E27FC236}">
                <a16:creationId xmlns:a16="http://schemas.microsoft.com/office/drawing/2014/main" id="{99CC1741-49CD-3B48-92EA-94FFB76586A2}"/>
              </a:ext>
            </a:extLst>
          </p:cNvPr>
          <p:cNvSpPr>
            <a:spLocks noChangeArrowheads="1"/>
          </p:cNvSpPr>
          <p:nvPr/>
        </p:nvSpPr>
        <p:spPr bwMode="auto">
          <a:xfrm>
            <a:off x="2311400" y="5058319"/>
            <a:ext cx="508000" cy="261620"/>
          </a:xfrm>
          <a:prstGeom prst="ellipse">
            <a:avLst/>
          </a:prstGeom>
          <a:noFill/>
          <a:ln w="19050">
            <a:solidFill>
              <a:schemeClr val="accent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1" i="0" u="none" strike="noStrike" kern="0" cap="none" spc="0" normalizeH="0" baseline="0" noProof="0" dirty="0">
              <a:ln>
                <a:noFill/>
              </a:ln>
              <a:solidFill>
                <a:srgbClr val="1A1A7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091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0" grpId="0" bldLvl="0" animBg="1"/>
      <p:bldP spid="11"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F78E02-0464-3755-3057-BB4666CEAE3B}"/>
              </a:ext>
            </a:extLst>
          </p:cNvPr>
          <p:cNvPicPr>
            <a:picLocks noChangeAspect="1"/>
          </p:cNvPicPr>
          <p:nvPr/>
        </p:nvPicPr>
        <p:blipFill rotWithShape="1">
          <a:blip r:embed="rId3"/>
          <a:srcRect r="1740" b="-2"/>
          <a:stretch/>
        </p:blipFill>
        <p:spPr>
          <a:xfrm>
            <a:off x="241299" y="321733"/>
            <a:ext cx="8661401" cy="6214534"/>
          </a:xfrm>
          <a:prstGeom prst="rect">
            <a:avLst/>
          </a:prstGeom>
        </p:spPr>
      </p:pic>
    </p:spTree>
    <p:extLst>
      <p:ext uri="{BB962C8B-B14F-4D97-AF65-F5344CB8AC3E}">
        <p14:creationId xmlns:p14="http://schemas.microsoft.com/office/powerpoint/2010/main" val="4522070"/>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3"/>
          <p:cNvGraphicFramePr>
            <a:graphicFrameLocks noGrp="1"/>
          </p:cNvGraphicFramePr>
          <p:nvPr/>
        </p:nvGraphicFramePr>
        <p:xfrm>
          <a:off x="1905000" y="152400"/>
          <a:ext cx="4629150" cy="2079625"/>
        </p:xfrm>
        <a:graphic>
          <a:graphicData uri="http://schemas.openxmlformats.org/drawingml/2006/table">
            <a:tbl>
              <a:tblPr/>
              <a:tblGrid>
                <a:gridCol w="4629150">
                  <a:extLst>
                    <a:ext uri="{9D8B030D-6E8A-4147-A177-3AD203B41FA5}">
                      <a16:colId xmlns:a16="http://schemas.microsoft.com/office/drawing/2014/main" val="20000"/>
                    </a:ext>
                  </a:extLst>
                </a:gridCol>
              </a:tblGrid>
              <a:tr h="2079625">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br>
                        <a:rPr kumimoji="0" lang="en-US" altLang="en-US" sz="1000" b="0" i="0" u="none" strike="noStrike" cap="none" normalizeH="0" baseline="0" dirty="0">
                          <a:ln>
                            <a:noFill/>
                          </a:ln>
                          <a:solidFill>
                            <a:schemeClr val="tx1"/>
                          </a:solidFill>
                          <a:effectLst/>
                          <a:latin typeface="Times New Roman" panose="02020603050405020304" charset="0"/>
                          <a:cs typeface="Times New Roman" panose="02020603050405020304" charset="0"/>
                        </a:rPr>
                      </a:br>
                      <a:r>
                        <a:rPr kumimoji="0" lang="en-US" altLang="en-US" sz="1000" b="1" i="0" u="none" strike="noStrike" cap="none" normalizeH="0" baseline="0" dirty="0">
                          <a:ln>
                            <a:noFill/>
                          </a:ln>
                          <a:solidFill>
                            <a:schemeClr val="tx1"/>
                          </a:solidFill>
                          <a:effectLst/>
                          <a:latin typeface="Arial" panose="020B0604020202020204" pitchFamily="34" charset="0"/>
                        </a:rPr>
                        <a:t>Rx#139                                 Greenleaf Pharmacy             111-222-3434    </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                                              20 Main Street</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                                             Treetop,  MA 00000                      6/20/yr  </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Tina Lewis</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Armour Thyroid   30mg</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I.C.                                                                                                     Qty. 30 </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br>
                        <a:rPr kumimoji="0" lang="en-US" altLang="en-US" sz="1000" b="0" i="0" u="none" strike="noStrike" cap="none" normalizeH="0" baseline="0" dirty="0">
                          <a:ln>
                            <a:noFill/>
                          </a:ln>
                          <a:solidFill>
                            <a:schemeClr val="tx1"/>
                          </a:solidFill>
                          <a:effectLst/>
                          <a:latin typeface="Arial" panose="020B0604020202020204" pitchFamily="34" charset="0"/>
                        </a:rPr>
                      </a:br>
                      <a:r>
                        <a:rPr kumimoji="0" lang="en-US" altLang="en-US" sz="1000" b="1" i="0" u="none" strike="noStrike" cap="none" normalizeH="0" baseline="0" dirty="0">
                          <a:ln>
                            <a:noFill/>
                          </a:ln>
                          <a:solidFill>
                            <a:schemeClr val="tx1"/>
                          </a:solidFill>
                          <a:effectLst/>
                          <a:latin typeface="Arial" panose="020B0604020202020204" pitchFamily="34" charset="0"/>
                        </a:rPr>
                        <a:t>Take 1 tablet  once daily before breakfast by mouth</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                                                                                                     Dr. Smith </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endParaRPr kumimoji="0" lang="en-US" altLang="en-US" sz="10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Lot# 659                               ED:  6/20/yr                     Refills: 3</a:t>
                      </a:r>
                      <a:r>
                        <a:rPr kumimoji="0" lang="en-US" altLang="en-US" sz="1000" b="0" i="0" u="none" strike="noStrike" cap="none" normalizeH="0" baseline="0" dirty="0">
                          <a:ln>
                            <a:noFill/>
                          </a:ln>
                          <a:solidFill>
                            <a:schemeClr val="tx1"/>
                          </a:solidFill>
                          <a:effectLst/>
                          <a:latin typeface="Arial" panose="020B0604020202020204" pitchFamily="34"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8" name="Group 9"/>
          <p:cNvGraphicFramePr>
            <a:graphicFrameLocks noGrp="1"/>
          </p:cNvGraphicFramePr>
          <p:nvPr/>
        </p:nvGraphicFramePr>
        <p:xfrm>
          <a:off x="1905000" y="2362200"/>
          <a:ext cx="4629150" cy="2079625"/>
        </p:xfrm>
        <a:graphic>
          <a:graphicData uri="http://schemas.openxmlformats.org/drawingml/2006/table">
            <a:tbl>
              <a:tblPr/>
              <a:tblGrid>
                <a:gridCol w="4629150">
                  <a:extLst>
                    <a:ext uri="{9D8B030D-6E8A-4147-A177-3AD203B41FA5}">
                      <a16:colId xmlns:a16="http://schemas.microsoft.com/office/drawing/2014/main" val="20000"/>
                    </a:ext>
                  </a:extLst>
                </a:gridCol>
              </a:tblGrid>
              <a:tr h="2079625">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br>
                        <a:rPr kumimoji="0" lang="en-US" altLang="en-US" sz="1000" b="0" i="0" u="none" strike="noStrike" cap="none" normalizeH="0" baseline="0" dirty="0">
                          <a:ln>
                            <a:noFill/>
                          </a:ln>
                          <a:solidFill>
                            <a:schemeClr val="tx1"/>
                          </a:solidFill>
                          <a:effectLst/>
                          <a:latin typeface="Times New Roman" panose="02020603050405020304" charset="0"/>
                          <a:cs typeface="Times New Roman" panose="02020603050405020304" charset="0"/>
                        </a:rPr>
                      </a:br>
                      <a:r>
                        <a:rPr kumimoji="0" lang="en-US" altLang="en-US" sz="1000" b="1" i="0" u="none" strike="noStrike" cap="none" normalizeH="0" baseline="0" dirty="0">
                          <a:ln>
                            <a:noFill/>
                          </a:ln>
                          <a:solidFill>
                            <a:schemeClr val="tx1"/>
                          </a:solidFill>
                          <a:effectLst/>
                          <a:latin typeface="Arial" panose="020B0604020202020204" pitchFamily="34" charset="0"/>
                        </a:rPr>
                        <a:t>Rx#285-97226                      Greenleaf Pharmacy                111-222-3434   </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                                              20 Main Street</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                                             Treetop,  MA 00000                      6/20/yr  </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Tina Lewis</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Propranolol   10mg</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I.C. Inderal                                                                                     Qty. 60 </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br>
                        <a:rPr kumimoji="0" lang="en-US" altLang="en-US" sz="1000" b="0" i="0" u="none" strike="noStrike" cap="none" normalizeH="0" baseline="0" dirty="0">
                          <a:ln>
                            <a:noFill/>
                          </a:ln>
                          <a:solidFill>
                            <a:schemeClr val="tx1"/>
                          </a:solidFill>
                          <a:effectLst/>
                          <a:latin typeface="Arial" panose="020B0604020202020204" pitchFamily="34" charset="0"/>
                        </a:rPr>
                      </a:br>
                      <a:r>
                        <a:rPr kumimoji="0" lang="en-US" altLang="en-US" sz="1000" b="1" i="0" u="none" strike="noStrike" cap="none" normalizeH="0" baseline="0" dirty="0">
                          <a:ln>
                            <a:noFill/>
                          </a:ln>
                          <a:solidFill>
                            <a:schemeClr val="tx1"/>
                          </a:solidFill>
                          <a:effectLst/>
                          <a:latin typeface="Arial" panose="020B0604020202020204" pitchFamily="34" charset="0"/>
                        </a:rPr>
                        <a:t>Take 2 tablets once daily in the morning by mouth</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                                                                                                       Dr. Smith</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endParaRPr kumimoji="0" lang="en-US" altLang="en-US" sz="10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Lot# 323-334                                ED:  6/20/yr                     Refills: 3</a:t>
                      </a:r>
                      <a:r>
                        <a:rPr kumimoji="0" lang="en-US" altLang="en-US" sz="1000" b="0" i="0" u="none" strike="noStrike" cap="none" normalizeH="0" baseline="0" dirty="0">
                          <a:ln>
                            <a:noFill/>
                          </a:ln>
                          <a:solidFill>
                            <a:schemeClr val="tx1"/>
                          </a:solidFill>
                          <a:effectLst/>
                          <a:latin typeface="Arial" panose="020B0604020202020204" pitchFamily="34" charset="0"/>
                        </a:rPr>
                        <a:t> </a:t>
                      </a:r>
                      <a:endPar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9" name="Group 15"/>
          <p:cNvGraphicFramePr>
            <a:graphicFrameLocks noGrp="1"/>
          </p:cNvGraphicFramePr>
          <p:nvPr/>
        </p:nvGraphicFramePr>
        <p:xfrm>
          <a:off x="1905000" y="4572000"/>
          <a:ext cx="4629150" cy="2079625"/>
        </p:xfrm>
        <a:graphic>
          <a:graphicData uri="http://schemas.openxmlformats.org/drawingml/2006/table">
            <a:tbl>
              <a:tblPr/>
              <a:tblGrid>
                <a:gridCol w="4629150">
                  <a:extLst>
                    <a:ext uri="{9D8B030D-6E8A-4147-A177-3AD203B41FA5}">
                      <a16:colId xmlns:a16="http://schemas.microsoft.com/office/drawing/2014/main" val="20000"/>
                    </a:ext>
                  </a:extLst>
                </a:gridCol>
              </a:tblGrid>
              <a:tr h="2079625">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br>
                        <a:rPr kumimoji="0" lang="en-US" altLang="en-US" sz="1000" b="0" i="0" u="none" strike="noStrike" cap="none" normalizeH="0" baseline="0" dirty="0">
                          <a:ln>
                            <a:noFill/>
                          </a:ln>
                          <a:solidFill>
                            <a:schemeClr val="tx1"/>
                          </a:solidFill>
                          <a:effectLst/>
                          <a:latin typeface="Times New Roman" panose="02020603050405020304" charset="0"/>
                          <a:cs typeface="Times New Roman" panose="02020603050405020304" charset="0"/>
                        </a:rPr>
                      </a:br>
                      <a:r>
                        <a:rPr kumimoji="0" lang="en-US" altLang="en-US" sz="1000" b="1" i="0" u="none" strike="noStrike" cap="none" normalizeH="0" baseline="0" dirty="0">
                          <a:ln>
                            <a:noFill/>
                          </a:ln>
                          <a:solidFill>
                            <a:schemeClr val="tx1"/>
                          </a:solidFill>
                          <a:effectLst/>
                          <a:latin typeface="Arial" panose="020B0604020202020204" pitchFamily="34" charset="0"/>
                        </a:rPr>
                        <a:t>Rx#285-97227                      Greenleaf Pharmacy                111-222-3434   </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                                              20 Main Street</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                                             Treetop,  MA 00000                    6/20/yr  </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Tina Lewis</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Amoxicillin 500mg</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I.C. Amoxil                                                                                    Qty. 30 </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br>
                        <a:rPr kumimoji="0" lang="en-US" altLang="en-US" sz="1000" b="0" i="0" u="none" strike="noStrike" cap="none" normalizeH="0" baseline="0" dirty="0">
                          <a:ln>
                            <a:noFill/>
                          </a:ln>
                          <a:solidFill>
                            <a:schemeClr val="tx1"/>
                          </a:solidFill>
                          <a:effectLst/>
                          <a:latin typeface="Arial" panose="020B0604020202020204" pitchFamily="34" charset="0"/>
                        </a:rPr>
                      </a:br>
                      <a:r>
                        <a:rPr kumimoji="0" lang="en-US" altLang="en-US" sz="1000" b="1" i="0" u="none" strike="noStrike" cap="none" normalizeH="0" baseline="0" dirty="0">
                          <a:ln>
                            <a:noFill/>
                          </a:ln>
                          <a:solidFill>
                            <a:schemeClr val="tx1"/>
                          </a:solidFill>
                          <a:effectLst/>
                          <a:latin typeface="Arial" panose="020B0604020202020204" pitchFamily="34" charset="0"/>
                        </a:rPr>
                        <a:t>Take 1 tablet three  times daily for ten days by mouth</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                                                                                                   Dr. Smith </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endParaRPr kumimoji="0" lang="en-US" altLang="en-US" sz="10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Lot# 323-335                                ED:  6/20/yr                     Refills: 0</a:t>
                      </a:r>
                      <a:r>
                        <a:rPr kumimoji="0" lang="en-US" altLang="en-US" sz="1000" b="0" i="0" u="none" strike="noStrike" cap="none" normalizeH="0" baseline="0" dirty="0">
                          <a:ln>
                            <a:noFill/>
                          </a:ln>
                          <a:solidFill>
                            <a:schemeClr val="tx1"/>
                          </a:solidFill>
                          <a:effectLst/>
                          <a:latin typeface="Arial" panose="020B0604020202020204" pitchFamily="34" charset="0"/>
                        </a:rPr>
                        <a:t> </a:t>
                      </a:r>
                      <a:endPar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0" name="Oval 23"/>
          <p:cNvSpPr>
            <a:spLocks noChangeArrowheads="1"/>
          </p:cNvSpPr>
          <p:nvPr/>
        </p:nvSpPr>
        <p:spPr bwMode="auto">
          <a:xfrm>
            <a:off x="3048000" y="914400"/>
            <a:ext cx="457200" cy="228600"/>
          </a:xfrm>
          <a:prstGeom prst="ellipse">
            <a:avLst/>
          </a:prstGeom>
          <a:noFill/>
          <a:ln w="22225">
            <a:solidFill>
              <a:schemeClr val="accent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1" name="Oval 21"/>
          <p:cNvSpPr>
            <a:spLocks noChangeArrowheads="1"/>
          </p:cNvSpPr>
          <p:nvPr/>
        </p:nvSpPr>
        <p:spPr bwMode="auto">
          <a:xfrm>
            <a:off x="2760663" y="3127375"/>
            <a:ext cx="457200" cy="225425"/>
          </a:xfrm>
          <a:prstGeom prst="ellipse">
            <a:avLst/>
          </a:prstGeom>
          <a:noFill/>
          <a:ln w="22225">
            <a:solidFill>
              <a:schemeClr val="accent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2" name="Oval 22"/>
          <p:cNvSpPr>
            <a:spLocks noChangeArrowheads="1"/>
          </p:cNvSpPr>
          <p:nvPr/>
        </p:nvSpPr>
        <p:spPr bwMode="auto">
          <a:xfrm>
            <a:off x="2667000" y="5302250"/>
            <a:ext cx="533400" cy="304800"/>
          </a:xfrm>
          <a:prstGeom prst="ellipse">
            <a:avLst/>
          </a:prstGeom>
          <a:noFill/>
          <a:ln w="22225">
            <a:solidFill>
              <a:schemeClr val="accent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4" name="Text Box 24"/>
          <p:cNvSpPr txBox="1"/>
          <p:nvPr/>
        </p:nvSpPr>
        <p:spPr>
          <a:xfrm>
            <a:off x="457200" y="2819400"/>
            <a:ext cx="1066800" cy="3079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1400" b="1" dirty="0">
                <a:solidFill>
                  <a:schemeClr val="accent1"/>
                </a:solidFill>
                <a:latin typeface="Verdana" panose="020B0604030504040204" pitchFamily="34" charset="0"/>
              </a:rPr>
              <a:t>strength</a:t>
            </a:r>
            <a:endParaRPr lang="en-US" altLang="en-US" sz="1200" b="1" dirty="0">
              <a:solidFill>
                <a:schemeClr val="accent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27371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0">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2">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able&#10;&#10;Description automatically generated">
            <a:extLst>
              <a:ext uri="{FF2B5EF4-FFF2-40B4-BE49-F238E27FC236}">
                <a16:creationId xmlns:a16="http://schemas.microsoft.com/office/drawing/2014/main" id="{FA65CCCB-CB1C-1644-8665-93C2850425FB}"/>
              </a:ext>
            </a:extLst>
          </p:cNvPr>
          <p:cNvPicPr>
            <a:picLocks noChangeAspect="1"/>
          </p:cNvPicPr>
          <p:nvPr/>
        </p:nvPicPr>
        <p:blipFill>
          <a:blip r:embed="rId3"/>
          <a:stretch>
            <a:fillRect/>
          </a:stretch>
        </p:blipFill>
        <p:spPr>
          <a:xfrm>
            <a:off x="2061702" y="891540"/>
            <a:ext cx="5058432" cy="5071110"/>
          </a:xfrm>
          <a:prstGeom prst="rect">
            <a:avLst/>
          </a:prstGeom>
        </p:spPr>
      </p:pic>
    </p:spTree>
    <p:extLst>
      <p:ext uri="{BB962C8B-B14F-4D97-AF65-F5344CB8AC3E}">
        <p14:creationId xmlns:p14="http://schemas.microsoft.com/office/powerpoint/2010/main" val="3570558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C910467-8185-45DD-B8A2-A88DF20DF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283" y="450221"/>
            <a:ext cx="5405961" cy="5948859"/>
          </a:xfrm>
          <a:prstGeom prst="rect">
            <a:avLst/>
          </a:prstGeom>
          <a:solidFill>
            <a:srgbClr val="7F7F7F">
              <a:alpha val="24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2569" y="450220"/>
            <a:ext cx="2928366" cy="4233672"/>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p:cNvSpPr>
            <a:spLocks noGrp="1"/>
          </p:cNvSpPr>
          <p:nvPr>
            <p:ph type="title"/>
          </p:nvPr>
        </p:nvSpPr>
        <p:spPr>
          <a:xfrm>
            <a:off x="6064665" y="1115568"/>
            <a:ext cx="2523744" cy="2843784"/>
          </a:xfrm>
        </p:spPr>
        <p:txBody>
          <a:bodyPr vert="horz" lIns="91440" tIns="45720" rIns="91440" bIns="45720" rtlCol="0" anchor="ctr">
            <a:normAutofit/>
          </a:bodyPr>
          <a:lstStyle/>
          <a:p>
            <a:r>
              <a:rPr lang="en-US" kern="1200">
                <a:solidFill>
                  <a:srgbClr val="FFFFFF"/>
                </a:solidFill>
                <a:latin typeface="+mj-lt"/>
                <a:ea typeface="+mj-ea"/>
                <a:cs typeface="+mj-cs"/>
              </a:rPr>
              <a:t>Answer</a:t>
            </a:r>
          </a:p>
        </p:txBody>
      </p:sp>
      <p:sp>
        <p:nvSpPr>
          <p:cNvPr id="24" name="Rectangle 23">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5807" y="4846320"/>
            <a:ext cx="1796796" cy="1563624"/>
          </a:xfrm>
          <a:prstGeom prst="rect">
            <a:avLst/>
          </a:prstGeom>
          <a:solidFill>
            <a:schemeClr val="accent1">
              <a:alpha val="94902"/>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9165" y="4846320"/>
            <a:ext cx="1014984" cy="1572768"/>
          </a:xfrm>
          <a:prstGeom prst="rect">
            <a:avLst/>
          </a:prstGeom>
          <a:solidFill>
            <a:srgbClr val="7D80B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726838A-D06B-D64A-85E3-5C28CD6BDB9A}"/>
              </a:ext>
            </a:extLst>
          </p:cNvPr>
          <p:cNvPicPr>
            <a:picLocks noChangeAspect="1"/>
          </p:cNvPicPr>
          <p:nvPr/>
        </p:nvPicPr>
        <p:blipFill>
          <a:blip r:embed="rId3"/>
          <a:stretch>
            <a:fillRect/>
          </a:stretch>
        </p:blipFill>
        <p:spPr>
          <a:xfrm>
            <a:off x="445907" y="1752600"/>
            <a:ext cx="5214135" cy="3093720"/>
          </a:xfrm>
          <a:prstGeom prst="rect">
            <a:avLst/>
          </a:prstGeom>
        </p:spPr>
      </p:pic>
    </p:spTree>
    <p:extLst>
      <p:ext uri="{BB962C8B-B14F-4D97-AF65-F5344CB8AC3E}">
        <p14:creationId xmlns:p14="http://schemas.microsoft.com/office/powerpoint/2010/main" val="19891273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5">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3930" y="1050595"/>
            <a:ext cx="6056111" cy="1618489"/>
          </a:xfrm>
        </p:spPr>
        <p:txBody>
          <a:bodyPr vert="horz" lIns="91440" tIns="45720" rIns="91440" bIns="45720" rtlCol="0" anchor="ctr">
            <a:normAutofit/>
          </a:bodyPr>
          <a:lstStyle/>
          <a:p>
            <a:r>
              <a:rPr lang="en-US" sz="5400" kern="1200" dirty="0">
                <a:solidFill>
                  <a:schemeClr val="tx1"/>
                </a:solidFill>
                <a:latin typeface="+mj-lt"/>
                <a:ea typeface="+mj-ea"/>
                <a:cs typeface="+mj-cs"/>
              </a:rPr>
              <a:t>Transcription Practice</a:t>
            </a:r>
          </a:p>
        </p:txBody>
      </p:sp>
      <p:sp>
        <p:nvSpPr>
          <p:cNvPr id="8" name="Rectangle 7">
            <a:extLst>
              <a:ext uri="{FF2B5EF4-FFF2-40B4-BE49-F238E27FC236}">
                <a16:creationId xmlns:a16="http://schemas.microsoft.com/office/drawing/2014/main" id="{80970615-ADE3-AD4F-A6E7-850937614F12}"/>
              </a:ext>
            </a:extLst>
          </p:cNvPr>
          <p:cNvSpPr/>
          <p:nvPr/>
        </p:nvSpPr>
        <p:spPr>
          <a:xfrm>
            <a:off x="963930" y="2969469"/>
            <a:ext cx="6056111" cy="2800395"/>
          </a:xfrm>
          <a:prstGeom prst="rect">
            <a:avLst/>
          </a:prstGeom>
        </p:spPr>
        <p:txBody>
          <a:bodyPr vert="horz" lIns="91440" tIns="45720" rIns="91440" bIns="45720" rtlCol="0" anchor="t">
            <a:normAutofit fontScale="92500"/>
          </a:bodyPr>
          <a:lstStyle/>
          <a:p>
            <a:pPr marL="114300" lvl="0" defTabSz="914400">
              <a:lnSpc>
                <a:spcPct val="90000"/>
              </a:lnSpc>
              <a:spcBef>
                <a:spcPct val="20000"/>
              </a:spcBef>
              <a:buClr>
                <a:schemeClr val="accent2"/>
              </a:buClr>
              <a:defRPr/>
            </a:pPr>
            <a:r>
              <a:rPr lang="en-US" altLang="en-US" sz="1600" dirty="0"/>
              <a:t>INSTRUCTIONS</a:t>
            </a:r>
          </a:p>
          <a:p>
            <a:pPr marL="342900" lvl="0" indent="-228600" defTabSz="914400">
              <a:lnSpc>
                <a:spcPct val="90000"/>
              </a:lnSpc>
              <a:spcBef>
                <a:spcPct val="20000"/>
              </a:spcBef>
              <a:buClr>
                <a:schemeClr val="accent2"/>
              </a:buClr>
              <a:buFont typeface="Arial" panose="020B0604020202020204" pitchFamily="34" charset="0"/>
              <a:buChar char="•"/>
              <a:defRPr/>
            </a:pPr>
            <a:endParaRPr lang="en-US" altLang="en-US" sz="1600" dirty="0"/>
          </a:p>
          <a:p>
            <a:pPr marL="114300" lvl="0" defTabSz="914400">
              <a:lnSpc>
                <a:spcPct val="90000"/>
              </a:lnSpc>
              <a:spcBef>
                <a:spcPts val="530"/>
              </a:spcBef>
              <a:spcAft>
                <a:spcPts val="1200"/>
              </a:spcAft>
              <a:buClr>
                <a:schemeClr val="accent2"/>
              </a:buClr>
              <a:defRPr/>
            </a:pPr>
            <a:r>
              <a:rPr lang="en-US" altLang="en-US" sz="1600" dirty="0"/>
              <a:t>You have taken Jane McCarthy to the doctor and have received medication from the pharmacy.  Pretend that the date is August 1, year.  It is 2 pm.</a:t>
            </a:r>
          </a:p>
          <a:p>
            <a:pPr marL="114300" lvl="0" defTabSz="914400">
              <a:lnSpc>
                <a:spcPct val="90000"/>
              </a:lnSpc>
              <a:spcBef>
                <a:spcPts val="530"/>
              </a:spcBef>
              <a:spcAft>
                <a:spcPts val="1200"/>
              </a:spcAft>
              <a:buClr>
                <a:schemeClr val="accent2"/>
              </a:buClr>
              <a:defRPr/>
            </a:pPr>
            <a:r>
              <a:rPr lang="en-US" altLang="en-US" sz="1600" dirty="0"/>
              <a:t>Use the health care provider’s order, pharmacy label and generic equivalents to discontinue the order and transcribe the new order on to the Medication Sheet.  </a:t>
            </a:r>
          </a:p>
          <a:p>
            <a:pPr marL="114300" lvl="0" defTabSz="914400">
              <a:lnSpc>
                <a:spcPct val="90000"/>
              </a:lnSpc>
              <a:spcBef>
                <a:spcPts val="530"/>
              </a:spcBef>
              <a:spcAft>
                <a:spcPts val="1200"/>
              </a:spcAft>
              <a:buClr>
                <a:schemeClr val="accent2"/>
              </a:buClr>
              <a:defRPr/>
            </a:pPr>
            <a:r>
              <a:rPr lang="en-US" altLang="en-US" sz="1600" dirty="0"/>
              <a:t>Please Note:  Do not place your initials in the medication box.  You are not administering a medication at this time.  This is transcription only.</a:t>
            </a:r>
          </a:p>
          <a:p>
            <a:pPr marL="342900" lvl="0" indent="-228600" defTabSz="914400">
              <a:lnSpc>
                <a:spcPct val="90000"/>
              </a:lnSpc>
              <a:spcBef>
                <a:spcPts val="530"/>
              </a:spcBef>
              <a:spcAft>
                <a:spcPts val="1200"/>
              </a:spcAft>
              <a:buClr>
                <a:schemeClr val="accent2"/>
              </a:buClr>
              <a:buFont typeface="Arial" panose="020B0604020202020204" pitchFamily="34" charset="0"/>
              <a:buChar char="•"/>
              <a:defRPr/>
            </a:pPr>
            <a:endParaRPr lang="en-US" altLang="en-US" sz="1300" b="1" dirty="0"/>
          </a:p>
        </p:txBody>
      </p:sp>
    </p:spTree>
    <p:extLst>
      <p:ext uri="{BB962C8B-B14F-4D97-AF65-F5344CB8AC3E}">
        <p14:creationId xmlns:p14="http://schemas.microsoft.com/office/powerpoint/2010/main" val="23525026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F65E9C1-706D-4E49-9A76-1F0B8C731997}"/>
              </a:ext>
            </a:extLst>
          </p:cNvPr>
          <p:cNvPicPr>
            <a:picLocks noChangeAspect="1"/>
          </p:cNvPicPr>
          <p:nvPr/>
        </p:nvPicPr>
        <p:blipFill>
          <a:blip r:embed="rId3"/>
          <a:stretch>
            <a:fillRect/>
          </a:stretch>
        </p:blipFill>
        <p:spPr>
          <a:xfrm>
            <a:off x="2085912" y="643467"/>
            <a:ext cx="4972175" cy="5571065"/>
          </a:xfrm>
          <a:prstGeom prst="rect">
            <a:avLst/>
          </a:prstGeom>
          <a:ln>
            <a:noFill/>
          </a:ln>
        </p:spPr>
      </p:pic>
      <p:sp>
        <p:nvSpPr>
          <p:cNvPr id="31"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87712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descr="Table&#10;&#10;Description automatically generated">
            <a:extLst>
              <a:ext uri="{FF2B5EF4-FFF2-40B4-BE49-F238E27FC236}">
                <a16:creationId xmlns:a16="http://schemas.microsoft.com/office/drawing/2014/main" id="{20254BF0-7A60-E84C-8E81-98CEE4DBCCDF}"/>
              </a:ext>
            </a:extLst>
          </p:cNvPr>
          <p:cNvPicPr>
            <a:picLocks noChangeAspect="1"/>
          </p:cNvPicPr>
          <p:nvPr/>
        </p:nvPicPr>
        <p:blipFill rotWithShape="1">
          <a:blip r:embed="rId3"/>
          <a:srcRect r="2" b="6821"/>
          <a:stretch/>
        </p:blipFill>
        <p:spPr>
          <a:xfrm>
            <a:off x="241299" y="321733"/>
            <a:ext cx="8661401" cy="6214534"/>
          </a:xfrm>
          <a:prstGeom prst="rect">
            <a:avLst/>
          </a:prstGeom>
        </p:spPr>
      </p:pic>
    </p:spTree>
    <p:extLst>
      <p:ext uri="{BB962C8B-B14F-4D97-AF65-F5344CB8AC3E}">
        <p14:creationId xmlns:p14="http://schemas.microsoft.com/office/powerpoint/2010/main" val="381064363"/>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able&#10;&#10;Description automatically generated">
            <a:extLst>
              <a:ext uri="{FF2B5EF4-FFF2-40B4-BE49-F238E27FC236}">
                <a16:creationId xmlns:a16="http://schemas.microsoft.com/office/drawing/2014/main" id="{7E46BF16-F960-4A48-9118-C2425DEFE077}"/>
              </a:ext>
            </a:extLst>
          </p:cNvPr>
          <p:cNvPicPr>
            <a:picLocks noChangeAspect="1"/>
          </p:cNvPicPr>
          <p:nvPr/>
        </p:nvPicPr>
        <p:blipFill>
          <a:blip r:embed="rId3"/>
          <a:stretch>
            <a:fillRect/>
          </a:stretch>
        </p:blipFill>
        <p:spPr>
          <a:xfrm>
            <a:off x="2442035" y="891540"/>
            <a:ext cx="4297765" cy="5071110"/>
          </a:xfrm>
          <a:prstGeom prst="rect">
            <a:avLst/>
          </a:prstGeom>
        </p:spPr>
      </p:pic>
    </p:spTree>
    <p:extLst>
      <p:ext uri="{BB962C8B-B14F-4D97-AF65-F5344CB8AC3E}">
        <p14:creationId xmlns:p14="http://schemas.microsoft.com/office/powerpoint/2010/main" val="34570588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C910467-8185-45DD-B8A2-A88DF20DF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283" y="450221"/>
            <a:ext cx="5405961" cy="5948859"/>
          </a:xfrm>
          <a:prstGeom prst="rect">
            <a:avLst/>
          </a:prstGeom>
          <a:solidFill>
            <a:srgbClr val="7F7F7F">
              <a:alpha val="24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2569" y="450220"/>
            <a:ext cx="2928366" cy="4233672"/>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p:cNvSpPr>
            <a:spLocks noGrp="1"/>
          </p:cNvSpPr>
          <p:nvPr>
            <p:ph type="title"/>
          </p:nvPr>
        </p:nvSpPr>
        <p:spPr>
          <a:xfrm>
            <a:off x="6064665" y="1115568"/>
            <a:ext cx="2523744" cy="2843784"/>
          </a:xfrm>
        </p:spPr>
        <p:txBody>
          <a:bodyPr vert="horz" lIns="91440" tIns="45720" rIns="91440" bIns="45720" rtlCol="0" anchor="ctr">
            <a:normAutofit/>
          </a:bodyPr>
          <a:lstStyle/>
          <a:p>
            <a:r>
              <a:rPr lang="en-US" kern="1200">
                <a:solidFill>
                  <a:srgbClr val="FFFFFF"/>
                </a:solidFill>
                <a:latin typeface="+mj-lt"/>
                <a:ea typeface="+mj-ea"/>
                <a:cs typeface="+mj-cs"/>
              </a:rPr>
              <a:t>Answer</a:t>
            </a:r>
          </a:p>
        </p:txBody>
      </p:sp>
      <p:sp>
        <p:nvSpPr>
          <p:cNvPr id="24" name="Rectangle 23">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5807" y="4846320"/>
            <a:ext cx="1796796" cy="1563624"/>
          </a:xfrm>
          <a:prstGeom prst="rect">
            <a:avLst/>
          </a:prstGeom>
          <a:solidFill>
            <a:schemeClr val="accent1">
              <a:alpha val="94902"/>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9165" y="4846320"/>
            <a:ext cx="1014984" cy="1572768"/>
          </a:xfrm>
          <a:prstGeom prst="rect">
            <a:avLst/>
          </a:prstGeom>
          <a:solidFill>
            <a:srgbClr val="7D80B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descr="Table&#10;&#10;Description automatically generated">
            <a:extLst>
              <a:ext uri="{FF2B5EF4-FFF2-40B4-BE49-F238E27FC236}">
                <a16:creationId xmlns:a16="http://schemas.microsoft.com/office/drawing/2014/main" id="{895F1605-7D62-9347-B813-75CC36C20490}"/>
              </a:ext>
            </a:extLst>
          </p:cNvPr>
          <p:cNvPicPr>
            <a:picLocks noChangeAspect="1"/>
          </p:cNvPicPr>
          <p:nvPr/>
        </p:nvPicPr>
        <p:blipFill>
          <a:blip r:embed="rId3"/>
          <a:stretch>
            <a:fillRect/>
          </a:stretch>
        </p:blipFill>
        <p:spPr>
          <a:xfrm>
            <a:off x="422040" y="1410237"/>
            <a:ext cx="5238003" cy="3771363"/>
          </a:xfrm>
          <a:prstGeom prst="rect">
            <a:avLst/>
          </a:prstGeom>
        </p:spPr>
      </p:pic>
    </p:spTree>
    <p:extLst>
      <p:ext uri="{BB962C8B-B14F-4D97-AF65-F5344CB8AC3E}">
        <p14:creationId xmlns:p14="http://schemas.microsoft.com/office/powerpoint/2010/main" val="111349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5FCE169-4276-4005-8C82-CCC9C80C4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0" y="461736"/>
            <a:ext cx="5006339" cy="186629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547616" y="730155"/>
            <a:ext cx="4568057" cy="1422871"/>
          </a:xfrm>
        </p:spPr>
        <p:txBody>
          <a:bodyPr>
            <a:normAutofit/>
          </a:bodyPr>
          <a:lstStyle/>
          <a:p>
            <a:r>
              <a:rPr lang="en-US" dirty="0">
                <a:solidFill>
                  <a:srgbClr val="FFFFFF"/>
                </a:solidFill>
              </a:rPr>
              <a:t>Abbreviations</a:t>
            </a:r>
          </a:p>
        </p:txBody>
      </p:sp>
      <p:sp>
        <p:nvSpPr>
          <p:cNvPr id="21" name="Rectangle 20">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9963" y="467575"/>
            <a:ext cx="1611630" cy="1877811"/>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0492" y="471340"/>
            <a:ext cx="1611630" cy="1856689"/>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0" y="2476301"/>
            <a:ext cx="5006339" cy="3922777"/>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89788" y="2717021"/>
            <a:ext cx="4525885" cy="3410824"/>
          </a:xfrm>
        </p:spPr>
        <p:txBody>
          <a:bodyPr numCol="2" anchor="ctr">
            <a:normAutofit/>
          </a:bodyPr>
          <a:lstStyle/>
          <a:p>
            <a:r>
              <a:rPr lang="en-US" sz="1700" dirty="0"/>
              <a:t>DC - discontinue</a:t>
            </a:r>
          </a:p>
          <a:p>
            <a:r>
              <a:rPr lang="en-US" sz="1700" dirty="0"/>
              <a:t>cont. - continue</a:t>
            </a:r>
          </a:p>
          <a:p>
            <a:r>
              <a:rPr lang="en-US" sz="1700" dirty="0"/>
              <a:t>am - morning</a:t>
            </a:r>
          </a:p>
          <a:p>
            <a:r>
              <a:rPr lang="en-US" sz="1700" dirty="0"/>
              <a:t>pm - afternoon or evening</a:t>
            </a:r>
          </a:p>
          <a:p>
            <a:r>
              <a:rPr lang="en-US" sz="1700" dirty="0"/>
              <a:t>cap - capsule</a:t>
            </a:r>
          </a:p>
          <a:p>
            <a:r>
              <a:rPr lang="en-US" sz="1700" dirty="0"/>
              <a:t>tab - tablet</a:t>
            </a:r>
          </a:p>
          <a:p>
            <a:r>
              <a:rPr lang="en-US" sz="1700" dirty="0"/>
              <a:t>gm - gram</a:t>
            </a:r>
          </a:p>
          <a:p>
            <a:r>
              <a:rPr lang="en-US" sz="1700" dirty="0"/>
              <a:t>mg - milligram</a:t>
            </a:r>
          </a:p>
          <a:p>
            <a:r>
              <a:rPr lang="en-US" sz="1700" dirty="0"/>
              <a:t>mcg - microgram</a:t>
            </a:r>
          </a:p>
          <a:p>
            <a:r>
              <a:rPr lang="en-US" sz="1700" dirty="0"/>
              <a:t>IU - international unit</a:t>
            </a:r>
          </a:p>
          <a:p>
            <a:r>
              <a:rPr lang="en-US" sz="1700" dirty="0"/>
              <a:t>mL - milliliter</a:t>
            </a:r>
          </a:p>
          <a:p>
            <a:r>
              <a:rPr lang="en-US" sz="1700" dirty="0"/>
              <a:t>PRN - as needed</a:t>
            </a:r>
          </a:p>
          <a:p>
            <a:r>
              <a:rPr lang="en-US" sz="1700" dirty="0"/>
              <a:t>IM - intramuscular</a:t>
            </a:r>
          </a:p>
          <a:p>
            <a:r>
              <a:rPr lang="en-US" sz="1700" dirty="0"/>
              <a:t>ODT - orally dissolving tablet</a:t>
            </a:r>
          </a:p>
          <a:p>
            <a:r>
              <a:rPr lang="en-US" sz="1700" dirty="0" err="1"/>
              <a:t>Subcut</a:t>
            </a:r>
            <a:r>
              <a:rPr lang="en-US" sz="1700" dirty="0"/>
              <a:t> - subcutaneous</a:t>
            </a:r>
          </a:p>
        </p:txBody>
      </p:sp>
      <p:sp>
        <p:nvSpPr>
          <p:cNvPr id="27" name="Rectangle 26">
            <a:extLst>
              <a:ext uri="{FF2B5EF4-FFF2-40B4-BE49-F238E27FC236}">
                <a16:creationId xmlns:a16="http://schemas.microsoft.com/office/drawing/2014/main" id="{01955DCA-E99D-4678-99DB-8075105C1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9963" y="2480956"/>
            <a:ext cx="3339846" cy="3922776"/>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2" descr="Table&#10;&#10;Description automatically generated">
            <a:extLst>
              <a:ext uri="{FF2B5EF4-FFF2-40B4-BE49-F238E27FC236}">
                <a16:creationId xmlns:a16="http://schemas.microsoft.com/office/drawing/2014/main" id="{431872A6-78C3-5747-84F2-FE02031FF93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25222" y="2697448"/>
            <a:ext cx="2209327" cy="349300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34762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5">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3930" y="1050595"/>
            <a:ext cx="6056111" cy="1618489"/>
          </a:xfrm>
        </p:spPr>
        <p:txBody>
          <a:bodyPr vert="horz" lIns="91440" tIns="45720" rIns="91440" bIns="45720" rtlCol="0" anchor="ctr">
            <a:normAutofit/>
          </a:bodyPr>
          <a:lstStyle/>
          <a:p>
            <a:r>
              <a:rPr lang="en-US" sz="5400" kern="1200" dirty="0">
                <a:solidFill>
                  <a:schemeClr val="tx1"/>
                </a:solidFill>
                <a:latin typeface="+mj-lt"/>
                <a:ea typeface="+mj-ea"/>
                <a:cs typeface="+mj-cs"/>
              </a:rPr>
              <a:t>Transcription Practice</a:t>
            </a:r>
          </a:p>
        </p:txBody>
      </p:sp>
      <p:sp>
        <p:nvSpPr>
          <p:cNvPr id="8" name="Rectangle 7">
            <a:extLst>
              <a:ext uri="{FF2B5EF4-FFF2-40B4-BE49-F238E27FC236}">
                <a16:creationId xmlns:a16="http://schemas.microsoft.com/office/drawing/2014/main" id="{80970615-ADE3-AD4F-A6E7-850937614F12}"/>
              </a:ext>
            </a:extLst>
          </p:cNvPr>
          <p:cNvSpPr/>
          <p:nvPr/>
        </p:nvSpPr>
        <p:spPr>
          <a:xfrm>
            <a:off x="963930" y="2969469"/>
            <a:ext cx="6056111" cy="2800395"/>
          </a:xfrm>
          <a:prstGeom prst="rect">
            <a:avLst/>
          </a:prstGeom>
        </p:spPr>
        <p:txBody>
          <a:bodyPr vert="horz" lIns="91440" tIns="45720" rIns="91440" bIns="45720" rtlCol="0" anchor="t">
            <a:normAutofit fontScale="92500"/>
          </a:bodyPr>
          <a:lstStyle/>
          <a:p>
            <a:pPr marL="114300" lvl="0" defTabSz="914400">
              <a:lnSpc>
                <a:spcPct val="90000"/>
              </a:lnSpc>
              <a:spcBef>
                <a:spcPct val="20000"/>
              </a:spcBef>
              <a:buClr>
                <a:schemeClr val="accent2"/>
              </a:buClr>
              <a:defRPr/>
            </a:pPr>
            <a:r>
              <a:rPr lang="en-US" altLang="en-US" sz="1600" dirty="0"/>
              <a:t>INSTRUCTIONS</a:t>
            </a:r>
          </a:p>
          <a:p>
            <a:pPr marL="342900" lvl="0" indent="-228600" defTabSz="914400">
              <a:lnSpc>
                <a:spcPct val="90000"/>
              </a:lnSpc>
              <a:spcBef>
                <a:spcPct val="20000"/>
              </a:spcBef>
              <a:buClr>
                <a:schemeClr val="accent2"/>
              </a:buClr>
              <a:buFont typeface="Arial" panose="020B0604020202020204" pitchFamily="34" charset="0"/>
              <a:buChar char="•"/>
              <a:defRPr/>
            </a:pPr>
            <a:endParaRPr lang="en-US" altLang="en-US" sz="1600" dirty="0"/>
          </a:p>
          <a:p>
            <a:pPr marL="114300" lvl="0" defTabSz="914400">
              <a:lnSpc>
                <a:spcPct val="90000"/>
              </a:lnSpc>
              <a:spcBef>
                <a:spcPts val="530"/>
              </a:spcBef>
              <a:spcAft>
                <a:spcPts val="1200"/>
              </a:spcAft>
              <a:buClr>
                <a:schemeClr val="accent2"/>
              </a:buClr>
              <a:defRPr/>
            </a:pPr>
            <a:r>
              <a:rPr lang="en-US" altLang="en-US" sz="1600" dirty="0"/>
              <a:t>You have taken Sam Lopes to the doctor and have received medication from the pharmacy.  Pretend that the date is February 14, year.  It is 3 pm.</a:t>
            </a:r>
          </a:p>
          <a:p>
            <a:pPr marL="114300" lvl="0" defTabSz="914400">
              <a:lnSpc>
                <a:spcPct val="90000"/>
              </a:lnSpc>
              <a:spcBef>
                <a:spcPts val="530"/>
              </a:spcBef>
              <a:spcAft>
                <a:spcPts val="1200"/>
              </a:spcAft>
              <a:buClr>
                <a:schemeClr val="accent2"/>
              </a:buClr>
              <a:defRPr/>
            </a:pPr>
            <a:r>
              <a:rPr lang="en-US" altLang="en-US" sz="1600" dirty="0"/>
              <a:t>Use the health care provider’s order, pharmacy label and generic equivalents to discontinue the order and transcribe the new order on to the Medication Sheet.  </a:t>
            </a:r>
          </a:p>
          <a:p>
            <a:pPr marL="114300" lvl="0" defTabSz="914400">
              <a:lnSpc>
                <a:spcPct val="90000"/>
              </a:lnSpc>
              <a:spcBef>
                <a:spcPts val="530"/>
              </a:spcBef>
              <a:spcAft>
                <a:spcPts val="1200"/>
              </a:spcAft>
              <a:buClr>
                <a:schemeClr val="accent2"/>
              </a:buClr>
              <a:defRPr/>
            </a:pPr>
            <a:r>
              <a:rPr lang="en-US" altLang="en-US" sz="1600" dirty="0"/>
              <a:t>Please Note:  Do not place your initials in the medication box.  You are not administering a medication at this time.  This is transcription only.</a:t>
            </a:r>
          </a:p>
          <a:p>
            <a:pPr marL="342900" lvl="0" indent="-228600" defTabSz="914400">
              <a:lnSpc>
                <a:spcPct val="90000"/>
              </a:lnSpc>
              <a:spcBef>
                <a:spcPts val="530"/>
              </a:spcBef>
              <a:spcAft>
                <a:spcPts val="1200"/>
              </a:spcAft>
              <a:buClr>
                <a:schemeClr val="accent2"/>
              </a:buClr>
              <a:buFont typeface="Arial" panose="020B0604020202020204" pitchFamily="34" charset="0"/>
              <a:buChar char="•"/>
              <a:defRPr/>
            </a:pPr>
            <a:endParaRPr lang="en-US" altLang="en-US" sz="1300" b="1" dirty="0"/>
          </a:p>
        </p:txBody>
      </p:sp>
    </p:spTree>
    <p:extLst>
      <p:ext uri="{BB962C8B-B14F-4D97-AF65-F5344CB8AC3E}">
        <p14:creationId xmlns:p14="http://schemas.microsoft.com/office/powerpoint/2010/main" val="37214941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1CA4E2F-811B-6D40-8729-DCF56B2C05BE}"/>
              </a:ext>
            </a:extLst>
          </p:cNvPr>
          <p:cNvPicPr>
            <a:picLocks noChangeAspect="1"/>
          </p:cNvPicPr>
          <p:nvPr/>
        </p:nvPicPr>
        <p:blipFill>
          <a:blip r:embed="rId3"/>
          <a:stretch>
            <a:fillRect/>
          </a:stretch>
        </p:blipFill>
        <p:spPr>
          <a:xfrm>
            <a:off x="2392320" y="643467"/>
            <a:ext cx="4359358"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066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A4C568-1459-E942-BE0F-FB9C1D259EDD}"/>
              </a:ext>
            </a:extLst>
          </p:cNvPr>
          <p:cNvPicPr>
            <a:picLocks noChangeAspect="1"/>
          </p:cNvPicPr>
          <p:nvPr/>
        </p:nvPicPr>
        <p:blipFill rotWithShape="1">
          <a:blip r:embed="rId3"/>
          <a:srcRect r="347" b="-1"/>
          <a:stretch/>
        </p:blipFill>
        <p:spPr>
          <a:xfrm>
            <a:off x="241299" y="321733"/>
            <a:ext cx="8661401" cy="6214534"/>
          </a:xfrm>
          <a:prstGeom prst="rect">
            <a:avLst/>
          </a:prstGeom>
        </p:spPr>
      </p:pic>
    </p:spTree>
    <p:extLst>
      <p:ext uri="{BB962C8B-B14F-4D97-AF65-F5344CB8AC3E}">
        <p14:creationId xmlns:p14="http://schemas.microsoft.com/office/powerpoint/2010/main" val="1850539839"/>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6F1D66C-82F5-064F-B003-A780E09F4C3F}"/>
              </a:ext>
            </a:extLst>
          </p:cNvPr>
          <p:cNvPicPr>
            <a:picLocks noChangeAspect="1"/>
          </p:cNvPicPr>
          <p:nvPr/>
        </p:nvPicPr>
        <p:blipFill>
          <a:blip r:embed="rId3"/>
          <a:stretch>
            <a:fillRect/>
          </a:stretch>
        </p:blipFill>
        <p:spPr>
          <a:xfrm>
            <a:off x="2308918" y="891540"/>
            <a:ext cx="4563999" cy="5071110"/>
          </a:xfrm>
          <a:prstGeom prst="rect">
            <a:avLst/>
          </a:prstGeom>
        </p:spPr>
      </p:pic>
    </p:spTree>
    <p:extLst>
      <p:ext uri="{BB962C8B-B14F-4D97-AF65-F5344CB8AC3E}">
        <p14:creationId xmlns:p14="http://schemas.microsoft.com/office/powerpoint/2010/main" val="37346910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C910467-8185-45DD-B8A2-A88DF20DF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283" y="450221"/>
            <a:ext cx="5405961" cy="5948859"/>
          </a:xfrm>
          <a:prstGeom prst="rect">
            <a:avLst/>
          </a:prstGeom>
          <a:solidFill>
            <a:srgbClr val="7F7F7F">
              <a:alpha val="24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descr="Table&#10;&#10;Description automatically generated">
            <a:extLst>
              <a:ext uri="{FF2B5EF4-FFF2-40B4-BE49-F238E27FC236}">
                <a16:creationId xmlns:a16="http://schemas.microsoft.com/office/drawing/2014/main" id="{F9F9060D-5D92-EB47-98F4-2A2071C79E69}"/>
              </a:ext>
            </a:extLst>
          </p:cNvPr>
          <p:cNvPicPr>
            <a:picLocks noChangeAspect="1"/>
          </p:cNvPicPr>
          <p:nvPr/>
        </p:nvPicPr>
        <p:blipFill>
          <a:blip r:embed="rId3"/>
          <a:stretch>
            <a:fillRect/>
          </a:stretch>
        </p:blipFill>
        <p:spPr>
          <a:xfrm>
            <a:off x="494552" y="1618667"/>
            <a:ext cx="5096901" cy="3618799"/>
          </a:xfrm>
          <a:prstGeom prst="rect">
            <a:avLst/>
          </a:prstGeom>
        </p:spPr>
      </p:pic>
      <p:sp>
        <p:nvSpPr>
          <p:cNvPr id="22" name="Rectangle 21">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2569" y="450220"/>
            <a:ext cx="2928366" cy="4233672"/>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p:cNvSpPr>
            <a:spLocks noGrp="1"/>
          </p:cNvSpPr>
          <p:nvPr>
            <p:ph type="title"/>
          </p:nvPr>
        </p:nvSpPr>
        <p:spPr>
          <a:xfrm>
            <a:off x="6064665" y="1115568"/>
            <a:ext cx="2523744" cy="2843784"/>
          </a:xfrm>
        </p:spPr>
        <p:txBody>
          <a:bodyPr vert="horz" lIns="91440" tIns="45720" rIns="91440" bIns="45720" rtlCol="0" anchor="ctr">
            <a:normAutofit/>
          </a:bodyPr>
          <a:lstStyle/>
          <a:p>
            <a:r>
              <a:rPr lang="en-US" kern="1200">
                <a:solidFill>
                  <a:srgbClr val="FFFFFF"/>
                </a:solidFill>
                <a:latin typeface="+mj-lt"/>
                <a:ea typeface="+mj-ea"/>
                <a:cs typeface="+mj-cs"/>
              </a:rPr>
              <a:t>Answer</a:t>
            </a:r>
          </a:p>
        </p:txBody>
      </p:sp>
      <p:sp>
        <p:nvSpPr>
          <p:cNvPr id="24" name="Rectangle 23">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5807" y="4846320"/>
            <a:ext cx="1796796" cy="1563624"/>
          </a:xfrm>
          <a:prstGeom prst="rect">
            <a:avLst/>
          </a:prstGeom>
          <a:solidFill>
            <a:schemeClr val="accent1">
              <a:alpha val="94902"/>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9165" y="4846320"/>
            <a:ext cx="1014984" cy="1572768"/>
          </a:xfrm>
          <a:prstGeom prst="rect">
            <a:avLst/>
          </a:prstGeom>
          <a:solidFill>
            <a:srgbClr val="7D80B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2561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5">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3930" y="1050595"/>
            <a:ext cx="6056111" cy="1618489"/>
          </a:xfrm>
        </p:spPr>
        <p:txBody>
          <a:bodyPr vert="horz" lIns="91440" tIns="45720" rIns="91440" bIns="45720" rtlCol="0" anchor="ctr">
            <a:normAutofit/>
          </a:bodyPr>
          <a:lstStyle/>
          <a:p>
            <a:r>
              <a:rPr lang="en-US" sz="5400" kern="1200" dirty="0">
                <a:solidFill>
                  <a:schemeClr val="tx1"/>
                </a:solidFill>
                <a:latin typeface="+mj-lt"/>
                <a:ea typeface="+mj-ea"/>
                <a:cs typeface="+mj-cs"/>
              </a:rPr>
              <a:t>Transcription Practice</a:t>
            </a:r>
          </a:p>
        </p:txBody>
      </p:sp>
      <p:sp>
        <p:nvSpPr>
          <p:cNvPr id="8" name="Rectangle 7">
            <a:extLst>
              <a:ext uri="{FF2B5EF4-FFF2-40B4-BE49-F238E27FC236}">
                <a16:creationId xmlns:a16="http://schemas.microsoft.com/office/drawing/2014/main" id="{80970615-ADE3-AD4F-A6E7-850937614F12}"/>
              </a:ext>
            </a:extLst>
          </p:cNvPr>
          <p:cNvSpPr/>
          <p:nvPr/>
        </p:nvSpPr>
        <p:spPr>
          <a:xfrm>
            <a:off x="963930" y="2969469"/>
            <a:ext cx="6056111" cy="2800395"/>
          </a:xfrm>
          <a:prstGeom prst="rect">
            <a:avLst/>
          </a:prstGeom>
        </p:spPr>
        <p:txBody>
          <a:bodyPr vert="horz" lIns="91440" tIns="45720" rIns="91440" bIns="45720" rtlCol="0" anchor="t">
            <a:normAutofit fontScale="92500"/>
          </a:bodyPr>
          <a:lstStyle/>
          <a:p>
            <a:pPr marL="114300" lvl="0" defTabSz="914400">
              <a:lnSpc>
                <a:spcPct val="90000"/>
              </a:lnSpc>
              <a:spcBef>
                <a:spcPct val="20000"/>
              </a:spcBef>
              <a:buClr>
                <a:schemeClr val="accent2"/>
              </a:buClr>
              <a:defRPr/>
            </a:pPr>
            <a:r>
              <a:rPr lang="en-US" altLang="en-US" sz="1600" dirty="0"/>
              <a:t>INSTRUCTIONS</a:t>
            </a:r>
          </a:p>
          <a:p>
            <a:pPr marL="342900" lvl="0" indent="-228600" defTabSz="914400">
              <a:lnSpc>
                <a:spcPct val="90000"/>
              </a:lnSpc>
              <a:spcBef>
                <a:spcPct val="20000"/>
              </a:spcBef>
              <a:buClr>
                <a:schemeClr val="accent2"/>
              </a:buClr>
              <a:buFont typeface="Arial" panose="020B0604020202020204" pitchFamily="34" charset="0"/>
              <a:buChar char="•"/>
              <a:defRPr/>
            </a:pPr>
            <a:endParaRPr lang="en-US" altLang="en-US" sz="1600" dirty="0"/>
          </a:p>
          <a:p>
            <a:pPr marL="114300" lvl="0" defTabSz="914400">
              <a:lnSpc>
                <a:spcPct val="90000"/>
              </a:lnSpc>
              <a:spcBef>
                <a:spcPts val="530"/>
              </a:spcBef>
              <a:spcAft>
                <a:spcPts val="1200"/>
              </a:spcAft>
              <a:buClr>
                <a:schemeClr val="accent2"/>
              </a:buClr>
              <a:defRPr/>
            </a:pPr>
            <a:r>
              <a:rPr lang="en-US" altLang="en-US" sz="1600" dirty="0"/>
              <a:t>You have taken Joe Simon to the doctor and have received medication from the pharmacy.  Pretend that the date is April 17, year.  It is 2 pm.</a:t>
            </a:r>
          </a:p>
          <a:p>
            <a:pPr marL="114300" lvl="0" defTabSz="914400">
              <a:lnSpc>
                <a:spcPct val="90000"/>
              </a:lnSpc>
              <a:spcBef>
                <a:spcPts val="530"/>
              </a:spcBef>
              <a:spcAft>
                <a:spcPts val="1200"/>
              </a:spcAft>
              <a:buClr>
                <a:schemeClr val="accent2"/>
              </a:buClr>
              <a:defRPr/>
            </a:pPr>
            <a:r>
              <a:rPr lang="en-US" altLang="en-US" sz="1600" dirty="0"/>
              <a:t>Use the health care provider’s order, pharmacy label and generic equivalents to discontinue the order and transcribe the new order on to the Medication Sheet.  </a:t>
            </a:r>
          </a:p>
          <a:p>
            <a:pPr marL="114300" lvl="0" defTabSz="914400">
              <a:lnSpc>
                <a:spcPct val="90000"/>
              </a:lnSpc>
              <a:spcBef>
                <a:spcPts val="530"/>
              </a:spcBef>
              <a:spcAft>
                <a:spcPts val="1200"/>
              </a:spcAft>
              <a:buClr>
                <a:schemeClr val="accent2"/>
              </a:buClr>
              <a:defRPr/>
            </a:pPr>
            <a:r>
              <a:rPr lang="en-US" altLang="en-US" sz="1600" dirty="0"/>
              <a:t>Please Note:  Do not place your initials in the medication box.  You are not administering a medication at this time.  This is transcription only.</a:t>
            </a:r>
          </a:p>
          <a:p>
            <a:pPr marL="342900" lvl="0" indent="-228600" defTabSz="914400">
              <a:lnSpc>
                <a:spcPct val="90000"/>
              </a:lnSpc>
              <a:spcBef>
                <a:spcPts val="530"/>
              </a:spcBef>
              <a:spcAft>
                <a:spcPts val="1200"/>
              </a:spcAft>
              <a:buClr>
                <a:schemeClr val="accent2"/>
              </a:buClr>
              <a:buFont typeface="Arial" panose="020B0604020202020204" pitchFamily="34" charset="0"/>
              <a:buChar char="•"/>
              <a:defRPr/>
            </a:pPr>
            <a:endParaRPr lang="en-US" altLang="en-US" sz="1300" b="1" dirty="0"/>
          </a:p>
        </p:txBody>
      </p:sp>
    </p:spTree>
    <p:extLst>
      <p:ext uri="{BB962C8B-B14F-4D97-AF65-F5344CB8AC3E}">
        <p14:creationId xmlns:p14="http://schemas.microsoft.com/office/powerpoint/2010/main" val="34534638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5ED793-6186-B046-B765-CD652EADBD4E}"/>
              </a:ext>
            </a:extLst>
          </p:cNvPr>
          <p:cNvPicPr>
            <a:picLocks noChangeAspect="1"/>
          </p:cNvPicPr>
          <p:nvPr/>
        </p:nvPicPr>
        <p:blipFill>
          <a:blip r:embed="rId3"/>
          <a:stretch>
            <a:fillRect/>
          </a:stretch>
        </p:blipFill>
        <p:spPr>
          <a:xfrm>
            <a:off x="1809750" y="0"/>
            <a:ext cx="5524500" cy="6858000"/>
          </a:xfrm>
          <a:prstGeom prst="rect">
            <a:avLst/>
          </a:prstGeom>
        </p:spPr>
      </p:pic>
    </p:spTree>
    <p:extLst>
      <p:ext uri="{BB962C8B-B14F-4D97-AF65-F5344CB8AC3E}">
        <p14:creationId xmlns:p14="http://schemas.microsoft.com/office/powerpoint/2010/main" val="40592439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descr="Table&#10;&#10;Description automatically generated">
            <a:extLst>
              <a:ext uri="{FF2B5EF4-FFF2-40B4-BE49-F238E27FC236}">
                <a16:creationId xmlns:a16="http://schemas.microsoft.com/office/drawing/2014/main" id="{3C084D7A-C6BF-8D4F-B5ED-8168A82E0B6F}"/>
              </a:ext>
            </a:extLst>
          </p:cNvPr>
          <p:cNvPicPr>
            <a:picLocks noChangeAspect="1"/>
          </p:cNvPicPr>
          <p:nvPr/>
        </p:nvPicPr>
        <p:blipFill rotWithShape="1">
          <a:blip r:embed="rId3"/>
          <a:srcRect r="2" b="6821"/>
          <a:stretch/>
        </p:blipFill>
        <p:spPr>
          <a:xfrm>
            <a:off x="241299" y="321733"/>
            <a:ext cx="8661401" cy="6214534"/>
          </a:xfrm>
          <a:prstGeom prst="rect">
            <a:avLst/>
          </a:prstGeom>
        </p:spPr>
      </p:pic>
    </p:spTree>
    <p:extLst>
      <p:ext uri="{BB962C8B-B14F-4D97-AF65-F5344CB8AC3E}">
        <p14:creationId xmlns:p14="http://schemas.microsoft.com/office/powerpoint/2010/main" val="3136641535"/>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72E94AE-83DE-A744-91ED-11B02E89946C}"/>
              </a:ext>
            </a:extLst>
          </p:cNvPr>
          <p:cNvPicPr>
            <a:picLocks noChangeAspect="1"/>
          </p:cNvPicPr>
          <p:nvPr/>
        </p:nvPicPr>
        <p:blipFill>
          <a:blip r:embed="rId3"/>
          <a:stretch>
            <a:fillRect/>
          </a:stretch>
        </p:blipFill>
        <p:spPr>
          <a:xfrm>
            <a:off x="2682913" y="891540"/>
            <a:ext cx="3816010" cy="5071110"/>
          </a:xfrm>
          <a:prstGeom prst="rect">
            <a:avLst/>
          </a:prstGeom>
        </p:spPr>
      </p:pic>
    </p:spTree>
    <p:extLst>
      <p:ext uri="{BB962C8B-B14F-4D97-AF65-F5344CB8AC3E}">
        <p14:creationId xmlns:p14="http://schemas.microsoft.com/office/powerpoint/2010/main" val="11918477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C910467-8185-45DD-B8A2-A88DF20DF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283" y="450221"/>
            <a:ext cx="5405961" cy="5948859"/>
          </a:xfrm>
          <a:prstGeom prst="rect">
            <a:avLst/>
          </a:prstGeom>
          <a:solidFill>
            <a:srgbClr val="7F7F7F">
              <a:alpha val="24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2569" y="450220"/>
            <a:ext cx="2928366" cy="4233672"/>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p:cNvSpPr>
            <a:spLocks noGrp="1"/>
          </p:cNvSpPr>
          <p:nvPr>
            <p:ph type="title"/>
          </p:nvPr>
        </p:nvSpPr>
        <p:spPr>
          <a:xfrm>
            <a:off x="6064665" y="1115568"/>
            <a:ext cx="2523744" cy="2843784"/>
          </a:xfrm>
        </p:spPr>
        <p:txBody>
          <a:bodyPr vert="horz" lIns="91440" tIns="45720" rIns="91440" bIns="45720" rtlCol="0" anchor="ctr">
            <a:normAutofit/>
          </a:bodyPr>
          <a:lstStyle/>
          <a:p>
            <a:r>
              <a:rPr lang="en-US" kern="1200">
                <a:solidFill>
                  <a:srgbClr val="FFFFFF"/>
                </a:solidFill>
                <a:latin typeface="+mj-lt"/>
                <a:ea typeface="+mj-ea"/>
                <a:cs typeface="+mj-cs"/>
              </a:rPr>
              <a:t>Answer</a:t>
            </a:r>
          </a:p>
        </p:txBody>
      </p:sp>
      <p:sp>
        <p:nvSpPr>
          <p:cNvPr id="24" name="Rectangle 23">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5807" y="4846320"/>
            <a:ext cx="1796796" cy="1563624"/>
          </a:xfrm>
          <a:prstGeom prst="rect">
            <a:avLst/>
          </a:prstGeom>
          <a:solidFill>
            <a:schemeClr val="accent1">
              <a:alpha val="94902"/>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9165" y="4846320"/>
            <a:ext cx="1014984" cy="1572768"/>
          </a:xfrm>
          <a:prstGeom prst="rect">
            <a:avLst/>
          </a:prstGeom>
          <a:solidFill>
            <a:srgbClr val="7D80B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0972F0B-242C-FC9D-1824-B9AAA636393C}"/>
              </a:ext>
            </a:extLst>
          </p:cNvPr>
          <p:cNvPicPr>
            <a:picLocks noChangeAspect="1"/>
          </p:cNvPicPr>
          <p:nvPr/>
        </p:nvPicPr>
        <p:blipFill>
          <a:blip r:embed="rId3"/>
          <a:stretch>
            <a:fillRect/>
          </a:stretch>
        </p:blipFill>
        <p:spPr>
          <a:xfrm>
            <a:off x="458796" y="1425831"/>
            <a:ext cx="5174934" cy="3997637"/>
          </a:xfrm>
          <a:prstGeom prst="rect">
            <a:avLst/>
          </a:prstGeom>
        </p:spPr>
      </p:pic>
    </p:spTree>
    <p:extLst>
      <p:ext uri="{BB962C8B-B14F-4D97-AF65-F5344CB8AC3E}">
        <p14:creationId xmlns:p14="http://schemas.microsoft.com/office/powerpoint/2010/main" val="550950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935" y="1655286"/>
            <a:ext cx="6836665" cy="935514"/>
          </a:xfrm>
        </p:spPr>
        <p:txBody>
          <a:bodyPr vert="horz" lIns="91440" tIns="45720" rIns="91440" bIns="45720" rtlCol="0" anchor="b">
            <a:noAutofit/>
          </a:bodyPr>
          <a:lstStyle/>
          <a:p>
            <a:pPr algn="ctr"/>
            <a:r>
              <a:rPr lang="en-US" sz="3600" kern="1200" dirty="0">
                <a:solidFill>
                  <a:schemeClr val="tx1"/>
                </a:solidFill>
                <a:latin typeface="+mj-lt"/>
                <a:ea typeface="+mj-ea"/>
                <a:cs typeface="+mj-cs"/>
              </a:rPr>
              <a:t>Medication Administration Sheet</a:t>
            </a:r>
          </a:p>
        </p:txBody>
      </p:sp>
      <p:sp>
        <p:nvSpPr>
          <p:cNvPr id="41" name="Freeform: Shape 40">
            <a:extLst>
              <a:ext uri="{FF2B5EF4-FFF2-40B4-BE49-F238E27FC236}">
                <a16:creationId xmlns:a16="http://schemas.microsoft.com/office/drawing/2014/main" id="{F6EF57EF-D042-41D3-83E8-41A1FE6C1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49657"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D00A59BB-A268-4F3E-9D41-CA265AF16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3380" y="1"/>
            <a:ext cx="5320620"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Table&#10;&#10;Description automatically generated">
            <a:extLst>
              <a:ext uri="{FF2B5EF4-FFF2-40B4-BE49-F238E27FC236}">
                <a16:creationId xmlns:a16="http://schemas.microsoft.com/office/drawing/2014/main" id="{91E10FAD-DBCA-6349-8B13-02415F58BDC7}"/>
              </a:ext>
            </a:extLst>
          </p:cNvPr>
          <p:cNvPicPr>
            <a:picLocks noChangeAspect="1"/>
          </p:cNvPicPr>
          <p:nvPr/>
        </p:nvPicPr>
        <p:blipFill>
          <a:blip r:embed="rId3"/>
          <a:stretch>
            <a:fillRect/>
          </a:stretch>
        </p:blipFill>
        <p:spPr>
          <a:xfrm>
            <a:off x="198435" y="2859304"/>
            <a:ext cx="8747130" cy="1312069"/>
          </a:xfrm>
          <a:prstGeom prst="rect">
            <a:avLst/>
          </a:prstGeom>
        </p:spPr>
      </p:pic>
      <p:sp>
        <p:nvSpPr>
          <p:cNvPr id="45" name="Freeform: Shape 44">
            <a:extLst>
              <a:ext uri="{FF2B5EF4-FFF2-40B4-BE49-F238E27FC236}">
                <a16:creationId xmlns:a16="http://schemas.microsoft.com/office/drawing/2014/main" id="{63794DCE-9D34-40DF-AB3F-06DA8ACCD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6587" y="5450103"/>
            <a:ext cx="4177413"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45006452-918C-4282-A72C-C9692B669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5335901"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4924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5">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3930" y="1050595"/>
            <a:ext cx="6056111" cy="1618489"/>
          </a:xfrm>
        </p:spPr>
        <p:txBody>
          <a:bodyPr vert="horz" lIns="91440" tIns="45720" rIns="91440" bIns="45720" rtlCol="0" anchor="ctr">
            <a:normAutofit/>
          </a:bodyPr>
          <a:lstStyle/>
          <a:p>
            <a:r>
              <a:rPr lang="en-US" sz="5400" kern="1200" dirty="0">
                <a:solidFill>
                  <a:schemeClr val="tx1"/>
                </a:solidFill>
                <a:latin typeface="+mj-lt"/>
                <a:ea typeface="+mj-ea"/>
                <a:cs typeface="+mj-cs"/>
              </a:rPr>
              <a:t>Transcription Practice</a:t>
            </a:r>
          </a:p>
        </p:txBody>
      </p:sp>
      <p:sp>
        <p:nvSpPr>
          <p:cNvPr id="8" name="Rectangle 7">
            <a:extLst>
              <a:ext uri="{FF2B5EF4-FFF2-40B4-BE49-F238E27FC236}">
                <a16:creationId xmlns:a16="http://schemas.microsoft.com/office/drawing/2014/main" id="{80970615-ADE3-AD4F-A6E7-850937614F12}"/>
              </a:ext>
            </a:extLst>
          </p:cNvPr>
          <p:cNvSpPr/>
          <p:nvPr/>
        </p:nvSpPr>
        <p:spPr>
          <a:xfrm>
            <a:off x="963930" y="2969469"/>
            <a:ext cx="6056111" cy="2800395"/>
          </a:xfrm>
          <a:prstGeom prst="rect">
            <a:avLst/>
          </a:prstGeom>
        </p:spPr>
        <p:txBody>
          <a:bodyPr vert="horz" lIns="91440" tIns="45720" rIns="91440" bIns="45720" rtlCol="0" anchor="t">
            <a:normAutofit fontScale="92500"/>
          </a:bodyPr>
          <a:lstStyle/>
          <a:p>
            <a:pPr marL="114300" lvl="0" defTabSz="914400">
              <a:lnSpc>
                <a:spcPct val="90000"/>
              </a:lnSpc>
              <a:spcBef>
                <a:spcPct val="20000"/>
              </a:spcBef>
              <a:buClr>
                <a:schemeClr val="accent2"/>
              </a:buClr>
              <a:defRPr/>
            </a:pPr>
            <a:r>
              <a:rPr lang="en-US" altLang="en-US" sz="1600" dirty="0"/>
              <a:t>INSTRUCTIONS</a:t>
            </a:r>
          </a:p>
          <a:p>
            <a:pPr marL="342900" lvl="0" indent="-228600" defTabSz="914400">
              <a:lnSpc>
                <a:spcPct val="90000"/>
              </a:lnSpc>
              <a:spcBef>
                <a:spcPct val="20000"/>
              </a:spcBef>
              <a:buClr>
                <a:schemeClr val="accent2"/>
              </a:buClr>
              <a:buFont typeface="Arial" panose="020B0604020202020204" pitchFamily="34" charset="0"/>
              <a:buChar char="•"/>
              <a:defRPr/>
            </a:pPr>
            <a:endParaRPr lang="en-US" altLang="en-US" sz="1600" dirty="0"/>
          </a:p>
          <a:p>
            <a:pPr marL="114300" lvl="0" defTabSz="914400">
              <a:lnSpc>
                <a:spcPct val="90000"/>
              </a:lnSpc>
              <a:spcBef>
                <a:spcPts val="530"/>
              </a:spcBef>
              <a:spcAft>
                <a:spcPts val="1200"/>
              </a:spcAft>
              <a:buClr>
                <a:schemeClr val="accent2"/>
              </a:buClr>
              <a:defRPr/>
            </a:pPr>
            <a:r>
              <a:rPr lang="en-US" altLang="en-US" sz="1600" dirty="0"/>
              <a:t>You have taken Casey Forte to the doctor and have received medication from the pharmacy.  Pretend that the date is May 20, year.  It is 1 pm.</a:t>
            </a:r>
          </a:p>
          <a:p>
            <a:pPr marL="114300" lvl="0" defTabSz="914400">
              <a:lnSpc>
                <a:spcPct val="90000"/>
              </a:lnSpc>
              <a:spcBef>
                <a:spcPts val="530"/>
              </a:spcBef>
              <a:spcAft>
                <a:spcPts val="1200"/>
              </a:spcAft>
              <a:buClr>
                <a:schemeClr val="accent2"/>
              </a:buClr>
              <a:defRPr/>
            </a:pPr>
            <a:r>
              <a:rPr lang="en-US" altLang="en-US" sz="1600" dirty="0"/>
              <a:t>Use the health care provider’s order, pharmacy label and generic equivalents to discontinue the order and transcribe the new order on to the Medication Sheet.  </a:t>
            </a:r>
          </a:p>
          <a:p>
            <a:pPr marL="114300" lvl="0" defTabSz="914400">
              <a:lnSpc>
                <a:spcPct val="90000"/>
              </a:lnSpc>
              <a:spcBef>
                <a:spcPts val="530"/>
              </a:spcBef>
              <a:spcAft>
                <a:spcPts val="1200"/>
              </a:spcAft>
              <a:buClr>
                <a:schemeClr val="accent2"/>
              </a:buClr>
              <a:defRPr/>
            </a:pPr>
            <a:r>
              <a:rPr lang="en-US" altLang="en-US" sz="1600" dirty="0"/>
              <a:t>Please Note:  Do not place your initials in the medication box.  You are not administering a medication at this time.  This is transcription only.</a:t>
            </a:r>
          </a:p>
          <a:p>
            <a:pPr marL="342900" lvl="0" indent="-228600" defTabSz="914400">
              <a:lnSpc>
                <a:spcPct val="90000"/>
              </a:lnSpc>
              <a:spcBef>
                <a:spcPts val="530"/>
              </a:spcBef>
              <a:spcAft>
                <a:spcPts val="1200"/>
              </a:spcAft>
              <a:buClr>
                <a:schemeClr val="accent2"/>
              </a:buClr>
              <a:buFont typeface="Arial" panose="020B0604020202020204" pitchFamily="34" charset="0"/>
              <a:buChar char="•"/>
              <a:defRPr/>
            </a:pPr>
            <a:endParaRPr lang="en-US" altLang="en-US" sz="1300" b="1" dirty="0"/>
          </a:p>
        </p:txBody>
      </p:sp>
    </p:spTree>
    <p:extLst>
      <p:ext uri="{BB962C8B-B14F-4D97-AF65-F5344CB8AC3E}">
        <p14:creationId xmlns:p14="http://schemas.microsoft.com/office/powerpoint/2010/main" val="23063641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0F8A13E-FD9C-7743-ADE4-6134B514BCB9}"/>
              </a:ext>
            </a:extLst>
          </p:cNvPr>
          <p:cNvPicPr>
            <a:picLocks noChangeAspect="1"/>
          </p:cNvPicPr>
          <p:nvPr/>
        </p:nvPicPr>
        <p:blipFill>
          <a:blip r:embed="rId3"/>
          <a:stretch>
            <a:fillRect/>
          </a:stretch>
        </p:blipFill>
        <p:spPr>
          <a:xfrm>
            <a:off x="2454995" y="643467"/>
            <a:ext cx="4234009"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52793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521571-0EE4-244E-BC9D-05BE2A4222F8}"/>
              </a:ext>
            </a:extLst>
          </p:cNvPr>
          <p:cNvPicPr>
            <a:picLocks noChangeAspect="1"/>
          </p:cNvPicPr>
          <p:nvPr/>
        </p:nvPicPr>
        <p:blipFill rotWithShape="1">
          <a:blip r:embed="rId3"/>
          <a:srcRect r="2" b="5283"/>
          <a:stretch/>
        </p:blipFill>
        <p:spPr>
          <a:xfrm>
            <a:off x="241299" y="321733"/>
            <a:ext cx="8661401" cy="6214534"/>
          </a:xfrm>
          <a:prstGeom prst="rect">
            <a:avLst/>
          </a:prstGeom>
        </p:spPr>
      </p:pic>
    </p:spTree>
    <p:extLst>
      <p:ext uri="{BB962C8B-B14F-4D97-AF65-F5344CB8AC3E}">
        <p14:creationId xmlns:p14="http://schemas.microsoft.com/office/powerpoint/2010/main" val="3048771461"/>
      </p:ext>
    </p:extLst>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02A9028-4DE2-DD44-8AFB-E2EED539E06B}"/>
              </a:ext>
            </a:extLst>
          </p:cNvPr>
          <p:cNvPicPr>
            <a:picLocks noChangeAspect="1"/>
          </p:cNvPicPr>
          <p:nvPr/>
        </p:nvPicPr>
        <p:blipFill>
          <a:blip r:embed="rId3"/>
          <a:stretch>
            <a:fillRect/>
          </a:stretch>
        </p:blipFill>
        <p:spPr>
          <a:xfrm>
            <a:off x="2600507" y="891540"/>
            <a:ext cx="3980821" cy="5071110"/>
          </a:xfrm>
          <a:prstGeom prst="rect">
            <a:avLst/>
          </a:prstGeom>
        </p:spPr>
      </p:pic>
    </p:spTree>
    <p:extLst>
      <p:ext uri="{BB962C8B-B14F-4D97-AF65-F5344CB8AC3E}">
        <p14:creationId xmlns:p14="http://schemas.microsoft.com/office/powerpoint/2010/main" val="6625645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C910467-8185-45DD-B8A2-A88DF20DF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283" y="450221"/>
            <a:ext cx="5405961" cy="5948859"/>
          </a:xfrm>
          <a:prstGeom prst="rect">
            <a:avLst/>
          </a:prstGeom>
          <a:solidFill>
            <a:srgbClr val="7F7F7F">
              <a:alpha val="24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2569" y="450220"/>
            <a:ext cx="2928366" cy="4233672"/>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p:cNvSpPr>
            <a:spLocks noGrp="1"/>
          </p:cNvSpPr>
          <p:nvPr>
            <p:ph type="title"/>
          </p:nvPr>
        </p:nvSpPr>
        <p:spPr>
          <a:xfrm>
            <a:off x="6064665" y="1115568"/>
            <a:ext cx="2523744" cy="2843784"/>
          </a:xfrm>
        </p:spPr>
        <p:txBody>
          <a:bodyPr vert="horz" lIns="91440" tIns="45720" rIns="91440" bIns="45720" rtlCol="0" anchor="ctr">
            <a:normAutofit/>
          </a:bodyPr>
          <a:lstStyle/>
          <a:p>
            <a:r>
              <a:rPr lang="en-US" kern="1200">
                <a:solidFill>
                  <a:srgbClr val="FFFFFF"/>
                </a:solidFill>
                <a:latin typeface="+mj-lt"/>
                <a:ea typeface="+mj-ea"/>
                <a:cs typeface="+mj-cs"/>
              </a:rPr>
              <a:t>Answer</a:t>
            </a:r>
          </a:p>
        </p:txBody>
      </p:sp>
      <p:sp>
        <p:nvSpPr>
          <p:cNvPr id="24" name="Rectangle 23">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5807" y="4846320"/>
            <a:ext cx="1796796" cy="1563624"/>
          </a:xfrm>
          <a:prstGeom prst="rect">
            <a:avLst/>
          </a:prstGeom>
          <a:solidFill>
            <a:schemeClr val="accent1">
              <a:alpha val="94902"/>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9165" y="4846320"/>
            <a:ext cx="1014984" cy="1572768"/>
          </a:xfrm>
          <a:prstGeom prst="rect">
            <a:avLst/>
          </a:prstGeom>
          <a:solidFill>
            <a:srgbClr val="7D80B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A8338C5-1DAF-C43B-9D01-47466A480648}"/>
              </a:ext>
            </a:extLst>
          </p:cNvPr>
          <p:cNvPicPr>
            <a:picLocks noChangeAspect="1"/>
          </p:cNvPicPr>
          <p:nvPr/>
        </p:nvPicPr>
        <p:blipFill>
          <a:blip r:embed="rId3"/>
          <a:stretch>
            <a:fillRect/>
          </a:stretch>
        </p:blipFill>
        <p:spPr>
          <a:xfrm>
            <a:off x="467142" y="1425831"/>
            <a:ext cx="5158241" cy="3997637"/>
          </a:xfrm>
          <a:prstGeom prst="rect">
            <a:avLst/>
          </a:prstGeom>
        </p:spPr>
      </p:pic>
    </p:spTree>
    <p:extLst>
      <p:ext uri="{BB962C8B-B14F-4D97-AF65-F5344CB8AC3E}">
        <p14:creationId xmlns:p14="http://schemas.microsoft.com/office/powerpoint/2010/main" val="40248053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5">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3930" y="1050595"/>
            <a:ext cx="6056111" cy="1618489"/>
          </a:xfrm>
        </p:spPr>
        <p:txBody>
          <a:bodyPr vert="horz" lIns="91440" tIns="45720" rIns="91440" bIns="45720" rtlCol="0" anchor="ctr">
            <a:normAutofit/>
          </a:bodyPr>
          <a:lstStyle/>
          <a:p>
            <a:r>
              <a:rPr lang="en-US" sz="5400" kern="1200" dirty="0">
                <a:solidFill>
                  <a:schemeClr val="tx1"/>
                </a:solidFill>
                <a:latin typeface="+mj-lt"/>
                <a:ea typeface="+mj-ea"/>
                <a:cs typeface="+mj-cs"/>
              </a:rPr>
              <a:t>Transcription Practice</a:t>
            </a:r>
          </a:p>
        </p:txBody>
      </p:sp>
      <p:sp>
        <p:nvSpPr>
          <p:cNvPr id="8" name="Rectangle 7">
            <a:extLst>
              <a:ext uri="{FF2B5EF4-FFF2-40B4-BE49-F238E27FC236}">
                <a16:creationId xmlns:a16="http://schemas.microsoft.com/office/drawing/2014/main" id="{80970615-ADE3-AD4F-A6E7-850937614F12}"/>
              </a:ext>
            </a:extLst>
          </p:cNvPr>
          <p:cNvSpPr/>
          <p:nvPr/>
        </p:nvSpPr>
        <p:spPr>
          <a:xfrm>
            <a:off x="963930" y="2969469"/>
            <a:ext cx="6056111" cy="2800395"/>
          </a:xfrm>
          <a:prstGeom prst="rect">
            <a:avLst/>
          </a:prstGeom>
        </p:spPr>
        <p:txBody>
          <a:bodyPr vert="horz" lIns="91440" tIns="45720" rIns="91440" bIns="45720" rtlCol="0" anchor="t">
            <a:normAutofit fontScale="92500" lnSpcReduction="20000"/>
          </a:bodyPr>
          <a:lstStyle/>
          <a:p>
            <a:pPr marL="114300" lvl="0" defTabSz="914400">
              <a:lnSpc>
                <a:spcPct val="90000"/>
              </a:lnSpc>
              <a:spcBef>
                <a:spcPct val="20000"/>
              </a:spcBef>
              <a:buClr>
                <a:schemeClr val="accent2"/>
              </a:buClr>
              <a:defRPr/>
            </a:pPr>
            <a:r>
              <a:rPr lang="en-US" altLang="en-US" sz="1600" dirty="0"/>
              <a:t>INSTRUCTIONS</a:t>
            </a:r>
          </a:p>
          <a:p>
            <a:pPr marL="342900" lvl="0" indent="-228600" defTabSz="914400">
              <a:lnSpc>
                <a:spcPct val="90000"/>
              </a:lnSpc>
              <a:spcBef>
                <a:spcPct val="20000"/>
              </a:spcBef>
              <a:buClr>
                <a:schemeClr val="accent2"/>
              </a:buClr>
              <a:buFont typeface="Arial" panose="020B0604020202020204" pitchFamily="34" charset="0"/>
              <a:buChar char="•"/>
              <a:defRPr/>
            </a:pPr>
            <a:endParaRPr lang="en-US" altLang="en-US" sz="1600" dirty="0"/>
          </a:p>
          <a:p>
            <a:pPr marL="114300" lvl="0" defTabSz="914400">
              <a:lnSpc>
                <a:spcPct val="90000"/>
              </a:lnSpc>
              <a:spcBef>
                <a:spcPts val="530"/>
              </a:spcBef>
              <a:spcAft>
                <a:spcPts val="1200"/>
              </a:spcAft>
              <a:buClr>
                <a:schemeClr val="accent2"/>
              </a:buClr>
              <a:defRPr/>
            </a:pPr>
            <a:r>
              <a:rPr lang="en-US" altLang="en-US" sz="1600" dirty="0"/>
              <a:t>You have taken Marie Sousa to the doctor and have received medication from the pharmacy.  Pretend that the date is August 5, year.  It is 1 pm.</a:t>
            </a:r>
          </a:p>
          <a:p>
            <a:pPr marL="114300" lvl="0" defTabSz="914400">
              <a:lnSpc>
                <a:spcPct val="90000"/>
              </a:lnSpc>
              <a:spcBef>
                <a:spcPts val="530"/>
              </a:spcBef>
              <a:spcAft>
                <a:spcPts val="1200"/>
              </a:spcAft>
              <a:buClr>
                <a:schemeClr val="accent2"/>
              </a:buClr>
              <a:defRPr/>
            </a:pPr>
            <a:r>
              <a:rPr lang="en-US" altLang="en-US" sz="1600" dirty="0"/>
              <a:t>Use the health care provider’s order, pharmacy label and generic equivalents to discontinue the order and transcribe the new order on to the Medication Sheet.</a:t>
            </a:r>
          </a:p>
          <a:p>
            <a:pPr marL="114300" lvl="0" defTabSz="914400">
              <a:lnSpc>
                <a:spcPct val="90000"/>
              </a:lnSpc>
              <a:spcBef>
                <a:spcPts val="530"/>
              </a:spcBef>
              <a:spcAft>
                <a:spcPts val="1200"/>
              </a:spcAft>
              <a:buClr>
                <a:schemeClr val="accent2"/>
              </a:buClr>
              <a:defRPr/>
            </a:pPr>
            <a:r>
              <a:rPr lang="en-US" altLang="en-US" sz="1600" i="1" dirty="0"/>
              <a:t>Required information to complete this transcription:  Marie’s typical mealtimes are 8am,  12pm and 5pm.</a:t>
            </a:r>
          </a:p>
          <a:p>
            <a:pPr marL="114300" lvl="0" defTabSz="914400">
              <a:lnSpc>
                <a:spcPct val="90000"/>
              </a:lnSpc>
              <a:spcBef>
                <a:spcPts val="530"/>
              </a:spcBef>
              <a:spcAft>
                <a:spcPts val="1200"/>
              </a:spcAft>
              <a:buClr>
                <a:schemeClr val="accent2"/>
              </a:buClr>
              <a:defRPr/>
            </a:pPr>
            <a:r>
              <a:rPr lang="en-US" altLang="en-US" sz="1600" dirty="0"/>
              <a:t>Please Note:  Do not place your initials in the medication box.  You are not administering a medication at this time.  This is transcription only.</a:t>
            </a:r>
          </a:p>
          <a:p>
            <a:pPr marL="342900" lvl="0" indent="-228600" defTabSz="914400">
              <a:lnSpc>
                <a:spcPct val="90000"/>
              </a:lnSpc>
              <a:spcBef>
                <a:spcPts val="530"/>
              </a:spcBef>
              <a:spcAft>
                <a:spcPts val="1200"/>
              </a:spcAft>
              <a:buClr>
                <a:schemeClr val="accent2"/>
              </a:buClr>
              <a:buFont typeface="Arial" panose="020B0604020202020204" pitchFamily="34" charset="0"/>
              <a:buChar char="•"/>
              <a:defRPr/>
            </a:pPr>
            <a:endParaRPr lang="en-US" altLang="en-US" sz="1300" b="1" dirty="0"/>
          </a:p>
        </p:txBody>
      </p:sp>
    </p:spTree>
    <p:extLst>
      <p:ext uri="{BB962C8B-B14F-4D97-AF65-F5344CB8AC3E}">
        <p14:creationId xmlns:p14="http://schemas.microsoft.com/office/powerpoint/2010/main" val="27897728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A184161-0E60-1143-B352-593514F04778}"/>
              </a:ext>
            </a:extLst>
          </p:cNvPr>
          <p:cNvPicPr>
            <a:picLocks noChangeAspect="1"/>
          </p:cNvPicPr>
          <p:nvPr/>
        </p:nvPicPr>
        <p:blipFill>
          <a:blip r:embed="rId3"/>
          <a:stretch>
            <a:fillRect/>
          </a:stretch>
        </p:blipFill>
        <p:spPr>
          <a:xfrm>
            <a:off x="2253044" y="643467"/>
            <a:ext cx="4637911"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55588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2E1EA1-7B4B-9B40-A136-C6706676AF45}"/>
              </a:ext>
            </a:extLst>
          </p:cNvPr>
          <p:cNvPicPr>
            <a:picLocks noChangeAspect="1"/>
          </p:cNvPicPr>
          <p:nvPr/>
        </p:nvPicPr>
        <p:blipFill rotWithShape="1">
          <a:blip r:embed="rId3"/>
          <a:srcRect r="2" b="6212"/>
          <a:stretch/>
        </p:blipFill>
        <p:spPr>
          <a:xfrm>
            <a:off x="241299" y="321733"/>
            <a:ext cx="8661401" cy="6214534"/>
          </a:xfrm>
          <a:prstGeom prst="rect">
            <a:avLst/>
          </a:prstGeom>
        </p:spPr>
      </p:pic>
    </p:spTree>
    <p:extLst>
      <p:ext uri="{BB962C8B-B14F-4D97-AF65-F5344CB8AC3E}">
        <p14:creationId xmlns:p14="http://schemas.microsoft.com/office/powerpoint/2010/main" val="3937542965"/>
      </p:ext>
    </p:extLst>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9F07D76-83CD-3742-80B9-2E62EED17EA9}"/>
              </a:ext>
            </a:extLst>
          </p:cNvPr>
          <p:cNvPicPr>
            <a:picLocks noChangeAspect="1"/>
          </p:cNvPicPr>
          <p:nvPr/>
        </p:nvPicPr>
        <p:blipFill>
          <a:blip r:embed="rId3"/>
          <a:stretch>
            <a:fillRect/>
          </a:stretch>
        </p:blipFill>
        <p:spPr>
          <a:xfrm>
            <a:off x="2511763" y="891540"/>
            <a:ext cx="4158310" cy="5071110"/>
          </a:xfrm>
          <a:prstGeom prst="rect">
            <a:avLst/>
          </a:prstGeom>
        </p:spPr>
      </p:pic>
    </p:spTree>
    <p:extLst>
      <p:ext uri="{BB962C8B-B14F-4D97-AF65-F5344CB8AC3E}">
        <p14:creationId xmlns:p14="http://schemas.microsoft.com/office/powerpoint/2010/main" val="37757068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C910467-8185-45DD-B8A2-A88DF20DF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283" y="450221"/>
            <a:ext cx="5405961" cy="5948859"/>
          </a:xfrm>
          <a:prstGeom prst="rect">
            <a:avLst/>
          </a:prstGeom>
          <a:solidFill>
            <a:srgbClr val="7F7F7F">
              <a:alpha val="24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2569" y="450220"/>
            <a:ext cx="2928366" cy="4233672"/>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p:cNvSpPr>
            <a:spLocks noGrp="1"/>
          </p:cNvSpPr>
          <p:nvPr>
            <p:ph type="title"/>
          </p:nvPr>
        </p:nvSpPr>
        <p:spPr>
          <a:xfrm>
            <a:off x="6064665" y="1115568"/>
            <a:ext cx="2523744" cy="2843784"/>
          </a:xfrm>
        </p:spPr>
        <p:txBody>
          <a:bodyPr vert="horz" lIns="91440" tIns="45720" rIns="91440" bIns="45720" rtlCol="0" anchor="ctr">
            <a:normAutofit/>
          </a:bodyPr>
          <a:lstStyle/>
          <a:p>
            <a:r>
              <a:rPr lang="en-US" kern="1200">
                <a:solidFill>
                  <a:srgbClr val="FFFFFF"/>
                </a:solidFill>
                <a:latin typeface="+mj-lt"/>
                <a:ea typeface="+mj-ea"/>
                <a:cs typeface="+mj-cs"/>
              </a:rPr>
              <a:t>Answer</a:t>
            </a:r>
          </a:p>
        </p:txBody>
      </p:sp>
      <p:sp>
        <p:nvSpPr>
          <p:cNvPr id="24" name="Rectangle 23">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5807" y="4846320"/>
            <a:ext cx="1796796" cy="1563624"/>
          </a:xfrm>
          <a:prstGeom prst="rect">
            <a:avLst/>
          </a:prstGeom>
          <a:solidFill>
            <a:schemeClr val="accent1">
              <a:alpha val="94902"/>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9165" y="4846320"/>
            <a:ext cx="1014984" cy="1572768"/>
          </a:xfrm>
          <a:prstGeom prst="rect">
            <a:avLst/>
          </a:prstGeom>
          <a:solidFill>
            <a:srgbClr val="7D80B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681E4B-223B-79A6-CFA5-82C22343FE98}"/>
              </a:ext>
            </a:extLst>
          </p:cNvPr>
          <p:cNvPicPr>
            <a:picLocks noChangeAspect="1"/>
          </p:cNvPicPr>
          <p:nvPr/>
        </p:nvPicPr>
        <p:blipFill>
          <a:blip r:embed="rId3"/>
          <a:stretch>
            <a:fillRect/>
          </a:stretch>
        </p:blipFill>
        <p:spPr>
          <a:xfrm>
            <a:off x="441939" y="1425831"/>
            <a:ext cx="5208647" cy="3997637"/>
          </a:xfrm>
          <a:prstGeom prst="rect">
            <a:avLst/>
          </a:prstGeom>
        </p:spPr>
      </p:pic>
    </p:spTree>
    <p:extLst>
      <p:ext uri="{BB962C8B-B14F-4D97-AF65-F5344CB8AC3E}">
        <p14:creationId xmlns:p14="http://schemas.microsoft.com/office/powerpoint/2010/main" val="2935668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76" y="776335"/>
            <a:ext cx="7623048" cy="990600"/>
          </a:xfrm>
        </p:spPr>
        <p:txBody>
          <a:bodyPr>
            <a:noAutofit/>
          </a:bodyPr>
          <a:lstStyle/>
          <a:p>
            <a:r>
              <a:rPr lang="en-US" sz="6000" dirty="0"/>
              <a:t>Frequency</a:t>
            </a:r>
          </a:p>
        </p:txBody>
      </p:sp>
      <p:sp>
        <p:nvSpPr>
          <p:cNvPr id="3" name="Content Placeholder 2"/>
          <p:cNvSpPr>
            <a:spLocks noGrp="1"/>
          </p:cNvSpPr>
          <p:nvPr>
            <p:ph idx="1"/>
          </p:nvPr>
        </p:nvSpPr>
        <p:spPr>
          <a:xfrm>
            <a:off x="914400" y="1897833"/>
            <a:ext cx="7623048" cy="1371600"/>
          </a:xfrm>
        </p:spPr>
        <p:txBody>
          <a:bodyPr>
            <a:normAutofit fontScale="92500"/>
          </a:bodyPr>
          <a:lstStyle/>
          <a:p>
            <a:pPr>
              <a:buFont typeface="Arial" panose="020B0604020202020204" pitchFamily="34" charset="0"/>
              <a:buChar char="•"/>
            </a:pPr>
            <a:r>
              <a:rPr lang="en-US" sz="4000" b="1"/>
              <a:t> </a:t>
            </a:r>
            <a:r>
              <a:rPr lang="en-US" sz="4000"/>
              <a:t>Number of times per day to be given</a:t>
            </a:r>
          </a:p>
          <a:p>
            <a:pPr>
              <a:buFont typeface="Arial" panose="020B0604020202020204" pitchFamily="34" charset="0"/>
              <a:buChar char="•"/>
            </a:pPr>
            <a:r>
              <a:rPr lang="en-US" sz="4000"/>
              <a:t> Specific hour chosen</a:t>
            </a:r>
          </a:p>
          <a:p>
            <a:endParaRPr lang="en-US" sz="4000" b="1"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716" y="3450524"/>
            <a:ext cx="1073150" cy="310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4313" y="3450524"/>
            <a:ext cx="1073150" cy="310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0525" y="3429000"/>
            <a:ext cx="1066800" cy="310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1772" y="3429000"/>
            <a:ext cx="1073150" cy="310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3450524"/>
            <a:ext cx="1073150" cy="310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42007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5">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3930" y="1050595"/>
            <a:ext cx="6056111" cy="1618489"/>
          </a:xfrm>
        </p:spPr>
        <p:txBody>
          <a:bodyPr vert="horz" lIns="91440" tIns="45720" rIns="91440" bIns="45720" rtlCol="0" anchor="ctr">
            <a:normAutofit/>
          </a:bodyPr>
          <a:lstStyle/>
          <a:p>
            <a:r>
              <a:rPr lang="en-US" sz="5400" kern="1200" dirty="0">
                <a:solidFill>
                  <a:schemeClr val="tx1"/>
                </a:solidFill>
                <a:latin typeface="+mj-lt"/>
                <a:ea typeface="+mj-ea"/>
                <a:cs typeface="+mj-cs"/>
              </a:rPr>
              <a:t>Transcription Practice</a:t>
            </a:r>
          </a:p>
        </p:txBody>
      </p:sp>
      <p:sp>
        <p:nvSpPr>
          <p:cNvPr id="8" name="Rectangle 7">
            <a:extLst>
              <a:ext uri="{FF2B5EF4-FFF2-40B4-BE49-F238E27FC236}">
                <a16:creationId xmlns:a16="http://schemas.microsoft.com/office/drawing/2014/main" id="{80970615-ADE3-AD4F-A6E7-850937614F12}"/>
              </a:ext>
            </a:extLst>
          </p:cNvPr>
          <p:cNvSpPr/>
          <p:nvPr/>
        </p:nvSpPr>
        <p:spPr>
          <a:xfrm>
            <a:off x="963930" y="2969469"/>
            <a:ext cx="6579870" cy="2800395"/>
          </a:xfrm>
          <a:prstGeom prst="rect">
            <a:avLst/>
          </a:prstGeom>
        </p:spPr>
        <p:txBody>
          <a:bodyPr vert="horz" lIns="91440" tIns="45720" rIns="91440" bIns="45720" rtlCol="0" anchor="t">
            <a:normAutofit/>
          </a:bodyPr>
          <a:lstStyle/>
          <a:p>
            <a:pPr marL="114300" lvl="0" defTabSz="914400">
              <a:lnSpc>
                <a:spcPct val="90000"/>
              </a:lnSpc>
              <a:spcBef>
                <a:spcPct val="20000"/>
              </a:spcBef>
              <a:buClr>
                <a:schemeClr val="accent2"/>
              </a:buClr>
              <a:defRPr/>
            </a:pPr>
            <a:r>
              <a:rPr lang="en-US" altLang="en-US" sz="1600" dirty="0"/>
              <a:t>INSTRUCTIONS</a:t>
            </a:r>
          </a:p>
          <a:p>
            <a:pPr marL="342900" lvl="0" indent="-228600" defTabSz="914400">
              <a:lnSpc>
                <a:spcPct val="90000"/>
              </a:lnSpc>
              <a:spcBef>
                <a:spcPct val="20000"/>
              </a:spcBef>
              <a:buClr>
                <a:schemeClr val="accent2"/>
              </a:buClr>
              <a:buFont typeface="Arial" panose="020B0604020202020204" pitchFamily="34" charset="0"/>
              <a:buChar char="•"/>
              <a:defRPr/>
            </a:pPr>
            <a:endParaRPr lang="en-US" altLang="en-US" sz="1600" dirty="0"/>
          </a:p>
          <a:p>
            <a:pPr marL="114300" lvl="0" defTabSz="914400">
              <a:lnSpc>
                <a:spcPct val="90000"/>
              </a:lnSpc>
              <a:spcBef>
                <a:spcPts val="530"/>
              </a:spcBef>
              <a:spcAft>
                <a:spcPts val="1200"/>
              </a:spcAft>
              <a:buClr>
                <a:schemeClr val="accent2"/>
              </a:buClr>
              <a:defRPr/>
            </a:pPr>
            <a:r>
              <a:rPr lang="en-US" altLang="en-US" sz="1600" dirty="0"/>
              <a:t>You have taken Chris Star to the doctor and have received medication from the pharmacy.  Pretend that the date is September 16, year.  It is 3 pm.</a:t>
            </a:r>
          </a:p>
          <a:p>
            <a:pPr marL="114300" lvl="0" defTabSz="914400">
              <a:lnSpc>
                <a:spcPct val="90000"/>
              </a:lnSpc>
              <a:spcBef>
                <a:spcPts val="530"/>
              </a:spcBef>
              <a:spcAft>
                <a:spcPts val="1200"/>
              </a:spcAft>
              <a:buClr>
                <a:schemeClr val="accent2"/>
              </a:buClr>
              <a:defRPr/>
            </a:pPr>
            <a:r>
              <a:rPr lang="en-US" altLang="en-US" sz="1600" dirty="0"/>
              <a:t>Use the health care provider’s order, pharmacy label and generic equivalents to discontinue the order and transcribe the new order on to the Medication Sheet.</a:t>
            </a:r>
          </a:p>
          <a:p>
            <a:pPr marL="114300" lvl="0" defTabSz="914400">
              <a:lnSpc>
                <a:spcPct val="90000"/>
              </a:lnSpc>
              <a:spcBef>
                <a:spcPts val="530"/>
              </a:spcBef>
              <a:spcAft>
                <a:spcPts val="1200"/>
              </a:spcAft>
              <a:buClr>
                <a:schemeClr val="accent2"/>
              </a:buClr>
              <a:defRPr/>
            </a:pPr>
            <a:r>
              <a:rPr lang="en-US" altLang="en-US" sz="1600" dirty="0"/>
              <a:t>Please Note:  Do not place your initials in the medication box.  You are not administering a medication at this time.  This is transcription only.</a:t>
            </a:r>
          </a:p>
          <a:p>
            <a:pPr marL="342900" lvl="0" indent="-228600" defTabSz="914400">
              <a:lnSpc>
                <a:spcPct val="90000"/>
              </a:lnSpc>
              <a:spcBef>
                <a:spcPts val="530"/>
              </a:spcBef>
              <a:spcAft>
                <a:spcPts val="1200"/>
              </a:spcAft>
              <a:buClr>
                <a:schemeClr val="accent2"/>
              </a:buClr>
              <a:buFont typeface="Arial" panose="020B0604020202020204" pitchFamily="34" charset="0"/>
              <a:buChar char="•"/>
              <a:defRPr/>
            </a:pPr>
            <a:endParaRPr lang="en-US" altLang="en-US" sz="1300" b="1" dirty="0"/>
          </a:p>
        </p:txBody>
      </p:sp>
    </p:spTree>
    <p:extLst>
      <p:ext uri="{BB962C8B-B14F-4D97-AF65-F5344CB8AC3E}">
        <p14:creationId xmlns:p14="http://schemas.microsoft.com/office/powerpoint/2010/main" val="10479775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Table&#10;&#10;Description automatically generated">
            <a:extLst>
              <a:ext uri="{FF2B5EF4-FFF2-40B4-BE49-F238E27FC236}">
                <a16:creationId xmlns:a16="http://schemas.microsoft.com/office/drawing/2014/main" id="{DB442AD0-A79A-F244-95E7-85885D3778A2}"/>
              </a:ext>
            </a:extLst>
          </p:cNvPr>
          <p:cNvPicPr>
            <a:picLocks noChangeAspect="1"/>
          </p:cNvPicPr>
          <p:nvPr/>
        </p:nvPicPr>
        <p:blipFill>
          <a:blip r:embed="rId3"/>
          <a:stretch>
            <a:fillRect/>
          </a:stretch>
        </p:blipFill>
        <p:spPr>
          <a:xfrm>
            <a:off x="2468922" y="643467"/>
            <a:ext cx="4206154"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16947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94E754-17DD-F147-9FB6-5A0CB0E7E6BD}"/>
              </a:ext>
            </a:extLst>
          </p:cNvPr>
          <p:cNvPicPr>
            <a:picLocks noChangeAspect="1"/>
          </p:cNvPicPr>
          <p:nvPr/>
        </p:nvPicPr>
        <p:blipFill rotWithShape="1">
          <a:blip r:embed="rId3"/>
          <a:srcRect r="2" b="6821"/>
          <a:stretch/>
        </p:blipFill>
        <p:spPr>
          <a:xfrm>
            <a:off x="241299" y="321733"/>
            <a:ext cx="8661401" cy="6214534"/>
          </a:xfrm>
          <a:prstGeom prst="rect">
            <a:avLst/>
          </a:prstGeom>
        </p:spPr>
      </p:pic>
    </p:spTree>
    <p:extLst>
      <p:ext uri="{BB962C8B-B14F-4D97-AF65-F5344CB8AC3E}">
        <p14:creationId xmlns:p14="http://schemas.microsoft.com/office/powerpoint/2010/main" val="3518974449"/>
      </p:ext>
    </p:extLst>
  </p:cSld>
  <p:clrMapOvr>
    <a:overrideClrMapping bg1="dk1" tx1="lt1" bg2="dk2" tx2="lt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47E7222-4121-E34B-920D-CFCD10534EED}"/>
              </a:ext>
            </a:extLst>
          </p:cNvPr>
          <p:cNvPicPr>
            <a:picLocks noChangeAspect="1"/>
          </p:cNvPicPr>
          <p:nvPr/>
        </p:nvPicPr>
        <p:blipFill>
          <a:blip r:embed="rId3"/>
          <a:stretch>
            <a:fillRect/>
          </a:stretch>
        </p:blipFill>
        <p:spPr>
          <a:xfrm>
            <a:off x="2480068" y="891540"/>
            <a:ext cx="4221699" cy="5071110"/>
          </a:xfrm>
          <a:prstGeom prst="rect">
            <a:avLst/>
          </a:prstGeom>
        </p:spPr>
      </p:pic>
    </p:spTree>
    <p:extLst>
      <p:ext uri="{BB962C8B-B14F-4D97-AF65-F5344CB8AC3E}">
        <p14:creationId xmlns:p14="http://schemas.microsoft.com/office/powerpoint/2010/main" val="23514472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C910467-8185-45DD-B8A2-A88DF20DF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283" y="450221"/>
            <a:ext cx="5405961" cy="5948859"/>
          </a:xfrm>
          <a:prstGeom prst="rect">
            <a:avLst/>
          </a:prstGeom>
          <a:solidFill>
            <a:srgbClr val="7F7F7F">
              <a:alpha val="24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2569" y="450220"/>
            <a:ext cx="2928366" cy="4233672"/>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p:cNvSpPr>
            <a:spLocks noGrp="1"/>
          </p:cNvSpPr>
          <p:nvPr>
            <p:ph type="title"/>
          </p:nvPr>
        </p:nvSpPr>
        <p:spPr>
          <a:xfrm>
            <a:off x="6064665" y="1115568"/>
            <a:ext cx="2523744" cy="2843784"/>
          </a:xfrm>
        </p:spPr>
        <p:txBody>
          <a:bodyPr vert="horz" lIns="91440" tIns="45720" rIns="91440" bIns="45720" rtlCol="0" anchor="ctr">
            <a:normAutofit/>
          </a:bodyPr>
          <a:lstStyle/>
          <a:p>
            <a:r>
              <a:rPr lang="en-US" kern="1200">
                <a:solidFill>
                  <a:srgbClr val="FFFFFF"/>
                </a:solidFill>
                <a:latin typeface="+mj-lt"/>
                <a:ea typeface="+mj-ea"/>
                <a:cs typeface="+mj-cs"/>
              </a:rPr>
              <a:t>Answer</a:t>
            </a:r>
          </a:p>
        </p:txBody>
      </p:sp>
      <p:sp>
        <p:nvSpPr>
          <p:cNvPr id="24" name="Rectangle 23">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5807" y="4846320"/>
            <a:ext cx="1796796" cy="1563624"/>
          </a:xfrm>
          <a:prstGeom prst="rect">
            <a:avLst/>
          </a:prstGeom>
          <a:solidFill>
            <a:schemeClr val="accent1">
              <a:alpha val="94902"/>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9165" y="4846320"/>
            <a:ext cx="1014984" cy="1572768"/>
          </a:xfrm>
          <a:prstGeom prst="rect">
            <a:avLst/>
          </a:prstGeom>
          <a:solidFill>
            <a:srgbClr val="7D80B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descr="Table&#10;&#10;Description automatically generated">
            <a:extLst>
              <a:ext uri="{FF2B5EF4-FFF2-40B4-BE49-F238E27FC236}">
                <a16:creationId xmlns:a16="http://schemas.microsoft.com/office/drawing/2014/main" id="{94793E1D-52D1-74E9-F380-C1F8B672C794}"/>
              </a:ext>
            </a:extLst>
          </p:cNvPr>
          <p:cNvPicPr>
            <a:picLocks noChangeAspect="1"/>
          </p:cNvPicPr>
          <p:nvPr/>
        </p:nvPicPr>
        <p:blipFill>
          <a:blip r:embed="rId3"/>
          <a:stretch>
            <a:fillRect/>
          </a:stretch>
        </p:blipFill>
        <p:spPr>
          <a:xfrm>
            <a:off x="375940" y="1630495"/>
            <a:ext cx="5348009" cy="3997637"/>
          </a:xfrm>
          <a:prstGeom prst="rect">
            <a:avLst/>
          </a:prstGeom>
        </p:spPr>
      </p:pic>
    </p:spTree>
    <p:extLst>
      <p:ext uri="{BB962C8B-B14F-4D97-AF65-F5344CB8AC3E}">
        <p14:creationId xmlns:p14="http://schemas.microsoft.com/office/powerpoint/2010/main" val="39468593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16597"/>
            <a:ext cx="548639" cy="673460"/>
            <a:chOff x="3940602" y="308034"/>
            <a:chExt cx="2116791" cy="3428999"/>
          </a:xfrm>
          <a:solidFill>
            <a:schemeClr val="accent4"/>
          </a:solidFill>
        </p:grpSpPr>
        <p:sp>
          <p:nvSpPr>
            <p:cNvPr id="23" name="Rectangle 2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9" y="613954"/>
            <a:ext cx="8180615"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82723" y="809898"/>
            <a:ext cx="7457037" cy="1554480"/>
          </a:xfrm>
        </p:spPr>
        <p:txBody>
          <a:bodyPr anchor="ctr">
            <a:normAutofit/>
          </a:bodyPr>
          <a:lstStyle/>
          <a:p>
            <a:r>
              <a:rPr lang="en-US" sz="4800" dirty="0"/>
              <a:t>Transcribing HCP Orders</a:t>
            </a:r>
          </a:p>
        </p:txBody>
      </p:sp>
      <p:sp>
        <p:nvSpPr>
          <p:cNvPr id="3" name="Content Placeholder 2"/>
          <p:cNvSpPr>
            <a:spLocks noGrp="1"/>
          </p:cNvSpPr>
          <p:nvPr>
            <p:ph idx="1"/>
          </p:nvPr>
        </p:nvSpPr>
        <p:spPr>
          <a:xfrm>
            <a:off x="783771" y="3017522"/>
            <a:ext cx="7455989" cy="3124658"/>
          </a:xfrm>
        </p:spPr>
        <p:txBody>
          <a:bodyPr anchor="ctr">
            <a:normAutofit/>
          </a:bodyPr>
          <a:lstStyle/>
          <a:p>
            <a:r>
              <a:rPr lang="en-US" sz="2100" dirty="0"/>
              <a:t>Dose-mg HCP orders to be given each time med is administered</a:t>
            </a:r>
          </a:p>
          <a:p>
            <a:r>
              <a:rPr lang="en-US" sz="2100" dirty="0"/>
              <a:t>Strength-supplied by pharmacy</a:t>
            </a:r>
          </a:p>
          <a:p>
            <a:r>
              <a:rPr lang="en-US" sz="2100" dirty="0"/>
              <a:t>Amount-tabs, caps, mLs etc.</a:t>
            </a:r>
          </a:p>
          <a:p>
            <a:pPr marL="0" indent="0">
              <a:buNone/>
            </a:pPr>
            <a:endParaRPr lang="en-US" sz="2100" dirty="0"/>
          </a:p>
          <a:p>
            <a:pPr marL="0" indent="0">
              <a:buNone/>
            </a:pPr>
            <a:r>
              <a:rPr lang="en-US" sz="2100" dirty="0"/>
              <a:t>   Dose = Strength x Amount </a:t>
            </a:r>
          </a:p>
        </p:txBody>
      </p:sp>
      <p:cxnSp>
        <p:nvCxnSpPr>
          <p:cNvPr id="29" name="Straight Connector 2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85313"/>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97001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0699" y="687480"/>
            <a:ext cx="5605629" cy="994172"/>
          </a:xfrm>
        </p:spPr>
        <p:txBody>
          <a:bodyPr>
            <a:normAutofit/>
          </a:bodyPr>
          <a:lstStyle/>
          <a:p>
            <a:r>
              <a:rPr lang="en-US" sz="3850"/>
              <a:t>New HCP Orders</a:t>
            </a:r>
          </a:p>
        </p:txBody>
      </p:sp>
      <p:sp>
        <p:nvSpPr>
          <p:cNvPr id="3" name="Content Placeholder 2"/>
          <p:cNvSpPr>
            <a:spLocks noGrp="1"/>
          </p:cNvSpPr>
          <p:nvPr>
            <p:ph idx="1"/>
          </p:nvPr>
        </p:nvSpPr>
        <p:spPr>
          <a:xfrm>
            <a:off x="696352" y="1828800"/>
            <a:ext cx="5761219" cy="4341720"/>
          </a:xfrm>
        </p:spPr>
        <p:txBody>
          <a:bodyPr anchor="ctr">
            <a:normAutofit/>
          </a:bodyPr>
          <a:lstStyle/>
          <a:p>
            <a:r>
              <a:rPr lang="en-US" sz="2400" dirty="0"/>
              <a:t>If med is same but existing</a:t>
            </a:r>
          </a:p>
          <a:p>
            <a:pPr lvl="1">
              <a:buSzPct val="75000"/>
              <a:buFont typeface="Courier New" panose="02070309020205020404" pitchFamily="49" charset="0"/>
              <a:buChar char="o"/>
            </a:pPr>
            <a:r>
              <a:rPr lang="en-US" dirty="0"/>
              <a:t>Dose</a:t>
            </a:r>
          </a:p>
          <a:p>
            <a:pPr lvl="1">
              <a:buSzPct val="75000"/>
              <a:buFont typeface="Courier New" panose="02070309020205020404" pitchFamily="49" charset="0"/>
              <a:buChar char="o"/>
            </a:pPr>
            <a:r>
              <a:rPr lang="en-US" dirty="0"/>
              <a:t>Frequency</a:t>
            </a:r>
          </a:p>
          <a:p>
            <a:pPr lvl="1">
              <a:buSzPct val="75000"/>
              <a:buFont typeface="Courier New" panose="02070309020205020404" pitchFamily="49" charset="0"/>
              <a:buChar char="o"/>
            </a:pPr>
            <a:r>
              <a:rPr lang="en-US" dirty="0"/>
              <a:t>Route </a:t>
            </a:r>
          </a:p>
          <a:p>
            <a:pPr lvl="1">
              <a:buSzPct val="75000"/>
              <a:buFont typeface="Courier New" panose="02070309020205020404" pitchFamily="49" charset="0"/>
              <a:buChar char="o"/>
            </a:pPr>
            <a:r>
              <a:rPr lang="en-US" dirty="0"/>
              <a:t>Parameters</a:t>
            </a:r>
          </a:p>
          <a:p>
            <a:pPr lvl="1">
              <a:buSzPct val="75000"/>
              <a:buFont typeface="Courier New" panose="02070309020205020404" pitchFamily="49" charset="0"/>
              <a:buChar char="o"/>
            </a:pPr>
            <a:r>
              <a:rPr lang="en-US" dirty="0"/>
              <a:t>Symptoms if PRN</a:t>
            </a:r>
          </a:p>
          <a:p>
            <a:pPr lvl="2">
              <a:buSzPct val="75000"/>
              <a:buFont typeface="Wingdings" pitchFamily="2" charset="2"/>
              <a:buChar char="§"/>
            </a:pPr>
            <a:r>
              <a:rPr lang="en-US" sz="2400" dirty="0"/>
              <a:t>Change</a:t>
            </a:r>
          </a:p>
          <a:p>
            <a:pPr lvl="3"/>
            <a:r>
              <a:rPr lang="en-US" sz="2400" dirty="0"/>
              <a:t>It is a new HCP Order</a:t>
            </a:r>
          </a:p>
          <a:p>
            <a:pPr lvl="4">
              <a:buSzPct val="75000"/>
              <a:buFont typeface="Courier New" panose="02070309020205020404" pitchFamily="49" charset="0"/>
              <a:buChar char="o"/>
            </a:pPr>
            <a:r>
              <a:rPr lang="en-US" sz="2400" dirty="0"/>
              <a:t>DC old HCP Order</a:t>
            </a:r>
          </a:p>
          <a:p>
            <a:pPr lvl="4">
              <a:buSzPct val="75000"/>
              <a:buFont typeface="Courier New" panose="02070309020205020404" pitchFamily="49" charset="0"/>
              <a:buChar char="o"/>
            </a:pPr>
            <a:r>
              <a:rPr lang="en-US" sz="2400" dirty="0"/>
              <a:t>Transcribe new HCP Order</a:t>
            </a:r>
          </a:p>
        </p:txBody>
      </p:sp>
      <p:sp>
        <p:nvSpPr>
          <p:cNvPr id="37" name="Rectangle 36">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Oval 38">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Graphic 6" descr="Medicine outline">
            <a:extLst>
              <a:ext uri="{FF2B5EF4-FFF2-40B4-BE49-F238E27FC236}">
                <a16:creationId xmlns:a16="http://schemas.microsoft.com/office/drawing/2014/main" id="{F42FAF02-44E0-0AE8-8833-30FF01184D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46328" y="2685893"/>
            <a:ext cx="1428907" cy="1428907"/>
          </a:xfrm>
          <a:prstGeom prst="rect">
            <a:avLst/>
          </a:prstGeom>
        </p:spPr>
      </p:pic>
    </p:spTree>
    <p:extLst>
      <p:ext uri="{BB962C8B-B14F-4D97-AF65-F5344CB8AC3E}">
        <p14:creationId xmlns:p14="http://schemas.microsoft.com/office/powerpoint/2010/main" val="28691617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3" name="Rectangle 22">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3988EDD-40D0-0CE1-29CD-16D899EE0CF7}"/>
              </a:ext>
            </a:extLst>
          </p:cNvPr>
          <p:cNvSpPr>
            <a:spLocks noGrp="1"/>
          </p:cNvSpPr>
          <p:nvPr>
            <p:ph type="title"/>
          </p:nvPr>
        </p:nvSpPr>
        <p:spPr>
          <a:xfrm>
            <a:off x="628650" y="620742"/>
            <a:ext cx="7886700" cy="1325563"/>
          </a:xfrm>
        </p:spPr>
        <p:txBody>
          <a:bodyPr>
            <a:normAutofit/>
          </a:bodyPr>
          <a:lstStyle/>
          <a:p>
            <a:r>
              <a:rPr lang="en-US" dirty="0">
                <a:solidFill>
                  <a:srgbClr val="FFFFFF"/>
                </a:solidFill>
              </a:rPr>
              <a:t>Post/Verify Process</a:t>
            </a:r>
          </a:p>
        </p:txBody>
      </p:sp>
      <p:cxnSp>
        <p:nvCxnSpPr>
          <p:cNvPr id="34" name="Straight Connector 24">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A5EBB861-86E6-1FD2-A917-4455A467E82E}"/>
              </a:ext>
            </a:extLst>
          </p:cNvPr>
          <p:cNvSpPr>
            <a:spLocks noGrp="1"/>
          </p:cNvSpPr>
          <p:nvPr>
            <p:ph sz="half" idx="1"/>
          </p:nvPr>
        </p:nvSpPr>
        <p:spPr>
          <a:xfrm>
            <a:off x="628650" y="2266345"/>
            <a:ext cx="3823335" cy="3910617"/>
          </a:xfrm>
        </p:spPr>
        <p:txBody>
          <a:bodyPr>
            <a:normAutofit/>
          </a:bodyPr>
          <a:lstStyle/>
          <a:p>
            <a:pPr marL="0" indent="0">
              <a:buNone/>
            </a:pPr>
            <a:r>
              <a:rPr lang="en-US" dirty="0">
                <a:solidFill>
                  <a:srgbClr val="FFFFFF"/>
                </a:solidFill>
              </a:rPr>
              <a:t>Post</a:t>
            </a:r>
          </a:p>
          <a:p>
            <a:r>
              <a:rPr lang="en-US" sz="2100" dirty="0">
                <a:solidFill>
                  <a:srgbClr val="FFFFFF"/>
                </a:solidFill>
              </a:rPr>
              <a:t>After Transcribing New Orders</a:t>
            </a:r>
          </a:p>
          <a:p>
            <a:r>
              <a:rPr lang="en-US" sz="2100" dirty="0">
                <a:solidFill>
                  <a:srgbClr val="FFFFFF"/>
                </a:solidFill>
              </a:rPr>
              <a:t>On HCP Order form</a:t>
            </a:r>
          </a:p>
          <a:p>
            <a:pPr lvl="0"/>
            <a:r>
              <a:rPr lang="en-US" sz="2100" dirty="0">
                <a:solidFill>
                  <a:srgbClr val="FFFFFF"/>
                </a:solidFill>
              </a:rPr>
              <a:t>Under HCP signature</a:t>
            </a:r>
          </a:p>
          <a:p>
            <a:pPr lvl="1"/>
            <a:r>
              <a:rPr lang="en-US" sz="2100" dirty="0">
                <a:solidFill>
                  <a:srgbClr val="FFFFFF"/>
                </a:solidFill>
              </a:rPr>
              <a:t>Write</a:t>
            </a:r>
          </a:p>
          <a:p>
            <a:pPr lvl="2"/>
            <a:r>
              <a:rPr lang="en-US" sz="2100" dirty="0">
                <a:solidFill>
                  <a:srgbClr val="FFFFFF"/>
                </a:solidFill>
              </a:rPr>
              <a:t>Posted</a:t>
            </a:r>
          </a:p>
          <a:p>
            <a:pPr lvl="2"/>
            <a:r>
              <a:rPr lang="en-US" sz="2100" dirty="0">
                <a:solidFill>
                  <a:srgbClr val="FFFFFF"/>
                </a:solidFill>
              </a:rPr>
              <a:t>Your signature</a:t>
            </a:r>
          </a:p>
          <a:p>
            <a:pPr lvl="2"/>
            <a:r>
              <a:rPr lang="en-US" sz="2100" dirty="0">
                <a:solidFill>
                  <a:srgbClr val="FFFFFF"/>
                </a:solidFill>
              </a:rPr>
              <a:t>Date</a:t>
            </a:r>
          </a:p>
          <a:p>
            <a:pPr lvl="2"/>
            <a:r>
              <a:rPr lang="en-US" sz="2100" dirty="0">
                <a:solidFill>
                  <a:srgbClr val="FFFFFF"/>
                </a:solidFill>
              </a:rPr>
              <a:t>Time </a:t>
            </a:r>
          </a:p>
          <a:p>
            <a:endParaRPr lang="en-US" sz="2100" dirty="0">
              <a:solidFill>
                <a:srgbClr val="FFFFFF"/>
              </a:solidFill>
            </a:endParaRPr>
          </a:p>
        </p:txBody>
      </p:sp>
      <p:sp>
        <p:nvSpPr>
          <p:cNvPr id="6" name="Content Placeholder 5">
            <a:extLst>
              <a:ext uri="{FF2B5EF4-FFF2-40B4-BE49-F238E27FC236}">
                <a16:creationId xmlns:a16="http://schemas.microsoft.com/office/drawing/2014/main" id="{B793E9D9-B58A-DD10-C8EE-16D81CC66D48}"/>
              </a:ext>
            </a:extLst>
          </p:cNvPr>
          <p:cNvSpPr>
            <a:spLocks noGrp="1"/>
          </p:cNvSpPr>
          <p:nvPr>
            <p:ph sz="half" idx="2"/>
          </p:nvPr>
        </p:nvSpPr>
        <p:spPr>
          <a:xfrm>
            <a:off x="4692015" y="2266345"/>
            <a:ext cx="3823335" cy="3910618"/>
          </a:xfrm>
        </p:spPr>
        <p:txBody>
          <a:bodyPr>
            <a:normAutofit/>
          </a:bodyPr>
          <a:lstStyle/>
          <a:p>
            <a:pPr marL="0" indent="0">
              <a:buNone/>
            </a:pPr>
            <a:r>
              <a:rPr lang="en-US" dirty="0">
                <a:solidFill>
                  <a:srgbClr val="FFFFFF"/>
                </a:solidFill>
              </a:rPr>
              <a:t>Verify</a:t>
            </a:r>
          </a:p>
          <a:p>
            <a:r>
              <a:rPr lang="en-US" sz="2100" dirty="0">
                <a:solidFill>
                  <a:srgbClr val="FFFFFF"/>
                </a:solidFill>
              </a:rPr>
              <a:t>After first Certified staff posts</a:t>
            </a:r>
          </a:p>
          <a:p>
            <a:r>
              <a:rPr lang="en-US" sz="2100" dirty="0">
                <a:solidFill>
                  <a:srgbClr val="FFFFFF"/>
                </a:solidFill>
              </a:rPr>
              <a:t>Second Certified Staff Double-Checks</a:t>
            </a:r>
          </a:p>
          <a:p>
            <a:pPr lvl="0"/>
            <a:r>
              <a:rPr lang="en-US" sz="2100" dirty="0">
                <a:solidFill>
                  <a:srgbClr val="FFFFFF"/>
                </a:solidFill>
              </a:rPr>
              <a:t>Under HCP signature</a:t>
            </a:r>
          </a:p>
          <a:p>
            <a:pPr lvl="1"/>
            <a:r>
              <a:rPr lang="en-US" sz="2100" dirty="0">
                <a:solidFill>
                  <a:srgbClr val="FFFFFF"/>
                </a:solidFill>
              </a:rPr>
              <a:t>Write</a:t>
            </a:r>
          </a:p>
          <a:p>
            <a:pPr lvl="2"/>
            <a:r>
              <a:rPr lang="en-US" sz="2100" dirty="0">
                <a:solidFill>
                  <a:srgbClr val="FFFFFF"/>
                </a:solidFill>
              </a:rPr>
              <a:t>Verified</a:t>
            </a:r>
          </a:p>
          <a:p>
            <a:pPr lvl="2"/>
            <a:r>
              <a:rPr lang="en-US" sz="2100" dirty="0">
                <a:solidFill>
                  <a:srgbClr val="FFFFFF"/>
                </a:solidFill>
              </a:rPr>
              <a:t>Your signature</a:t>
            </a:r>
          </a:p>
          <a:p>
            <a:pPr lvl="2"/>
            <a:r>
              <a:rPr lang="en-US" sz="2100" dirty="0">
                <a:solidFill>
                  <a:srgbClr val="FFFFFF"/>
                </a:solidFill>
              </a:rPr>
              <a:t>Date</a:t>
            </a:r>
          </a:p>
          <a:p>
            <a:pPr lvl="2"/>
            <a:r>
              <a:rPr lang="en-US" sz="2100" dirty="0">
                <a:solidFill>
                  <a:srgbClr val="FFFFFF"/>
                </a:solidFill>
              </a:rPr>
              <a:t>Time </a:t>
            </a:r>
          </a:p>
          <a:p>
            <a:endParaRPr lang="en-US" sz="2100" dirty="0">
              <a:solidFill>
                <a:srgbClr val="FFFFFF"/>
              </a:solidFill>
            </a:endParaRPr>
          </a:p>
        </p:txBody>
      </p:sp>
    </p:spTree>
    <p:extLst>
      <p:ext uri="{BB962C8B-B14F-4D97-AF65-F5344CB8AC3E}">
        <p14:creationId xmlns:p14="http://schemas.microsoft.com/office/powerpoint/2010/main" val="454254840"/>
      </p:ext>
    </p:extLst>
  </p:cSld>
  <p:clrMapOvr>
    <a:overrideClrMapping bg1="dk1" tx1="lt1" bg2="dk2" tx2="lt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5FCE169-4276-4005-8C82-CCC9C80C4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0" y="461736"/>
            <a:ext cx="5006339" cy="186629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547616" y="730155"/>
            <a:ext cx="4568057" cy="1422871"/>
          </a:xfrm>
        </p:spPr>
        <p:txBody>
          <a:bodyPr>
            <a:normAutofit/>
          </a:bodyPr>
          <a:lstStyle/>
          <a:p>
            <a:r>
              <a:rPr lang="en-US" dirty="0">
                <a:solidFill>
                  <a:srgbClr val="FFFFFF"/>
                </a:solidFill>
              </a:rPr>
              <a:t>Transcription Assignment</a:t>
            </a:r>
          </a:p>
        </p:txBody>
      </p:sp>
      <p:sp>
        <p:nvSpPr>
          <p:cNvPr id="21" name="Rectangle 20">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9963" y="467575"/>
            <a:ext cx="1611630" cy="1877811"/>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0492" y="471340"/>
            <a:ext cx="1611630" cy="1856689"/>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0" y="2476301"/>
            <a:ext cx="5006339" cy="3922777"/>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89788" y="2717021"/>
            <a:ext cx="4525885" cy="3410824"/>
          </a:xfrm>
        </p:spPr>
        <p:txBody>
          <a:bodyPr numCol="2" anchor="ctr">
            <a:normAutofit/>
          </a:bodyPr>
          <a:lstStyle/>
          <a:p>
            <a:endParaRPr lang="en-US" sz="1700" dirty="0"/>
          </a:p>
          <a:p>
            <a:pPr marL="0" indent="0">
              <a:buNone/>
            </a:pPr>
            <a:endParaRPr lang="en-US" sz="1700" dirty="0"/>
          </a:p>
        </p:txBody>
      </p:sp>
      <p:sp>
        <p:nvSpPr>
          <p:cNvPr id="27" name="Rectangle 26">
            <a:extLst>
              <a:ext uri="{FF2B5EF4-FFF2-40B4-BE49-F238E27FC236}">
                <a16:creationId xmlns:a16="http://schemas.microsoft.com/office/drawing/2014/main" id="{01955DCA-E99D-4678-99DB-8075105C1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9963" y="2480956"/>
            <a:ext cx="3339846" cy="3922776"/>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F987C36-8803-08BC-E3EC-B769428C3EEE}"/>
              </a:ext>
            </a:extLst>
          </p:cNvPr>
          <p:cNvSpPr txBox="1"/>
          <p:nvPr/>
        </p:nvSpPr>
        <p:spPr>
          <a:xfrm>
            <a:off x="543673" y="3276600"/>
            <a:ext cx="4572000" cy="954107"/>
          </a:xfrm>
          <a:prstGeom prst="rect">
            <a:avLst/>
          </a:prstGeom>
          <a:noFill/>
        </p:spPr>
        <p:txBody>
          <a:bodyPr wrap="square">
            <a:spAutoFit/>
          </a:bodyPr>
          <a:lstStyle/>
          <a:p>
            <a:pPr marL="342900" indent="-342900">
              <a:buSzPct val="100000"/>
              <a:buFont typeface="Arial" panose="020B0604020202020204" pitchFamily="34" charset="0"/>
              <a:buChar char="•"/>
            </a:pPr>
            <a:r>
              <a:rPr lang="en-US" sz="2800" dirty="0"/>
              <a:t>Discontinue (DC) one med</a:t>
            </a:r>
          </a:p>
          <a:p>
            <a:pPr marL="342900" indent="-342900">
              <a:buSzPct val="100000"/>
              <a:buFont typeface="Arial" panose="020B0604020202020204" pitchFamily="34" charset="0"/>
              <a:buChar char="•"/>
            </a:pPr>
            <a:r>
              <a:rPr lang="en-US" sz="2800" dirty="0"/>
              <a:t>Transcribe one new med</a:t>
            </a:r>
          </a:p>
        </p:txBody>
      </p:sp>
      <p:pic>
        <p:nvPicPr>
          <p:cNvPr id="8" name="Graphic 7" descr="Checklist outline">
            <a:extLst>
              <a:ext uri="{FF2B5EF4-FFF2-40B4-BE49-F238E27FC236}">
                <a16:creationId xmlns:a16="http://schemas.microsoft.com/office/drawing/2014/main" id="{B7D721CF-122E-C55C-7CC1-0E9B9AD9AE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04392" y="3196939"/>
            <a:ext cx="2450988" cy="2450988"/>
          </a:xfrm>
          <a:prstGeom prst="rect">
            <a:avLst/>
          </a:prstGeom>
        </p:spPr>
      </p:pic>
    </p:spTree>
    <p:extLst>
      <p:ext uri="{BB962C8B-B14F-4D97-AF65-F5344CB8AC3E}">
        <p14:creationId xmlns:p14="http://schemas.microsoft.com/office/powerpoint/2010/main" val="26067793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5770" y="1474757"/>
            <a:ext cx="2801023" cy="3210269"/>
          </a:xfrm>
        </p:spPr>
        <p:txBody>
          <a:bodyPr vert="horz" lIns="91440" tIns="45720" rIns="91440" bIns="45720" rtlCol="0" anchor="ctr">
            <a:normAutofit/>
          </a:bodyPr>
          <a:lstStyle/>
          <a:p>
            <a:r>
              <a:rPr lang="en-US" sz="4200" b="1" kern="1200">
                <a:solidFill>
                  <a:schemeClr val="tx1"/>
                </a:solidFill>
                <a:latin typeface="+mj-lt"/>
                <a:ea typeface="+mj-ea"/>
                <a:cs typeface="+mj-cs"/>
              </a:rPr>
              <a:t>Questions</a:t>
            </a:r>
          </a:p>
        </p:txBody>
      </p:sp>
      <p:grpSp>
        <p:nvGrpSpPr>
          <p:cNvPr id="20489" name="Group 20488">
            <a:extLst>
              <a:ext uri="{FF2B5EF4-FFF2-40B4-BE49-F238E27FC236}">
                <a16:creationId xmlns:a16="http://schemas.microsoft.com/office/drawing/2014/main" id="{BEB2E44E-30A6-416E-A45D-B1E3286295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125" y="2414016"/>
            <a:ext cx="174721" cy="1340860"/>
            <a:chOff x="56167" y="2050133"/>
            <a:chExt cx="232963" cy="1340860"/>
          </a:xfrm>
        </p:grpSpPr>
        <p:sp>
          <p:nvSpPr>
            <p:cNvPr id="20490" name="Rectangle 2">
              <a:extLst>
                <a:ext uri="{FF2B5EF4-FFF2-40B4-BE49-F238E27FC236}">
                  <a16:creationId xmlns:a16="http://schemas.microsoft.com/office/drawing/2014/main" id="{FC3F1FAE-BAA2-4238-87B4-F57CD6E0D4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1" name="Rectangle 59">
              <a:extLst>
                <a:ext uri="{FF2B5EF4-FFF2-40B4-BE49-F238E27FC236}">
                  <a16:creationId xmlns:a16="http://schemas.microsoft.com/office/drawing/2014/main" id="{089CF776-26E3-443A-9B0A-EBD6CE7AE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2" name="Rectangle 2">
              <a:extLst>
                <a:ext uri="{FF2B5EF4-FFF2-40B4-BE49-F238E27FC236}">
                  <a16:creationId xmlns:a16="http://schemas.microsoft.com/office/drawing/2014/main" id="{1F6F9BAB-A8A1-4A62-86FC-5B3157A6E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3" name="Rectangle 59">
              <a:extLst>
                <a:ext uri="{FF2B5EF4-FFF2-40B4-BE49-F238E27FC236}">
                  <a16:creationId xmlns:a16="http://schemas.microsoft.com/office/drawing/2014/main" id="{7A2B6B81-FF9A-43F6-A1AE-917DAA4B0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4" name="Rectangle 2">
              <a:extLst>
                <a:ext uri="{FF2B5EF4-FFF2-40B4-BE49-F238E27FC236}">
                  <a16:creationId xmlns:a16="http://schemas.microsoft.com/office/drawing/2014/main" id="{49817315-151B-4CB1-A230-5A36AF7FB4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5" name="Rectangle 59">
              <a:extLst>
                <a:ext uri="{FF2B5EF4-FFF2-40B4-BE49-F238E27FC236}">
                  <a16:creationId xmlns:a16="http://schemas.microsoft.com/office/drawing/2014/main" id="{6CC335AB-9541-4183-93A8-9687D50AB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6" name="Rectangle 2">
              <a:extLst>
                <a:ext uri="{FF2B5EF4-FFF2-40B4-BE49-F238E27FC236}">
                  <a16:creationId xmlns:a16="http://schemas.microsoft.com/office/drawing/2014/main" id="{ED940D30-BF06-4C7A-8790-F0D998247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7" name="Rectangle 59">
              <a:extLst>
                <a:ext uri="{FF2B5EF4-FFF2-40B4-BE49-F238E27FC236}">
                  <a16:creationId xmlns:a16="http://schemas.microsoft.com/office/drawing/2014/main" id="{A52173BB-5BB4-4AB9-AC66-79CF7406D8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8" name="Rectangle 2">
              <a:extLst>
                <a:ext uri="{FF2B5EF4-FFF2-40B4-BE49-F238E27FC236}">
                  <a16:creationId xmlns:a16="http://schemas.microsoft.com/office/drawing/2014/main" id="{CD8A6114-D58C-4BB6-9AFE-064C927F3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9" name="Rectangle 59">
              <a:extLst>
                <a:ext uri="{FF2B5EF4-FFF2-40B4-BE49-F238E27FC236}">
                  <a16:creationId xmlns:a16="http://schemas.microsoft.com/office/drawing/2014/main" id="{B4E88F94-25A1-4836-8BB3-4271B636B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0" name="Rectangle 2">
              <a:extLst>
                <a:ext uri="{FF2B5EF4-FFF2-40B4-BE49-F238E27FC236}">
                  <a16:creationId xmlns:a16="http://schemas.microsoft.com/office/drawing/2014/main" id="{25A83C54-E0E4-4E8A-9EE6-C17D26417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1" name="Rectangle 59">
              <a:extLst>
                <a:ext uri="{FF2B5EF4-FFF2-40B4-BE49-F238E27FC236}">
                  <a16:creationId xmlns:a16="http://schemas.microsoft.com/office/drawing/2014/main" id="{0675818B-7A46-4DED-BBFC-4697A4C04A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2" name="Rectangle 2">
              <a:extLst>
                <a:ext uri="{FF2B5EF4-FFF2-40B4-BE49-F238E27FC236}">
                  <a16:creationId xmlns:a16="http://schemas.microsoft.com/office/drawing/2014/main" id="{AF3B1214-DA5A-4076-BE6B-3D9D3ECC6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3" name="Rectangle 59">
              <a:extLst>
                <a:ext uri="{FF2B5EF4-FFF2-40B4-BE49-F238E27FC236}">
                  <a16:creationId xmlns:a16="http://schemas.microsoft.com/office/drawing/2014/main" id="{9E008EA5-BFDE-4E41-A137-7528BC706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4" name="Rectangle 2">
              <a:extLst>
                <a:ext uri="{FF2B5EF4-FFF2-40B4-BE49-F238E27FC236}">
                  <a16:creationId xmlns:a16="http://schemas.microsoft.com/office/drawing/2014/main" id="{46544C80-52A4-45E4-BFA9-EF2DF3498E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5" name="Rectangle 59">
              <a:extLst>
                <a:ext uri="{FF2B5EF4-FFF2-40B4-BE49-F238E27FC236}">
                  <a16:creationId xmlns:a16="http://schemas.microsoft.com/office/drawing/2014/main" id="{905E3B05-2EB1-44FB-ADE8-F4CD5217A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6" name="Rectangle 2">
              <a:extLst>
                <a:ext uri="{FF2B5EF4-FFF2-40B4-BE49-F238E27FC236}">
                  <a16:creationId xmlns:a16="http://schemas.microsoft.com/office/drawing/2014/main" id="{02542866-00BE-41E8-955D-E3B4E6E03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7" name="Rectangle 59">
              <a:extLst>
                <a:ext uri="{FF2B5EF4-FFF2-40B4-BE49-F238E27FC236}">
                  <a16:creationId xmlns:a16="http://schemas.microsoft.com/office/drawing/2014/main" id="{ADC9572A-D4F6-4C5A-B2C8-C00E855CB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8" name="Rectangle 2">
              <a:extLst>
                <a:ext uri="{FF2B5EF4-FFF2-40B4-BE49-F238E27FC236}">
                  <a16:creationId xmlns:a16="http://schemas.microsoft.com/office/drawing/2014/main" id="{BBF83543-D986-4CD0-A24E-9802847B8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9" name="Rectangle 59">
              <a:extLst>
                <a:ext uri="{FF2B5EF4-FFF2-40B4-BE49-F238E27FC236}">
                  <a16:creationId xmlns:a16="http://schemas.microsoft.com/office/drawing/2014/main" id="{15E8B8C4-D90E-4DC6-BA2D-D21C33318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511" name="Rectangle 20510">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4472"/>
            <a:ext cx="3968601" cy="1490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descr="Several hands raised and ready to answer a questio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p:blipFill>
        <p:spPr bwMode="auto">
          <a:xfrm>
            <a:off x="4195626" y="1598218"/>
            <a:ext cx="4688601" cy="312954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13" name="Rectangle 20512">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4389120"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9400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6" name="Rectangle 70">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43" y="450220"/>
            <a:ext cx="2928366" cy="4233672"/>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5" name="TextBox 4"/>
          <p:cNvSpPr txBox="1"/>
          <p:nvPr/>
        </p:nvSpPr>
        <p:spPr>
          <a:xfrm>
            <a:off x="548640" y="1115568"/>
            <a:ext cx="2523744" cy="2843784"/>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000" kern="1200" cap="all" spc="200" dirty="0">
                <a:solidFill>
                  <a:srgbClr val="FFFFFF"/>
                </a:solidFill>
                <a:latin typeface="+mj-lt"/>
                <a:ea typeface="+mj-ea"/>
                <a:cs typeface="+mj-cs"/>
              </a:rPr>
              <a:t>Health Care Provider Order</a:t>
            </a:r>
          </a:p>
        </p:txBody>
      </p:sp>
      <p:sp>
        <p:nvSpPr>
          <p:cNvPr id="8197" name="Rectangle 72">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4846320"/>
            <a:ext cx="1796796" cy="1563624"/>
          </a:xfrm>
          <a:prstGeom prst="rect">
            <a:avLst/>
          </a:prstGeom>
          <a:solidFill>
            <a:schemeClr val="accent1">
              <a:alpha val="94902"/>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198" name="Rectangle 74">
            <a:extLst>
              <a:ext uri="{FF2B5EF4-FFF2-40B4-BE49-F238E27FC236}">
                <a16:creationId xmlns:a16="http://schemas.microsoft.com/office/drawing/2014/main" id="{2C910467-8185-45DD-B8A2-A88DF20DF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1496" y="450221"/>
            <a:ext cx="5405961" cy="5948859"/>
          </a:xfrm>
          <a:prstGeom prst="rect">
            <a:avLst/>
          </a:prstGeom>
          <a:solidFill>
            <a:srgbClr val="7F7F7F">
              <a:alpha val="24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194" name="Picture 2" descr="Shape&#10;&#10;Description automatically generated with medium confidenc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42765" y="1045265"/>
            <a:ext cx="5096901" cy="476560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9" name="Rectangle 76">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3140" y="4835010"/>
            <a:ext cx="1011769" cy="157276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105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2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2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3930" y="1050595"/>
            <a:ext cx="6056111" cy="1618489"/>
          </a:xfrm>
        </p:spPr>
        <p:txBody>
          <a:bodyPr anchor="ctr">
            <a:normAutofit/>
          </a:bodyPr>
          <a:lstStyle/>
          <a:p>
            <a:r>
              <a:rPr lang="en-US" sz="3600" dirty="0"/>
              <a:t>Discontinued Medication Order</a:t>
            </a:r>
          </a:p>
        </p:txBody>
      </p:sp>
      <p:sp>
        <p:nvSpPr>
          <p:cNvPr id="3" name="Content Placeholder 2"/>
          <p:cNvSpPr>
            <a:spLocks noGrp="1"/>
          </p:cNvSpPr>
          <p:nvPr>
            <p:ph idx="1"/>
          </p:nvPr>
        </p:nvSpPr>
        <p:spPr>
          <a:xfrm>
            <a:off x="963930" y="2485085"/>
            <a:ext cx="6056111" cy="3407664"/>
          </a:xfrm>
        </p:spPr>
        <p:txBody>
          <a:bodyPr anchor="t">
            <a:normAutofit/>
          </a:bodyPr>
          <a:lstStyle/>
          <a:p>
            <a:pPr>
              <a:buFont typeface="Arial" panose="020B0604020202020204" pitchFamily="34" charset="0"/>
              <a:buChar char="•"/>
            </a:pPr>
            <a:r>
              <a:rPr lang="en-US" sz="2100" b="1" dirty="0"/>
              <a:t> </a:t>
            </a:r>
            <a:r>
              <a:rPr lang="en-US" dirty="0"/>
              <a:t>On med sheet</a:t>
            </a:r>
            <a:endParaRPr lang="en-US" sz="2100" dirty="0"/>
          </a:p>
          <a:p>
            <a:pPr lvl="1">
              <a:buSzPct val="75000"/>
              <a:buFont typeface="Wingdings" pitchFamily="2" charset="2"/>
              <a:buChar char="§"/>
            </a:pPr>
            <a:r>
              <a:rPr lang="en-US" dirty="0"/>
              <a:t>Mark through all boxes where med was scheduled to be given</a:t>
            </a:r>
          </a:p>
          <a:p>
            <a:pPr lvl="1">
              <a:buSzPct val="75000"/>
              <a:buFont typeface="Wingdings" pitchFamily="2" charset="2"/>
              <a:buChar char="§"/>
            </a:pPr>
            <a:r>
              <a:rPr lang="en-US" dirty="0"/>
              <a:t>Diagonal lines through</a:t>
            </a:r>
          </a:p>
          <a:p>
            <a:pPr lvl="2">
              <a:buSzPct val="75000"/>
              <a:buFont typeface="Courier New" panose="02070309020205020404" pitchFamily="49" charset="0"/>
              <a:buChar char="o"/>
            </a:pPr>
            <a:r>
              <a:rPr lang="en-US" sz="2100" dirty="0"/>
              <a:t> Left side of med sheet</a:t>
            </a:r>
          </a:p>
          <a:p>
            <a:pPr lvl="3">
              <a:buFont typeface="Arial" panose="020B0604020202020204" pitchFamily="34" charset="0"/>
              <a:buChar char="•"/>
            </a:pPr>
            <a:r>
              <a:rPr lang="en-US" sz="2100" dirty="0"/>
              <a:t> </a:t>
            </a:r>
            <a:r>
              <a:rPr lang="en-US" sz="2000" dirty="0"/>
              <a:t>DC, date, your initials</a:t>
            </a:r>
          </a:p>
          <a:p>
            <a:pPr lvl="2">
              <a:buSzPct val="75000"/>
              <a:buFont typeface="Courier New" panose="02070309020205020404" pitchFamily="49" charset="0"/>
              <a:buChar char="o"/>
            </a:pPr>
            <a:r>
              <a:rPr lang="en-US" sz="2100" dirty="0"/>
              <a:t> Right side of med sheet</a:t>
            </a:r>
          </a:p>
          <a:p>
            <a:pPr lvl="3">
              <a:buFont typeface="Arial" panose="020B0604020202020204" pitchFamily="34" charset="0"/>
              <a:buChar char="•"/>
            </a:pPr>
            <a:r>
              <a:rPr lang="en-US" sz="2100" dirty="0"/>
              <a:t> </a:t>
            </a:r>
            <a:r>
              <a:rPr lang="en-US" sz="2000" dirty="0"/>
              <a:t>DC, date, your initials</a:t>
            </a:r>
          </a:p>
          <a:p>
            <a:pPr marL="685800" lvl="2" indent="0">
              <a:buNone/>
            </a:pPr>
            <a:endParaRPr lang="en-US" sz="2100" b="1" dirty="0"/>
          </a:p>
        </p:txBody>
      </p:sp>
    </p:spTree>
    <p:extLst>
      <p:ext uri="{BB962C8B-B14F-4D97-AF65-F5344CB8AC3E}">
        <p14:creationId xmlns:p14="http://schemas.microsoft.com/office/powerpoint/2010/main" val="931915277"/>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25089</TotalTime>
  <Words>6190</Words>
  <Application>Microsoft Macintosh PowerPoint</Application>
  <PresentationFormat>On-screen Show (4:3)</PresentationFormat>
  <Paragraphs>952</Paragraphs>
  <Slides>79</Slides>
  <Notes>79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79</vt:i4>
      </vt:variant>
    </vt:vector>
  </HeadingPairs>
  <TitlesOfParts>
    <vt:vector size="93" baseType="lpstr">
      <vt:lpstr>Brush Script MT</vt:lpstr>
      <vt:lpstr>Arial</vt:lpstr>
      <vt:lpstr>Calibri</vt:lpstr>
      <vt:lpstr>Calibri Light</vt:lpstr>
      <vt:lpstr>Comic Sans MS</vt:lpstr>
      <vt:lpstr>Courier New</vt:lpstr>
      <vt:lpstr>Freestyle Script</vt:lpstr>
      <vt:lpstr>French Script MT</vt:lpstr>
      <vt:lpstr>Script MT Bold</vt:lpstr>
      <vt:lpstr>Times New Roman</vt:lpstr>
      <vt:lpstr>Verdana</vt:lpstr>
      <vt:lpstr>Viner Hand ITC</vt:lpstr>
      <vt:lpstr>Wingdings</vt:lpstr>
      <vt:lpstr>Office Theme</vt:lpstr>
      <vt:lpstr>Responsibilities in Action  Understanding the Connections</vt:lpstr>
      <vt:lpstr>Items Needed to Transcribe</vt:lpstr>
      <vt:lpstr>Transcription</vt:lpstr>
      <vt:lpstr>Think About</vt:lpstr>
      <vt:lpstr>Abbreviations</vt:lpstr>
      <vt:lpstr>Medication Administration Sheet</vt:lpstr>
      <vt:lpstr>Frequency</vt:lpstr>
      <vt:lpstr>PowerPoint Presentation</vt:lpstr>
      <vt:lpstr>Discontinued Medication Order</vt:lpstr>
      <vt:lpstr>Discontinue Process</vt:lpstr>
      <vt:lpstr>Step 1</vt:lpstr>
      <vt:lpstr>Step 2</vt:lpstr>
      <vt:lpstr>Step 3</vt:lpstr>
      <vt:lpstr>PowerPoint Presentation</vt:lpstr>
      <vt:lpstr>Dose</vt:lpstr>
      <vt:lpstr>Transcribe Dose</vt:lpstr>
      <vt:lpstr>Strength and Amount</vt:lpstr>
      <vt:lpstr>Transcribe Strength and Amount</vt:lpstr>
      <vt:lpstr>Transcribe Route, Frequency, Special Instructions</vt:lpstr>
      <vt:lpstr>Complete the Grid</vt:lpstr>
      <vt:lpstr>Complete the Grid</vt:lpstr>
      <vt:lpstr>Completed Transcription</vt:lpstr>
      <vt:lpstr>‘Post’ HCP Order</vt:lpstr>
      <vt:lpstr>PowerPoint Presentation</vt:lpstr>
      <vt:lpstr>Transcription Practice</vt:lpstr>
      <vt:lpstr>      Worksheet</vt:lpstr>
      <vt:lpstr>Dose</vt:lpstr>
      <vt:lpstr>Strength and Amount</vt:lpstr>
      <vt:lpstr>Transcription Practice</vt:lpstr>
      <vt:lpstr>PowerPoint Presentation</vt:lpstr>
      <vt:lpstr>PowerPoint Presentation</vt:lpstr>
      <vt:lpstr>PowerPoint Presentation</vt:lpstr>
      <vt:lpstr>Medication Administration Sheet</vt:lpstr>
      <vt:lpstr>Discontinue (DC) Process Step 1</vt:lpstr>
      <vt:lpstr>Discontinue (DC) Process Step 2</vt:lpstr>
      <vt:lpstr>Discontinue (DC) Process Step 3</vt:lpstr>
      <vt:lpstr>Answer</vt:lpstr>
      <vt:lpstr>PowerPoint Presentation</vt:lpstr>
      <vt:lpstr>Transcription Practice</vt:lpstr>
      <vt:lpstr>PowerPoint Presentation</vt:lpstr>
      <vt:lpstr>PowerPoint Presentation</vt:lpstr>
      <vt:lpstr>PowerPoint Presentation</vt:lpstr>
      <vt:lpstr>PowerPoint Presentation</vt:lpstr>
      <vt:lpstr>Answer</vt:lpstr>
      <vt:lpstr>Transcription Practice</vt:lpstr>
      <vt:lpstr>PowerPoint Presentation</vt:lpstr>
      <vt:lpstr>PowerPoint Presentation</vt:lpstr>
      <vt:lpstr>PowerPoint Presentation</vt:lpstr>
      <vt:lpstr>Answer</vt:lpstr>
      <vt:lpstr>Transcription Practice</vt:lpstr>
      <vt:lpstr>PowerPoint Presentation</vt:lpstr>
      <vt:lpstr>PowerPoint Presentation</vt:lpstr>
      <vt:lpstr>PowerPoint Presentation</vt:lpstr>
      <vt:lpstr>Answer</vt:lpstr>
      <vt:lpstr>Transcription Practice</vt:lpstr>
      <vt:lpstr>PowerPoint Presentation</vt:lpstr>
      <vt:lpstr>PowerPoint Presentation</vt:lpstr>
      <vt:lpstr>PowerPoint Presentation</vt:lpstr>
      <vt:lpstr>Answer</vt:lpstr>
      <vt:lpstr>Transcription Practice</vt:lpstr>
      <vt:lpstr>PowerPoint Presentation</vt:lpstr>
      <vt:lpstr>PowerPoint Presentation</vt:lpstr>
      <vt:lpstr>PowerPoint Presentation</vt:lpstr>
      <vt:lpstr>Answer</vt:lpstr>
      <vt:lpstr>Transcription Practice</vt:lpstr>
      <vt:lpstr>PowerPoint Presentation</vt:lpstr>
      <vt:lpstr>PowerPoint Presentation</vt:lpstr>
      <vt:lpstr>PowerPoint Presentation</vt:lpstr>
      <vt:lpstr>Answer</vt:lpstr>
      <vt:lpstr>Transcription Practice</vt:lpstr>
      <vt:lpstr>PowerPoint Presentation</vt:lpstr>
      <vt:lpstr>PowerPoint Presentation</vt:lpstr>
      <vt:lpstr>PowerPoint Presentation</vt:lpstr>
      <vt:lpstr>Answer</vt:lpstr>
      <vt:lpstr>Transcribing HCP Orders</vt:lpstr>
      <vt:lpstr>New HCP Orders</vt:lpstr>
      <vt:lpstr>Post/Verify Process</vt:lpstr>
      <vt:lpstr>Transcription Assignment</vt:lpstr>
      <vt:lpstr>Questions</vt:lpstr>
    </vt:vector>
  </TitlesOfParts>
  <Company>EOHHS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Responsibilities in Action</dc:title>
  <dc:creator>Whittemore, Carolyn (DDS)</dc:creator>
  <cp:lastModifiedBy>gina.hunt22@verizon.net</cp:lastModifiedBy>
  <cp:revision>216</cp:revision>
  <dcterms:created xsi:type="dcterms:W3CDTF">2020-05-08T18:08:30Z</dcterms:created>
  <dcterms:modified xsi:type="dcterms:W3CDTF">2023-01-12T12:46:00Z</dcterms:modified>
</cp:coreProperties>
</file>