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560" r:id="rId3"/>
    <p:sldId id="511" r:id="rId4"/>
    <p:sldId id="573" r:id="rId5"/>
    <p:sldId id="588" r:id="rId6"/>
    <p:sldId id="575" r:id="rId7"/>
    <p:sldId id="578" r:id="rId8"/>
    <p:sldId id="579" r:id="rId9"/>
    <p:sldId id="585" r:id="rId10"/>
    <p:sldId id="580" r:id="rId11"/>
    <p:sldId id="576" r:id="rId12"/>
    <p:sldId id="581" r:id="rId13"/>
    <p:sldId id="587" r:id="rId14"/>
    <p:sldId id="551" r:id="rId15"/>
    <p:sldId id="553" r:id="rId16"/>
    <p:sldId id="554" r:id="rId17"/>
    <p:sldId id="259" r:id="rId18"/>
    <p:sldId id="606" r:id="rId19"/>
    <p:sldId id="607" r:id="rId20"/>
    <p:sldId id="608" r:id="rId21"/>
    <p:sldId id="601" r:id="rId22"/>
    <p:sldId id="615" r:id="rId23"/>
    <p:sldId id="591" r:id="rId24"/>
    <p:sldId id="592" r:id="rId25"/>
    <p:sldId id="605" r:id="rId26"/>
    <p:sldId id="557" r:id="rId27"/>
    <p:sldId id="609" r:id="rId28"/>
    <p:sldId id="593" r:id="rId29"/>
    <p:sldId id="562" r:id="rId30"/>
    <p:sldId id="611" r:id="rId31"/>
    <p:sldId id="612" r:id="rId32"/>
    <p:sldId id="266" r:id="rId33"/>
    <p:sldId id="594" r:id="rId34"/>
    <p:sldId id="530" r:id="rId35"/>
    <p:sldId id="603" r:id="rId36"/>
    <p:sldId id="489" r:id="rId37"/>
    <p:sldId id="595" r:id="rId38"/>
    <p:sldId id="564" r:id="rId39"/>
    <p:sldId id="268" r:id="rId40"/>
    <p:sldId id="590" r:id="rId41"/>
    <p:sldId id="556" r:id="rId42"/>
    <p:sldId id="613" r:id="rId43"/>
    <p:sldId id="598" r:id="rId44"/>
    <p:sldId id="566" r:id="rId45"/>
    <p:sldId id="599" r:id="rId46"/>
    <p:sldId id="600" r:id="rId47"/>
    <p:sldId id="569" r:id="rId48"/>
    <p:sldId id="507" r:id="rId49"/>
    <p:sldId id="430" r:id="rId50"/>
    <p:sldId id="402" r:id="rId51"/>
    <p:sldId id="596" r:id="rId52"/>
    <p:sldId id="525" r:id="rId53"/>
    <p:sldId id="331" r:id="rId54"/>
    <p:sldId id="475" r:id="rId55"/>
    <p:sldId id="597" r:id="rId56"/>
    <p:sldId id="512" r:id="rId57"/>
    <p:sldId id="57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A27765-F224-4CF4-A797-38843FFB27C5}">
          <p14:sldIdLst>
            <p14:sldId id="256"/>
            <p14:sldId id="560"/>
            <p14:sldId id="511"/>
            <p14:sldId id="573"/>
            <p14:sldId id="588"/>
            <p14:sldId id="575"/>
            <p14:sldId id="578"/>
            <p14:sldId id="579"/>
            <p14:sldId id="585"/>
            <p14:sldId id="580"/>
            <p14:sldId id="576"/>
            <p14:sldId id="581"/>
            <p14:sldId id="587"/>
            <p14:sldId id="551"/>
            <p14:sldId id="553"/>
            <p14:sldId id="554"/>
            <p14:sldId id="259"/>
            <p14:sldId id="606"/>
            <p14:sldId id="607"/>
            <p14:sldId id="608"/>
            <p14:sldId id="601"/>
            <p14:sldId id="615"/>
            <p14:sldId id="591"/>
            <p14:sldId id="592"/>
            <p14:sldId id="605"/>
            <p14:sldId id="557"/>
            <p14:sldId id="609"/>
            <p14:sldId id="593"/>
            <p14:sldId id="562"/>
            <p14:sldId id="611"/>
            <p14:sldId id="612"/>
            <p14:sldId id="266"/>
            <p14:sldId id="594"/>
            <p14:sldId id="530"/>
            <p14:sldId id="603"/>
            <p14:sldId id="489"/>
            <p14:sldId id="595"/>
            <p14:sldId id="564"/>
            <p14:sldId id="268"/>
            <p14:sldId id="590"/>
            <p14:sldId id="556"/>
            <p14:sldId id="613"/>
            <p14:sldId id="598"/>
            <p14:sldId id="566"/>
            <p14:sldId id="599"/>
            <p14:sldId id="600"/>
            <p14:sldId id="569"/>
            <p14:sldId id="507"/>
            <p14:sldId id="430"/>
            <p14:sldId id="402"/>
            <p14:sldId id="596"/>
            <p14:sldId id="525"/>
            <p14:sldId id="331"/>
            <p14:sldId id="475"/>
            <p14:sldId id="597"/>
            <p14:sldId id="512"/>
            <p14:sldId id="5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0180E-4E6C-DF75-D096-4B2C7532599D}" name="Easton, Holly B (DDS)" initials="E(" userId="S::holly.b.easton@mass.gov::fe89f166-5b0d-4453-b566-3eab23ccc00b" providerId="AD"/>
  <p188:author id="{68328939-C8C2-6CC4-1CD2-96CEA320D6CA}" name="Chirayath, Smita" initials="CS" userId="S::smita.chirayath@mass.gov::c9716f0f-cfd3-4a6d-a2cc-caa753f09cab" providerId="AD"/>
  <p188:author id="{5BB56989-C019-0D17-DA03-EB97133376F2}" name="Despres, Mary (DDS)" initials="DM" userId="S::mary.despres@mass.gov::398606cf-2dcd-49f5-8e71-e5d4c2184683" providerId="AD"/>
  <p188:author id="{AD865DF4-1C51-FF84-9BE6-D97B24C448A1}" name="Hunt, Gina G (DDS)" initials="" userId="S::Gina.G.Hunt@mass.gov::d4c31cc5-dea2-4fbd-8087-8ce4ff044e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5C"/>
    <a:srgbClr val="024762"/>
    <a:srgbClr val="006C92"/>
    <a:srgbClr val="015173"/>
    <a:srgbClr val="006287"/>
    <a:srgbClr val="014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02" autoAdjust="0"/>
  </p:normalViewPr>
  <p:slideViewPr>
    <p:cSldViewPr snapToGrid="0">
      <p:cViewPr varScale="1">
        <p:scale>
          <a:sx n="114" d="100"/>
          <a:sy n="114" d="100"/>
        </p:scale>
        <p:origin x="2044" y="60"/>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5A091-B0DC-DC49-B3E8-A03A16A9B4C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66653EC1-B0B5-844E-AC4F-31E586CEFCE0}">
      <dgm:prSet/>
      <dgm:spPr/>
      <dgm:t>
        <a:bodyPr/>
        <a:lstStyle/>
        <a:p>
          <a:r>
            <a:rPr lang="en-US">
              <a:solidFill>
                <a:schemeClr val="tx1"/>
              </a:solidFill>
            </a:rPr>
            <a:t>MAP Certification Hybrid Training</a:t>
          </a:r>
        </a:p>
      </dgm:t>
    </dgm:pt>
    <dgm:pt modelId="{FA8166E8-3167-2949-89EA-97F62A77D8C5}" type="parTrans" cxnId="{DBE51893-98BE-9B4D-AF72-3AF1A5904321}">
      <dgm:prSet/>
      <dgm:spPr/>
      <dgm:t>
        <a:bodyPr/>
        <a:lstStyle/>
        <a:p>
          <a:endParaRPr lang="en-US"/>
        </a:p>
      </dgm:t>
    </dgm:pt>
    <dgm:pt modelId="{FE31F2E0-D9F9-4047-AE4A-93948F456BBA}" type="sibTrans" cxnId="{DBE51893-98BE-9B4D-AF72-3AF1A5904321}">
      <dgm:prSet/>
      <dgm:spPr/>
      <dgm:t>
        <a:bodyPr/>
        <a:lstStyle/>
        <a:p>
          <a:endParaRPr lang="en-US"/>
        </a:p>
      </dgm:t>
    </dgm:pt>
    <dgm:pt modelId="{89BAD709-459D-F14D-95A7-549F24A3D656}">
      <dgm:prSet custT="1"/>
      <dgm:spPr/>
      <dgm:t>
        <a:bodyPr/>
        <a:lstStyle/>
        <a:p>
          <a:r>
            <a:rPr lang="en-US" sz="3200"/>
            <a:t>Online MAP Certification Course</a:t>
          </a:r>
          <a:endParaRPr lang="en-US" sz="3400"/>
        </a:p>
      </dgm:t>
    </dgm:pt>
    <dgm:pt modelId="{159CEA09-C6C1-5A43-8F68-1A1E6EFE9212}" type="parTrans" cxnId="{BECD4DBB-C309-A94C-9317-048724F65491}">
      <dgm:prSet/>
      <dgm:spPr/>
      <dgm:t>
        <a:bodyPr/>
        <a:lstStyle/>
        <a:p>
          <a:endParaRPr lang="en-US"/>
        </a:p>
      </dgm:t>
    </dgm:pt>
    <dgm:pt modelId="{CEAE3084-A4B9-5D49-861F-9CD4E04DC70D}" type="sibTrans" cxnId="{BECD4DBB-C309-A94C-9317-048724F65491}">
      <dgm:prSet/>
      <dgm:spPr/>
      <dgm:t>
        <a:bodyPr/>
        <a:lstStyle/>
        <a:p>
          <a:endParaRPr lang="en-US"/>
        </a:p>
      </dgm:t>
    </dgm:pt>
    <dgm:pt modelId="{62BC57D7-007C-AA44-89A3-6C2E505F090A}">
      <dgm:prSet/>
      <dgm:spPr/>
      <dgm:t>
        <a:bodyPr/>
        <a:lstStyle/>
        <a:p>
          <a:r>
            <a:rPr lang="en-US" sz="3400"/>
            <a:t>Face-to-Face </a:t>
          </a:r>
        </a:p>
      </dgm:t>
    </dgm:pt>
    <dgm:pt modelId="{B2888889-B091-0143-B52C-3F173B66CBAD}" type="parTrans" cxnId="{32557569-8D4D-644E-A1B7-82D812671ABA}">
      <dgm:prSet/>
      <dgm:spPr/>
      <dgm:t>
        <a:bodyPr/>
        <a:lstStyle/>
        <a:p>
          <a:endParaRPr lang="en-US"/>
        </a:p>
      </dgm:t>
    </dgm:pt>
    <dgm:pt modelId="{BC9A67B1-DD3A-794A-A477-0A3003A8F74F}" type="sibTrans" cxnId="{32557569-8D4D-644E-A1B7-82D812671ABA}">
      <dgm:prSet/>
      <dgm:spPr/>
      <dgm:t>
        <a:bodyPr/>
        <a:lstStyle/>
        <a:p>
          <a:endParaRPr lang="en-US"/>
        </a:p>
      </dgm:t>
    </dgm:pt>
    <dgm:pt modelId="{47026C24-F23F-2D4E-AFAF-9889066CAEB4}">
      <dgm:prSet custT="1"/>
      <dgm:spPr/>
      <dgm:t>
        <a:bodyPr/>
        <a:lstStyle/>
        <a:p>
          <a:pPr>
            <a:buSzPct val="75000"/>
            <a:buFont typeface="Courier New" panose="02070309020205020404" pitchFamily="49" charset="0"/>
            <a:buChar char="o"/>
          </a:pPr>
          <a:r>
            <a:rPr lang="en-US" sz="3200"/>
            <a:t>In-Person or Live Virtual </a:t>
          </a:r>
          <a:endParaRPr lang="en-US" sz="3400"/>
        </a:p>
      </dgm:t>
    </dgm:pt>
    <dgm:pt modelId="{109D6230-F295-7042-8306-60CB4CD032AA}" type="parTrans" cxnId="{43BA8A9B-0489-F946-B2EF-CFB4CEC44837}">
      <dgm:prSet/>
      <dgm:spPr/>
      <dgm:t>
        <a:bodyPr/>
        <a:lstStyle/>
        <a:p>
          <a:endParaRPr lang="en-US"/>
        </a:p>
      </dgm:t>
    </dgm:pt>
    <dgm:pt modelId="{6F2FD6D0-CFFF-4B43-8776-3BB5D516019C}" type="sibTrans" cxnId="{43BA8A9B-0489-F946-B2EF-CFB4CEC44837}">
      <dgm:prSet/>
      <dgm:spPr/>
      <dgm:t>
        <a:bodyPr/>
        <a:lstStyle/>
        <a:p>
          <a:endParaRPr lang="en-US"/>
        </a:p>
      </dgm:t>
    </dgm:pt>
    <dgm:pt modelId="{E5AA2B4F-EDA7-7340-9159-39D66E360826}" type="pres">
      <dgm:prSet presAssocID="{1445A091-B0DC-DC49-B3E8-A03A16A9B4C6}" presName="Name0" presStyleCnt="0">
        <dgm:presLayoutVars>
          <dgm:dir/>
          <dgm:animLvl val="lvl"/>
          <dgm:resizeHandles val="exact"/>
        </dgm:presLayoutVars>
      </dgm:prSet>
      <dgm:spPr/>
    </dgm:pt>
    <dgm:pt modelId="{8A8D12E9-3B9B-D04A-B4B9-EEE928D546F2}" type="pres">
      <dgm:prSet presAssocID="{66653EC1-B0B5-844E-AC4F-31E586CEFCE0}" presName="linNode" presStyleCnt="0"/>
      <dgm:spPr/>
    </dgm:pt>
    <dgm:pt modelId="{ED8003E7-EC1E-1846-9CB4-9F252DB8BED1}" type="pres">
      <dgm:prSet presAssocID="{66653EC1-B0B5-844E-AC4F-31E586CEFCE0}" presName="parentText" presStyleLbl="node1" presStyleIdx="0" presStyleCnt="1">
        <dgm:presLayoutVars>
          <dgm:chMax val="1"/>
          <dgm:bulletEnabled val="1"/>
        </dgm:presLayoutVars>
      </dgm:prSet>
      <dgm:spPr/>
    </dgm:pt>
    <dgm:pt modelId="{FFB45283-0CC7-4445-9572-D7C134C24E09}" type="pres">
      <dgm:prSet presAssocID="{66653EC1-B0B5-844E-AC4F-31E586CEFCE0}" presName="descendantText" presStyleLbl="alignAccFollowNode1" presStyleIdx="0" presStyleCnt="1">
        <dgm:presLayoutVars>
          <dgm:bulletEnabled val="1"/>
        </dgm:presLayoutVars>
      </dgm:prSet>
      <dgm:spPr/>
    </dgm:pt>
  </dgm:ptLst>
  <dgm:cxnLst>
    <dgm:cxn modelId="{0FAF8108-3504-3C47-BFA3-0C0C67CD93E6}" type="presOf" srcId="{47026C24-F23F-2D4E-AFAF-9889066CAEB4}" destId="{FFB45283-0CC7-4445-9572-D7C134C24E09}" srcOrd="0" destOrd="2" presId="urn:microsoft.com/office/officeart/2005/8/layout/vList5"/>
    <dgm:cxn modelId="{C0B7CF14-79DC-CD4A-9A39-646019333596}" type="presOf" srcId="{89BAD709-459D-F14D-95A7-549F24A3D656}" destId="{FFB45283-0CC7-4445-9572-D7C134C24E09}" srcOrd="0" destOrd="0" presId="urn:microsoft.com/office/officeart/2005/8/layout/vList5"/>
    <dgm:cxn modelId="{32557569-8D4D-644E-A1B7-82D812671ABA}" srcId="{66653EC1-B0B5-844E-AC4F-31E586CEFCE0}" destId="{62BC57D7-007C-AA44-89A3-6C2E505F090A}" srcOrd="1" destOrd="0" parTransId="{B2888889-B091-0143-B52C-3F173B66CBAD}" sibTransId="{BC9A67B1-DD3A-794A-A477-0A3003A8F74F}"/>
    <dgm:cxn modelId="{DB45976F-8E05-F247-9DD5-3F2EA3638E35}" type="presOf" srcId="{1445A091-B0DC-DC49-B3E8-A03A16A9B4C6}" destId="{E5AA2B4F-EDA7-7340-9159-39D66E360826}" srcOrd="0" destOrd="0" presId="urn:microsoft.com/office/officeart/2005/8/layout/vList5"/>
    <dgm:cxn modelId="{DBE51893-98BE-9B4D-AF72-3AF1A5904321}" srcId="{1445A091-B0DC-DC49-B3E8-A03A16A9B4C6}" destId="{66653EC1-B0B5-844E-AC4F-31E586CEFCE0}" srcOrd="0" destOrd="0" parTransId="{FA8166E8-3167-2949-89EA-97F62A77D8C5}" sibTransId="{FE31F2E0-D9F9-4047-AE4A-93948F456BBA}"/>
    <dgm:cxn modelId="{43BA8A9B-0489-F946-B2EF-CFB4CEC44837}" srcId="{62BC57D7-007C-AA44-89A3-6C2E505F090A}" destId="{47026C24-F23F-2D4E-AFAF-9889066CAEB4}" srcOrd="0" destOrd="0" parTransId="{109D6230-F295-7042-8306-60CB4CD032AA}" sibTransId="{6F2FD6D0-CFFF-4B43-8776-3BB5D516019C}"/>
    <dgm:cxn modelId="{C3BBFAB8-0C64-0A4E-AF99-786E4E5D48F6}" type="presOf" srcId="{62BC57D7-007C-AA44-89A3-6C2E505F090A}" destId="{FFB45283-0CC7-4445-9572-D7C134C24E09}" srcOrd="0" destOrd="1" presId="urn:microsoft.com/office/officeart/2005/8/layout/vList5"/>
    <dgm:cxn modelId="{BECD4DBB-C309-A94C-9317-048724F65491}" srcId="{66653EC1-B0B5-844E-AC4F-31E586CEFCE0}" destId="{89BAD709-459D-F14D-95A7-549F24A3D656}" srcOrd="0" destOrd="0" parTransId="{159CEA09-C6C1-5A43-8F68-1A1E6EFE9212}" sibTransId="{CEAE3084-A4B9-5D49-861F-9CD4E04DC70D}"/>
    <dgm:cxn modelId="{D6F6EBBE-7E26-F74C-A028-1794754E1A45}" type="presOf" srcId="{66653EC1-B0B5-844E-AC4F-31E586CEFCE0}" destId="{ED8003E7-EC1E-1846-9CB4-9F252DB8BED1}" srcOrd="0" destOrd="0" presId="urn:microsoft.com/office/officeart/2005/8/layout/vList5"/>
    <dgm:cxn modelId="{EFE6C122-1691-7A42-9485-204F9F2ED5B7}" type="presParOf" srcId="{E5AA2B4F-EDA7-7340-9159-39D66E360826}" destId="{8A8D12E9-3B9B-D04A-B4B9-EEE928D546F2}" srcOrd="0" destOrd="0" presId="urn:microsoft.com/office/officeart/2005/8/layout/vList5"/>
    <dgm:cxn modelId="{DA032E58-9EF0-394F-A9E5-9E5BBE4AA95D}" type="presParOf" srcId="{8A8D12E9-3B9B-D04A-B4B9-EEE928D546F2}" destId="{ED8003E7-EC1E-1846-9CB4-9F252DB8BED1}" srcOrd="0" destOrd="0" presId="urn:microsoft.com/office/officeart/2005/8/layout/vList5"/>
    <dgm:cxn modelId="{B336AAF0-7CAC-7E45-9D41-02AF6ECC9106}" type="presParOf" srcId="{8A8D12E9-3B9B-D04A-B4B9-EEE928D546F2}" destId="{FFB45283-0CC7-4445-9572-D7C134C24E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30417-8A6F-4202-9B54-C47F3AB118B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B58606D-A921-4A87-9CD2-4C53787BD9DA}">
      <dgm:prSet/>
      <dgm:spPr>
        <a:solidFill>
          <a:schemeClr val="accent2"/>
        </a:solidFill>
      </dgm:spPr>
      <dgm:t>
        <a:bodyPr/>
        <a:lstStyle/>
        <a:p>
          <a:r>
            <a:rPr lang="en-US">
              <a:solidFill>
                <a:schemeClr val="tx1"/>
              </a:solidFill>
            </a:rPr>
            <a:t>MAP Certified Staff May Administer Insulin</a:t>
          </a:r>
        </a:p>
      </dgm:t>
    </dgm:pt>
    <dgm:pt modelId="{624280D1-920F-447D-9EC9-98F9BF3B1BE0}" type="parTrans" cxnId="{C1107804-5D9C-4744-A81E-F9C6D1CE4C02}">
      <dgm:prSet/>
      <dgm:spPr/>
      <dgm:t>
        <a:bodyPr/>
        <a:lstStyle/>
        <a:p>
          <a:endParaRPr lang="en-US"/>
        </a:p>
      </dgm:t>
    </dgm:pt>
    <dgm:pt modelId="{D1800033-ABD4-4A92-8C1F-1B1B878E81BA}" type="sibTrans" cxnId="{C1107804-5D9C-4744-A81E-F9C6D1CE4C02}">
      <dgm:prSet/>
      <dgm:spPr/>
      <dgm:t>
        <a:bodyPr/>
        <a:lstStyle/>
        <a:p>
          <a:endParaRPr lang="en-US"/>
        </a:p>
      </dgm:t>
    </dgm:pt>
    <dgm:pt modelId="{95954750-4B53-4079-B34D-C49B099FEE74}">
      <dgm:prSet/>
      <dgm:spPr>
        <a:solidFill>
          <a:schemeClr val="accent2">
            <a:lumMod val="20000"/>
            <a:lumOff val="80000"/>
            <a:alpha val="90000"/>
          </a:schemeClr>
        </a:solidFill>
      </dgm:spPr>
      <dgm:t>
        <a:bodyPr/>
        <a:lstStyle/>
        <a:p>
          <a:r>
            <a:rPr lang="en-US"/>
            <a:t>Current Massachusetts CNA Certification</a:t>
          </a:r>
        </a:p>
      </dgm:t>
    </dgm:pt>
    <dgm:pt modelId="{A26D44B5-75CE-48B4-9FA5-3E724F81703B}" type="parTrans" cxnId="{53E58303-4C0A-4329-B044-5A64DF5EFB75}">
      <dgm:prSet/>
      <dgm:spPr/>
      <dgm:t>
        <a:bodyPr/>
        <a:lstStyle/>
        <a:p>
          <a:endParaRPr lang="en-US"/>
        </a:p>
      </dgm:t>
    </dgm:pt>
    <dgm:pt modelId="{7AFC9191-30B8-48E4-9001-54B6F2DF7BCD}" type="sibTrans" cxnId="{53E58303-4C0A-4329-B044-5A64DF5EFB75}">
      <dgm:prSet/>
      <dgm:spPr/>
      <dgm:t>
        <a:bodyPr/>
        <a:lstStyle/>
        <a:p>
          <a:endParaRPr lang="en-US"/>
        </a:p>
      </dgm:t>
    </dgm:pt>
    <dgm:pt modelId="{793D8F11-4AE4-4E89-A6E3-915D724D1B3C}">
      <dgm:prSet/>
      <dgm:spPr>
        <a:solidFill>
          <a:schemeClr val="accent2">
            <a:lumMod val="20000"/>
            <a:lumOff val="80000"/>
            <a:alpha val="90000"/>
          </a:schemeClr>
        </a:solidFill>
      </dgm:spPr>
      <dgm:t>
        <a:bodyPr/>
        <a:lstStyle/>
        <a:p>
          <a:r>
            <a:rPr lang="en-US"/>
            <a:t>Specialized Insulin Training </a:t>
          </a:r>
        </a:p>
      </dgm:t>
    </dgm:pt>
    <dgm:pt modelId="{D1E18947-D9A7-453A-9223-C9BC0F1E648C}" type="parTrans" cxnId="{998E3F26-E74F-46FB-97FB-727D938CAA38}">
      <dgm:prSet/>
      <dgm:spPr/>
      <dgm:t>
        <a:bodyPr/>
        <a:lstStyle/>
        <a:p>
          <a:endParaRPr lang="en-US"/>
        </a:p>
      </dgm:t>
    </dgm:pt>
    <dgm:pt modelId="{DF392858-BC2C-42A9-B07F-0559517EAF99}" type="sibTrans" cxnId="{998E3F26-E74F-46FB-97FB-727D938CAA38}">
      <dgm:prSet/>
      <dgm:spPr/>
      <dgm:t>
        <a:bodyPr/>
        <a:lstStyle/>
        <a:p>
          <a:endParaRPr lang="en-US"/>
        </a:p>
      </dgm:t>
    </dgm:pt>
    <dgm:pt modelId="{52CA57C4-8FA3-49F3-973E-BB82D8D8441D}">
      <dgm:prSet/>
      <dgm:spPr>
        <a:solidFill>
          <a:schemeClr val="accent2">
            <a:lumMod val="20000"/>
            <a:lumOff val="80000"/>
            <a:alpha val="90000"/>
          </a:schemeClr>
        </a:solidFill>
      </dgm:spPr>
      <dgm:t>
        <a:bodyPr/>
        <a:lstStyle/>
        <a:p>
          <a:r>
            <a:rPr lang="en-US"/>
            <a:t>Two Insulin Trained Certified Staff Present for Administration </a:t>
          </a:r>
        </a:p>
      </dgm:t>
    </dgm:pt>
    <dgm:pt modelId="{4048EFCB-714A-4CD9-A94C-8FAC3A9424C1}" type="parTrans" cxnId="{36A918E0-8532-44E0-A249-E48B3488F921}">
      <dgm:prSet/>
      <dgm:spPr/>
      <dgm:t>
        <a:bodyPr/>
        <a:lstStyle/>
        <a:p>
          <a:endParaRPr lang="en-US"/>
        </a:p>
      </dgm:t>
    </dgm:pt>
    <dgm:pt modelId="{5F640A9C-004C-4DEB-B193-F9003104C1AF}" type="sibTrans" cxnId="{36A918E0-8532-44E0-A249-E48B3488F921}">
      <dgm:prSet/>
      <dgm:spPr/>
      <dgm:t>
        <a:bodyPr/>
        <a:lstStyle/>
        <a:p>
          <a:endParaRPr lang="en-US"/>
        </a:p>
      </dgm:t>
    </dgm:pt>
    <dgm:pt modelId="{3B24BCB0-3822-4992-8009-DE9D47D51317}">
      <dgm:prSet/>
      <dgm:spPr>
        <a:solidFill>
          <a:schemeClr val="accent2"/>
        </a:solidFill>
      </dgm:spPr>
      <dgm:t>
        <a:bodyPr/>
        <a:lstStyle/>
        <a:p>
          <a:r>
            <a:rPr lang="en-US">
              <a:solidFill>
                <a:schemeClr val="tx1"/>
              </a:solidFill>
            </a:rPr>
            <a:t>This Policy is Optional </a:t>
          </a:r>
        </a:p>
      </dgm:t>
    </dgm:pt>
    <dgm:pt modelId="{7063B428-A15D-4A95-99A3-0A173E6AE489}" type="parTrans" cxnId="{689ED1EB-544D-4BC0-BCD4-4A2C655EDB15}">
      <dgm:prSet/>
      <dgm:spPr/>
      <dgm:t>
        <a:bodyPr/>
        <a:lstStyle/>
        <a:p>
          <a:endParaRPr lang="en-US"/>
        </a:p>
      </dgm:t>
    </dgm:pt>
    <dgm:pt modelId="{9B6B2E51-B534-4757-8311-2FE480067E0A}" type="sibTrans" cxnId="{689ED1EB-544D-4BC0-BCD4-4A2C655EDB15}">
      <dgm:prSet/>
      <dgm:spPr/>
      <dgm:t>
        <a:bodyPr/>
        <a:lstStyle/>
        <a:p>
          <a:endParaRPr lang="en-US"/>
        </a:p>
      </dgm:t>
    </dgm:pt>
    <dgm:pt modelId="{41C1D224-EFD6-5648-9456-BE014541EB4F}" type="pres">
      <dgm:prSet presAssocID="{DCA30417-8A6F-4202-9B54-C47F3AB118B6}" presName="Name0" presStyleCnt="0">
        <dgm:presLayoutVars>
          <dgm:dir/>
          <dgm:animLvl val="lvl"/>
          <dgm:resizeHandles val="exact"/>
        </dgm:presLayoutVars>
      </dgm:prSet>
      <dgm:spPr/>
    </dgm:pt>
    <dgm:pt modelId="{05B33B64-5CEC-1948-B257-C94353889266}" type="pres">
      <dgm:prSet presAssocID="{3B24BCB0-3822-4992-8009-DE9D47D51317}" presName="boxAndChildren" presStyleCnt="0"/>
      <dgm:spPr/>
    </dgm:pt>
    <dgm:pt modelId="{B3F695E5-44E8-AA4D-880A-2B2A59BAC37D}" type="pres">
      <dgm:prSet presAssocID="{3B24BCB0-3822-4992-8009-DE9D47D51317}" presName="parentTextBox" presStyleLbl="node1" presStyleIdx="0" presStyleCnt="2"/>
      <dgm:spPr/>
    </dgm:pt>
    <dgm:pt modelId="{49CB40EE-003D-0F45-854F-EC7396E08004}" type="pres">
      <dgm:prSet presAssocID="{D1800033-ABD4-4A92-8C1F-1B1B878E81BA}" presName="sp" presStyleCnt="0"/>
      <dgm:spPr/>
    </dgm:pt>
    <dgm:pt modelId="{48BA41DC-6506-524A-990C-C70FA7E53360}" type="pres">
      <dgm:prSet presAssocID="{5B58606D-A921-4A87-9CD2-4C53787BD9DA}" presName="arrowAndChildren" presStyleCnt="0"/>
      <dgm:spPr/>
    </dgm:pt>
    <dgm:pt modelId="{8AB41A56-54C2-674A-9F8D-0B20D6F4C442}" type="pres">
      <dgm:prSet presAssocID="{5B58606D-A921-4A87-9CD2-4C53787BD9DA}" presName="parentTextArrow" presStyleLbl="node1" presStyleIdx="0" presStyleCnt="2"/>
      <dgm:spPr/>
    </dgm:pt>
    <dgm:pt modelId="{8744EB80-1BFA-3447-9899-B728F7375C65}" type="pres">
      <dgm:prSet presAssocID="{5B58606D-A921-4A87-9CD2-4C53787BD9DA}" presName="arrow" presStyleLbl="node1" presStyleIdx="1" presStyleCnt="2"/>
      <dgm:spPr/>
    </dgm:pt>
    <dgm:pt modelId="{28C0E581-26BC-5E40-956E-706C9D1647F2}" type="pres">
      <dgm:prSet presAssocID="{5B58606D-A921-4A87-9CD2-4C53787BD9DA}" presName="descendantArrow" presStyleCnt="0"/>
      <dgm:spPr/>
    </dgm:pt>
    <dgm:pt modelId="{F8758B76-E0AE-A040-BF2D-CEEA78FC9217}" type="pres">
      <dgm:prSet presAssocID="{95954750-4B53-4079-B34D-C49B099FEE74}" presName="childTextArrow" presStyleLbl="fgAccFollowNode1" presStyleIdx="0" presStyleCnt="3">
        <dgm:presLayoutVars>
          <dgm:bulletEnabled val="1"/>
        </dgm:presLayoutVars>
      </dgm:prSet>
      <dgm:spPr/>
    </dgm:pt>
    <dgm:pt modelId="{E3DB9BA9-D9CE-CE43-8803-3AE186AC1BEF}" type="pres">
      <dgm:prSet presAssocID="{793D8F11-4AE4-4E89-A6E3-915D724D1B3C}" presName="childTextArrow" presStyleLbl="fgAccFollowNode1" presStyleIdx="1" presStyleCnt="3">
        <dgm:presLayoutVars>
          <dgm:bulletEnabled val="1"/>
        </dgm:presLayoutVars>
      </dgm:prSet>
      <dgm:spPr/>
    </dgm:pt>
    <dgm:pt modelId="{1FD12F34-6FF6-0B4F-92FC-F291D2840B75}" type="pres">
      <dgm:prSet presAssocID="{52CA57C4-8FA3-49F3-973E-BB82D8D8441D}" presName="childTextArrow" presStyleLbl="fgAccFollowNode1" presStyleIdx="2" presStyleCnt="3">
        <dgm:presLayoutVars>
          <dgm:bulletEnabled val="1"/>
        </dgm:presLayoutVars>
      </dgm:prSet>
      <dgm:spPr/>
    </dgm:pt>
  </dgm:ptLst>
  <dgm:cxnLst>
    <dgm:cxn modelId="{53E58303-4C0A-4329-B044-5A64DF5EFB75}" srcId="{5B58606D-A921-4A87-9CD2-4C53787BD9DA}" destId="{95954750-4B53-4079-B34D-C49B099FEE74}" srcOrd="0" destOrd="0" parTransId="{A26D44B5-75CE-48B4-9FA5-3E724F81703B}" sibTransId="{7AFC9191-30B8-48E4-9001-54B6F2DF7BCD}"/>
    <dgm:cxn modelId="{C1107804-5D9C-4744-A81E-F9C6D1CE4C02}" srcId="{DCA30417-8A6F-4202-9B54-C47F3AB118B6}" destId="{5B58606D-A921-4A87-9CD2-4C53787BD9DA}" srcOrd="0" destOrd="0" parTransId="{624280D1-920F-447D-9EC9-98F9BF3B1BE0}" sibTransId="{D1800033-ABD4-4A92-8C1F-1B1B878E81BA}"/>
    <dgm:cxn modelId="{0834EF14-5225-534E-AC60-454ABC16544B}" type="presOf" srcId="{5B58606D-A921-4A87-9CD2-4C53787BD9DA}" destId="{8AB41A56-54C2-674A-9F8D-0B20D6F4C442}" srcOrd="0" destOrd="0" presId="urn:microsoft.com/office/officeart/2005/8/layout/process4"/>
    <dgm:cxn modelId="{998E3F26-E74F-46FB-97FB-727D938CAA38}" srcId="{5B58606D-A921-4A87-9CD2-4C53787BD9DA}" destId="{793D8F11-4AE4-4E89-A6E3-915D724D1B3C}" srcOrd="1" destOrd="0" parTransId="{D1E18947-D9A7-453A-9223-C9BC0F1E648C}" sibTransId="{DF392858-BC2C-42A9-B07F-0559517EAF99}"/>
    <dgm:cxn modelId="{06765139-D5ED-2B4C-9716-B3D947F02A18}" type="presOf" srcId="{52CA57C4-8FA3-49F3-973E-BB82D8D8441D}" destId="{1FD12F34-6FF6-0B4F-92FC-F291D2840B75}" srcOrd="0" destOrd="0" presId="urn:microsoft.com/office/officeart/2005/8/layout/process4"/>
    <dgm:cxn modelId="{9DB5804B-061F-714B-A9BE-84F96A6FD01E}" type="presOf" srcId="{DCA30417-8A6F-4202-9B54-C47F3AB118B6}" destId="{41C1D224-EFD6-5648-9456-BE014541EB4F}" srcOrd="0" destOrd="0" presId="urn:microsoft.com/office/officeart/2005/8/layout/process4"/>
    <dgm:cxn modelId="{84FC3878-AC4D-7F4B-9757-FEA55AE117B3}" type="presOf" srcId="{95954750-4B53-4079-B34D-C49B099FEE74}" destId="{F8758B76-E0AE-A040-BF2D-CEEA78FC9217}" srcOrd="0" destOrd="0" presId="urn:microsoft.com/office/officeart/2005/8/layout/process4"/>
    <dgm:cxn modelId="{386B5F87-78F6-9042-ADE5-FBF32E0539AA}" type="presOf" srcId="{3B24BCB0-3822-4992-8009-DE9D47D51317}" destId="{B3F695E5-44E8-AA4D-880A-2B2A59BAC37D}" srcOrd="0" destOrd="0" presId="urn:microsoft.com/office/officeart/2005/8/layout/process4"/>
    <dgm:cxn modelId="{9DEFC8B9-3517-E440-8817-F666AC368368}" type="presOf" srcId="{5B58606D-A921-4A87-9CD2-4C53787BD9DA}" destId="{8744EB80-1BFA-3447-9899-B728F7375C65}" srcOrd="1" destOrd="0" presId="urn:microsoft.com/office/officeart/2005/8/layout/process4"/>
    <dgm:cxn modelId="{36A918E0-8532-44E0-A249-E48B3488F921}" srcId="{5B58606D-A921-4A87-9CD2-4C53787BD9DA}" destId="{52CA57C4-8FA3-49F3-973E-BB82D8D8441D}" srcOrd="2" destOrd="0" parTransId="{4048EFCB-714A-4CD9-A94C-8FAC3A9424C1}" sibTransId="{5F640A9C-004C-4DEB-B193-F9003104C1AF}"/>
    <dgm:cxn modelId="{689ED1EB-544D-4BC0-BCD4-4A2C655EDB15}" srcId="{DCA30417-8A6F-4202-9B54-C47F3AB118B6}" destId="{3B24BCB0-3822-4992-8009-DE9D47D51317}" srcOrd="1" destOrd="0" parTransId="{7063B428-A15D-4A95-99A3-0A173E6AE489}" sibTransId="{9B6B2E51-B534-4757-8311-2FE480067E0A}"/>
    <dgm:cxn modelId="{945532FC-15AE-094F-8BB2-C53ABEDBC088}" type="presOf" srcId="{793D8F11-4AE4-4E89-A6E3-915D724D1B3C}" destId="{E3DB9BA9-D9CE-CE43-8803-3AE186AC1BEF}" srcOrd="0" destOrd="0" presId="urn:microsoft.com/office/officeart/2005/8/layout/process4"/>
    <dgm:cxn modelId="{0E50514B-3DA3-3647-B08B-7422A2C822B9}" type="presParOf" srcId="{41C1D224-EFD6-5648-9456-BE014541EB4F}" destId="{05B33B64-5CEC-1948-B257-C94353889266}" srcOrd="0" destOrd="0" presId="urn:microsoft.com/office/officeart/2005/8/layout/process4"/>
    <dgm:cxn modelId="{AD4F7E3D-D56F-7C45-9C1C-332972FAB088}" type="presParOf" srcId="{05B33B64-5CEC-1948-B257-C94353889266}" destId="{B3F695E5-44E8-AA4D-880A-2B2A59BAC37D}" srcOrd="0" destOrd="0" presId="urn:microsoft.com/office/officeart/2005/8/layout/process4"/>
    <dgm:cxn modelId="{E8DD8AB8-189F-FD4A-AA56-2A66CC60C18B}" type="presParOf" srcId="{41C1D224-EFD6-5648-9456-BE014541EB4F}" destId="{49CB40EE-003D-0F45-854F-EC7396E08004}" srcOrd="1" destOrd="0" presId="urn:microsoft.com/office/officeart/2005/8/layout/process4"/>
    <dgm:cxn modelId="{0BFACA07-F795-8C46-A5AA-0D0D6C30D452}" type="presParOf" srcId="{41C1D224-EFD6-5648-9456-BE014541EB4F}" destId="{48BA41DC-6506-524A-990C-C70FA7E53360}" srcOrd="2" destOrd="0" presId="urn:microsoft.com/office/officeart/2005/8/layout/process4"/>
    <dgm:cxn modelId="{A5582C79-13E4-0D4A-BFC0-AED5669BF7CC}" type="presParOf" srcId="{48BA41DC-6506-524A-990C-C70FA7E53360}" destId="{8AB41A56-54C2-674A-9F8D-0B20D6F4C442}" srcOrd="0" destOrd="0" presId="urn:microsoft.com/office/officeart/2005/8/layout/process4"/>
    <dgm:cxn modelId="{6DC5D3A1-B61B-3D48-BD18-D60DDFDFEA90}" type="presParOf" srcId="{48BA41DC-6506-524A-990C-C70FA7E53360}" destId="{8744EB80-1BFA-3447-9899-B728F7375C65}" srcOrd="1" destOrd="0" presId="urn:microsoft.com/office/officeart/2005/8/layout/process4"/>
    <dgm:cxn modelId="{F2D5C775-56B0-CE4A-9D02-D0819167DCC0}" type="presParOf" srcId="{48BA41DC-6506-524A-990C-C70FA7E53360}" destId="{28C0E581-26BC-5E40-956E-706C9D1647F2}" srcOrd="2" destOrd="0" presId="urn:microsoft.com/office/officeart/2005/8/layout/process4"/>
    <dgm:cxn modelId="{8D5793FF-A4D1-224C-8CE3-7C255C394AEC}" type="presParOf" srcId="{28C0E581-26BC-5E40-956E-706C9D1647F2}" destId="{F8758B76-E0AE-A040-BF2D-CEEA78FC9217}" srcOrd="0" destOrd="0" presId="urn:microsoft.com/office/officeart/2005/8/layout/process4"/>
    <dgm:cxn modelId="{5CE70DF6-3434-F04E-A09E-329014EE1E0A}" type="presParOf" srcId="{28C0E581-26BC-5E40-956E-706C9D1647F2}" destId="{E3DB9BA9-D9CE-CE43-8803-3AE186AC1BEF}" srcOrd="1" destOrd="0" presId="urn:microsoft.com/office/officeart/2005/8/layout/process4"/>
    <dgm:cxn modelId="{016373CE-79B0-2E40-9752-F960D4244FD3}" type="presParOf" srcId="{28C0E581-26BC-5E40-956E-706C9D1647F2}" destId="{1FD12F34-6FF6-0B4F-92FC-F291D2840B75}"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6396C-E32D-47DD-BB5C-09C08D0B991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67CC053-7325-4C7C-A390-27610F64F312}">
      <dgm:prSet custT="1"/>
      <dgm:spPr>
        <a:solidFill>
          <a:schemeClr val="accent2"/>
        </a:solidFill>
        <a:ln>
          <a:solidFill>
            <a:schemeClr val="tx1"/>
          </a:solidFill>
        </a:ln>
      </dgm:spPr>
      <dgm:t>
        <a:bodyPr/>
        <a:lstStyle/>
        <a:p>
          <a:r>
            <a:rPr lang="en-US" sz="4800">
              <a:solidFill>
                <a:schemeClr val="tx1"/>
              </a:solidFill>
            </a:rPr>
            <a:t>CDDER Student Roster</a:t>
          </a:r>
        </a:p>
      </dgm:t>
    </dgm:pt>
    <dgm:pt modelId="{F26AC2FE-D3F9-4A7E-ADF8-68ECDE73AD9B}" type="parTrans" cxnId="{F8034D85-7D47-4C6F-9772-AC95BCC366DE}">
      <dgm:prSet/>
      <dgm:spPr/>
      <dgm:t>
        <a:bodyPr/>
        <a:lstStyle/>
        <a:p>
          <a:endParaRPr lang="en-US"/>
        </a:p>
      </dgm:t>
    </dgm:pt>
    <dgm:pt modelId="{678210B0-AC94-4C9D-9977-90BBD515410F}" type="sibTrans" cxnId="{F8034D85-7D47-4C6F-9772-AC95BCC366DE}">
      <dgm:prSet/>
      <dgm:spPr/>
      <dgm:t>
        <a:bodyPr/>
        <a:lstStyle/>
        <a:p>
          <a:endParaRPr lang="en-US"/>
        </a:p>
      </dgm:t>
    </dgm:pt>
    <dgm:pt modelId="{09FAC099-F906-4124-A31F-2C3997AEF0AA}">
      <dgm:prSet custT="1"/>
      <dgm:spPr/>
      <dgm:t>
        <a:bodyPr/>
        <a:lstStyle/>
        <a:p>
          <a:r>
            <a:rPr lang="en-US" sz="3600" strike="noStrike">
              <a:latin typeface="Aptos Display" panose="02110004020202020204"/>
            </a:rPr>
            <a:t>Each</a:t>
          </a:r>
          <a:r>
            <a:rPr lang="en-US" sz="3600"/>
            <a:t> Trainer Name is Included </a:t>
          </a:r>
        </a:p>
      </dgm:t>
    </dgm:pt>
    <dgm:pt modelId="{64469F03-D8BB-4D88-B9BD-EA905B63CD7B}" type="parTrans" cxnId="{C3C0F85F-8E7F-4141-8071-98C070B25556}">
      <dgm:prSet/>
      <dgm:spPr/>
      <dgm:t>
        <a:bodyPr/>
        <a:lstStyle/>
        <a:p>
          <a:endParaRPr lang="en-US"/>
        </a:p>
      </dgm:t>
    </dgm:pt>
    <dgm:pt modelId="{C28F6D64-12FD-4418-A1C9-D23142F58DBC}" type="sibTrans" cxnId="{C3C0F85F-8E7F-4141-8071-98C070B25556}">
      <dgm:prSet/>
      <dgm:spPr/>
      <dgm:t>
        <a:bodyPr/>
        <a:lstStyle/>
        <a:p>
          <a:endParaRPr lang="en-US"/>
        </a:p>
      </dgm:t>
    </dgm:pt>
    <dgm:pt modelId="{1CA0947D-39B0-494B-A226-28634B3E56B6}">
      <dgm:prSet custT="1"/>
      <dgm:spPr>
        <a:solidFill>
          <a:schemeClr val="accent2"/>
        </a:solidFill>
        <a:ln>
          <a:solidFill>
            <a:schemeClr val="tx1"/>
          </a:solidFill>
        </a:ln>
      </dgm:spPr>
      <dgm:t>
        <a:bodyPr/>
        <a:lstStyle/>
        <a:p>
          <a:r>
            <a:rPr lang="en-US" sz="4800">
              <a:solidFill>
                <a:schemeClr val="tx1"/>
              </a:solidFill>
            </a:rPr>
            <a:t>TMU Student Records</a:t>
          </a:r>
        </a:p>
      </dgm:t>
    </dgm:pt>
    <dgm:pt modelId="{26CD7063-6F5D-45BF-85E7-8FBB0FB72B31}" type="parTrans" cxnId="{018AD18A-9508-4C35-B55F-C0A60830C9A9}">
      <dgm:prSet/>
      <dgm:spPr/>
      <dgm:t>
        <a:bodyPr/>
        <a:lstStyle/>
        <a:p>
          <a:endParaRPr lang="en-US"/>
        </a:p>
      </dgm:t>
    </dgm:pt>
    <dgm:pt modelId="{9CDCD399-72A1-4759-9DBA-6594CC318338}" type="sibTrans" cxnId="{018AD18A-9508-4C35-B55F-C0A60830C9A9}">
      <dgm:prSet/>
      <dgm:spPr/>
      <dgm:t>
        <a:bodyPr/>
        <a:lstStyle/>
        <a:p>
          <a:endParaRPr lang="en-US"/>
        </a:p>
      </dgm:t>
    </dgm:pt>
    <dgm:pt modelId="{BB3E0757-766E-4CBE-9E47-650C625F57A5}">
      <dgm:prSet custT="1"/>
      <dgm:spPr/>
      <dgm:t>
        <a:bodyPr/>
        <a:lstStyle/>
        <a:p>
          <a:r>
            <a:rPr lang="en-US" sz="3600" strike="noStrike">
              <a:latin typeface="Aptos Display" panose="02110004020202020204"/>
            </a:rPr>
            <a:t>Each</a:t>
          </a:r>
          <a:r>
            <a:rPr lang="en-US" sz="3600" strike="noStrike"/>
            <a:t> Trainer is Assigned Separate Students</a:t>
          </a:r>
        </a:p>
      </dgm:t>
    </dgm:pt>
    <dgm:pt modelId="{7FB14844-9C7E-4802-8109-80E66512F356}" type="parTrans" cxnId="{2113D98E-F355-4728-8EB5-BCE3F2E3619C}">
      <dgm:prSet/>
      <dgm:spPr/>
      <dgm:t>
        <a:bodyPr/>
        <a:lstStyle/>
        <a:p>
          <a:endParaRPr lang="en-US"/>
        </a:p>
      </dgm:t>
    </dgm:pt>
    <dgm:pt modelId="{B63E9BB7-0618-4C30-868E-8B654C53FEBC}" type="sibTrans" cxnId="{2113D98E-F355-4728-8EB5-BCE3F2E3619C}">
      <dgm:prSet/>
      <dgm:spPr/>
      <dgm:t>
        <a:bodyPr/>
        <a:lstStyle/>
        <a:p>
          <a:endParaRPr lang="en-US"/>
        </a:p>
      </dgm:t>
    </dgm:pt>
    <dgm:pt modelId="{EB8805C2-D750-4A4C-8D45-5577A718B3D4}" type="pres">
      <dgm:prSet presAssocID="{3176396C-E32D-47DD-BB5C-09C08D0B9911}" presName="linear" presStyleCnt="0">
        <dgm:presLayoutVars>
          <dgm:animLvl val="lvl"/>
          <dgm:resizeHandles val="exact"/>
        </dgm:presLayoutVars>
      </dgm:prSet>
      <dgm:spPr/>
    </dgm:pt>
    <dgm:pt modelId="{95391BF8-D61C-C248-9112-055684B80D58}" type="pres">
      <dgm:prSet presAssocID="{367CC053-7325-4C7C-A390-27610F64F312}" presName="parentText" presStyleLbl="node1" presStyleIdx="0" presStyleCnt="2">
        <dgm:presLayoutVars>
          <dgm:chMax val="0"/>
          <dgm:bulletEnabled val="1"/>
        </dgm:presLayoutVars>
      </dgm:prSet>
      <dgm:spPr/>
    </dgm:pt>
    <dgm:pt modelId="{6B40E55B-793E-3D41-846A-DD98CBBBDD7C}" type="pres">
      <dgm:prSet presAssocID="{367CC053-7325-4C7C-A390-27610F64F312}" presName="childText" presStyleLbl="revTx" presStyleIdx="0" presStyleCnt="2">
        <dgm:presLayoutVars>
          <dgm:bulletEnabled val="1"/>
        </dgm:presLayoutVars>
      </dgm:prSet>
      <dgm:spPr/>
    </dgm:pt>
    <dgm:pt modelId="{3C83D9C2-A1F6-3948-B4C0-EBE46D696E70}" type="pres">
      <dgm:prSet presAssocID="{1CA0947D-39B0-494B-A226-28634B3E56B6}" presName="parentText" presStyleLbl="node1" presStyleIdx="1" presStyleCnt="2">
        <dgm:presLayoutVars>
          <dgm:chMax val="0"/>
          <dgm:bulletEnabled val="1"/>
        </dgm:presLayoutVars>
      </dgm:prSet>
      <dgm:spPr/>
    </dgm:pt>
    <dgm:pt modelId="{E2CC75E0-1CBD-F74F-A2C8-C489CF579971}" type="pres">
      <dgm:prSet presAssocID="{1CA0947D-39B0-494B-A226-28634B3E56B6}" presName="childText" presStyleLbl="revTx" presStyleIdx="1" presStyleCnt="2">
        <dgm:presLayoutVars>
          <dgm:bulletEnabled val="1"/>
        </dgm:presLayoutVars>
      </dgm:prSet>
      <dgm:spPr/>
    </dgm:pt>
  </dgm:ptLst>
  <dgm:cxnLst>
    <dgm:cxn modelId="{AD43082D-BFAD-6A45-B169-F48FFB966C9A}" type="presOf" srcId="{367CC053-7325-4C7C-A390-27610F64F312}" destId="{95391BF8-D61C-C248-9112-055684B80D58}" srcOrd="0" destOrd="0" presId="urn:microsoft.com/office/officeart/2005/8/layout/vList2"/>
    <dgm:cxn modelId="{C3C0F85F-8E7F-4141-8071-98C070B25556}" srcId="{367CC053-7325-4C7C-A390-27610F64F312}" destId="{09FAC099-F906-4124-A31F-2C3997AEF0AA}" srcOrd="0" destOrd="0" parTransId="{64469F03-D8BB-4D88-B9BD-EA905B63CD7B}" sibTransId="{C28F6D64-12FD-4418-A1C9-D23142F58DBC}"/>
    <dgm:cxn modelId="{74382750-C9AC-9A4E-8E8F-616441F1000D}" type="presOf" srcId="{1CA0947D-39B0-494B-A226-28634B3E56B6}" destId="{3C83D9C2-A1F6-3948-B4C0-EBE46D696E70}" srcOrd="0" destOrd="0" presId="urn:microsoft.com/office/officeart/2005/8/layout/vList2"/>
    <dgm:cxn modelId="{F8034D85-7D47-4C6F-9772-AC95BCC366DE}" srcId="{3176396C-E32D-47DD-BB5C-09C08D0B9911}" destId="{367CC053-7325-4C7C-A390-27610F64F312}" srcOrd="0" destOrd="0" parTransId="{F26AC2FE-D3F9-4A7E-ADF8-68ECDE73AD9B}" sibTransId="{678210B0-AC94-4C9D-9977-90BBD515410F}"/>
    <dgm:cxn modelId="{018AD18A-9508-4C35-B55F-C0A60830C9A9}" srcId="{3176396C-E32D-47DD-BB5C-09C08D0B9911}" destId="{1CA0947D-39B0-494B-A226-28634B3E56B6}" srcOrd="1" destOrd="0" parTransId="{26CD7063-6F5D-45BF-85E7-8FBB0FB72B31}" sibTransId="{9CDCD399-72A1-4759-9DBA-6594CC318338}"/>
    <dgm:cxn modelId="{0C67648C-012B-8E42-939C-1A16CD2D21B9}" type="presOf" srcId="{3176396C-E32D-47DD-BB5C-09C08D0B9911}" destId="{EB8805C2-D750-4A4C-8D45-5577A718B3D4}" srcOrd="0" destOrd="0" presId="urn:microsoft.com/office/officeart/2005/8/layout/vList2"/>
    <dgm:cxn modelId="{2113D98E-F355-4728-8EB5-BCE3F2E3619C}" srcId="{1CA0947D-39B0-494B-A226-28634B3E56B6}" destId="{BB3E0757-766E-4CBE-9E47-650C625F57A5}" srcOrd="0" destOrd="0" parTransId="{7FB14844-9C7E-4802-8109-80E66512F356}" sibTransId="{B63E9BB7-0618-4C30-868E-8B654C53FEBC}"/>
    <dgm:cxn modelId="{D1A6CFD6-7444-3E46-B818-E652022CB160}" type="presOf" srcId="{09FAC099-F906-4124-A31F-2C3997AEF0AA}" destId="{6B40E55B-793E-3D41-846A-DD98CBBBDD7C}" srcOrd="0" destOrd="0" presId="urn:microsoft.com/office/officeart/2005/8/layout/vList2"/>
    <dgm:cxn modelId="{A4FE18DD-DF4C-3D42-A3D4-A8BE47DFC4EF}" type="presOf" srcId="{BB3E0757-766E-4CBE-9E47-650C625F57A5}" destId="{E2CC75E0-1CBD-F74F-A2C8-C489CF579971}" srcOrd="0" destOrd="0" presId="urn:microsoft.com/office/officeart/2005/8/layout/vList2"/>
    <dgm:cxn modelId="{A267D2A0-6B63-2B4F-A59F-E3A0B52C4B3D}" type="presParOf" srcId="{EB8805C2-D750-4A4C-8D45-5577A718B3D4}" destId="{95391BF8-D61C-C248-9112-055684B80D58}" srcOrd="0" destOrd="0" presId="urn:microsoft.com/office/officeart/2005/8/layout/vList2"/>
    <dgm:cxn modelId="{2F255A1B-B432-3948-83B5-666D5E1E4E30}" type="presParOf" srcId="{EB8805C2-D750-4A4C-8D45-5577A718B3D4}" destId="{6B40E55B-793E-3D41-846A-DD98CBBBDD7C}" srcOrd="1" destOrd="0" presId="urn:microsoft.com/office/officeart/2005/8/layout/vList2"/>
    <dgm:cxn modelId="{25CDA1E0-D274-EC42-9A6B-F6D7C8F5745D}" type="presParOf" srcId="{EB8805C2-D750-4A4C-8D45-5577A718B3D4}" destId="{3C83D9C2-A1F6-3948-B4C0-EBE46D696E70}" srcOrd="2" destOrd="0" presId="urn:microsoft.com/office/officeart/2005/8/layout/vList2"/>
    <dgm:cxn modelId="{1FD33ECA-5BF4-D140-8801-8DC9640F033C}" type="presParOf" srcId="{EB8805C2-D750-4A4C-8D45-5577A718B3D4}" destId="{E2CC75E0-1CBD-F74F-A2C8-C489CF5799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45283-0CC7-4445-9572-D7C134C24E09}">
      <dsp:nvSpPr>
        <dsp:cNvPr id="0" name=""/>
        <dsp:cNvSpPr/>
      </dsp:nvSpPr>
      <dsp:spPr>
        <a:xfrm rot="5400000">
          <a:off x="1926950" y="449793"/>
          <a:ext cx="3481070" cy="3451751"/>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a:t>Online MAP Certification Course</a:t>
          </a:r>
          <a:endParaRPr lang="en-US" sz="3400" kern="1200"/>
        </a:p>
        <a:p>
          <a:pPr marL="285750" lvl="1" indent="-285750" algn="l" defTabSz="1511300">
            <a:lnSpc>
              <a:spcPct val="90000"/>
            </a:lnSpc>
            <a:spcBef>
              <a:spcPct val="0"/>
            </a:spcBef>
            <a:spcAft>
              <a:spcPct val="15000"/>
            </a:spcAft>
            <a:buChar char="•"/>
          </a:pPr>
          <a:r>
            <a:rPr lang="en-US" sz="3400" kern="1200"/>
            <a:t>Face-to-Face </a:t>
          </a:r>
        </a:p>
        <a:p>
          <a:pPr marL="571500" lvl="2" indent="-285750" algn="l" defTabSz="1422400">
            <a:lnSpc>
              <a:spcPct val="90000"/>
            </a:lnSpc>
            <a:spcBef>
              <a:spcPct val="0"/>
            </a:spcBef>
            <a:spcAft>
              <a:spcPct val="15000"/>
            </a:spcAft>
            <a:buSzPct val="75000"/>
            <a:buFont typeface="Courier New" panose="02070309020205020404" pitchFamily="49" charset="0"/>
            <a:buChar char="o"/>
          </a:pPr>
          <a:r>
            <a:rPr lang="en-US" sz="3200" kern="1200"/>
            <a:t>In-Person or Live Virtual </a:t>
          </a:r>
          <a:endParaRPr lang="en-US" sz="3400" kern="1200"/>
        </a:p>
      </dsp:txBody>
      <dsp:txXfrm rot="-5400000">
        <a:off x="1941610" y="603635"/>
        <a:ext cx="3283250" cy="3144068"/>
      </dsp:txXfrm>
    </dsp:sp>
    <dsp:sp modelId="{ED8003E7-EC1E-1846-9CB4-9F252DB8BED1}">
      <dsp:nvSpPr>
        <dsp:cNvPr id="0" name=""/>
        <dsp:cNvSpPr/>
      </dsp:nvSpPr>
      <dsp:spPr>
        <a:xfrm>
          <a:off x="0" y="0"/>
          <a:ext cx="1941609" cy="435133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tx1"/>
              </a:solidFill>
            </a:rPr>
            <a:t>MAP Certification Hybrid Training</a:t>
          </a:r>
        </a:p>
      </dsp:txBody>
      <dsp:txXfrm>
        <a:off x="94782" y="94782"/>
        <a:ext cx="1752045" cy="4161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695E5-44E8-AA4D-880A-2B2A59BAC37D}">
      <dsp:nvSpPr>
        <dsp:cNvPr id="0" name=""/>
        <dsp:cNvSpPr/>
      </dsp:nvSpPr>
      <dsp:spPr>
        <a:xfrm>
          <a:off x="0" y="3013313"/>
          <a:ext cx="5916603" cy="197705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rPr>
            <a:t>This Policy is Optional </a:t>
          </a:r>
        </a:p>
      </dsp:txBody>
      <dsp:txXfrm>
        <a:off x="0" y="3013313"/>
        <a:ext cx="5916603" cy="1977059"/>
      </dsp:txXfrm>
    </dsp:sp>
    <dsp:sp modelId="{8744EB80-1BFA-3447-9899-B728F7375C65}">
      <dsp:nvSpPr>
        <dsp:cNvPr id="0" name=""/>
        <dsp:cNvSpPr/>
      </dsp:nvSpPr>
      <dsp:spPr>
        <a:xfrm rot="10800000">
          <a:off x="0" y="2251"/>
          <a:ext cx="5916603" cy="3040717"/>
        </a:xfrm>
        <a:prstGeom prst="upArrowCallou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rPr>
            <a:t>MAP Certified Staff May Administer Insulin</a:t>
          </a:r>
        </a:p>
      </dsp:txBody>
      <dsp:txXfrm rot="-10800000">
        <a:off x="0" y="2251"/>
        <a:ext cx="5916603" cy="1067291"/>
      </dsp:txXfrm>
    </dsp:sp>
    <dsp:sp modelId="{F8758B76-E0AE-A040-BF2D-CEEA78FC9217}">
      <dsp:nvSpPr>
        <dsp:cNvPr id="0" name=""/>
        <dsp:cNvSpPr/>
      </dsp:nvSpPr>
      <dsp:spPr>
        <a:xfrm>
          <a:off x="2888" y="1069543"/>
          <a:ext cx="1970275" cy="909174"/>
        </a:xfrm>
        <a:prstGeom prst="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Current Massachusetts CNA Certification</a:t>
          </a:r>
        </a:p>
      </dsp:txBody>
      <dsp:txXfrm>
        <a:off x="2888" y="1069543"/>
        <a:ext cx="1970275" cy="909174"/>
      </dsp:txXfrm>
    </dsp:sp>
    <dsp:sp modelId="{E3DB9BA9-D9CE-CE43-8803-3AE186AC1BEF}">
      <dsp:nvSpPr>
        <dsp:cNvPr id="0" name=""/>
        <dsp:cNvSpPr/>
      </dsp:nvSpPr>
      <dsp:spPr>
        <a:xfrm>
          <a:off x="1973163" y="1069543"/>
          <a:ext cx="1970275" cy="909174"/>
        </a:xfrm>
        <a:prstGeom prst="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Specialized Insulin Training </a:t>
          </a:r>
        </a:p>
      </dsp:txBody>
      <dsp:txXfrm>
        <a:off x="1973163" y="1069543"/>
        <a:ext cx="1970275" cy="909174"/>
      </dsp:txXfrm>
    </dsp:sp>
    <dsp:sp modelId="{1FD12F34-6FF6-0B4F-92FC-F291D2840B75}">
      <dsp:nvSpPr>
        <dsp:cNvPr id="0" name=""/>
        <dsp:cNvSpPr/>
      </dsp:nvSpPr>
      <dsp:spPr>
        <a:xfrm>
          <a:off x="3943439" y="1069543"/>
          <a:ext cx="1970275" cy="909174"/>
        </a:xfrm>
        <a:prstGeom prst="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Two Insulin Trained Certified Staff Present for Administration </a:t>
          </a:r>
        </a:p>
      </dsp:txBody>
      <dsp:txXfrm>
        <a:off x="3943439" y="1069543"/>
        <a:ext cx="1970275" cy="909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91BF8-D61C-C248-9112-055684B80D58}">
      <dsp:nvSpPr>
        <dsp:cNvPr id="0" name=""/>
        <dsp:cNvSpPr/>
      </dsp:nvSpPr>
      <dsp:spPr>
        <a:xfrm>
          <a:off x="0" y="108687"/>
          <a:ext cx="9601200" cy="1216800"/>
        </a:xfrm>
        <a:prstGeom prst="roundRect">
          <a:avLst/>
        </a:prstGeom>
        <a:solidFill>
          <a:schemeClr val="accent2"/>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solidFill>
                <a:schemeClr val="tx1"/>
              </a:solidFill>
            </a:rPr>
            <a:t>CDDER Student Roster</a:t>
          </a:r>
        </a:p>
      </dsp:txBody>
      <dsp:txXfrm>
        <a:off x="59399" y="168086"/>
        <a:ext cx="9482402" cy="1098002"/>
      </dsp:txXfrm>
    </dsp:sp>
    <dsp:sp modelId="{6B40E55B-793E-3D41-846A-DD98CBBBDD7C}">
      <dsp:nvSpPr>
        <dsp:cNvPr id="0" name=""/>
        <dsp:cNvSpPr/>
      </dsp:nvSpPr>
      <dsp:spPr>
        <a:xfrm>
          <a:off x="0" y="1325487"/>
          <a:ext cx="96012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strike="noStrike" kern="1200">
              <a:latin typeface="Aptos Display" panose="02110004020202020204"/>
            </a:rPr>
            <a:t>Each</a:t>
          </a:r>
          <a:r>
            <a:rPr lang="en-US" sz="3600" kern="1200"/>
            <a:t> Trainer Name is Included </a:t>
          </a:r>
        </a:p>
      </dsp:txBody>
      <dsp:txXfrm>
        <a:off x="0" y="1325487"/>
        <a:ext cx="9601200" cy="1076400"/>
      </dsp:txXfrm>
    </dsp:sp>
    <dsp:sp modelId="{3C83D9C2-A1F6-3948-B4C0-EBE46D696E70}">
      <dsp:nvSpPr>
        <dsp:cNvPr id="0" name=""/>
        <dsp:cNvSpPr/>
      </dsp:nvSpPr>
      <dsp:spPr>
        <a:xfrm>
          <a:off x="0" y="2401887"/>
          <a:ext cx="9601200" cy="1216800"/>
        </a:xfrm>
        <a:prstGeom prst="roundRect">
          <a:avLst/>
        </a:prstGeom>
        <a:solidFill>
          <a:schemeClr val="accent2"/>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solidFill>
                <a:schemeClr val="tx1"/>
              </a:solidFill>
            </a:rPr>
            <a:t>TMU Student Records</a:t>
          </a:r>
        </a:p>
      </dsp:txBody>
      <dsp:txXfrm>
        <a:off x="59399" y="2461286"/>
        <a:ext cx="9482402" cy="1098002"/>
      </dsp:txXfrm>
    </dsp:sp>
    <dsp:sp modelId="{E2CC75E0-1CBD-F74F-A2C8-C489CF579971}">
      <dsp:nvSpPr>
        <dsp:cNvPr id="0" name=""/>
        <dsp:cNvSpPr/>
      </dsp:nvSpPr>
      <dsp:spPr>
        <a:xfrm>
          <a:off x="0" y="3618688"/>
          <a:ext cx="96012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strike="noStrike" kern="1200">
              <a:latin typeface="Aptos Display" panose="02110004020202020204"/>
            </a:rPr>
            <a:t>Each</a:t>
          </a:r>
          <a:r>
            <a:rPr lang="en-US" sz="3600" strike="noStrike" kern="1200"/>
            <a:t> Trainer is Assigned Separate Students</a:t>
          </a:r>
        </a:p>
      </dsp:txBody>
      <dsp:txXfrm>
        <a:off x="0" y="3618688"/>
        <a:ext cx="96012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E1FCE-F804-461D-85CD-C465AD65FA54}"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9342D-4D70-4601-AFC6-9A21130EE24C}" type="slidenum">
              <a:rPr lang="en-US" smtClean="0"/>
              <a:t>‹#›</a:t>
            </a:fld>
            <a:endParaRPr lang="en-US"/>
          </a:p>
        </p:txBody>
      </p:sp>
    </p:spTree>
    <p:extLst>
      <p:ext uri="{BB962C8B-B14F-4D97-AF65-F5344CB8AC3E}">
        <p14:creationId xmlns:p14="http://schemas.microsoft.com/office/powerpoint/2010/main" val="376407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Spring 2025 MAP Trainer Webinar. I am Holly Easton, a Department of Developmental Services MAP Coordinator, and I am your webinar presenter. By viewing webinars marked as required within the specified time period, you’ll meet the MAP Trainer meeting attendance requirement. After the webinar, you’re encouraged to contact your MAP Coordinator if you have any questions or need further clarification on a topic presented.</a:t>
            </a:r>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1</a:t>
            </a:fld>
            <a:endParaRPr lang="en-US"/>
          </a:p>
        </p:txBody>
      </p:sp>
    </p:spTree>
    <p:extLst>
      <p:ext uri="{BB962C8B-B14F-4D97-AF65-F5344CB8AC3E}">
        <p14:creationId xmlns:p14="http://schemas.microsoft.com/office/powerpoint/2010/main" val="404735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solidFill>
                  <a:srgbClr val="000000"/>
                </a:solidFill>
                <a:effectLst>
                  <a:outerShdw sx="0" sy="0">
                    <a:srgbClr val="000000"/>
                  </a:outerShdw>
                </a:effectLst>
                <a:ea typeface="Times New Roman" panose="02020603050405020304" pitchFamily="18" charset="0"/>
              </a:rPr>
              <a:t>Language in MAP Policy 12-2 now recognizes that some MAP</a:t>
            </a:r>
            <a:r>
              <a:rPr lang="en-US" sz="1200" u="none" strike="noStrike" kern="0" spc="0" dirty="0">
                <a:ln>
                  <a:noFill/>
                </a:ln>
                <a:solidFill>
                  <a:srgbClr val="000000"/>
                </a:solidFill>
                <a:effectLst>
                  <a:outerShdw sx="0" sy="0">
                    <a:srgbClr val="000000"/>
                  </a:outerShdw>
                </a:effectLst>
                <a:latin typeface="+mn-lt"/>
                <a:ea typeface="Times New Roman" panose="02020603050405020304" pitchFamily="18" charset="0"/>
              </a:rPr>
              <a:t> Registered sites (e.g., Day Programs) are not operational 24-hours per day/7-days per week</a:t>
            </a:r>
            <a:r>
              <a:rPr lang="en-US" kern="0" dirty="0">
                <a:solidFill>
                  <a:srgbClr val="000000"/>
                </a:solidFill>
                <a:effectLst>
                  <a:outerShdw sx="0" sy="0">
                    <a:srgbClr val="000000"/>
                  </a:outerShdw>
                </a:effectLst>
                <a:ea typeface="Times New Roman" panose="02020603050405020304" pitchFamily="18" charset="0"/>
              </a:rPr>
              <a:t>. These sites </a:t>
            </a:r>
            <a:r>
              <a:rPr lang="en-US" sz="1200" u="none" strike="noStrike" kern="0" spc="0" dirty="0">
                <a:ln>
                  <a:noFill/>
                </a:ln>
                <a:solidFill>
                  <a:srgbClr val="000000"/>
                </a:solidFill>
                <a:effectLst>
                  <a:outerShdw sx="0" sy="0">
                    <a:srgbClr val="000000"/>
                  </a:outerShdw>
                </a:effectLst>
                <a:latin typeface="+mn-lt"/>
                <a:ea typeface="Times New Roman" panose="02020603050405020304" pitchFamily="18" charset="0"/>
              </a:rPr>
              <a:t>are exempt from reconciling the Schedule II-V </a:t>
            </a:r>
            <a:r>
              <a:rPr lang="en-US" kern="0" dirty="0">
                <a:solidFill>
                  <a:srgbClr val="000000"/>
                </a:solidFill>
                <a:effectLst>
                  <a:outerShdw sx="0" sy="0">
                    <a:srgbClr val="000000"/>
                  </a:outerShdw>
                </a:effectLst>
                <a:ea typeface="Times New Roman" panose="02020603050405020304" pitchFamily="18" charset="0"/>
              </a:rPr>
              <a:t>medications </a:t>
            </a:r>
            <a:r>
              <a:rPr lang="en-US" sz="1200" u="none" strike="noStrike" kern="0" spc="0" dirty="0">
                <a:ln>
                  <a:noFill/>
                </a:ln>
                <a:solidFill>
                  <a:srgbClr val="000000"/>
                </a:solidFill>
                <a:effectLst>
                  <a:outerShdw sx="0" sy="0">
                    <a:srgbClr val="000000"/>
                  </a:outerShdw>
                </a:effectLst>
                <a:latin typeface="+mn-lt"/>
                <a:ea typeface="Times New Roman" panose="02020603050405020304" pitchFamily="18" charset="0"/>
              </a:rPr>
              <a:t>and high-risk Schedule VI </a:t>
            </a:r>
            <a:r>
              <a:rPr lang="en-US" kern="0" dirty="0">
                <a:solidFill>
                  <a:srgbClr val="000000"/>
                </a:solidFill>
                <a:effectLst>
                  <a:outerShdw sx="0" sy="0">
                    <a:srgbClr val="000000"/>
                  </a:outerShdw>
                </a:effectLst>
                <a:ea typeface="Times New Roman" panose="02020603050405020304" pitchFamily="18" charset="0"/>
              </a:rPr>
              <a:t>medications</a:t>
            </a:r>
            <a:r>
              <a:rPr lang="en-US" sz="1200" u="none" strike="noStrike" kern="0" spc="0" dirty="0">
                <a:ln>
                  <a:noFill/>
                </a:ln>
                <a:solidFill>
                  <a:srgbClr val="000000"/>
                </a:solidFill>
                <a:effectLst>
                  <a:outerShdw sx="0" sy="0">
                    <a:srgbClr val="000000"/>
                  </a:outerShdw>
                </a:effectLst>
                <a:latin typeface="+mn-lt"/>
                <a:ea typeface="Times New Roman" panose="02020603050405020304" pitchFamily="18" charset="0"/>
              </a:rPr>
              <a:t> on the days the Program is closed.</a:t>
            </a:r>
            <a:endParaRPr lang="en-US" sz="1200" u="none" strike="noStrike" kern="0" spc="0" dirty="0">
              <a:ln>
                <a:noFill/>
              </a:ln>
              <a:effectLst>
                <a:outerShdw sx="0" sy="0">
                  <a:srgbClr val="000000"/>
                </a:outerShdw>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10</a:t>
            </a:fld>
            <a:endParaRPr lang="en-US"/>
          </a:p>
        </p:txBody>
      </p:sp>
    </p:spTree>
    <p:extLst>
      <p:ext uri="{BB962C8B-B14F-4D97-AF65-F5344CB8AC3E}">
        <p14:creationId xmlns:p14="http://schemas.microsoft.com/office/powerpoint/2010/main" val="169818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ffectLst/>
                <a:latin typeface="+mn-lt"/>
                <a:ea typeface="Times New Roman" panose="02020603050405020304" pitchFamily="18" charset="0"/>
              </a:rPr>
              <a:t>Certified staff are permitted to administer topical medication to minor skin conditions such as redness, a rash,</a:t>
            </a:r>
            <a:r>
              <a:rPr lang="en-US">
                <a:ea typeface="Times New Roman" panose="02020603050405020304" pitchFamily="18" charset="0"/>
              </a:rPr>
              <a:t> </a:t>
            </a:r>
            <a:r>
              <a:rPr lang="en-US" sz="1200">
                <a:effectLst/>
                <a:latin typeface="+mn-lt"/>
                <a:ea typeface="Times New Roman" panose="02020603050405020304" pitchFamily="18" charset="0"/>
              </a:rPr>
              <a:t>mild abrasions, etc. </a:t>
            </a:r>
            <a:r>
              <a:rPr lang="en-US">
                <a:ea typeface="Times New Roman" panose="02020603050405020304" pitchFamily="18" charset="0"/>
              </a:rPr>
              <a:t>MAP Policy</a:t>
            </a:r>
            <a:r>
              <a:rPr lang="en-US" sz="1200">
                <a:effectLst/>
                <a:latin typeface="+mn-lt"/>
                <a:ea typeface="Times New Roman" panose="02020603050405020304" pitchFamily="18" charset="0"/>
              </a:rPr>
              <a:t> </a:t>
            </a:r>
            <a:r>
              <a:rPr lang="en-US">
                <a:ea typeface="Times New Roman" panose="02020603050405020304" pitchFamily="18" charset="0"/>
              </a:rPr>
              <a:t>13-1 clarifies</a:t>
            </a:r>
            <a:r>
              <a:rPr lang="en-US" sz="1200">
                <a:effectLst/>
                <a:latin typeface="+mn-lt"/>
                <a:ea typeface="Times New Roman" panose="02020603050405020304" pitchFamily="18" charset="0"/>
              </a:rPr>
              <a:t> that MAP Certified staff are not permitted to administer topical medication to certain skin conditions, such as open wounds that require additional care and treatment.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11</a:t>
            </a:fld>
            <a:endParaRPr lang="en-US"/>
          </a:p>
        </p:txBody>
      </p:sp>
    </p:spTree>
    <p:extLst>
      <p:ext uri="{BB962C8B-B14F-4D97-AF65-F5344CB8AC3E}">
        <p14:creationId xmlns:p14="http://schemas.microsoft.com/office/powerpoint/2010/main" val="235842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Times New Roman" panose="02020603050405020304" pitchFamily="18" charset="0"/>
              </a:rPr>
              <a:t>Language was added to MAP Policy 14-1 to reflect the need for additional</a:t>
            </a:r>
            <a:r>
              <a:rPr lang="en-US" sz="1200">
                <a:effectLst/>
                <a:latin typeface="+mn-lt"/>
                <a:ea typeface="Times New Roman" panose="02020603050405020304" pitchFamily="18" charset="0"/>
              </a:rPr>
              <a:t> Service Provider Policies</a:t>
            </a:r>
            <a:r>
              <a:rPr lang="en-US">
                <a:ea typeface="Times New Roman" panose="02020603050405020304" pitchFamily="18" charset="0"/>
              </a:rPr>
              <a:t> </a:t>
            </a:r>
            <a:r>
              <a:rPr lang="en-US" sz="1200">
                <a:effectLst/>
                <a:latin typeface="+mn-lt"/>
                <a:ea typeface="Times New Roman" panose="02020603050405020304" pitchFamily="18" charset="0"/>
              </a:rPr>
              <a:t>if a service provider chooses to train MAP Certified staff to administer </a:t>
            </a:r>
            <a:r>
              <a:rPr lang="en-US">
                <a:ea typeface="Times New Roman" panose="02020603050405020304" pitchFamily="18" charset="0"/>
              </a:rPr>
              <a:t>insulin or injectable</a:t>
            </a:r>
            <a:r>
              <a:rPr lang="en-US" sz="1200">
                <a:effectLst/>
                <a:latin typeface="+mn-lt"/>
                <a:ea typeface="Times New Roman" panose="02020603050405020304" pitchFamily="18" charset="0"/>
              </a:rPr>
              <a:t> </a:t>
            </a:r>
            <a:r>
              <a:rPr lang="en-US">
                <a:ea typeface="Times New Roman" panose="02020603050405020304" pitchFamily="18" charset="0"/>
              </a:rPr>
              <a:t>Schedule</a:t>
            </a:r>
            <a:r>
              <a:rPr lang="en-US" sz="1200">
                <a:effectLst/>
                <a:latin typeface="+mn-lt"/>
                <a:ea typeface="Times New Roman" panose="02020603050405020304" pitchFamily="18" charset="0"/>
              </a:rPr>
              <a:t> VI medications as indicated in MAP Policy Section 19.</a:t>
            </a: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12</a:t>
            </a:fld>
            <a:endParaRPr lang="en-US"/>
          </a:p>
        </p:txBody>
      </p:sp>
    </p:spTree>
    <p:extLst>
      <p:ext uri="{BB962C8B-B14F-4D97-AF65-F5344CB8AC3E}">
        <p14:creationId xmlns:p14="http://schemas.microsoft.com/office/powerpoint/2010/main" val="89920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8F9FB-2DF5-57F4-EEFC-AC9489443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C0A80-1369-2B8C-581F-D7290E04A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5497B-99A8-9543-1D38-D12E86587936}"/>
              </a:ext>
            </a:extLst>
          </p:cNvPr>
          <p:cNvSpPr>
            <a:spLocks noGrp="1"/>
          </p:cNvSpPr>
          <p:nvPr>
            <p:ph type="body" idx="1"/>
          </p:nvPr>
        </p:nvSpPr>
        <p:spPr/>
        <p:txBody>
          <a:bodyPr/>
          <a:lstStyle/>
          <a:p>
            <a:r>
              <a:rPr lang="en-US"/>
              <a:t>MAP Policy 19-4 now indicates that after initial G or J tube training by an RN or HCP, an LPN who is able to demonstrate initial and continued competence in medication administration via G or J tube may provide subsequent training.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Arial" panose="020B06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93AABDD4-96D2-67A6-B953-AE6A8ED8AE92}"/>
              </a:ext>
            </a:extLst>
          </p:cNvPr>
          <p:cNvSpPr>
            <a:spLocks noGrp="1"/>
          </p:cNvSpPr>
          <p:nvPr>
            <p:ph type="sldNum" sz="quarter" idx="5"/>
          </p:nvPr>
        </p:nvSpPr>
        <p:spPr/>
        <p:txBody>
          <a:bodyPr/>
          <a:lstStyle/>
          <a:p>
            <a:fld id="{A539342D-4D70-4601-AFC6-9A21130EE24C}" type="slidenum">
              <a:rPr lang="en-US" smtClean="0"/>
              <a:t>13</a:t>
            </a:fld>
            <a:endParaRPr lang="en-US"/>
          </a:p>
        </p:txBody>
      </p:sp>
    </p:spTree>
    <p:extLst>
      <p:ext uri="{BB962C8B-B14F-4D97-AF65-F5344CB8AC3E}">
        <p14:creationId xmlns:p14="http://schemas.microsoft.com/office/powerpoint/2010/main" val="237579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mn-lt"/>
              </a:rPr>
              <a:t>The FDA recently removed Clozapine from the </a:t>
            </a:r>
            <a:r>
              <a:rPr lang="en-US" sz="1200">
                <a:solidFill>
                  <a:schemeClr val="tx1"/>
                </a:solidFill>
                <a:effectLst/>
                <a:latin typeface="+mn-lt"/>
                <a:ea typeface="Times New Roman" panose="02020603050405020304" pitchFamily="18" charset="0"/>
                <a:cs typeface="Aptos" panose="020B0004020202020204" pitchFamily="34" charset="0"/>
              </a:rPr>
              <a:t>Risk Evaluation and Mitigation Strategies Program, known as the</a:t>
            </a:r>
            <a:r>
              <a:rPr lang="en-US">
                <a:solidFill>
                  <a:schemeClr val="tx1"/>
                </a:solidFill>
                <a:latin typeface="+mn-lt"/>
              </a:rPr>
              <a:t> REMS program. This means that pharmacies are no longer required to receive lab results prior to dispensing the medication. Clozapine remains a “high-alert” medication with additional training requirements. For further information, please see the advisory at the link on your screen. MAP Policy </a:t>
            </a:r>
            <a:r>
              <a:rPr lang="en-US">
                <a:solidFill>
                  <a:schemeClr val="tx1"/>
                </a:solidFill>
              </a:rPr>
              <a:t>19-8 has</a:t>
            </a:r>
            <a:r>
              <a:rPr lang="en-US">
                <a:solidFill>
                  <a:schemeClr val="tx1"/>
                </a:solidFill>
                <a:latin typeface="+mn-lt"/>
              </a:rPr>
              <a:t> been updated to reflect these changes.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Times New Roman" panose="02020603050405020304" pitchFamily="18" charset="0"/>
            </a:endParaRPr>
          </a:p>
          <a:p>
            <a:endParaRPr lang="en-US"/>
          </a:p>
          <a:p>
            <a:pPr>
              <a:buNone/>
            </a:pPr>
            <a:endParaRPr lang="en-US">
              <a:effectLst/>
            </a:endParaRPr>
          </a:p>
          <a:p>
            <a:pPr marL="457200" marR="0" lvl="1" indent="0">
              <a:buFont typeface="Courier New" panose="02070309020205020404" pitchFamily="49" charset="0"/>
              <a:buNone/>
            </a:pPr>
            <a:endParaRPr lang="en-US" sz="1100">
              <a:effectLst/>
              <a:latin typeface="Aptos" panose="020B0004020202020204" pitchFamily="34" charset="0"/>
              <a:ea typeface="Calibri" panose="020F050202020403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14</a:t>
            </a:fld>
            <a:endParaRPr lang="en-US"/>
          </a:p>
        </p:txBody>
      </p:sp>
    </p:spTree>
    <p:extLst>
      <p:ext uri="{BB962C8B-B14F-4D97-AF65-F5344CB8AC3E}">
        <p14:creationId xmlns:p14="http://schemas.microsoft.com/office/powerpoint/2010/main" val="373105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Times New Roman" panose="02020603050405020304" pitchFamily="18" charset="0"/>
              </a:rPr>
              <a:t>MAP Policy 19-9 and linked</a:t>
            </a:r>
            <a:r>
              <a:rPr lang="en-US" sz="1200" dirty="0">
                <a:solidFill>
                  <a:schemeClr val="tx1"/>
                </a:solidFill>
                <a:effectLst/>
                <a:latin typeface="+mn-lt"/>
                <a:ea typeface="Times New Roman" panose="02020603050405020304" pitchFamily="18" charset="0"/>
              </a:rPr>
              <a:t> competency evaluation forms</a:t>
            </a:r>
            <a:r>
              <a:rPr lang="en-US" dirty="0">
                <a:ea typeface="Times New Roman" panose="02020603050405020304" pitchFamily="18" charset="0"/>
              </a:rPr>
              <a:t> allow </a:t>
            </a:r>
            <a:r>
              <a:rPr lang="en-US" sz="1200" dirty="0">
                <a:solidFill>
                  <a:schemeClr val="tx1"/>
                </a:solidFill>
                <a:effectLst/>
                <a:latin typeface="+mn-lt"/>
                <a:ea typeface="Times New Roman" panose="02020603050405020304" pitchFamily="18" charset="0"/>
              </a:rPr>
              <a:t>Certified staff who </a:t>
            </a:r>
            <a:r>
              <a:rPr lang="en-US" dirty="0">
                <a:solidFill>
                  <a:schemeClr val="tx1"/>
                </a:solidFill>
              </a:rPr>
              <a:t>hold current Massachusetts CNA Certification, meet</a:t>
            </a:r>
            <a:r>
              <a:rPr lang="en-US" sz="1200" dirty="0">
                <a:solidFill>
                  <a:schemeClr val="tx1"/>
                </a:solidFill>
                <a:effectLst/>
                <a:latin typeface="+mn-lt"/>
                <a:ea typeface="Times New Roman" panose="02020603050405020304" pitchFamily="18" charset="0"/>
              </a:rPr>
              <a:t> the specified criteria</a:t>
            </a:r>
            <a:r>
              <a:rPr lang="en-US" dirty="0">
                <a:ea typeface="Times New Roman" panose="02020603050405020304" pitchFamily="18" charset="0"/>
              </a:rPr>
              <a:t>,</a:t>
            </a:r>
            <a:r>
              <a:rPr lang="en-US" sz="1200" dirty="0">
                <a:solidFill>
                  <a:schemeClr val="tx1"/>
                </a:solidFill>
                <a:effectLst/>
                <a:latin typeface="+mn-lt"/>
                <a:ea typeface="Times New Roman" panose="02020603050405020304" pitchFamily="18" charset="0"/>
              </a:rPr>
              <a:t> and are successfully trained, to administer insulin</a:t>
            </a:r>
            <a:r>
              <a:rPr lang="en-US" dirty="0">
                <a:solidFill>
                  <a:schemeClr val="tx1"/>
                </a:solidFill>
                <a:ea typeface="Times New Roman" panose="02020603050405020304" pitchFamily="18" charset="0"/>
              </a:rPr>
              <a:t> </a:t>
            </a:r>
            <a:r>
              <a:rPr lang="en-US" sz="1200" dirty="0">
                <a:solidFill>
                  <a:schemeClr val="tx1"/>
                </a:solidFill>
                <a:effectLst/>
                <a:latin typeface="+mn-lt"/>
                <a:ea typeface="Times New Roman" panose="02020603050405020304" pitchFamily="18" charset="0"/>
              </a:rPr>
              <a:t>according to </a:t>
            </a:r>
            <a:r>
              <a:rPr lang="en-US" dirty="0">
                <a:ea typeface="Times New Roman" panose="02020603050405020304" pitchFamily="18" charset="0"/>
              </a:rPr>
              <a:t>an</a:t>
            </a:r>
            <a:r>
              <a:rPr lang="en-US" sz="1200" dirty="0">
                <a:solidFill>
                  <a:schemeClr val="tx1"/>
                </a:solidFill>
                <a:effectLst/>
                <a:latin typeface="+mn-lt"/>
                <a:ea typeface="Times New Roman" panose="02020603050405020304" pitchFamily="18" charset="0"/>
              </a:rPr>
              <a:t> HCP order</a:t>
            </a:r>
            <a:r>
              <a:rPr lang="en-US" dirty="0">
                <a:solidFill>
                  <a:schemeClr val="tx1"/>
                </a:solidFill>
                <a:ea typeface="Times New Roman" panose="02020603050405020304" pitchFamily="18" charset="0"/>
              </a:rPr>
              <a:t>. The insulin must be in a</a:t>
            </a:r>
            <a:r>
              <a:rPr lang="en-US" sz="1200" dirty="0">
                <a:solidFill>
                  <a:schemeClr val="tx1"/>
                </a:solidFill>
                <a:effectLst/>
                <a:latin typeface="+mn-lt"/>
                <a:ea typeface="Times New Roman" panose="02020603050405020304" pitchFamily="18" charset="0"/>
              </a:rPr>
              <a:t> pharmacy labeled, prefilled auto-injector pen.</a:t>
            </a:r>
            <a:r>
              <a:rPr lang="en-US" dirty="0">
                <a:solidFill>
                  <a:schemeClr val="tx1"/>
                </a:solidFill>
                <a:ea typeface="Times New Roman" panose="02020603050405020304" pitchFamily="18" charset="0"/>
              </a:rPr>
              <a:t> </a:t>
            </a:r>
            <a:r>
              <a:rPr lang="en-US" dirty="0">
                <a:solidFill>
                  <a:schemeClr val="tx1"/>
                </a:solidFill>
              </a:rPr>
              <a:t>There must be two Insulin Trained Certified staff present for the administration of insulin.</a:t>
            </a:r>
            <a:r>
              <a:rPr lang="en-US" dirty="0">
                <a:solidFill>
                  <a:schemeClr val="tx1"/>
                </a:solidFill>
                <a:ea typeface="Times New Roman" panose="02020603050405020304" pitchFamily="18" charset="0"/>
              </a:rPr>
              <a:t> </a:t>
            </a:r>
            <a:r>
              <a:rPr lang="en-US" dirty="0">
                <a:solidFill>
                  <a:schemeClr val="tx1"/>
                </a:solidFill>
              </a:rPr>
              <a:t>The Service Provider must ensure that adequate Insulin Trained Certified staff are available for insulin administration and have a backup plan when unable to meet </a:t>
            </a:r>
            <a:r>
              <a:rPr lang="en-US" dirty="0"/>
              <a:t>this</a:t>
            </a:r>
            <a:r>
              <a:rPr lang="en-US" dirty="0">
                <a:solidFill>
                  <a:schemeClr val="tx1"/>
                </a:solidFill>
              </a:rPr>
              <a:t> staffing requirement. The applicable MAP Coordinator must be informed prior to a site instituting this policy. </a:t>
            </a:r>
          </a:p>
          <a:p>
            <a:pPr>
              <a:defRPr/>
            </a:pPr>
            <a:r>
              <a:rPr lang="en-US" sz="1200" b="1" i="1" dirty="0">
                <a:solidFill>
                  <a:schemeClr val="tx1"/>
                </a:solidFill>
                <a:effectLst/>
                <a:latin typeface="+mn-lt"/>
                <a:ea typeface="Times New Roman" panose="02020603050405020304" pitchFamily="18" charset="0"/>
              </a:rPr>
              <a:t>Please </a:t>
            </a:r>
            <a:r>
              <a:rPr lang="en-US" b="1" i="1" dirty="0">
                <a:ea typeface="Times New Roman" panose="02020603050405020304" pitchFamily="18" charset="0"/>
              </a:rPr>
              <a:t>be aware that</a:t>
            </a:r>
            <a:r>
              <a:rPr lang="en-US" sz="1200" b="1" i="1" dirty="0">
                <a:solidFill>
                  <a:schemeClr val="tx1"/>
                </a:solidFill>
                <a:effectLst/>
                <a:latin typeface="+mn-lt"/>
                <a:ea typeface="Times New Roman" panose="02020603050405020304" pitchFamily="18" charset="0"/>
              </a:rPr>
              <a:t> sites may continue to utilize licensed staff to administer insulin and are not required to institute this policy</a:t>
            </a:r>
            <a:r>
              <a:rPr lang="en-US" b="1" i="1" dirty="0">
                <a:solidFill>
                  <a:schemeClr val="tx1"/>
                </a:solidFill>
                <a:ea typeface="Times New Roman" panose="02020603050405020304" pitchFamily="18" charset="0"/>
              </a:rPr>
              <a:t>. This</a:t>
            </a:r>
            <a:r>
              <a:rPr lang="en-US" sz="1200" b="1" i="1" dirty="0">
                <a:solidFill>
                  <a:schemeClr val="tx1"/>
                </a:solidFill>
                <a:effectLst/>
                <a:latin typeface="+mn-lt"/>
                <a:ea typeface="Times New Roman" panose="02020603050405020304" pitchFamily="18" charset="0"/>
              </a:rPr>
              <a:t> policy is optional.</a:t>
            </a:r>
            <a:endParaRPr lang="en-US" sz="1200" dirty="0">
              <a:solidFill>
                <a:schemeClr val="tx1"/>
              </a:solidFill>
              <a:effectLst/>
              <a:latin typeface="+mn-lt"/>
              <a:ea typeface="Times New Roman" panose="02020603050405020304" pitchFamily="18" charset="0"/>
            </a:endParaRPr>
          </a:p>
          <a:p>
            <a:endParaRPr lang="en-US" dirty="0"/>
          </a:p>
          <a:p>
            <a:pPr marL="0" marR="0">
              <a:lnSpc>
                <a:spcPct val="115000"/>
              </a:lnSpc>
              <a:spcAft>
                <a:spcPts val="800"/>
              </a:spcAft>
              <a:buNone/>
            </a:pPr>
            <a:endParaRPr lang="en-US" sz="1800" kern="0" dirty="0">
              <a:effectLst/>
              <a:latin typeface="Times New Roman"/>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15</a:t>
            </a:fld>
            <a:endParaRPr lang="en-US"/>
          </a:p>
        </p:txBody>
      </p:sp>
    </p:spTree>
    <p:extLst>
      <p:ext uri="{BB962C8B-B14F-4D97-AF65-F5344CB8AC3E}">
        <p14:creationId xmlns:p14="http://schemas.microsoft.com/office/powerpoint/2010/main" val="2430437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MAP Policy 19-10 allows </a:t>
            </a:r>
            <a:r>
              <a:rPr lang="en-US"/>
              <a:t>trained Certified staff to administer Schedule</a:t>
            </a:r>
            <a:r>
              <a:rPr lang="en-US">
                <a:solidFill>
                  <a:schemeClr val="tx1"/>
                </a:solidFill>
              </a:rPr>
              <a:t> VI injectable medications subcutaneously </a:t>
            </a:r>
            <a:r>
              <a:rPr lang="en-US"/>
              <a:t>via a pen device. Medication</a:t>
            </a:r>
            <a:r>
              <a:rPr lang="en-US">
                <a:solidFill>
                  <a:schemeClr val="tx1"/>
                </a:solidFill>
              </a:rPr>
              <a:t> can only be administered subcutaneously, with the exception of Epinephrine </a:t>
            </a:r>
            <a:r>
              <a:rPr lang="en-US"/>
              <a:t>via Auto-Injector device</a:t>
            </a:r>
            <a:r>
              <a:rPr lang="en-US">
                <a:solidFill>
                  <a:schemeClr val="tx1"/>
                </a:solidFill>
              </a:rPr>
              <a:t>.  </a:t>
            </a:r>
          </a:p>
        </p:txBody>
      </p:sp>
      <p:sp>
        <p:nvSpPr>
          <p:cNvPr id="4" name="Slide Number Placeholder 3"/>
          <p:cNvSpPr>
            <a:spLocks noGrp="1"/>
          </p:cNvSpPr>
          <p:nvPr>
            <p:ph type="sldNum" sz="quarter" idx="5"/>
          </p:nvPr>
        </p:nvSpPr>
        <p:spPr/>
        <p:txBody>
          <a:bodyPr/>
          <a:lstStyle/>
          <a:p>
            <a:fld id="{A539342D-4D70-4601-AFC6-9A21130EE24C}" type="slidenum">
              <a:rPr lang="en-US" smtClean="0"/>
              <a:t>16</a:t>
            </a:fld>
            <a:endParaRPr lang="en-US"/>
          </a:p>
        </p:txBody>
      </p:sp>
    </p:spTree>
    <p:extLst>
      <p:ext uri="{BB962C8B-B14F-4D97-AF65-F5344CB8AC3E}">
        <p14:creationId xmlns:p14="http://schemas.microsoft.com/office/powerpoint/2010/main" val="314199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Department of Public Health has simplified the online Drug Incident Report and Hotline Medication Occurrence reporting processes. When submitting a DIR or hotline MOR, please use the corresponding link found on the mass.gov website. </a:t>
            </a:r>
          </a:p>
          <a:p>
            <a:endParaRPr lang="en-US"/>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17</a:t>
            </a:fld>
            <a:endParaRPr lang="en-US"/>
          </a:p>
        </p:txBody>
      </p:sp>
    </p:spTree>
    <p:extLst>
      <p:ext uri="{BB962C8B-B14F-4D97-AF65-F5344CB8AC3E}">
        <p14:creationId xmlns:p14="http://schemas.microsoft.com/office/powerpoint/2010/main" val="1867403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An updated guidance circular was released on 04-22-25 for Health Care Providers and Pharmacists to ensure all the essential </a:t>
            </a:r>
            <a:r>
              <a:rPr lang="en-US"/>
              <a:t>MAP components</a:t>
            </a:r>
            <a:r>
              <a:rPr lang="en-US">
                <a:solidFill>
                  <a:schemeClr val="tx1"/>
                </a:solidFill>
              </a:rPr>
              <a:t> are included when writing HCP orders and prescriptions. The circular is located on the mass.gov website in the MAP Resources section. </a:t>
            </a: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18</a:t>
            </a:fld>
            <a:endParaRPr lang="en-US"/>
          </a:p>
        </p:txBody>
      </p:sp>
    </p:spTree>
    <p:extLst>
      <p:ext uri="{BB962C8B-B14F-4D97-AF65-F5344CB8AC3E}">
        <p14:creationId xmlns:p14="http://schemas.microsoft.com/office/powerpoint/2010/main" val="1801680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After you click on the MAP resources section, the circular is found under Advisories.</a:t>
            </a: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19</a:t>
            </a:fld>
            <a:endParaRPr lang="en-US"/>
          </a:p>
        </p:txBody>
      </p:sp>
    </p:spTree>
    <p:extLst>
      <p:ext uri="{BB962C8B-B14F-4D97-AF65-F5344CB8AC3E}">
        <p14:creationId xmlns:p14="http://schemas.microsoft.com/office/powerpoint/2010/main" val="419703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begin by introducing your new state agency contacts. </a:t>
            </a:r>
          </a:p>
        </p:txBody>
      </p:sp>
      <p:sp>
        <p:nvSpPr>
          <p:cNvPr id="4" name="Slide Number Placeholder 3"/>
          <p:cNvSpPr>
            <a:spLocks noGrp="1"/>
          </p:cNvSpPr>
          <p:nvPr>
            <p:ph type="sldNum" sz="quarter" idx="5"/>
          </p:nvPr>
        </p:nvSpPr>
        <p:spPr/>
        <p:txBody>
          <a:bodyPr/>
          <a:lstStyle/>
          <a:p>
            <a:fld id="{A539342D-4D70-4601-AFC6-9A21130EE24C}" type="slidenum">
              <a:rPr lang="en-US" smtClean="0"/>
              <a:t>2</a:t>
            </a:fld>
            <a:endParaRPr lang="en-US"/>
          </a:p>
        </p:txBody>
      </p:sp>
    </p:spTree>
    <p:extLst>
      <p:ext uri="{BB962C8B-B14F-4D97-AF65-F5344CB8AC3E}">
        <p14:creationId xmlns:p14="http://schemas.microsoft.com/office/powerpoint/2010/main" val="3181010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circular details existing law and does not constitute a change in policy.</a:t>
            </a:r>
          </a:p>
        </p:txBody>
      </p:sp>
      <p:sp>
        <p:nvSpPr>
          <p:cNvPr id="4" name="Slide Number Placeholder 3"/>
          <p:cNvSpPr>
            <a:spLocks noGrp="1"/>
          </p:cNvSpPr>
          <p:nvPr>
            <p:ph type="sldNum" sz="quarter" idx="5"/>
          </p:nvPr>
        </p:nvSpPr>
        <p:spPr/>
        <p:txBody>
          <a:bodyPr/>
          <a:lstStyle/>
          <a:p>
            <a:fld id="{A539342D-4D70-4601-AFC6-9A21130EE24C}" type="slidenum">
              <a:rPr lang="en-US" smtClean="0"/>
              <a:t>20</a:t>
            </a:fld>
            <a:endParaRPr lang="en-US"/>
          </a:p>
        </p:txBody>
      </p:sp>
    </p:spTree>
    <p:extLst>
      <p:ext uri="{BB962C8B-B14F-4D97-AF65-F5344CB8AC3E}">
        <p14:creationId xmlns:p14="http://schemas.microsoft.com/office/powerpoint/2010/main" val="2877077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"What's New: MAP Recent News" has been updated by moving outdated items to an archive folder.</a:t>
            </a:r>
            <a:endParaRPr lang="en-US">
              <a:cs typeface="+mn-lt"/>
            </a:endParaRPr>
          </a:p>
        </p:txBody>
      </p:sp>
      <p:sp>
        <p:nvSpPr>
          <p:cNvPr id="4" name="Slide Number Placeholder 3"/>
          <p:cNvSpPr>
            <a:spLocks noGrp="1"/>
          </p:cNvSpPr>
          <p:nvPr>
            <p:ph type="sldNum" sz="quarter" idx="5"/>
          </p:nvPr>
        </p:nvSpPr>
        <p:spPr/>
        <p:txBody>
          <a:bodyPr/>
          <a:lstStyle/>
          <a:p>
            <a:fld id="{A539342D-4D70-4601-AFC6-9A21130EE24C}" type="slidenum">
              <a:rPr lang="en-US" smtClean="0"/>
              <a:t>21</a:t>
            </a:fld>
            <a:endParaRPr lang="en-US"/>
          </a:p>
        </p:txBody>
      </p:sp>
    </p:spTree>
    <p:extLst>
      <p:ext uri="{BB962C8B-B14F-4D97-AF65-F5344CB8AC3E}">
        <p14:creationId xmlns:p14="http://schemas.microsoft.com/office/powerpoint/2010/main" val="2708384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these updates, the following is a DPH reminder: Service Providers that utilize Certified staff to complete the Transcription of HCP Orders must have a TMM System Policy. Certified staff who will be assigned the tasks of Transcription, Posting and Verifying, and Accuracy Checks must successfully complete a Service Provider TMM System Training. Staff must be Certified prior to receiving TMM System Training. TMM System Training documents, including a completed Service Provider TMM System Competency Evaluation Tool for each Certified staff trained, must be maintained at the MAP Registered site.</a:t>
            </a:r>
          </a:p>
        </p:txBody>
      </p:sp>
      <p:sp>
        <p:nvSpPr>
          <p:cNvPr id="4" name="Slide Number Placeholder 3"/>
          <p:cNvSpPr>
            <a:spLocks noGrp="1"/>
          </p:cNvSpPr>
          <p:nvPr>
            <p:ph type="sldNum" sz="quarter" idx="5"/>
          </p:nvPr>
        </p:nvSpPr>
        <p:spPr/>
        <p:txBody>
          <a:bodyPr/>
          <a:lstStyle/>
          <a:p>
            <a:fld id="{A539342D-4D70-4601-AFC6-9A21130EE24C}" type="slidenum">
              <a:rPr lang="en-US" smtClean="0"/>
              <a:t>22</a:t>
            </a:fld>
            <a:endParaRPr lang="en-US"/>
          </a:p>
        </p:txBody>
      </p:sp>
    </p:spTree>
    <p:extLst>
      <p:ext uri="{BB962C8B-B14F-4D97-AF65-F5344CB8AC3E}">
        <p14:creationId xmlns:p14="http://schemas.microsoft.com/office/powerpoint/2010/main" val="159247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67799-8530-EE64-827A-D1A7ABDA0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31F0E-E21F-7E1C-06CD-1BB44C3F5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B88F8-5D50-D090-FF99-1E638F107694}"/>
              </a:ext>
            </a:extLst>
          </p:cNvPr>
          <p:cNvSpPr>
            <a:spLocks noGrp="1"/>
          </p:cNvSpPr>
          <p:nvPr>
            <p:ph type="body" idx="1"/>
          </p:nvPr>
        </p:nvSpPr>
        <p:spPr/>
        <p:txBody>
          <a:bodyPr/>
          <a:lstStyle/>
          <a:p>
            <a:r>
              <a:rPr lang="en-US" dirty="0">
                <a:solidFill>
                  <a:schemeClr val="tx1"/>
                </a:solidFill>
              </a:rPr>
              <a:t>The MAP Policy Manual updates reviewed in this webinar have been incorporated into the current Tech Tool dated 4-15-2025. The tool is posted on both mapmass.com and the DPH MAP website. It is available as a Word version and as a fillable PDF.</a:t>
            </a:r>
          </a:p>
        </p:txBody>
      </p:sp>
      <p:sp>
        <p:nvSpPr>
          <p:cNvPr id="4" name="Slide Number Placeholder 3">
            <a:extLst>
              <a:ext uri="{FF2B5EF4-FFF2-40B4-BE49-F238E27FC236}">
                <a16:creationId xmlns:a16="http://schemas.microsoft.com/office/drawing/2014/main" id="{43FB3128-FC4D-3843-D723-93A9998B2369}"/>
              </a:ext>
            </a:extLst>
          </p:cNvPr>
          <p:cNvSpPr>
            <a:spLocks noGrp="1"/>
          </p:cNvSpPr>
          <p:nvPr>
            <p:ph type="sldNum" sz="quarter" idx="5"/>
          </p:nvPr>
        </p:nvSpPr>
        <p:spPr/>
        <p:txBody>
          <a:bodyPr/>
          <a:lstStyle/>
          <a:p>
            <a:fld id="{A539342D-4D70-4601-AFC6-9A21130EE24C}" type="slidenum">
              <a:rPr lang="en-US" smtClean="0"/>
              <a:t>23</a:t>
            </a:fld>
            <a:endParaRPr lang="en-US"/>
          </a:p>
        </p:txBody>
      </p:sp>
    </p:spTree>
    <p:extLst>
      <p:ext uri="{BB962C8B-B14F-4D97-AF65-F5344CB8AC3E}">
        <p14:creationId xmlns:p14="http://schemas.microsoft.com/office/powerpoint/2010/main" val="1964273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3F3F3F"/>
                </a:solidFill>
                <a:effectLst/>
                <a:latin typeface="+mn-lt"/>
                <a:cs typeface="Helvetica"/>
              </a:rPr>
              <a:t>Next</a:t>
            </a:r>
            <a:r>
              <a:rPr lang="en-US">
                <a:solidFill>
                  <a:srgbClr val="3F3F3F"/>
                </a:solidFill>
                <a:latin typeface="+mn-lt"/>
                <a:cs typeface="Helvetica"/>
              </a:rPr>
              <a:t>,</a:t>
            </a:r>
            <a:r>
              <a:rPr lang="en-US">
                <a:solidFill>
                  <a:srgbClr val="3F3F3F"/>
                </a:solidFill>
                <a:effectLst/>
                <a:latin typeface="+mn-lt"/>
                <a:cs typeface="Helvetica"/>
              </a:rPr>
              <a:t> let's review updates to the MAP Certification Course.</a:t>
            </a: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24</a:t>
            </a:fld>
            <a:endParaRPr lang="en-US"/>
          </a:p>
        </p:txBody>
      </p:sp>
    </p:spTree>
    <p:extLst>
      <p:ext uri="{BB962C8B-B14F-4D97-AF65-F5344CB8AC3E}">
        <p14:creationId xmlns:p14="http://schemas.microsoft.com/office/powerpoint/2010/main" val="905309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training materials are now included in the Resource Packets. The new materials include David Cook’s blister packs and a medication administration scenario list incorporating David Cook.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25</a:t>
            </a:fld>
            <a:endParaRPr lang="en-US"/>
          </a:p>
        </p:txBody>
      </p:sp>
    </p:spTree>
    <p:extLst>
      <p:ext uri="{BB962C8B-B14F-4D97-AF65-F5344CB8AC3E}">
        <p14:creationId xmlns:p14="http://schemas.microsoft.com/office/powerpoint/2010/main" val="2585247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12121"/>
                </a:solidFill>
              </a:rPr>
              <a:t>A revised roster form for student enrollment in the online course will be available on mapmass.com by June 6th, 2025. </a:t>
            </a:r>
            <a:r>
              <a:rPr lang="en-US" strike="noStrike" dirty="0">
                <a:solidFill>
                  <a:srgbClr val="212121"/>
                </a:solidFill>
                <a:latin typeface="+mn-lt"/>
              </a:rPr>
              <a:t>The updates include new </a:t>
            </a:r>
            <a:r>
              <a:rPr lang="en-US" dirty="0">
                <a:solidFill>
                  <a:srgbClr val="212121"/>
                </a:solidFill>
              </a:rPr>
              <a:t>required fields</a:t>
            </a:r>
            <a:r>
              <a:rPr lang="en-US" strike="noStrike" dirty="0">
                <a:solidFill>
                  <a:srgbClr val="212121"/>
                </a:solidFill>
                <a:latin typeface="+mn-lt"/>
              </a:rPr>
              <a:t> for the Provider</a:t>
            </a:r>
            <a:r>
              <a:rPr lang="en-US" dirty="0">
                <a:solidFill>
                  <a:srgbClr val="212121"/>
                </a:solidFill>
              </a:rPr>
              <a:t> Agency</a:t>
            </a:r>
            <a:r>
              <a:rPr lang="en-US" strike="noStrike" dirty="0">
                <a:solidFill>
                  <a:srgbClr val="212121"/>
                </a:solidFill>
                <a:latin typeface="+mn-lt"/>
              </a:rPr>
              <a:t> name and the state agency affiliation</a:t>
            </a:r>
            <a:r>
              <a:rPr lang="en-US" dirty="0">
                <a:solidFill>
                  <a:srgbClr val="212121"/>
                </a:solidFill>
              </a:rPr>
              <a:t> for each MAP Trainer, Course Supporter and student listed on the roster</a:t>
            </a:r>
            <a:r>
              <a:rPr lang="en-US" strike="noStrike" dirty="0">
                <a:solidFill>
                  <a:srgbClr val="212121"/>
                </a:solidFill>
                <a:latin typeface="+mn-lt"/>
              </a:rPr>
              <a:t>.</a:t>
            </a:r>
            <a:r>
              <a:rPr lang="en-US" dirty="0">
                <a:solidFill>
                  <a:srgbClr val="212121"/>
                </a:solidFill>
              </a:rPr>
              <a:t> Trainers should begin using the revised roster form as soon as it becomes available.</a:t>
            </a:r>
            <a:endParaRPr lang="en-US" strike="noStrike" dirty="0">
              <a:solidFill>
                <a:srgbClr val="000000"/>
              </a:solidFill>
              <a:latin typeface="Aptos" panose="020B0004020202020204" pitchFamily="34" charset="0"/>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26</a:t>
            </a:fld>
            <a:endParaRPr lang="en-US"/>
          </a:p>
        </p:txBody>
      </p:sp>
    </p:spTree>
    <p:extLst>
      <p:ext uri="{BB962C8B-B14F-4D97-AF65-F5344CB8AC3E}">
        <p14:creationId xmlns:p14="http://schemas.microsoft.com/office/powerpoint/2010/main" val="635593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mn-lt"/>
                <a:ea typeface="Calibri"/>
                <a:cs typeface="Calibri"/>
              </a:rPr>
              <a:t>Beginning with the August 7</a:t>
            </a:r>
            <a:r>
              <a:rPr lang="en-US" b="0" i="0" u="none" strike="noStrike" baseline="30000" dirty="0">
                <a:solidFill>
                  <a:srgbClr val="000000"/>
                </a:solidFill>
                <a:effectLst/>
                <a:latin typeface="+mn-lt"/>
                <a:ea typeface="Calibri"/>
                <a:cs typeface="Calibri"/>
              </a:rPr>
              <a:t>th  </a:t>
            </a:r>
            <a:r>
              <a:rPr lang="en-US" b="0" i="0" u="none" strike="noStrike" dirty="0">
                <a:solidFill>
                  <a:srgbClr val="000000"/>
                </a:solidFill>
                <a:effectLst/>
                <a:latin typeface="+mn-lt"/>
                <a:ea typeface="Calibri"/>
                <a:cs typeface="Calibri"/>
              </a:rPr>
              <a:t>online class, students</a:t>
            </a:r>
            <a:r>
              <a:rPr lang="en-US" dirty="0">
                <a:solidFill>
                  <a:srgbClr val="000000"/>
                </a:solidFill>
                <a:latin typeface="+mn-lt"/>
                <a:ea typeface="Calibri"/>
                <a:cs typeface="Calibri"/>
              </a:rPr>
              <a:t>'</a:t>
            </a:r>
            <a:r>
              <a:rPr lang="en-US" b="0" i="0" u="none" strike="noStrike" dirty="0">
                <a:solidFill>
                  <a:srgbClr val="000000"/>
                </a:solidFill>
                <a:effectLst/>
                <a:latin typeface="+mn-lt"/>
                <a:ea typeface="Calibri"/>
                <a:cs typeface="Calibri"/>
              </a:rPr>
              <a:t> access </a:t>
            </a:r>
            <a:r>
              <a:rPr lang="en-US" dirty="0">
                <a:solidFill>
                  <a:srgbClr val="000000"/>
                </a:solidFill>
                <a:latin typeface="+mn-lt"/>
                <a:ea typeface="Calibri"/>
                <a:cs typeface="Calibri"/>
              </a:rPr>
              <a:t>to the </a:t>
            </a:r>
            <a:r>
              <a:rPr lang="en-US" b="0" i="0" u="none" strike="noStrike" dirty="0">
                <a:solidFill>
                  <a:srgbClr val="000000"/>
                </a:solidFill>
                <a:effectLst/>
                <a:latin typeface="+mn-lt"/>
                <a:ea typeface="Calibri"/>
                <a:cs typeface="Calibri"/>
              </a:rPr>
              <a:t>RIA course will be shortened from 6 months to 4 months, </a:t>
            </a:r>
            <a:r>
              <a:rPr lang="en-US" dirty="0">
                <a:solidFill>
                  <a:srgbClr val="000000"/>
                </a:solidFill>
                <a:latin typeface="+mn-lt"/>
                <a:ea typeface="Calibri"/>
                <a:cs typeface="Calibri"/>
              </a:rPr>
              <a:t>for </a:t>
            </a:r>
            <a:r>
              <a:rPr lang="en-US" dirty="0">
                <a:solidFill>
                  <a:srgbClr val="000000"/>
                </a:solidFill>
                <a:ea typeface="Calibri"/>
                <a:cs typeface="Calibri"/>
              </a:rPr>
              <a:t>closer alignment</a:t>
            </a:r>
            <a:r>
              <a:rPr lang="en-US" b="0" i="0" u="none" strike="noStrike" dirty="0">
                <a:solidFill>
                  <a:srgbClr val="000000"/>
                </a:solidFill>
                <a:effectLst/>
                <a:latin typeface="+mn-lt"/>
                <a:ea typeface="Calibri"/>
                <a:cs typeface="Calibri"/>
              </a:rPr>
              <a:t> with </a:t>
            </a:r>
            <a:r>
              <a:rPr lang="en-US" dirty="0">
                <a:solidFill>
                  <a:srgbClr val="000000"/>
                </a:solidFill>
                <a:latin typeface="+mn-lt"/>
                <a:ea typeface="Calibri"/>
                <a:cs typeface="Calibri"/>
              </a:rPr>
              <a:t>the testing</a:t>
            </a:r>
            <a:r>
              <a:rPr lang="en-US" b="0" i="0" u="none" strike="noStrike" dirty="0">
                <a:solidFill>
                  <a:srgbClr val="000000"/>
                </a:solidFill>
                <a:effectLst/>
                <a:latin typeface="+mn-lt"/>
                <a:ea typeface="Calibri"/>
                <a:cs typeface="Calibri"/>
              </a:rPr>
              <a:t> timeline.</a:t>
            </a:r>
            <a:r>
              <a:rPr lang="en-US" dirty="0">
                <a:solidFill>
                  <a:srgbClr val="000000"/>
                </a:solidFill>
                <a:latin typeface="+mn-lt"/>
                <a:ea typeface="Calibri"/>
                <a:cs typeface="Calibri"/>
              </a:rPr>
              <a:t> The four</a:t>
            </a:r>
            <a:r>
              <a:rPr lang="en-US" dirty="0">
                <a:latin typeface="+mn-lt"/>
                <a:ea typeface="Calibri"/>
                <a:cs typeface="Calibri"/>
              </a:rPr>
              <a:t> months begin from the date of course enrollment. This change will not affect students enrolled prior to August 7th, 2025. </a:t>
            </a:r>
            <a:endParaRPr lang="en-US" b="0" i="0" u="none" strike="noStrike" dirty="0">
              <a:solidFill>
                <a:srgbClr val="000000"/>
              </a:solidFill>
              <a:effectLst/>
              <a:latin typeface="+mn-lt"/>
            </a:endParaRPr>
          </a:p>
          <a:p>
            <a:endParaRPr lang="en-US"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27</a:t>
            </a:fld>
            <a:endParaRPr lang="en-US"/>
          </a:p>
        </p:txBody>
      </p:sp>
    </p:spTree>
    <p:extLst>
      <p:ext uri="{BB962C8B-B14F-4D97-AF65-F5344CB8AC3E}">
        <p14:creationId xmlns:p14="http://schemas.microsoft.com/office/powerpoint/2010/main" val="275486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i="0" u="none" strike="noStrike">
                <a:solidFill>
                  <a:srgbClr val="161D26"/>
                </a:solidFill>
                <a:effectLst/>
                <a:latin typeface="+mn-lt"/>
                <a:cs typeface="Segoe UI"/>
              </a:rPr>
              <a:t>Unit Overviews </a:t>
            </a:r>
            <a:r>
              <a:rPr lang="en-US">
                <a:solidFill>
                  <a:srgbClr val="161D26"/>
                </a:solidFill>
                <a:latin typeface="+mn-lt"/>
                <a:cs typeface="Segoe UI"/>
              </a:rPr>
              <a:t>now appear</a:t>
            </a:r>
            <a:r>
              <a:rPr lang="en-US" b="0" i="0" u="none" strike="noStrike">
                <a:solidFill>
                  <a:srgbClr val="161D26"/>
                </a:solidFill>
                <a:effectLst/>
                <a:latin typeface="+mn-lt"/>
                <a:cs typeface="Segoe UI"/>
              </a:rPr>
              <a:t> in the online course at the beginning of each unit. They </a:t>
            </a:r>
            <a:r>
              <a:rPr lang="en-US">
                <a:solidFill>
                  <a:srgbClr val="161D26"/>
                </a:solidFill>
                <a:cs typeface="Segoe UI"/>
              </a:rPr>
              <a:t>are</a:t>
            </a:r>
            <a:r>
              <a:rPr lang="en-US" b="0" i="0" u="none" strike="noStrike">
                <a:solidFill>
                  <a:srgbClr val="161D26"/>
                </a:solidFill>
                <a:effectLst/>
                <a:latin typeface="+mn-lt"/>
                <a:cs typeface="Segoe UI"/>
              </a:rPr>
              <a:t> translated into multiple languages as an added support for non-native English speakers. These are summaries of </a:t>
            </a:r>
            <a:r>
              <a:rPr lang="en-US">
                <a:solidFill>
                  <a:srgbClr val="161D26"/>
                </a:solidFill>
                <a:cs typeface="Segoe UI"/>
              </a:rPr>
              <a:t>key content</a:t>
            </a:r>
            <a:r>
              <a:rPr lang="en-US" b="0" i="0" u="none" strike="noStrike">
                <a:solidFill>
                  <a:srgbClr val="161D26"/>
                </a:solidFill>
                <a:effectLst/>
                <a:latin typeface="+mn-lt"/>
                <a:cs typeface="Segoe UI"/>
              </a:rPr>
              <a:t> and MAP terminology covered in </a:t>
            </a:r>
            <a:r>
              <a:rPr lang="en-US">
                <a:solidFill>
                  <a:srgbClr val="161D26"/>
                </a:solidFill>
                <a:cs typeface="Segoe UI"/>
              </a:rPr>
              <a:t>each</a:t>
            </a:r>
            <a:r>
              <a:rPr lang="en-US" b="0" i="0" u="none" strike="noStrike">
                <a:solidFill>
                  <a:srgbClr val="161D26"/>
                </a:solidFill>
                <a:effectLst/>
                <a:latin typeface="+mn-lt"/>
                <a:cs typeface="Segoe UI"/>
              </a:rPr>
              <a:t> Unit. </a:t>
            </a:r>
          </a:p>
          <a:p>
            <a:endParaRPr lang="en-US" b="0" i="0" u="none" strike="noStrike">
              <a:solidFill>
                <a:srgbClr val="161D26"/>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28</a:t>
            </a:fld>
            <a:endParaRPr lang="en-US"/>
          </a:p>
        </p:txBody>
      </p:sp>
    </p:spTree>
    <p:extLst>
      <p:ext uri="{BB962C8B-B14F-4D97-AF65-F5344CB8AC3E}">
        <p14:creationId xmlns:p14="http://schemas.microsoft.com/office/powerpoint/2010/main" val="193158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latin typeface="+mn-lt"/>
              </a:rPr>
              <a:t>The definition of MAP Certification course completion </a:t>
            </a:r>
            <a:r>
              <a:rPr lang="en-US"/>
              <a:t>has been</a:t>
            </a:r>
            <a:r>
              <a:rPr lang="en-US" sz="1200">
                <a:latin typeface="+mn-lt"/>
              </a:rPr>
              <a:t> slightly modified. </a:t>
            </a:r>
            <a:r>
              <a:rPr lang="en-US" sz="1200" kern="0">
                <a:solidFill>
                  <a:srgbClr val="212121"/>
                </a:solidFill>
                <a:effectLst/>
                <a:latin typeface="+mn-lt"/>
                <a:ea typeface="Times New Roman" panose="02020603050405020304" pitchFamily="18" charset="0"/>
                <a:cs typeface="Times New Roman" panose="02020603050405020304" pitchFamily="18" charset="0"/>
              </a:rPr>
              <a:t>Course completion is now defined as successfully completing the 9 Units and the corresponding quizzes along with the Transcription Assignment scored using the grading rubric within the course.</a:t>
            </a:r>
            <a:r>
              <a:rPr lang="en-US" sz="1200" kern="100">
                <a:effectLst/>
                <a:latin typeface="+mn-lt"/>
                <a:ea typeface="Aptos" panose="020B0004020202020204" pitchFamily="34" charset="0"/>
                <a:cs typeface="Arial" panose="020B0604020202020204" pitchFamily="34" charset="0"/>
              </a:rPr>
              <a:t> The MAP Trainer must score a passing Transcription Assignment using the grading rubric within the course before the student is eligible to take the Unit 9 quiz and complete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29</a:t>
            </a:fld>
            <a:endParaRPr lang="en-US"/>
          </a:p>
        </p:txBody>
      </p:sp>
    </p:spTree>
    <p:extLst>
      <p:ext uri="{BB962C8B-B14F-4D97-AF65-F5344CB8AC3E}">
        <p14:creationId xmlns:p14="http://schemas.microsoft.com/office/powerpoint/2010/main" val="261658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welcome Jaime Allard-Smith as the new DMH MAP Director. Jaime was formerly a DCF MAP Coordinator. </a:t>
            </a:r>
          </a:p>
          <a:p>
            <a:endParaRPr lang="en-US" dirty="0"/>
          </a:p>
          <a:p>
            <a:r>
              <a:rPr lang="en-US" dirty="0"/>
              <a:t>Rakiatu Sesay is the new Metro Area DMH MAP Coordinator. Joanne Shea, DMH MAP Coordinator, is now covering the Southeast Area.</a:t>
            </a:r>
          </a:p>
          <a:p>
            <a:endParaRPr lang="en-US" dirty="0"/>
          </a:p>
          <a:p>
            <a:r>
              <a:rPr lang="en-US" dirty="0"/>
              <a:t>We would also like to welcome Sharon Alfred, the new DCF MAP Coordinator.</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3</a:t>
            </a:fld>
            <a:endParaRPr lang="en-US"/>
          </a:p>
        </p:txBody>
      </p:sp>
    </p:spTree>
    <p:extLst>
      <p:ext uri="{BB962C8B-B14F-4D97-AF65-F5344CB8AC3E}">
        <p14:creationId xmlns:p14="http://schemas.microsoft.com/office/powerpoint/2010/main" val="791011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video demonstration of how to use the grading rubric to score the Transcription Assignment is now available in the MAP Trainer Tool Kit. Regardless of the method used to complete the Transcription Assignment (i.e., electronically in TMU or on paper), the MAP Trainer must complete the Transcription Assignment Rubric within the online course. </a:t>
            </a:r>
          </a:p>
        </p:txBody>
      </p:sp>
      <p:sp>
        <p:nvSpPr>
          <p:cNvPr id="4" name="Slide Number Placeholder 3"/>
          <p:cNvSpPr>
            <a:spLocks noGrp="1"/>
          </p:cNvSpPr>
          <p:nvPr>
            <p:ph type="sldNum" sz="quarter" idx="5"/>
          </p:nvPr>
        </p:nvSpPr>
        <p:spPr/>
        <p:txBody>
          <a:bodyPr/>
          <a:lstStyle/>
          <a:p>
            <a:fld id="{A539342D-4D70-4601-AFC6-9A21130EE24C}" type="slidenum">
              <a:rPr lang="en-US" smtClean="0"/>
              <a:t>30</a:t>
            </a:fld>
            <a:endParaRPr lang="en-US"/>
          </a:p>
        </p:txBody>
      </p:sp>
    </p:spTree>
    <p:extLst>
      <p:ext uri="{BB962C8B-B14F-4D97-AF65-F5344CB8AC3E}">
        <p14:creationId xmlns:p14="http://schemas.microsoft.com/office/powerpoint/2010/main" val="2723854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optional Unit 7 PowerPoint presentation for use during face-to-face (virtual or in-person) skill sessions was updated to include David Cook medication pass scenarios.</a:t>
            </a:r>
          </a:p>
          <a:p>
            <a:endParaRPr lang="en-US"/>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31</a:t>
            </a:fld>
            <a:endParaRPr lang="en-US"/>
          </a:p>
        </p:txBody>
      </p:sp>
    </p:spTree>
    <p:extLst>
      <p:ext uri="{BB962C8B-B14F-4D97-AF65-F5344CB8AC3E}">
        <p14:creationId xmlns:p14="http://schemas.microsoft.com/office/powerpoint/2010/main" val="56837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There is now an enhanced reporting tool available to MAP Trainers and Course Supporters on mapmass.com called Intelliboard. </a:t>
            </a:r>
            <a:r>
              <a:rPr lang="en-US" sz="1200" b="0" i="0" u="none" strike="noStrike" dirty="0">
                <a:solidFill>
                  <a:schemeClr val="tx1"/>
                </a:solidFill>
                <a:effectLst/>
                <a:latin typeface="+mn-lt"/>
              </a:rPr>
              <a:t>Intelliboard</a:t>
            </a:r>
            <a:r>
              <a:rPr lang="en-US" dirty="0"/>
              <a:t> shows all of a MAP Trainer's student records, regardless of group, including </a:t>
            </a:r>
            <a:r>
              <a:rPr lang="en-US" dirty="0">
                <a:solidFill>
                  <a:schemeClr val="tx1"/>
                </a:solidFill>
              </a:rPr>
              <a:t>when they last accessed the course</a:t>
            </a:r>
            <a:r>
              <a:rPr lang="en-US" sz="1200" b="0" i="0" u="none" strike="noStrike" dirty="0">
                <a:solidFill>
                  <a:schemeClr val="tx1"/>
                </a:solidFill>
                <a:effectLst/>
                <a:latin typeface="+mn-lt"/>
              </a:rPr>
              <a:t>, time spent, and whether they’ve completed the course.</a:t>
            </a:r>
          </a:p>
          <a:p>
            <a:pPr marL="0" marR="0" algn="l">
              <a:spcBef>
                <a:spcPts val="0"/>
              </a:spcBef>
              <a:spcAft>
                <a:spcPts val="0"/>
              </a:spcAft>
            </a:pPr>
            <a:r>
              <a:rPr lang="en-US" sz="1200" b="0" i="0" u="none" strike="noStrike" dirty="0">
                <a:solidFill>
                  <a:schemeClr val="tx1"/>
                </a:solidFill>
                <a:effectLst/>
                <a:latin typeface="+mn-lt"/>
              </a:rPr>
              <a:t> </a:t>
            </a:r>
          </a:p>
          <a:p>
            <a:pPr marL="0" marR="0">
              <a:spcBef>
                <a:spcPts val="0"/>
              </a:spcBef>
              <a:spcAft>
                <a:spcPts val="0"/>
              </a:spcAft>
            </a:pPr>
            <a:r>
              <a:rPr lang="en-US" sz="1200" b="0" i="0" u="none" strike="noStrike" dirty="0">
                <a:solidFill>
                  <a:schemeClr val="tx1"/>
                </a:solidFill>
                <a:effectLst/>
                <a:latin typeface="+mn-lt"/>
              </a:rPr>
              <a:t>These reports are accessed by clicking on “Intelliboard Report” in the upper menu.</a:t>
            </a:r>
          </a:p>
          <a:p>
            <a:pPr marL="0" marR="0">
              <a:spcBef>
                <a:spcPts val="0"/>
              </a:spcBef>
              <a:spcAft>
                <a:spcPts val="0"/>
              </a:spcAft>
            </a:pPr>
            <a:endParaRPr lang="en-US" sz="1200" b="0" i="0" u="none" strike="noStrike" dirty="0">
              <a:solidFill>
                <a:srgbClr val="FF0000"/>
              </a:solidFill>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200" dirty="0">
              <a:effectLst/>
              <a:latin typeface="+mn-lt"/>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32</a:t>
            </a:fld>
            <a:endParaRPr lang="en-US"/>
          </a:p>
        </p:txBody>
      </p:sp>
    </p:spTree>
    <p:extLst>
      <p:ext uri="{BB962C8B-B14F-4D97-AF65-F5344CB8AC3E}">
        <p14:creationId xmlns:p14="http://schemas.microsoft.com/office/powerpoint/2010/main" val="3780582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dashboards under the Intelliboard Report that reflect Student Training, Student Activity Completion, and Student Submission Status.</a:t>
            </a:r>
          </a:p>
          <a:p>
            <a:endParaRPr lang="en-US" dirty="0"/>
          </a:p>
          <a:p>
            <a:r>
              <a:rPr lang="en-US" dirty="0"/>
              <a:t>For detailed information on what each dashboard includes, go to the MAP Trainer Tool Kit. The tool kit includes an Intelliboard Overview PDF document and a video.</a:t>
            </a:r>
          </a:p>
        </p:txBody>
      </p:sp>
      <p:sp>
        <p:nvSpPr>
          <p:cNvPr id="4" name="Slide Number Placeholder 3"/>
          <p:cNvSpPr>
            <a:spLocks noGrp="1"/>
          </p:cNvSpPr>
          <p:nvPr>
            <p:ph type="sldNum" sz="quarter" idx="5"/>
          </p:nvPr>
        </p:nvSpPr>
        <p:spPr/>
        <p:txBody>
          <a:bodyPr/>
          <a:lstStyle/>
          <a:p>
            <a:fld id="{A539342D-4D70-4601-AFC6-9A21130EE24C}" type="slidenum">
              <a:rPr lang="en-US" smtClean="0"/>
              <a:t>33</a:t>
            </a:fld>
            <a:endParaRPr lang="en-US"/>
          </a:p>
        </p:txBody>
      </p:sp>
    </p:spTree>
    <p:extLst>
      <p:ext uri="{BB962C8B-B14F-4D97-AF65-F5344CB8AC3E}">
        <p14:creationId xmlns:p14="http://schemas.microsoft.com/office/powerpoint/2010/main" val="4257390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1C62-F0FD-C6A7-526E-518D58452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299-BD76-739D-A6ED-2F5365242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E7E20-E371-5EE3-9955-C63733A72EC2}"/>
              </a:ext>
            </a:extLst>
          </p:cNvPr>
          <p:cNvSpPr>
            <a:spLocks noGrp="1"/>
          </p:cNvSpPr>
          <p:nvPr>
            <p:ph type="body" idx="1"/>
          </p:nvPr>
        </p:nvSpPr>
        <p:spPr/>
        <p:txBody>
          <a:bodyPr/>
          <a:lstStyle/>
          <a:p>
            <a:r>
              <a:rPr lang="en-US">
                <a:ea typeface="Aptos" panose="020B0004020202020204" pitchFamily="34" charset="0"/>
                <a:cs typeface="Aptos" panose="020B0004020202020204" pitchFamily="34" charset="0"/>
              </a:rPr>
              <a:t>The MAP Certification online course</a:t>
            </a:r>
            <a:r>
              <a:rPr lang="en-US" sz="1200">
                <a:solidFill>
                  <a:schemeClr val="tx1"/>
                </a:solidFill>
                <a:effectLst/>
                <a:latin typeface="+mn-lt"/>
                <a:ea typeface="Aptos" panose="020B0004020202020204" pitchFamily="34" charset="0"/>
                <a:cs typeface="Aptos" panose="020B0004020202020204" pitchFamily="34" charset="0"/>
              </a:rPr>
              <a:t> specifically designed for students that are deaf and hard of hearing</a:t>
            </a:r>
            <a:r>
              <a:rPr lang="en-US">
                <a:ea typeface="Aptos" panose="020B0004020202020204" pitchFamily="34" charset="0"/>
                <a:cs typeface="Aptos" panose="020B0004020202020204" pitchFamily="34" charset="0"/>
              </a:rPr>
              <a:t> continues to be developed and reviewed by ASL interpreters and MAP content experts</a:t>
            </a:r>
            <a:r>
              <a:rPr lang="en-US" sz="1200">
                <a:solidFill>
                  <a:schemeClr val="tx1"/>
                </a:solidFill>
                <a:effectLst/>
                <a:latin typeface="+mn-lt"/>
                <a:ea typeface="Aptos" panose="020B0004020202020204" pitchFamily="34" charset="0"/>
                <a:cs typeface="Aptos" panose="020B0004020202020204" pitchFamily="34" charset="0"/>
              </a:rPr>
              <a:t>.</a:t>
            </a:r>
            <a:r>
              <a:rPr lang="en-US">
                <a:solidFill>
                  <a:srgbClr val="000000"/>
                </a:solidFill>
              </a:rPr>
              <a:t> Expanded glossary terms are being translated into ASL. These will appear as pop-up videos when the student hovers over the word. In addition, the Unit overviews, which are currently translated into multiple languages, will be translated into ASL as well.</a:t>
            </a:r>
            <a:endParaRPr lang="en-US" b="0" i="0" u="none" strike="noStrike">
              <a:solidFill>
                <a:srgbClr val="000000"/>
              </a:solidFill>
              <a:effectLst/>
              <a:latin typeface="+mn-lt"/>
            </a:endParaRPr>
          </a:p>
          <a:p>
            <a:endParaRPr lang="en-US">
              <a:solidFill>
                <a:srgbClr val="212121"/>
              </a:solidFill>
            </a:endParaRPr>
          </a:p>
          <a:p>
            <a:endParaRPr lang="en-US">
              <a:solidFill>
                <a:srgbClr val="212121"/>
              </a:solidFill>
            </a:endParaRPr>
          </a:p>
          <a:p>
            <a:endParaRPr lang="en-US" i="1">
              <a:solidFill>
                <a:srgbClr val="000000"/>
              </a:solidFill>
            </a:endParaRPr>
          </a:p>
        </p:txBody>
      </p:sp>
      <p:sp>
        <p:nvSpPr>
          <p:cNvPr id="4" name="Slide Number Placeholder 3">
            <a:extLst>
              <a:ext uri="{FF2B5EF4-FFF2-40B4-BE49-F238E27FC236}">
                <a16:creationId xmlns:a16="http://schemas.microsoft.com/office/drawing/2014/main" id="{D69A5087-3BED-3DD0-8B90-F0213C71D670}"/>
              </a:ext>
            </a:extLst>
          </p:cNvPr>
          <p:cNvSpPr>
            <a:spLocks noGrp="1"/>
          </p:cNvSpPr>
          <p:nvPr>
            <p:ph type="sldNum" sz="quarter" idx="5"/>
          </p:nvPr>
        </p:nvSpPr>
        <p:spPr/>
        <p:txBody>
          <a:bodyPr/>
          <a:lstStyle/>
          <a:p>
            <a:fld id="{932E23C6-E900-444A-8CF4-11EBB343C854}" type="slidenum">
              <a:rPr lang="en-US" smtClean="0"/>
              <a:t>34</a:t>
            </a:fld>
            <a:endParaRPr lang="en-US"/>
          </a:p>
        </p:txBody>
      </p:sp>
    </p:spTree>
    <p:extLst>
      <p:ext uri="{BB962C8B-B14F-4D97-AF65-F5344CB8AC3E}">
        <p14:creationId xmlns:p14="http://schemas.microsoft.com/office/powerpoint/2010/main" val="4064671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medication administration demonstration video conducted by Alexandru Avram is already available in the RIA Course Video collection under "Student Resources" within the MAP Certification online course.</a:t>
            </a:r>
          </a:p>
        </p:txBody>
      </p:sp>
      <p:sp>
        <p:nvSpPr>
          <p:cNvPr id="4" name="Slide Number Placeholder 3"/>
          <p:cNvSpPr>
            <a:spLocks noGrp="1"/>
          </p:cNvSpPr>
          <p:nvPr>
            <p:ph type="sldNum" sz="quarter" idx="5"/>
          </p:nvPr>
        </p:nvSpPr>
        <p:spPr/>
        <p:txBody>
          <a:bodyPr/>
          <a:lstStyle/>
          <a:p>
            <a:fld id="{A539342D-4D70-4601-AFC6-9A21130EE24C}" type="slidenum">
              <a:rPr lang="en-US" smtClean="0"/>
              <a:t>35</a:t>
            </a:fld>
            <a:endParaRPr lang="en-US"/>
          </a:p>
        </p:txBody>
      </p:sp>
    </p:spTree>
    <p:extLst>
      <p:ext uri="{BB962C8B-B14F-4D97-AF65-F5344CB8AC3E}">
        <p14:creationId xmlns:p14="http://schemas.microsoft.com/office/powerpoint/2010/main" val="2095246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next</a:t>
            </a:r>
            <a:r>
              <a:rPr lang="en-US" i="0"/>
              <a:t> </a:t>
            </a:r>
            <a:r>
              <a:rPr lang="en-US"/>
              <a:t>slides, we</a:t>
            </a:r>
            <a:r>
              <a:rPr lang="en-US" i="0"/>
              <a:t> will review updates</a:t>
            </a:r>
            <a:r>
              <a:rPr lang="en-US"/>
              <a:t> and reminders</a:t>
            </a:r>
            <a:r>
              <a:rPr lang="en-US" i="0"/>
              <a:t> from D&amp;S, the testing vendor.</a:t>
            </a:r>
          </a:p>
        </p:txBody>
      </p:sp>
      <p:sp>
        <p:nvSpPr>
          <p:cNvPr id="4" name="Slide Number Placeholder 3"/>
          <p:cNvSpPr>
            <a:spLocks noGrp="1"/>
          </p:cNvSpPr>
          <p:nvPr>
            <p:ph type="sldNum" sz="quarter" idx="5"/>
          </p:nvPr>
        </p:nvSpPr>
        <p:spPr/>
        <p:txBody>
          <a:bodyPr/>
          <a:lstStyle/>
          <a:p>
            <a:fld id="{932E23C6-E900-444A-8CF4-11EBB343C854}" type="slidenum">
              <a:rPr lang="en-US" smtClean="0"/>
              <a:t>36</a:t>
            </a:fld>
            <a:endParaRPr lang="en-US"/>
          </a:p>
        </p:txBody>
      </p:sp>
    </p:spTree>
    <p:extLst>
      <p:ext uri="{BB962C8B-B14F-4D97-AF65-F5344CB8AC3E}">
        <p14:creationId xmlns:p14="http://schemas.microsoft.com/office/powerpoint/2010/main" val="2906793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ea typeface="Roboto"/>
                <a:cs typeface="Roboto"/>
              </a:rPr>
              <a:t>The TMU Video Tutorials for MAP Trainers have been updated.</a:t>
            </a:r>
          </a:p>
        </p:txBody>
      </p:sp>
      <p:sp>
        <p:nvSpPr>
          <p:cNvPr id="4" name="Slide Number Placeholder 3"/>
          <p:cNvSpPr>
            <a:spLocks noGrp="1"/>
          </p:cNvSpPr>
          <p:nvPr>
            <p:ph type="sldNum" sz="quarter" idx="5"/>
          </p:nvPr>
        </p:nvSpPr>
        <p:spPr/>
        <p:txBody>
          <a:bodyPr/>
          <a:lstStyle/>
          <a:p>
            <a:fld id="{A539342D-4D70-4601-AFC6-9A21130EE24C}" type="slidenum">
              <a:rPr lang="en-US" smtClean="0"/>
              <a:t>37</a:t>
            </a:fld>
            <a:endParaRPr lang="en-US"/>
          </a:p>
        </p:txBody>
      </p:sp>
    </p:spTree>
    <p:extLst>
      <p:ext uri="{BB962C8B-B14F-4D97-AF65-F5344CB8AC3E}">
        <p14:creationId xmlns:p14="http://schemas.microsoft.com/office/powerpoint/2010/main" val="3855905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F3F3F"/>
                </a:solidFill>
                <a:effectLst/>
                <a:latin typeface="+mn-lt"/>
                <a:cs typeface="Helvetica"/>
              </a:rPr>
              <a:t>As of January </a:t>
            </a:r>
            <a:r>
              <a:rPr lang="en-US" dirty="0">
                <a:solidFill>
                  <a:srgbClr val="3F3F3F"/>
                </a:solidFill>
                <a:latin typeface="+mn-lt"/>
                <a:cs typeface="Helvetica"/>
              </a:rPr>
              <a:t>2025</a:t>
            </a:r>
            <a:r>
              <a:rPr lang="en-US" dirty="0">
                <a:solidFill>
                  <a:srgbClr val="3F3F3F"/>
                </a:solidFill>
                <a:effectLst/>
                <a:latin typeface="+mn-lt"/>
                <a:cs typeface="Helvetica"/>
              </a:rPr>
              <a:t>, questions on the MAP Certification Knowledge Test </a:t>
            </a:r>
            <a:r>
              <a:rPr lang="en-US" dirty="0">
                <a:solidFill>
                  <a:srgbClr val="3F3F3F"/>
                </a:solidFill>
                <a:latin typeface="+mn-lt"/>
                <a:cs typeface="Helvetica"/>
              </a:rPr>
              <a:t>reflecting</a:t>
            </a:r>
            <a:r>
              <a:rPr lang="en-US" dirty="0">
                <a:solidFill>
                  <a:srgbClr val="3F3F3F"/>
                </a:solidFill>
                <a:effectLst/>
                <a:latin typeface="+mn-lt"/>
                <a:cs typeface="Helvetica"/>
              </a:rPr>
              <a:t> the revised medication administration process</a:t>
            </a:r>
            <a:r>
              <a:rPr lang="en-US" dirty="0">
                <a:solidFill>
                  <a:srgbClr val="3F3F3F"/>
                </a:solidFill>
                <a:latin typeface="+mn-lt"/>
                <a:cs typeface="Helvetica"/>
              </a:rPr>
              <a:t> were incorporated into the test question bank</a:t>
            </a:r>
            <a:r>
              <a:rPr lang="en-US" dirty="0">
                <a:solidFill>
                  <a:srgbClr val="3F3F3F"/>
                </a:solidFill>
                <a:effectLst/>
                <a:latin typeface="+mn-lt"/>
                <a:cs typeface="Helvetica"/>
              </a:rPr>
              <a:t>.</a:t>
            </a:r>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38</a:t>
            </a:fld>
            <a:endParaRPr lang="en-US"/>
          </a:p>
        </p:txBody>
      </p:sp>
    </p:spTree>
    <p:extLst>
      <p:ext uri="{BB962C8B-B14F-4D97-AF65-F5344CB8AC3E}">
        <p14:creationId xmlns:p14="http://schemas.microsoft.com/office/powerpoint/2010/main" val="1431009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mn-lt"/>
                <a:ea typeface="Times New Roman" panose="02020603050405020304" pitchFamily="18" charset="0"/>
                <a:cs typeface="Aptos" panose="020B0004020202020204" pitchFamily="34" charset="0"/>
              </a:rPr>
              <a:t>Service Provider Test Proctors </a:t>
            </a:r>
            <a:r>
              <a:rPr lang="en-US">
                <a:solidFill>
                  <a:srgbClr val="000000"/>
                </a:solidFill>
                <a:ea typeface="Times New Roman" panose="02020603050405020304" pitchFamily="18" charset="0"/>
                <a:cs typeface="Aptos" panose="020B0004020202020204" pitchFamily="34" charset="0"/>
              </a:rPr>
              <a:t>and MAP Trainers must never provide Test Packet materials to staff for practice.</a:t>
            </a:r>
            <a:endParaRPr lang="en-US" sz="120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39</a:t>
            </a:fld>
            <a:endParaRPr lang="en-US"/>
          </a:p>
        </p:txBody>
      </p:sp>
    </p:spTree>
    <p:extLst>
      <p:ext uri="{BB962C8B-B14F-4D97-AF65-F5344CB8AC3E}">
        <p14:creationId xmlns:p14="http://schemas.microsoft.com/office/powerpoint/2010/main" val="155157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0F5D-364C-6F42-94D6-7B3017049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76FDF-7E27-5846-7C16-6BC7FA91F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6C1BF-0C7F-7865-4802-0BB48B99B874}"/>
              </a:ext>
            </a:extLst>
          </p:cNvPr>
          <p:cNvSpPr>
            <a:spLocks noGrp="1"/>
          </p:cNvSpPr>
          <p:nvPr>
            <p:ph type="body" idx="1"/>
          </p:nvPr>
        </p:nvSpPr>
        <p:spPr/>
        <p:txBody>
          <a:bodyPr/>
          <a:lstStyle/>
          <a:p>
            <a:r>
              <a:rPr lang="en-US" sz="1200">
                <a:solidFill>
                  <a:srgbClr val="000000"/>
                </a:solidFill>
                <a:effectLst/>
                <a:latin typeface="+mn-lt"/>
                <a:ea typeface="Times New Roman" panose="02020603050405020304" pitchFamily="18" charset="0"/>
                <a:cs typeface="Aptos" panose="020B0004020202020204" pitchFamily="34" charset="0"/>
              </a:rPr>
              <a:t>Their contact information can be located </a:t>
            </a:r>
            <a:r>
              <a:rPr lang="en-US">
                <a:solidFill>
                  <a:srgbClr val="000000"/>
                </a:solidFill>
                <a:latin typeface="+mn-lt"/>
                <a:ea typeface="Times New Roman" panose="02020603050405020304" pitchFamily="18" charset="0"/>
                <a:cs typeface="Aptos" panose="020B0004020202020204" pitchFamily="34" charset="0"/>
              </a:rPr>
              <a:t>on t</a:t>
            </a:r>
            <a:r>
              <a:rPr lang="en-US"/>
              <a:t>he “MAP State Agency Contact List” by clicking on “General Information about MAP”, located on the </a:t>
            </a:r>
            <a:r>
              <a:rPr lang="en-US" err="1"/>
              <a:t>mapmass.com</a:t>
            </a:r>
            <a:r>
              <a:rPr lang="en-US"/>
              <a:t> website.</a:t>
            </a:r>
            <a:endParaRPr lang="en-US">
              <a:solidFill>
                <a:srgbClr val="000000"/>
              </a:solidFill>
              <a:latin typeface="+mn-l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EE7C70BE-61D1-94E4-B602-58F0C8A82CED}"/>
              </a:ext>
            </a:extLst>
          </p:cNvPr>
          <p:cNvSpPr>
            <a:spLocks noGrp="1"/>
          </p:cNvSpPr>
          <p:nvPr>
            <p:ph type="sldNum" sz="quarter" idx="5"/>
          </p:nvPr>
        </p:nvSpPr>
        <p:spPr/>
        <p:txBody>
          <a:bodyPr/>
          <a:lstStyle/>
          <a:p>
            <a:fld id="{932E23C6-E900-444A-8CF4-11EBB343C854}" type="slidenum">
              <a:rPr lang="en-US" smtClean="0"/>
              <a:t>4</a:t>
            </a:fld>
            <a:endParaRPr lang="en-US"/>
          </a:p>
        </p:txBody>
      </p:sp>
    </p:spTree>
    <p:extLst>
      <p:ext uri="{BB962C8B-B14F-4D97-AF65-F5344CB8AC3E}">
        <p14:creationId xmlns:p14="http://schemas.microsoft.com/office/powerpoint/2010/main" val="3790291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ptos"/>
                <a:ea typeface="Times New Roman" panose="02020603050405020304" pitchFamily="18" charset="0"/>
              </a:rPr>
              <a:t>Training Hours in the student TMU© record are now required fields. The MAP Trainer must enter the number of training hours spent in face-to-face skill sessions under the "Classroom" field and the number of training hours spent in the online course under the "Online" field. Any questions about this requirement – or any other aspect of a student's record – should be addressed by calling D&amp;S.</a:t>
            </a:r>
            <a:endParaRPr lang="en-US" sz="1200">
              <a:effectLst/>
              <a:latin typeface="Aptos"/>
              <a:ea typeface="Times New Roman" panose="02020603050405020304" pitchFamily="18" charset="0"/>
              <a:cs typeface="Times New Roman"/>
            </a:endParaRPr>
          </a:p>
          <a:p>
            <a:pPr marL="1143000" marR="0" lvl="2" indent="-228600">
              <a:spcAft>
                <a:spcPts val="500"/>
              </a:spcAft>
              <a:buFont typeface="Wingdings" pitchFamily="2" charset="2"/>
              <a:buChar char=""/>
            </a:pP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R="0"/>
            <a:endParaRPr lang="en-US" sz="1200">
              <a:effectLst/>
              <a:latin typeface="Aptos"/>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39342D-4D70-4601-AFC6-9A21130EE24C}" type="slidenum">
              <a:rPr lang="en-US" smtClean="0"/>
              <a:t>40</a:t>
            </a:fld>
            <a:endParaRPr lang="en-US"/>
          </a:p>
        </p:txBody>
      </p:sp>
    </p:spTree>
    <p:extLst>
      <p:ext uri="{BB962C8B-B14F-4D97-AF65-F5344CB8AC3E}">
        <p14:creationId xmlns:p14="http://schemas.microsoft.com/office/powerpoint/2010/main" val="4280326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Version 18 of the MAP Candidate Handbook can be found on the hdmaster.com website. </a:t>
            </a:r>
          </a:p>
        </p:txBody>
      </p:sp>
      <p:sp>
        <p:nvSpPr>
          <p:cNvPr id="4" name="Slide Number Placeholder 3"/>
          <p:cNvSpPr>
            <a:spLocks noGrp="1"/>
          </p:cNvSpPr>
          <p:nvPr>
            <p:ph type="sldNum" sz="quarter" idx="5"/>
          </p:nvPr>
        </p:nvSpPr>
        <p:spPr/>
        <p:txBody>
          <a:bodyPr/>
          <a:lstStyle/>
          <a:p>
            <a:fld id="{A539342D-4D70-4601-AFC6-9A21130EE24C}" type="slidenum">
              <a:rPr lang="en-US" smtClean="0"/>
              <a:t>41</a:t>
            </a:fld>
            <a:endParaRPr lang="en-US"/>
          </a:p>
        </p:txBody>
      </p:sp>
    </p:spTree>
    <p:extLst>
      <p:ext uri="{BB962C8B-B14F-4D97-AF65-F5344CB8AC3E}">
        <p14:creationId xmlns:p14="http://schemas.microsoft.com/office/powerpoint/2010/main" val="2338506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Knowledge Test and the Medication Administration Demonstration Test are scheduled on the same day and the test candidate is a no show for both tests, the no-show fee is $45 per test missed. In this case, the total no-show fee would be $90.</a:t>
            </a:r>
          </a:p>
        </p:txBody>
      </p:sp>
      <p:sp>
        <p:nvSpPr>
          <p:cNvPr id="4" name="Slide Number Placeholder 3"/>
          <p:cNvSpPr>
            <a:spLocks noGrp="1"/>
          </p:cNvSpPr>
          <p:nvPr>
            <p:ph type="sldNum" sz="quarter" idx="5"/>
          </p:nvPr>
        </p:nvSpPr>
        <p:spPr/>
        <p:txBody>
          <a:bodyPr/>
          <a:lstStyle/>
          <a:p>
            <a:fld id="{A539342D-4D70-4601-AFC6-9A21130EE24C}" type="slidenum">
              <a:rPr lang="en-US" smtClean="0"/>
              <a:t>42</a:t>
            </a:fld>
            <a:endParaRPr lang="en-US"/>
          </a:p>
        </p:txBody>
      </p:sp>
    </p:spTree>
    <p:extLst>
      <p:ext uri="{BB962C8B-B14F-4D97-AF65-F5344CB8AC3E}">
        <p14:creationId xmlns:p14="http://schemas.microsoft.com/office/powerpoint/2010/main" val="3923055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3F3F3F"/>
                </a:solidFill>
                <a:effectLst/>
                <a:latin typeface="+mn-lt"/>
              </a:rPr>
              <a:t>Now for some reminders</a:t>
            </a:r>
            <a:r>
              <a:rPr lang="en-US">
                <a:solidFill>
                  <a:srgbClr val="3F3F3F"/>
                </a:solidFill>
              </a:rPr>
              <a:t> about medication occurrences</a:t>
            </a:r>
            <a:r>
              <a:rPr lang="en-US">
                <a:solidFill>
                  <a:srgbClr val="3F3F3F"/>
                </a:solidFill>
                <a:effectLst/>
                <a:latin typeface="+mn-lt"/>
              </a:rPr>
              <a:t>.</a:t>
            </a: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43</a:t>
            </a:fld>
            <a:endParaRPr lang="en-US"/>
          </a:p>
        </p:txBody>
      </p:sp>
    </p:spTree>
    <p:extLst>
      <p:ext uri="{BB962C8B-B14F-4D97-AF65-F5344CB8AC3E}">
        <p14:creationId xmlns:p14="http://schemas.microsoft.com/office/powerpoint/2010/main" val="2763814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chemeClr val="tx1"/>
                </a:solidFill>
                <a:effectLst/>
                <a:latin typeface="+mn-lt"/>
                <a:cs typeface="Helvetica"/>
              </a:rPr>
              <a:t>All hotline medication occurrences must be reported within 24 hours of discovery</a:t>
            </a:r>
            <a:r>
              <a:rPr lang="en-US">
                <a:solidFill>
                  <a:schemeClr val="tx1"/>
                </a:solidFill>
                <a:latin typeface="+mn-lt"/>
                <a:cs typeface="Helvetica"/>
              </a:rPr>
              <a:t> to both DPH and the applicable State Agency MAP Coordinator</a:t>
            </a:r>
            <a:r>
              <a:rPr lang="en-US">
                <a:solidFill>
                  <a:schemeClr val="tx1"/>
                </a:solidFill>
                <a:effectLst/>
                <a:latin typeface="+mn-lt"/>
                <a:cs typeface="Helvetica"/>
              </a:rPr>
              <a:t>. </a:t>
            </a:r>
            <a:endParaRPr lang="en-US" strike="sngStrike">
              <a:solidFill>
                <a:schemeClr val="tx1"/>
              </a:solidFill>
              <a:latin typeface="+mn-lt"/>
              <a:cs typeface="Helvetica"/>
            </a:endParaRP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44</a:t>
            </a:fld>
            <a:endParaRPr lang="en-US"/>
          </a:p>
        </p:txBody>
      </p:sp>
    </p:spTree>
    <p:extLst>
      <p:ext uri="{BB962C8B-B14F-4D97-AF65-F5344CB8AC3E}">
        <p14:creationId xmlns:p14="http://schemas.microsoft.com/office/powerpoint/2010/main" val="2744790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3875D-39BB-A940-E555-3EDA76E02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A69E5-94BF-D471-E27F-80ED6358D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376F8-64D0-03BD-33AE-161C2BA7600D}"/>
              </a:ext>
            </a:extLst>
          </p:cNvPr>
          <p:cNvSpPr>
            <a:spLocks noGrp="1"/>
          </p:cNvSpPr>
          <p:nvPr>
            <p:ph type="body" idx="1"/>
          </p:nvPr>
        </p:nvSpPr>
        <p:spPr/>
        <p:txBody>
          <a:bodyPr/>
          <a:lstStyle/>
          <a:p>
            <a:pPr>
              <a:defRPr/>
            </a:pPr>
            <a:r>
              <a:rPr lang="en-US" dirty="0">
                <a:solidFill>
                  <a:schemeClr val="tx1"/>
                </a:solidFill>
                <a:latin typeface="+mn-lt"/>
                <a:cs typeface="Helvetica"/>
              </a:rPr>
              <a:t>DDS</a:t>
            </a:r>
            <a:r>
              <a:rPr lang="en-US" dirty="0">
                <a:solidFill>
                  <a:schemeClr val="tx1"/>
                </a:solidFill>
                <a:effectLst/>
                <a:latin typeface="+mn-lt"/>
                <a:cs typeface="Helvetica"/>
              </a:rPr>
              <a:t> and MassAbility</a:t>
            </a:r>
            <a:r>
              <a:rPr lang="en-US" dirty="0">
                <a:solidFill>
                  <a:schemeClr val="tx1"/>
                </a:solidFill>
                <a:latin typeface="+mn-lt"/>
                <a:cs typeface="Helvetica"/>
              </a:rPr>
              <a:t> require </a:t>
            </a:r>
            <a:r>
              <a:rPr lang="en-US" dirty="0">
                <a:solidFill>
                  <a:schemeClr val="tx1"/>
                </a:solidFill>
                <a:effectLst/>
                <a:latin typeface="+mn-lt"/>
                <a:cs typeface="Helvetica"/>
              </a:rPr>
              <a:t>a DPPC report </a:t>
            </a:r>
            <a:r>
              <a:rPr lang="en-US" dirty="0">
                <a:solidFill>
                  <a:schemeClr val="tx1"/>
                </a:solidFill>
                <a:latin typeface="+mn-lt"/>
                <a:cs typeface="Helvetica"/>
              </a:rPr>
              <a:t>to be</a:t>
            </a:r>
            <a:r>
              <a:rPr lang="en-US" dirty="0">
                <a:solidFill>
                  <a:schemeClr val="tx1"/>
                </a:solidFill>
                <a:effectLst/>
                <a:latin typeface="+mn-lt"/>
                <a:cs typeface="Helvetica"/>
              </a:rPr>
              <a:t> filed for all hotlines. The DPPC number must be forwarded to the applicable MAP Coordinator. </a:t>
            </a:r>
            <a:endParaRPr lang="en-US" dirty="0">
              <a:solidFill>
                <a:schemeClr val="tx1"/>
              </a:solidFill>
              <a:latin typeface="+mn-lt"/>
              <a:cs typeface="Helvetica"/>
            </a:endParaRPr>
          </a:p>
          <a:p>
            <a:endParaRPr lang="en-US" dirty="0"/>
          </a:p>
        </p:txBody>
      </p:sp>
      <p:sp>
        <p:nvSpPr>
          <p:cNvPr id="4" name="Slide Number Placeholder 3">
            <a:extLst>
              <a:ext uri="{FF2B5EF4-FFF2-40B4-BE49-F238E27FC236}">
                <a16:creationId xmlns:a16="http://schemas.microsoft.com/office/drawing/2014/main" id="{945D5307-D968-D3D5-E699-A8263FE638F4}"/>
              </a:ext>
            </a:extLst>
          </p:cNvPr>
          <p:cNvSpPr>
            <a:spLocks noGrp="1"/>
          </p:cNvSpPr>
          <p:nvPr>
            <p:ph type="sldNum" sz="quarter" idx="5"/>
          </p:nvPr>
        </p:nvSpPr>
        <p:spPr/>
        <p:txBody>
          <a:bodyPr/>
          <a:lstStyle/>
          <a:p>
            <a:fld id="{A539342D-4D70-4601-AFC6-9A21130EE24C}" type="slidenum">
              <a:rPr lang="en-US" smtClean="0"/>
              <a:t>45</a:t>
            </a:fld>
            <a:endParaRPr lang="en-US"/>
          </a:p>
        </p:txBody>
      </p:sp>
    </p:spTree>
    <p:extLst>
      <p:ext uri="{BB962C8B-B14F-4D97-AF65-F5344CB8AC3E}">
        <p14:creationId xmlns:p14="http://schemas.microsoft.com/office/powerpoint/2010/main" val="1832185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85871-3942-B872-9D1C-A20884E97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792AD-B689-138A-350F-10B81E961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CCC2C-8506-2038-4478-D59DA71A59B4}"/>
              </a:ext>
            </a:extLst>
          </p:cNvPr>
          <p:cNvSpPr>
            <a:spLocks noGrp="1"/>
          </p:cNvSpPr>
          <p:nvPr>
            <p:ph type="body" idx="1"/>
          </p:nvPr>
        </p:nvSpPr>
        <p:spPr/>
        <p:txBody>
          <a:bodyPr/>
          <a:lstStyle/>
          <a:p>
            <a:pPr>
              <a:defRPr/>
            </a:pPr>
            <a:r>
              <a:rPr lang="en-US" dirty="0">
                <a:solidFill>
                  <a:schemeClr val="tx1"/>
                </a:solidFill>
                <a:effectLst/>
                <a:latin typeface="+mn-lt"/>
                <a:cs typeface="Helvetica"/>
              </a:rPr>
              <a:t>For DDS hotlines, an Incident Report </a:t>
            </a:r>
            <a:r>
              <a:rPr lang="en-US" dirty="0">
                <a:solidFill>
                  <a:schemeClr val="tx1"/>
                </a:solidFill>
                <a:latin typeface="+mn-lt"/>
                <a:cs typeface="Helvetica"/>
              </a:rPr>
              <a:t>ID number</a:t>
            </a:r>
            <a:r>
              <a:rPr lang="en-US" dirty="0">
                <a:solidFill>
                  <a:schemeClr val="tx1"/>
                </a:solidFill>
                <a:effectLst/>
                <a:latin typeface="+mn-lt"/>
                <a:cs typeface="Helvetica"/>
              </a:rPr>
              <a:t> must be included on the HCSIS MOR form.</a:t>
            </a:r>
            <a:r>
              <a:rPr lang="en-US" dirty="0">
                <a:solidFill>
                  <a:schemeClr val="tx1"/>
                </a:solidFill>
                <a:latin typeface="+mn-lt"/>
                <a:cs typeface="Helvetica"/>
              </a:rPr>
              <a:t> An Incident Report ID number is generated by the service provider's report submitted in HCSIS for the intervention related to the hotline (e.g., lab work, an ER visit, unexpected hospitalization, etc.).</a:t>
            </a:r>
          </a:p>
        </p:txBody>
      </p:sp>
      <p:sp>
        <p:nvSpPr>
          <p:cNvPr id="4" name="Slide Number Placeholder 3">
            <a:extLst>
              <a:ext uri="{FF2B5EF4-FFF2-40B4-BE49-F238E27FC236}">
                <a16:creationId xmlns:a16="http://schemas.microsoft.com/office/drawing/2014/main" id="{756EEA77-ED57-32A1-AE7C-43147D83AA45}"/>
              </a:ext>
            </a:extLst>
          </p:cNvPr>
          <p:cNvSpPr>
            <a:spLocks noGrp="1"/>
          </p:cNvSpPr>
          <p:nvPr>
            <p:ph type="sldNum" sz="quarter" idx="5"/>
          </p:nvPr>
        </p:nvSpPr>
        <p:spPr/>
        <p:txBody>
          <a:bodyPr/>
          <a:lstStyle/>
          <a:p>
            <a:fld id="{A539342D-4D70-4601-AFC6-9A21130EE24C}" type="slidenum">
              <a:rPr lang="en-US" smtClean="0"/>
              <a:t>46</a:t>
            </a:fld>
            <a:endParaRPr lang="en-US"/>
          </a:p>
        </p:txBody>
      </p:sp>
    </p:spTree>
    <p:extLst>
      <p:ext uri="{BB962C8B-B14F-4D97-AF65-F5344CB8AC3E}">
        <p14:creationId xmlns:p14="http://schemas.microsoft.com/office/powerpoint/2010/main" val="2573998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All medication occurrences must be reported to the MAP Consultant at the time of discovery. This includes each dose missed or given in error. The MAP Consultant will give guidance on steps to take regarding medication not available to give. The HCP should be contacted as soon as possible to report any medications not available from the pharmacy. A progress note should be written for every MOR that includes: the full name of the </a:t>
            </a:r>
            <a:r>
              <a:rPr lang="en-US"/>
              <a:t>MAP Consultant</a:t>
            </a:r>
            <a:r>
              <a:rPr lang="en-US">
                <a:solidFill>
                  <a:schemeClr val="tx1"/>
                </a:solidFill>
              </a:rPr>
              <a:t> contacted, recommendations given, the date and time of the event, as well as the date and time </a:t>
            </a:r>
            <a:r>
              <a:rPr lang="en-US"/>
              <a:t>of the</a:t>
            </a:r>
            <a:r>
              <a:rPr lang="en-US">
                <a:solidFill>
                  <a:schemeClr val="tx1"/>
                </a:solidFill>
              </a:rPr>
              <a:t> notification. </a:t>
            </a:r>
          </a:p>
        </p:txBody>
      </p:sp>
      <p:sp>
        <p:nvSpPr>
          <p:cNvPr id="4" name="Slide Number Placeholder 3"/>
          <p:cNvSpPr>
            <a:spLocks noGrp="1"/>
          </p:cNvSpPr>
          <p:nvPr>
            <p:ph type="sldNum" sz="quarter" idx="5"/>
          </p:nvPr>
        </p:nvSpPr>
        <p:spPr/>
        <p:txBody>
          <a:bodyPr/>
          <a:lstStyle/>
          <a:p>
            <a:fld id="{A539342D-4D70-4601-AFC6-9A21130EE24C}" type="slidenum">
              <a:rPr lang="en-US" smtClean="0"/>
              <a:t>47</a:t>
            </a:fld>
            <a:endParaRPr lang="en-US"/>
          </a:p>
        </p:txBody>
      </p:sp>
    </p:spTree>
    <p:extLst>
      <p:ext uri="{BB962C8B-B14F-4D97-AF65-F5344CB8AC3E}">
        <p14:creationId xmlns:p14="http://schemas.microsoft.com/office/powerpoint/2010/main" val="2272258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BD6A-AAD9-4FC9-F791-E1009F4F7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18414-117B-934B-4C49-A826BA046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7C3C2-7CD2-BB42-AE8A-F3C39E5781F8}"/>
              </a:ext>
            </a:extLst>
          </p:cNvPr>
          <p:cNvSpPr>
            <a:spLocks noGrp="1"/>
          </p:cNvSpPr>
          <p:nvPr>
            <p:ph type="body" idx="1"/>
          </p:nvPr>
        </p:nvSpPr>
        <p:spPr/>
        <p:txBody>
          <a:bodyPr/>
          <a:lstStyle/>
          <a:p>
            <a:r>
              <a:rPr lang="en-US"/>
              <a:t>Finally, let's review what you need to do to keep your MAP Trainer status active. </a:t>
            </a:r>
          </a:p>
        </p:txBody>
      </p:sp>
      <p:sp>
        <p:nvSpPr>
          <p:cNvPr id="4" name="Slide Number Placeholder 3">
            <a:extLst>
              <a:ext uri="{FF2B5EF4-FFF2-40B4-BE49-F238E27FC236}">
                <a16:creationId xmlns:a16="http://schemas.microsoft.com/office/drawing/2014/main" id="{F5EDADFA-F9C8-0618-1807-27F2DEE907C3}"/>
              </a:ext>
            </a:extLst>
          </p:cNvPr>
          <p:cNvSpPr>
            <a:spLocks noGrp="1"/>
          </p:cNvSpPr>
          <p:nvPr>
            <p:ph type="sldNum" sz="quarter" idx="5"/>
          </p:nvPr>
        </p:nvSpPr>
        <p:spPr/>
        <p:txBody>
          <a:bodyPr/>
          <a:lstStyle/>
          <a:p>
            <a:fld id="{932E23C6-E900-444A-8CF4-11EBB343C854}" type="slidenum">
              <a:rPr lang="en-US" smtClean="0"/>
              <a:t>48</a:t>
            </a:fld>
            <a:endParaRPr lang="en-US"/>
          </a:p>
        </p:txBody>
      </p:sp>
    </p:spTree>
    <p:extLst>
      <p:ext uri="{BB962C8B-B14F-4D97-AF65-F5344CB8AC3E}">
        <p14:creationId xmlns:p14="http://schemas.microsoft.com/office/powerpoint/2010/main" val="3195596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Email notification is the primary means of communication to MAP Trainers. You must report changes in your email address to CDDER. CDDER sends out regular email blasts to all trainers to provide updates, new information related to MAP, and to announce that required webinars are posted for viewing.</a:t>
            </a:r>
          </a:p>
          <a:p>
            <a:endParaRPr lang="en-US"/>
          </a:p>
          <a:p>
            <a:endParaRPr lang="en-US"/>
          </a:p>
        </p:txBody>
      </p:sp>
      <p:sp>
        <p:nvSpPr>
          <p:cNvPr id="4" name="Slide Number Placeholder 3"/>
          <p:cNvSpPr>
            <a:spLocks noGrp="1"/>
          </p:cNvSpPr>
          <p:nvPr>
            <p:ph type="sldNum" sz="quarter" idx="5"/>
          </p:nvPr>
        </p:nvSpPr>
        <p:spPr/>
        <p:txBody>
          <a:bodyPr/>
          <a:lstStyle/>
          <a:p>
            <a:fld id="{FF33CEA8-1D06-42CA-950E-958494173958}" type="slidenum">
              <a:rPr lang="en-US" smtClean="0"/>
              <a:t>49</a:t>
            </a:fld>
            <a:endParaRPr lang="en-US"/>
          </a:p>
        </p:txBody>
      </p:sp>
    </p:spTree>
    <p:extLst>
      <p:ext uri="{BB962C8B-B14F-4D97-AF65-F5344CB8AC3E}">
        <p14:creationId xmlns:p14="http://schemas.microsoft.com/office/powerpoint/2010/main" val="153569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next slides, we will review revisions to MAP Policy, simplified reporting processes for Drug Incident Reports and Hotline Medication Occurrences, Patient Prescribing Directives, and archived MAP news.</a:t>
            </a:r>
          </a:p>
        </p:txBody>
      </p:sp>
      <p:sp>
        <p:nvSpPr>
          <p:cNvPr id="4" name="Slide Number Placeholder 3"/>
          <p:cNvSpPr>
            <a:spLocks noGrp="1"/>
          </p:cNvSpPr>
          <p:nvPr>
            <p:ph type="sldNum" sz="quarter" idx="5"/>
          </p:nvPr>
        </p:nvSpPr>
        <p:spPr/>
        <p:txBody>
          <a:bodyPr/>
          <a:lstStyle/>
          <a:p>
            <a:fld id="{A539342D-4D70-4601-AFC6-9A21130EE24C}" type="slidenum">
              <a:rPr lang="en-US" smtClean="0"/>
              <a:t>5</a:t>
            </a:fld>
            <a:endParaRPr lang="en-US"/>
          </a:p>
        </p:txBody>
      </p:sp>
    </p:spTree>
    <p:extLst>
      <p:ext uri="{BB962C8B-B14F-4D97-AF65-F5344CB8AC3E}">
        <p14:creationId xmlns:p14="http://schemas.microsoft.com/office/powerpoint/2010/main" val="683101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latin typeface="+mn-lt"/>
              </a:rPr>
              <a:t>To maintain your Active MAP Trainer status, you must view</a:t>
            </a:r>
            <a:r>
              <a:rPr lang="en-US">
                <a:solidFill>
                  <a:schemeClr val="tx1"/>
                </a:solidFill>
              </a:rPr>
              <a:t> </a:t>
            </a:r>
            <a:r>
              <a:rPr lang="en-US" sz="1200">
                <a:solidFill>
                  <a:schemeClr val="tx1"/>
                </a:solidFill>
                <a:latin typeface="+mn-lt"/>
              </a:rPr>
              <a:t>required webinars</a:t>
            </a:r>
            <a:r>
              <a:rPr lang="en-US">
                <a:solidFill>
                  <a:schemeClr val="tx1"/>
                </a:solidFill>
              </a:rPr>
              <a:t> </a:t>
            </a:r>
            <a:r>
              <a:rPr lang="en-US" sz="1200">
                <a:solidFill>
                  <a:schemeClr val="tx1"/>
                </a:solidFill>
                <a:latin typeface="+mn-lt"/>
              </a:rPr>
              <a:t>and conduct a minimum of one MAP Certification </a:t>
            </a:r>
            <a:r>
              <a:rPr lang="en-US">
                <a:solidFill>
                  <a:schemeClr val="tx1"/>
                </a:solidFill>
              </a:rPr>
              <a:t>Training a year.</a:t>
            </a:r>
          </a:p>
          <a:p>
            <a:endParaRPr lang="en-US" sz="1200">
              <a:latin typeface="+mn-lt"/>
            </a:endParaRPr>
          </a:p>
          <a:p>
            <a:pPr>
              <a:defRPr/>
            </a:pPr>
            <a:endParaRPr lang="en-US" sz="1200">
              <a:latin typeface="+mn-lt"/>
            </a:endParaRPr>
          </a:p>
          <a:p>
            <a:pPr>
              <a:defRPr/>
            </a:pPr>
            <a:endParaRPr lang="en-US" sz="1200" b="0" i="0" u="none" strike="noStrike">
              <a:solidFill>
                <a:srgbClr val="000000"/>
              </a:solidFill>
              <a:effectLst/>
              <a:latin typeface="+mn-lt"/>
            </a:endParaRPr>
          </a:p>
          <a:p>
            <a:endParaRPr lang="en-US" sz="1200">
              <a:latin typeface="+mn-lt"/>
            </a:endParaRPr>
          </a:p>
          <a:p>
            <a:endParaRPr lang="en-US">
              <a:solidFill>
                <a:schemeClr val="tx1"/>
              </a:solidFill>
              <a:latin typeface="+mn-lt"/>
            </a:endParaRPr>
          </a:p>
          <a:p>
            <a:endParaRPr lang="en-US"/>
          </a:p>
          <a:p>
            <a:pPr>
              <a:defRPr/>
            </a:pPr>
            <a:endParaRPr lang="en-US" sz="1200">
              <a:solidFill>
                <a:schemeClr val="tx1"/>
              </a:solidFill>
              <a:effectLst/>
              <a:latin typeface="+mn-lt"/>
              <a:ea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FF33CEA8-1D06-42CA-950E-958494173958}" type="slidenum">
              <a:rPr lang="en-US" smtClean="0"/>
              <a:t>50</a:t>
            </a:fld>
            <a:endParaRPr lang="en-US"/>
          </a:p>
        </p:txBody>
      </p:sp>
    </p:spTree>
    <p:extLst>
      <p:ext uri="{BB962C8B-B14F-4D97-AF65-F5344CB8AC3E}">
        <p14:creationId xmlns:p14="http://schemas.microsoft.com/office/powerpoint/2010/main" val="3091667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8CB42-33B8-8119-3CC6-9F1115533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16104-B052-A7D4-77C4-6933ECB3E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D5330-C8DF-F7AD-9FB5-053733A7EC83}"/>
              </a:ext>
            </a:extLst>
          </p:cNvPr>
          <p:cNvSpPr>
            <a:spLocks noGrp="1"/>
          </p:cNvSpPr>
          <p:nvPr>
            <p:ph type="body" idx="1"/>
          </p:nvPr>
        </p:nvSpPr>
        <p:spPr/>
        <p:txBody>
          <a:bodyPr/>
          <a:lstStyle/>
          <a:p>
            <a:r>
              <a:rPr lang="en-US"/>
              <a:t>You will receive a notification via your email account on record with CDDER when a new webinar is released. You </a:t>
            </a:r>
            <a:r>
              <a:rPr lang="en-US" sz="1200">
                <a:latin typeface="+mn-lt"/>
              </a:rPr>
              <a:t>must view</a:t>
            </a:r>
            <a:r>
              <a:rPr lang="en-US"/>
              <a:t> </a:t>
            </a:r>
            <a:r>
              <a:rPr lang="en-US" sz="1200">
                <a:latin typeface="+mn-lt"/>
              </a:rPr>
              <a:t>required webinars within the specified time frame </a:t>
            </a:r>
            <a:r>
              <a:rPr lang="en-US"/>
              <a:t>in order meet the MAP Trainer meeting attendance requirement .  </a:t>
            </a:r>
          </a:p>
          <a:p>
            <a:pPr>
              <a:defRPr/>
            </a:pPr>
            <a:endParaRPr lang="en-US" sz="1200" b="0" i="0" u="none" strike="noStrike">
              <a:solidFill>
                <a:srgbClr val="000000"/>
              </a:solidFill>
              <a:effectLst/>
              <a:latin typeface="+mn-lt"/>
            </a:endParaRPr>
          </a:p>
          <a:p>
            <a:endParaRPr lang="en-US" sz="1200">
              <a:latin typeface="+mn-lt"/>
            </a:endParaRPr>
          </a:p>
          <a:p>
            <a:endParaRPr lang="en-US">
              <a:solidFill>
                <a:schemeClr val="tx1"/>
              </a:solidFill>
              <a:latin typeface="+mn-lt"/>
            </a:endParaRPr>
          </a:p>
          <a:p>
            <a:endParaRPr lang="en-US"/>
          </a:p>
          <a:p>
            <a:pPr>
              <a:defRPr/>
            </a:pPr>
            <a:endParaRPr lang="en-US" sz="1200">
              <a:solidFill>
                <a:schemeClr val="tx1"/>
              </a:solidFill>
              <a:effectLst/>
              <a:latin typeface="+mn-lt"/>
              <a:ea typeface="Times New Roman" panose="02020603050405020304" pitchFamily="18" charset="0"/>
            </a:endParaRPr>
          </a:p>
          <a:p>
            <a:endParaRPr lang="en-US"/>
          </a:p>
          <a:p>
            <a:endParaRPr lang="en-US"/>
          </a:p>
        </p:txBody>
      </p:sp>
      <p:sp>
        <p:nvSpPr>
          <p:cNvPr id="4" name="Slide Number Placeholder 3">
            <a:extLst>
              <a:ext uri="{FF2B5EF4-FFF2-40B4-BE49-F238E27FC236}">
                <a16:creationId xmlns:a16="http://schemas.microsoft.com/office/drawing/2014/main" id="{FE53E5C0-F9EE-8E53-1432-3AB9F39EA50D}"/>
              </a:ext>
            </a:extLst>
          </p:cNvPr>
          <p:cNvSpPr>
            <a:spLocks noGrp="1"/>
          </p:cNvSpPr>
          <p:nvPr>
            <p:ph type="sldNum" sz="quarter" idx="5"/>
          </p:nvPr>
        </p:nvSpPr>
        <p:spPr/>
        <p:txBody>
          <a:bodyPr/>
          <a:lstStyle/>
          <a:p>
            <a:fld id="{FF33CEA8-1D06-42CA-950E-958494173958}" type="slidenum">
              <a:rPr lang="en-US" smtClean="0"/>
              <a:t>51</a:t>
            </a:fld>
            <a:endParaRPr lang="en-US"/>
          </a:p>
        </p:txBody>
      </p:sp>
    </p:spTree>
    <p:extLst>
      <p:ext uri="{BB962C8B-B14F-4D97-AF65-F5344CB8AC3E}">
        <p14:creationId xmlns:p14="http://schemas.microsoft.com/office/powerpoint/2010/main" val="2793235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ffectLst/>
                <a:latin typeface="Aptos"/>
                <a:ea typeface="Aptos" panose="020B0004020202020204" pitchFamily="34" charset="0"/>
                <a:cs typeface="Aptos" panose="020B0004020202020204" pitchFamily="34" charset="0"/>
              </a:rPr>
              <a:t>If you would like to rewatch the webinar, and it’s still within the viewing period,</a:t>
            </a:r>
            <a:r>
              <a:rPr lang="en-US">
                <a:latin typeface="Aptos"/>
                <a:ea typeface="Aptos" panose="020B0004020202020204" pitchFamily="34" charset="0"/>
                <a:cs typeface="Aptos" panose="020B0004020202020204" pitchFamily="34" charset="0"/>
              </a:rPr>
              <a:t> </a:t>
            </a:r>
            <a:r>
              <a:rPr lang="en-US" sz="1200">
                <a:effectLst/>
                <a:latin typeface="Aptos"/>
                <a:ea typeface="Aptos" panose="020B0004020202020204" pitchFamily="34" charset="0"/>
                <a:cs typeface="Aptos" panose="020B0004020202020204" pitchFamily="34" charset="0"/>
              </a:rPr>
              <a:t>simply click on the name of the webinar. Then, click </a:t>
            </a:r>
            <a:r>
              <a:rPr lang="en-US">
                <a:latin typeface="Aptos"/>
                <a:ea typeface="Aptos" panose="020B0004020202020204" pitchFamily="34" charset="0"/>
                <a:cs typeface="Aptos" panose="020B0004020202020204" pitchFamily="34" charset="0"/>
              </a:rPr>
              <a:t>"</a:t>
            </a:r>
            <a:r>
              <a:rPr lang="en-US" sz="1200">
                <a:effectLst/>
                <a:latin typeface="Aptos"/>
                <a:ea typeface="Aptos" panose="020B0004020202020204" pitchFamily="34" charset="0"/>
                <a:cs typeface="Aptos" panose="020B0004020202020204" pitchFamily="34" charset="0"/>
              </a:rPr>
              <a:t>Re-attempt Quiz</a:t>
            </a:r>
            <a:r>
              <a:rPr lang="en-US">
                <a:latin typeface="Aptos"/>
                <a:ea typeface="Aptos" panose="020B0004020202020204" pitchFamily="34" charset="0"/>
                <a:cs typeface="Aptos" panose="020B0004020202020204" pitchFamily="34" charset="0"/>
              </a:rPr>
              <a:t>."</a:t>
            </a:r>
            <a:r>
              <a:rPr lang="en-US" sz="1200">
                <a:effectLst/>
                <a:latin typeface="Aptos"/>
                <a:ea typeface="Aptos" panose="020B0004020202020204" pitchFamily="34" charset="0"/>
                <a:cs typeface="Aptos" panose="020B0004020202020204" pitchFamily="34" charset="0"/>
              </a:rPr>
              <a:t> </a:t>
            </a:r>
            <a:r>
              <a:rPr lang="en-US">
                <a:latin typeface="Aptos"/>
                <a:ea typeface="Aptos" panose="020B0004020202020204" pitchFamily="34" charset="0"/>
                <a:cs typeface="Aptos" panose="020B0004020202020204" pitchFamily="34" charset="0"/>
              </a:rPr>
              <a:t>This will bring you back to </a:t>
            </a:r>
            <a:r>
              <a:rPr lang="en-US" sz="1200">
                <a:effectLst/>
                <a:latin typeface="Aptos"/>
                <a:ea typeface="Aptos" panose="020B0004020202020204" pitchFamily="34" charset="0"/>
                <a:cs typeface="Aptos" panose="020B0004020202020204" pitchFamily="34" charset="0"/>
              </a:rPr>
              <a:t>the webinar and </a:t>
            </a:r>
            <a:r>
              <a:rPr lang="en-US">
                <a:latin typeface="Aptos"/>
                <a:ea typeface="Aptos" panose="020B0004020202020204" pitchFamily="34" charset="0"/>
                <a:cs typeface="Aptos" panose="020B0004020202020204" pitchFamily="34" charset="0"/>
              </a:rPr>
              <a:t>the PowerPoint</a:t>
            </a:r>
            <a:r>
              <a:rPr lang="en-US" sz="1200">
                <a:effectLst/>
                <a:latin typeface="Aptos"/>
                <a:ea typeface="Aptos" panose="020B0004020202020204" pitchFamily="34" charset="0"/>
                <a:cs typeface="Aptos" panose="020B0004020202020204" pitchFamily="34" charset="0"/>
              </a:rPr>
              <a:t> slides. </a:t>
            </a:r>
          </a:p>
          <a:p>
            <a:pPr>
              <a:defRPr/>
            </a:pPr>
            <a:endParaRPr lang="en-US" sz="1200">
              <a:effectLst/>
              <a:latin typeface="Aptos"/>
              <a:ea typeface="Aptos" panose="020B0004020202020204" pitchFamily="34" charset="0"/>
              <a:cs typeface="Aptos" panose="020B0004020202020204" pitchFamily="34" charset="0"/>
            </a:endParaRPr>
          </a:p>
          <a:p>
            <a:pPr>
              <a:defRPr/>
            </a:pPr>
            <a:endParaRPr lang="en-US" sz="1200">
              <a:effectLst/>
              <a:latin typeface="Aptos"/>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52</a:t>
            </a:fld>
            <a:endParaRPr lang="en-US"/>
          </a:p>
        </p:txBody>
      </p:sp>
    </p:spTree>
    <p:extLst>
      <p:ext uri="{BB962C8B-B14F-4D97-AF65-F5344CB8AC3E}">
        <p14:creationId xmlns:p14="http://schemas.microsoft.com/office/powerpoint/2010/main" val="1775613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r>
              <a:rPr lang="en-US" sz="1200" dirty="0">
                <a:solidFill>
                  <a:schemeClr val="tx1"/>
                </a:solidFill>
                <a:effectLst/>
                <a:latin typeface="+mn-lt"/>
                <a:ea typeface="Aptos" panose="020B0004020202020204" pitchFamily="34" charset="0"/>
                <a:cs typeface="Aptos" panose="020B0004020202020204" pitchFamily="34" charset="0"/>
              </a:rPr>
              <a:t>A Trainer can monitor their webinar compliance by </a:t>
            </a:r>
            <a:r>
              <a:rPr lang="en-US" dirty="0">
                <a:solidFill>
                  <a:schemeClr val="tx1"/>
                </a:solidFill>
                <a:ea typeface="Aptos" panose="020B0004020202020204" pitchFamily="34" charset="0"/>
                <a:cs typeface="Aptos" panose="020B0004020202020204" pitchFamily="34" charset="0"/>
              </a:rPr>
              <a:t>logging onto mapmass.com and going</a:t>
            </a:r>
            <a:r>
              <a:rPr lang="en-US" sz="1200" dirty="0">
                <a:solidFill>
                  <a:schemeClr val="tx1"/>
                </a:solidFill>
                <a:effectLst/>
                <a:latin typeface="+mn-lt"/>
                <a:ea typeface="Aptos" panose="020B0004020202020204" pitchFamily="34" charset="0"/>
                <a:cs typeface="Aptos" panose="020B0004020202020204" pitchFamily="34" charset="0"/>
              </a:rPr>
              <a:t> into the Required MAP Trainer Webinars course. All webinars are listed on the dashboard. When a trainer sees “To do” in grey</a:t>
            </a:r>
            <a:r>
              <a:rPr lang="en-US" dirty="0">
                <a:solidFill>
                  <a:schemeClr val="tx1"/>
                </a:solidFill>
                <a:ea typeface="Aptos" panose="020B0004020202020204" pitchFamily="34" charset="0"/>
                <a:cs typeface="Aptos" panose="020B0004020202020204" pitchFamily="34" charset="0"/>
              </a:rPr>
              <a:t>,</a:t>
            </a:r>
            <a:r>
              <a:rPr lang="en-US" sz="1200" dirty="0">
                <a:solidFill>
                  <a:schemeClr val="tx1"/>
                </a:solidFill>
                <a:effectLst/>
                <a:latin typeface="+mn-lt"/>
                <a:ea typeface="Aptos" panose="020B0004020202020204" pitchFamily="34" charset="0"/>
                <a:cs typeface="Aptos" panose="020B0004020202020204" pitchFamily="34" charset="0"/>
              </a:rPr>
              <a:t> this means the webinar is not yet completed. Conversely, if the trainer sees “Done” in green</a:t>
            </a:r>
            <a:r>
              <a:rPr lang="en-US" dirty="0">
                <a:solidFill>
                  <a:schemeClr val="tx1"/>
                </a:solidFill>
                <a:ea typeface="Aptos" panose="020B0004020202020204" pitchFamily="34" charset="0"/>
                <a:cs typeface="Aptos" panose="020B0004020202020204" pitchFamily="34" charset="0"/>
              </a:rPr>
              <a:t>,</a:t>
            </a:r>
            <a:r>
              <a:rPr lang="en-US" sz="1200" dirty="0">
                <a:solidFill>
                  <a:schemeClr val="tx1"/>
                </a:solidFill>
                <a:effectLst/>
                <a:latin typeface="+mn-lt"/>
                <a:ea typeface="Aptos" panose="020B0004020202020204" pitchFamily="34" charset="0"/>
                <a:cs typeface="Aptos" panose="020B0004020202020204" pitchFamily="34" charset="0"/>
              </a:rPr>
              <a:t> this means the webinar </a:t>
            </a:r>
            <a:r>
              <a:rPr lang="en-US" dirty="0">
                <a:solidFill>
                  <a:schemeClr val="tx1"/>
                </a:solidFill>
                <a:ea typeface="Aptos" panose="020B0004020202020204" pitchFamily="34" charset="0"/>
                <a:cs typeface="Aptos" panose="020B0004020202020204" pitchFamily="34" charset="0"/>
              </a:rPr>
              <a:t>was </a:t>
            </a:r>
            <a:r>
              <a:rPr lang="en-US" sz="1200" dirty="0">
                <a:solidFill>
                  <a:schemeClr val="tx1"/>
                </a:solidFill>
                <a:effectLst/>
                <a:latin typeface="+mn-lt"/>
                <a:ea typeface="Aptos" panose="020B0004020202020204" pitchFamily="34" charset="0"/>
                <a:cs typeface="Aptos" panose="020B0004020202020204" pitchFamily="34" charset="0"/>
              </a:rPr>
              <a:t>successfully completed.</a:t>
            </a:r>
          </a:p>
          <a:p>
            <a:pPr marL="0" marR="0">
              <a:spcBef>
                <a:spcPts val="0"/>
              </a:spcBef>
              <a:spcAft>
                <a:spcPts val="0"/>
              </a:spcAft>
            </a:pPr>
            <a:endParaRPr lang="en-US" sz="1200" dirty="0">
              <a:solidFill>
                <a:schemeClr val="tx1"/>
              </a:solidFill>
              <a:effectLst/>
              <a:latin typeface="+mn-lt"/>
              <a:ea typeface="Aptos" panose="020B0004020202020204" pitchFamily="34" charset="0"/>
              <a:cs typeface="Aptos" panose="020B0004020202020204" pitchFamily="34" charset="0"/>
            </a:endParaRPr>
          </a:p>
          <a:p>
            <a:pPr>
              <a:defRPr/>
            </a:pPr>
            <a:r>
              <a:rPr lang="en-US" dirty="0">
                <a:solidFill>
                  <a:schemeClr val="tx1"/>
                </a:solidFill>
                <a:ea typeface="Aptos" panose="020B0004020202020204" pitchFamily="34" charset="0"/>
                <a:cs typeface="Aptos" panose="020B0004020202020204" pitchFamily="34" charset="0"/>
              </a:rPr>
              <a:t>When </a:t>
            </a:r>
            <a:r>
              <a:rPr lang="en-US" sz="1200" dirty="0">
                <a:solidFill>
                  <a:schemeClr val="tx1"/>
                </a:solidFill>
                <a:effectLst/>
                <a:latin typeface="+mn-lt"/>
                <a:ea typeface="Aptos" panose="020B0004020202020204" pitchFamily="34" charset="0"/>
                <a:cs typeface="Aptos" panose="020B0004020202020204" pitchFamily="34" charset="0"/>
              </a:rPr>
              <a:t>you have successfully completed a webinar, you will see the Certificate of Completion on the dashboard, directly under the name of the webinar. Here’s an example from the Spring 2025 webinar. The Certificate of Completion and your green completion status </a:t>
            </a:r>
            <a:r>
              <a:rPr lang="en-US" dirty="0">
                <a:solidFill>
                  <a:schemeClr val="tx1"/>
                </a:solidFill>
                <a:ea typeface="Aptos" panose="020B0004020202020204" pitchFamily="34" charset="0"/>
                <a:cs typeface="Aptos" panose="020B0004020202020204" pitchFamily="34" charset="0"/>
              </a:rPr>
              <a:t>remain</a:t>
            </a:r>
            <a:r>
              <a:rPr lang="en-US" sz="1200" dirty="0">
                <a:solidFill>
                  <a:schemeClr val="tx1"/>
                </a:solidFill>
                <a:effectLst/>
                <a:latin typeface="+mn-lt"/>
                <a:ea typeface="Aptos" panose="020B0004020202020204" pitchFamily="34" charset="0"/>
                <a:cs typeface="Aptos" panose="020B0004020202020204" pitchFamily="34" charset="0"/>
              </a:rPr>
              <a:t> on the dashboard even after the </a:t>
            </a:r>
            <a:r>
              <a:rPr lang="en-US" sz="1200" dirty="0">
                <a:solidFill>
                  <a:schemeClr val="tx1"/>
                </a:solidFill>
                <a:latin typeface="+mn-lt"/>
                <a:ea typeface="Aptos" panose="020B0004020202020204" pitchFamily="34" charset="0"/>
                <a:cs typeface="Aptos" panose="020B0004020202020204" pitchFamily="34" charset="0"/>
              </a:rPr>
              <a:t>viewing</a:t>
            </a:r>
            <a:r>
              <a:rPr lang="en-US" sz="1200" dirty="0">
                <a:solidFill>
                  <a:schemeClr val="tx1"/>
                </a:solidFill>
                <a:effectLst/>
                <a:latin typeface="+mn-lt"/>
                <a:ea typeface="Aptos" panose="020B0004020202020204" pitchFamily="34" charset="0"/>
                <a:cs typeface="Aptos" panose="020B0004020202020204" pitchFamily="34" charset="0"/>
              </a:rPr>
              <a:t> period has ended. </a:t>
            </a:r>
          </a:p>
          <a:p>
            <a:pPr marL="0" marR="0">
              <a:spcBef>
                <a:spcPts val="0"/>
              </a:spcBef>
              <a:spcAft>
                <a:spcPts val="0"/>
              </a:spcAft>
            </a:pPr>
            <a:r>
              <a:rPr lang="en-US" sz="1800" dirty="0">
                <a:effectLst/>
                <a:latin typeface="Aptos"/>
                <a:ea typeface="Aptos" panose="020B0004020202020204" pitchFamily="34" charset="0"/>
                <a:cs typeface="Aptos" panose="020B0004020202020204" pitchFamily="34" charset="0"/>
              </a:rPr>
              <a:t> </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Symbol" panose="05050102010706020507" pitchFamily="18" charset="2"/>
              <a:buNone/>
            </a:pPr>
            <a:endParaRPr lang="en-US" dirty="0"/>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53</a:t>
            </a:fld>
            <a:endParaRPr lang="en-US"/>
          </a:p>
        </p:txBody>
      </p:sp>
    </p:spTree>
    <p:extLst>
      <p:ext uri="{BB962C8B-B14F-4D97-AF65-F5344CB8AC3E}">
        <p14:creationId xmlns:p14="http://schemas.microsoft.com/office/powerpoint/2010/main" val="3369223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MAP Trainer Webinars are archived after the specified viewing time frame has passed. They remain in the Required MAP Trainers Webinars course but can no longer be viewed for credit. The webinars are then also posted to the "MAP Training Resources" section of the mapmass.com home page, where they are accessible to all.</a:t>
            </a:r>
            <a:endParaRPr lang="en-US" strike="sngStrike" dirty="0"/>
          </a:p>
        </p:txBody>
      </p:sp>
      <p:sp>
        <p:nvSpPr>
          <p:cNvPr id="4" name="Slide Number Placeholder 3"/>
          <p:cNvSpPr>
            <a:spLocks noGrp="1"/>
          </p:cNvSpPr>
          <p:nvPr>
            <p:ph type="sldNum" sz="quarter" idx="5"/>
          </p:nvPr>
        </p:nvSpPr>
        <p:spPr/>
        <p:txBody>
          <a:bodyPr/>
          <a:lstStyle/>
          <a:p>
            <a:fld id="{24FB0E11-F290-8544-8C35-FDF2BECC449A}" type="slidenum">
              <a:rPr lang="en-US" smtClean="0"/>
              <a:t>54</a:t>
            </a:fld>
            <a:endParaRPr lang="en-US"/>
          </a:p>
        </p:txBody>
      </p:sp>
    </p:spTree>
    <p:extLst>
      <p:ext uri="{BB962C8B-B14F-4D97-AF65-F5344CB8AC3E}">
        <p14:creationId xmlns:p14="http://schemas.microsoft.com/office/powerpoint/2010/main" val="3055329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FEB3D-2FB3-B0E9-9D27-6F8743ADF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7776F-817D-55A1-44C7-454E1688E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C9464-F39D-B1B2-048C-257EF2AF63A9}"/>
              </a:ext>
            </a:extLst>
          </p:cNvPr>
          <p:cNvSpPr>
            <a:spLocks noGrp="1"/>
          </p:cNvSpPr>
          <p:nvPr>
            <p:ph type="body" idx="1"/>
          </p:nvPr>
        </p:nvSpPr>
        <p:spPr/>
        <p:txBody>
          <a:bodyPr/>
          <a:lstStyle/>
          <a:p>
            <a:r>
              <a:rPr lang="en-US" dirty="0"/>
              <a:t>In addition to the webinar requirement</a:t>
            </a:r>
            <a:r>
              <a:rPr lang="en-US" sz="1200" dirty="0">
                <a:latin typeface="+mn-lt"/>
              </a:rPr>
              <a:t>, you must</a:t>
            </a:r>
            <a:r>
              <a:rPr lang="en-US" dirty="0"/>
              <a:t> </a:t>
            </a:r>
            <a:r>
              <a:rPr lang="en-US" sz="1200" dirty="0">
                <a:latin typeface="+mn-lt"/>
              </a:rPr>
              <a:t>conduct a minimum of one hybrid MAP Certification </a:t>
            </a:r>
            <a:r>
              <a:rPr lang="en-US" dirty="0"/>
              <a:t>Training within</a:t>
            </a:r>
            <a:r>
              <a:rPr lang="en-US" sz="1200" dirty="0">
                <a:latin typeface="+mn-lt"/>
              </a:rPr>
              <a:t> one year </a:t>
            </a:r>
            <a:r>
              <a:rPr lang="en-US" dirty="0"/>
              <a:t>of </a:t>
            </a:r>
            <a:r>
              <a:rPr lang="en-US" sz="1200" dirty="0">
                <a:latin typeface="+mn-lt"/>
              </a:rPr>
              <a:t>the date of your last training.</a:t>
            </a:r>
            <a:r>
              <a:rPr lang="en-US" dirty="0"/>
              <a:t>   </a:t>
            </a:r>
          </a:p>
          <a:p>
            <a:endParaRPr lang="en-US" sz="1200" dirty="0">
              <a:latin typeface="+mn-lt"/>
            </a:endParaRPr>
          </a:p>
          <a:p>
            <a:pPr>
              <a:defRPr/>
            </a:pPr>
            <a:r>
              <a:rPr lang="en-US" sz="1200" dirty="0">
                <a:latin typeface="+mn-lt"/>
              </a:rPr>
              <a:t>For current trainers, </a:t>
            </a:r>
            <a:r>
              <a:rPr lang="en-US" sz="1200" b="0" i="0" u="none" strike="noStrike" dirty="0">
                <a:solidFill>
                  <a:srgbClr val="000000"/>
                </a:solidFill>
                <a:effectLst/>
                <a:latin typeface="+mn-lt"/>
              </a:rPr>
              <a:t>the once-a-year </a:t>
            </a:r>
            <a:r>
              <a:rPr lang="en-US" dirty="0">
                <a:solidFill>
                  <a:srgbClr val="000000"/>
                </a:solidFill>
              </a:rPr>
              <a:t>requirement is</a:t>
            </a:r>
            <a:r>
              <a:rPr lang="en-US" sz="1200" b="0" i="0" u="none" strike="noStrike" dirty="0">
                <a:solidFill>
                  <a:srgbClr val="000000"/>
                </a:solidFill>
                <a:effectLst/>
                <a:latin typeface="+mn-lt"/>
              </a:rPr>
              <a:t> calculated using your last </a:t>
            </a:r>
            <a:r>
              <a:rPr lang="en-US" dirty="0">
                <a:solidFill>
                  <a:srgbClr val="000000"/>
                </a:solidFill>
              </a:rPr>
              <a:t>Certification</a:t>
            </a:r>
            <a:r>
              <a:rPr lang="en-US" sz="1200" b="0" i="0" u="none" strike="noStrike" dirty="0">
                <a:solidFill>
                  <a:srgbClr val="000000"/>
                </a:solidFill>
                <a:effectLst/>
                <a:latin typeface="+mn-lt"/>
              </a:rPr>
              <a:t> Training </a:t>
            </a:r>
            <a:r>
              <a:rPr lang="en-US" dirty="0">
                <a:solidFill>
                  <a:srgbClr val="000000"/>
                </a:solidFill>
              </a:rPr>
              <a:t>date. You must</a:t>
            </a:r>
            <a:r>
              <a:rPr lang="en-US" sz="1200" b="0" i="0" u="none" strike="noStrike" dirty="0">
                <a:solidFill>
                  <a:srgbClr val="000000"/>
                </a:solidFill>
                <a:effectLst/>
                <a:latin typeface="+mn-lt"/>
              </a:rPr>
              <a:t> </a:t>
            </a:r>
            <a:r>
              <a:rPr lang="en-US" dirty="0">
                <a:solidFill>
                  <a:srgbClr val="000000"/>
                </a:solidFill>
              </a:rPr>
              <a:t>ensure that</a:t>
            </a:r>
            <a:r>
              <a:rPr lang="en-US" sz="1200" b="0" i="0" u="none" strike="noStrike" dirty="0">
                <a:solidFill>
                  <a:srgbClr val="000000"/>
                </a:solidFill>
                <a:effectLst/>
                <a:latin typeface="+mn-lt"/>
              </a:rPr>
              <a:t> your next training falls within 365 days of that date. For example,</a:t>
            </a:r>
            <a:r>
              <a:rPr lang="en-US" dirty="0">
                <a:solidFill>
                  <a:srgbClr val="000000"/>
                </a:solidFill>
              </a:rPr>
              <a:t> </a:t>
            </a:r>
            <a:r>
              <a:rPr lang="en-US" sz="1200" b="0" i="0" u="none" strike="noStrike" dirty="0">
                <a:solidFill>
                  <a:srgbClr val="000000"/>
                </a:solidFill>
                <a:effectLst/>
                <a:latin typeface="+mn-lt"/>
              </a:rPr>
              <a:t>a trainer conducts </a:t>
            </a:r>
            <a:r>
              <a:rPr lang="en-US" dirty="0">
                <a:solidFill>
                  <a:srgbClr val="000000"/>
                </a:solidFill>
              </a:rPr>
              <a:t>a Certification</a:t>
            </a:r>
            <a:r>
              <a:rPr lang="en-US" sz="1200" b="0" i="0" u="none" strike="noStrike" dirty="0">
                <a:solidFill>
                  <a:srgbClr val="000000"/>
                </a:solidFill>
                <a:effectLst/>
                <a:latin typeface="+mn-lt"/>
              </a:rPr>
              <a:t> </a:t>
            </a:r>
            <a:r>
              <a:rPr lang="en-US" dirty="0">
                <a:solidFill>
                  <a:srgbClr val="000000"/>
                </a:solidFill>
              </a:rPr>
              <a:t>Training</a:t>
            </a:r>
            <a:r>
              <a:rPr lang="en-US" sz="1200" b="0" i="0" u="none" strike="noStrike" dirty="0">
                <a:solidFill>
                  <a:srgbClr val="000000"/>
                </a:solidFill>
                <a:effectLst/>
                <a:latin typeface="+mn-lt"/>
              </a:rPr>
              <a:t> beginning </a:t>
            </a:r>
            <a:r>
              <a:rPr lang="en-US" dirty="0">
                <a:solidFill>
                  <a:srgbClr val="000000"/>
                </a:solidFill>
              </a:rPr>
              <a:t>May 21st</a:t>
            </a:r>
            <a:r>
              <a:rPr lang="en-US" sz="1200" b="0" i="0" u="none" strike="noStrike" dirty="0">
                <a:solidFill>
                  <a:srgbClr val="000000"/>
                </a:solidFill>
                <a:effectLst/>
                <a:latin typeface="+mn-lt"/>
              </a:rPr>
              <a:t>, </a:t>
            </a:r>
            <a:r>
              <a:rPr lang="en-US" dirty="0">
                <a:solidFill>
                  <a:srgbClr val="000000"/>
                </a:solidFill>
              </a:rPr>
              <a:t>2025</a:t>
            </a:r>
            <a:r>
              <a:rPr lang="en-US" sz="1200" b="0" i="0" u="none" strike="noStrike" dirty="0">
                <a:solidFill>
                  <a:srgbClr val="000000"/>
                </a:solidFill>
                <a:effectLst/>
                <a:latin typeface="+mn-lt"/>
              </a:rPr>
              <a:t>. To meet the requirement </a:t>
            </a:r>
            <a:r>
              <a:rPr lang="en-US" dirty="0">
                <a:solidFill>
                  <a:srgbClr val="000000"/>
                </a:solidFill>
              </a:rPr>
              <a:t>of training at least</a:t>
            </a:r>
            <a:r>
              <a:rPr lang="en-US" sz="1200" b="0" i="0" u="none" strike="noStrike" dirty="0">
                <a:solidFill>
                  <a:srgbClr val="000000"/>
                </a:solidFill>
                <a:effectLst/>
                <a:latin typeface="+mn-lt"/>
              </a:rPr>
              <a:t> annually, the trainer </a:t>
            </a:r>
            <a:r>
              <a:rPr lang="en-US" dirty="0">
                <a:solidFill>
                  <a:srgbClr val="000000"/>
                </a:solidFill>
              </a:rPr>
              <a:t>must begin a Certification Training before</a:t>
            </a:r>
            <a:r>
              <a:rPr lang="en-US" sz="1200" b="0" i="0" u="none" strike="noStrike" dirty="0">
                <a:solidFill>
                  <a:srgbClr val="000000"/>
                </a:solidFill>
                <a:effectLst/>
                <a:latin typeface="+mn-lt"/>
              </a:rPr>
              <a:t> </a:t>
            </a:r>
            <a:r>
              <a:rPr lang="en-US" dirty="0">
                <a:solidFill>
                  <a:srgbClr val="000000"/>
                </a:solidFill>
              </a:rPr>
              <a:t>May 21st</a:t>
            </a:r>
            <a:r>
              <a:rPr lang="en-US" sz="1200" b="0" i="0" u="none" strike="noStrike" dirty="0">
                <a:solidFill>
                  <a:srgbClr val="000000"/>
                </a:solidFill>
                <a:effectLst/>
                <a:latin typeface="+mn-lt"/>
              </a:rPr>
              <a:t>, </a:t>
            </a:r>
            <a:r>
              <a:rPr lang="en-US" dirty="0">
                <a:solidFill>
                  <a:srgbClr val="000000"/>
                </a:solidFill>
              </a:rPr>
              <a:t>2026</a:t>
            </a:r>
            <a:r>
              <a:rPr lang="en-US" sz="1200" b="0" i="0" u="none" strike="noStrike" dirty="0">
                <a:solidFill>
                  <a:srgbClr val="000000"/>
                </a:solidFill>
                <a:effectLst/>
                <a:latin typeface="+mn-lt"/>
              </a:rPr>
              <a:t>. </a:t>
            </a:r>
          </a:p>
          <a:p>
            <a:pPr>
              <a:defRPr/>
            </a:pPr>
            <a:endParaRPr lang="en-US"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For new trainers, your one-year clock starts when your status is changed to </a:t>
            </a:r>
            <a:r>
              <a:rPr lang="en-US" dirty="0"/>
              <a:t>"Trainer"</a:t>
            </a:r>
            <a:r>
              <a:rPr lang="en-US" sz="1200" dirty="0">
                <a:latin typeface="+mn-lt"/>
              </a:rPr>
              <a:t> on mapmass.com. </a:t>
            </a:r>
          </a:p>
          <a:p>
            <a:pPr>
              <a:defRPr/>
            </a:pPr>
            <a:endParaRPr lang="en-US" sz="1200" b="0" i="0" u="none" strike="noStrike" dirty="0">
              <a:solidFill>
                <a:srgbClr val="000000"/>
              </a:solidFill>
              <a:effectLst/>
              <a:latin typeface="+mn-lt"/>
            </a:endParaRPr>
          </a:p>
          <a:p>
            <a:endParaRPr lang="en-US" sz="1200" dirty="0">
              <a:latin typeface="+mn-lt"/>
            </a:endParaRPr>
          </a:p>
          <a:p>
            <a:endParaRPr lang="en-US" dirty="0">
              <a:solidFill>
                <a:schemeClr val="tx1"/>
              </a:solidFill>
              <a:latin typeface="+mn-lt"/>
            </a:endParaRPr>
          </a:p>
          <a:p>
            <a:endParaRPr lang="en-US" dirty="0"/>
          </a:p>
          <a:p>
            <a:pPr>
              <a:defRPr/>
            </a:pPr>
            <a:endParaRPr lang="en-US" sz="1200" dirty="0">
              <a:solidFill>
                <a:schemeClr val="tx1"/>
              </a:solidFill>
              <a:effectLst/>
              <a:latin typeface="+mn-lt"/>
              <a:ea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52650A0E-4129-4365-58D8-C7F037DAF414}"/>
              </a:ext>
            </a:extLst>
          </p:cNvPr>
          <p:cNvSpPr>
            <a:spLocks noGrp="1"/>
          </p:cNvSpPr>
          <p:nvPr>
            <p:ph type="sldNum" sz="quarter" idx="5"/>
          </p:nvPr>
        </p:nvSpPr>
        <p:spPr/>
        <p:txBody>
          <a:bodyPr/>
          <a:lstStyle/>
          <a:p>
            <a:fld id="{FF33CEA8-1D06-42CA-950E-958494173958}" type="slidenum">
              <a:rPr lang="en-US" smtClean="0"/>
              <a:t>55</a:t>
            </a:fld>
            <a:endParaRPr lang="en-US"/>
          </a:p>
        </p:txBody>
      </p:sp>
    </p:spTree>
    <p:extLst>
      <p:ext uri="{BB962C8B-B14F-4D97-AF65-F5344CB8AC3E}">
        <p14:creationId xmlns:p14="http://schemas.microsoft.com/office/powerpoint/2010/main" val="29358993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chemeClr val="tx1"/>
                </a:solidFill>
                <a:effectLst/>
                <a:latin typeface="+mn-lt"/>
                <a:ea typeface="Times New Roman" panose="02020603050405020304" pitchFamily="18" charset="0"/>
              </a:rPr>
              <a:t>MAP Trainers may co-train the online MAP Certification Training and skills sessions, provided that all Trainers actively participate in the training.</a:t>
            </a:r>
            <a:r>
              <a:rPr lang="en-US" dirty="0">
                <a:solidFill>
                  <a:schemeClr val="tx1"/>
                </a:solidFill>
                <a:ea typeface="Times New Roman" panose="02020603050405020304" pitchFamily="18" charset="0"/>
              </a:rPr>
              <a:t> </a:t>
            </a:r>
            <a:endParaRPr lang="en-US" sz="1200" dirty="0">
              <a:solidFill>
                <a:schemeClr val="tx1"/>
              </a:solidFill>
              <a:latin typeface="+mn-lt"/>
            </a:endParaRPr>
          </a:p>
          <a:p>
            <a:endParaRPr lang="en-US" sz="1200" dirty="0">
              <a:solidFill>
                <a:schemeClr val="tx1"/>
              </a:solidFill>
              <a:latin typeface="+mn-lt"/>
            </a:endParaRPr>
          </a:p>
          <a:p>
            <a:r>
              <a:rPr lang="en-US" sz="1200" dirty="0">
                <a:solidFill>
                  <a:schemeClr val="tx1"/>
                </a:solidFill>
                <a:latin typeface="+mn-lt"/>
              </a:rPr>
              <a:t>If you choose to co-train a MAP Certification class, the student roster submitted to CDDER must include all trainer names. Each Co-Trainer must also have separate students assigned to them to enter in TMU. If a Co-Trainer is not on a roster submitted to CDDER or does not have any students assigned to them in TMU, the trainer will not receive credit for conducting the Certification Training.</a:t>
            </a:r>
          </a:p>
          <a:p>
            <a:endParaRPr lang="en-US" dirty="0">
              <a:solidFill>
                <a:schemeClr val="tx1"/>
              </a:solidFill>
            </a:endParaRPr>
          </a:p>
          <a:p>
            <a:r>
              <a:rPr lang="en-US" dirty="0">
                <a:solidFill>
                  <a:schemeClr val="tx1"/>
                </a:solidFill>
                <a:effectLst/>
                <a:latin typeface="+mn-lt"/>
              </a:rPr>
              <a:t>In addition, </a:t>
            </a:r>
            <a:r>
              <a:rPr lang="en-US" dirty="0"/>
              <a:t>at least one of the students assigned to each</a:t>
            </a:r>
            <a:r>
              <a:rPr lang="en-US" dirty="0">
                <a:solidFill>
                  <a:schemeClr val="tx1"/>
                </a:solidFill>
                <a:effectLst/>
                <a:latin typeface="+mn-lt"/>
              </a:rPr>
              <a:t> trainer must</a:t>
            </a:r>
            <a:r>
              <a:rPr lang="en-US" dirty="0"/>
              <a:t> </a:t>
            </a:r>
            <a:r>
              <a:rPr lang="en-US" b="1" dirty="0">
                <a:solidFill>
                  <a:schemeClr val="tx1"/>
                </a:solidFill>
                <a:effectLst/>
                <a:latin typeface="+mn-lt"/>
              </a:rPr>
              <a:t>complete</a:t>
            </a:r>
            <a:r>
              <a:rPr lang="en-US" dirty="0"/>
              <a:t> all components of the training, and a valid training end date must be entered in TMU in order for that trainer to fulfill the training requirement. </a:t>
            </a:r>
            <a:r>
              <a:rPr lang="en-US" dirty="0">
                <a:solidFill>
                  <a:schemeClr val="tx1"/>
                </a:solidFill>
                <a:effectLst/>
                <a:latin typeface="+mn-lt"/>
              </a:rPr>
              <a:t>If a trainer is assigned only 1 or 2 students, and those students do not complete the training, the trainer </a:t>
            </a:r>
            <a:r>
              <a:rPr lang="en-US" dirty="0"/>
              <a:t>will not</a:t>
            </a:r>
            <a:r>
              <a:rPr lang="en-US" dirty="0">
                <a:solidFill>
                  <a:schemeClr val="tx1"/>
                </a:solidFill>
                <a:effectLst/>
                <a:latin typeface="+mn-lt"/>
              </a:rPr>
              <a:t> receive credit for conducting a yearly Certification Training.</a:t>
            </a:r>
          </a:p>
          <a:p>
            <a:endParaRPr lang="en-US" dirty="0"/>
          </a:p>
        </p:txBody>
      </p:sp>
      <p:sp>
        <p:nvSpPr>
          <p:cNvPr id="4" name="Slide Number Placeholder 3"/>
          <p:cNvSpPr>
            <a:spLocks noGrp="1"/>
          </p:cNvSpPr>
          <p:nvPr>
            <p:ph type="sldNum" sz="quarter" idx="5"/>
          </p:nvPr>
        </p:nvSpPr>
        <p:spPr/>
        <p:txBody>
          <a:bodyPr/>
          <a:lstStyle/>
          <a:p>
            <a:fld id="{FF33CEA8-1D06-42CA-950E-958494173958}" type="slidenum">
              <a:rPr lang="en-US" smtClean="0"/>
              <a:t>56</a:t>
            </a:fld>
            <a:endParaRPr lang="en-US"/>
          </a:p>
        </p:txBody>
      </p:sp>
    </p:spTree>
    <p:extLst>
      <p:ext uri="{BB962C8B-B14F-4D97-AF65-F5344CB8AC3E}">
        <p14:creationId xmlns:p14="http://schemas.microsoft.com/office/powerpoint/2010/main" val="24257864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This concludes the Spring 2025 MAP Trainer Webinar. Please contact your State, Regional or Area MAP Coordinator if you have any questions or need further clarification on a topic presented. Thank you for viewing!</a:t>
            </a:r>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57</a:t>
            </a:fld>
            <a:endParaRPr lang="en-US"/>
          </a:p>
        </p:txBody>
      </p:sp>
    </p:spTree>
    <p:extLst>
      <p:ext uri="{BB962C8B-B14F-4D97-AF65-F5344CB8AC3E}">
        <p14:creationId xmlns:p14="http://schemas.microsoft.com/office/powerpoint/2010/main" val="268251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Policy Manual has been updated twice since the last webinar. The current version is dated 4-15-25. The next several slides review the policy revision highlights from both updates.  </a:t>
            </a:r>
          </a:p>
        </p:txBody>
      </p:sp>
      <p:sp>
        <p:nvSpPr>
          <p:cNvPr id="4" name="Slide Number Placeholder 3"/>
          <p:cNvSpPr>
            <a:spLocks noGrp="1"/>
          </p:cNvSpPr>
          <p:nvPr>
            <p:ph type="sldNum" sz="quarter" idx="5"/>
          </p:nvPr>
        </p:nvSpPr>
        <p:spPr/>
        <p:txBody>
          <a:bodyPr/>
          <a:lstStyle/>
          <a:p>
            <a:fld id="{A539342D-4D70-4601-AFC6-9A21130EE24C}" type="slidenum">
              <a:rPr lang="en-US" smtClean="0"/>
              <a:t>6</a:t>
            </a:fld>
            <a:endParaRPr lang="en-US"/>
          </a:p>
        </p:txBody>
      </p:sp>
    </p:spTree>
    <p:extLst>
      <p:ext uri="{BB962C8B-B14F-4D97-AF65-F5344CB8AC3E}">
        <p14:creationId xmlns:p14="http://schemas.microsoft.com/office/powerpoint/2010/main" val="114338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Times New Roman" panose="02020603050405020304" pitchFamily="18" charset="0"/>
                <a:cs typeface="Arial"/>
              </a:rPr>
              <a:t>Language </a:t>
            </a:r>
            <a:r>
              <a:rPr lang="en-US" sz="1200" dirty="0">
                <a:solidFill>
                  <a:schemeClr val="tx1"/>
                </a:solidFill>
                <a:latin typeface="+mn-lt"/>
                <a:ea typeface="Times New Roman" panose="02020603050405020304" pitchFamily="18" charset="0"/>
                <a:cs typeface="Arial"/>
              </a:rPr>
              <a:t>was added to MAP Policy 04-2</a:t>
            </a:r>
            <a:r>
              <a:rPr lang="en-US" sz="1200" dirty="0">
                <a:solidFill>
                  <a:schemeClr val="tx1"/>
                </a:solidFill>
                <a:effectLst/>
                <a:latin typeface="+mn-lt"/>
                <a:ea typeface="Times New Roman" panose="02020603050405020304" pitchFamily="18" charset="0"/>
                <a:cs typeface="Arial"/>
              </a:rPr>
              <a:t> to clarify that MAP Certification Training must be presented </a:t>
            </a:r>
            <a:r>
              <a:rPr lang="en-US" sz="1200" dirty="0">
                <a:solidFill>
                  <a:schemeClr val="tx1"/>
                </a:solidFill>
                <a:latin typeface="+mn-lt"/>
                <a:ea typeface="Times New Roman" panose="02020603050405020304" pitchFamily="18" charset="0"/>
                <a:cs typeface="Arial"/>
              </a:rPr>
              <a:t>using</a:t>
            </a:r>
            <a:r>
              <a:rPr lang="en-US" sz="1200" dirty="0">
                <a:solidFill>
                  <a:schemeClr val="tx1"/>
                </a:solidFill>
                <a:effectLst/>
                <a:latin typeface="+mn-lt"/>
                <a:ea typeface="Times New Roman" panose="02020603050405020304" pitchFamily="18" charset="0"/>
                <a:cs typeface="Arial"/>
              </a:rPr>
              <a:t> </a:t>
            </a:r>
            <a:r>
              <a:rPr lang="en-US" sz="1200" dirty="0">
                <a:solidFill>
                  <a:schemeClr val="tx1"/>
                </a:solidFill>
                <a:latin typeface="+mn-lt"/>
                <a:ea typeface="Times New Roman" panose="02020603050405020304" pitchFamily="18" charset="0"/>
                <a:cs typeface="Arial"/>
              </a:rPr>
              <a:t>the </a:t>
            </a:r>
            <a:r>
              <a:rPr lang="en-US" sz="1200" dirty="0">
                <a:solidFill>
                  <a:schemeClr val="tx1"/>
                </a:solidFill>
                <a:effectLst/>
                <a:latin typeface="+mn-lt"/>
                <a:ea typeface="Times New Roman" panose="02020603050405020304" pitchFamily="18" charset="0"/>
                <a:cs typeface="Arial"/>
              </a:rPr>
              <a:t>hybrid model.</a:t>
            </a:r>
            <a:r>
              <a:rPr lang="en-US" sz="1200" dirty="0">
                <a:solidFill>
                  <a:schemeClr val="tx1"/>
                </a:solidFill>
                <a:latin typeface="+mn-lt"/>
                <a:cs typeface="Arial"/>
              </a:rPr>
              <a:t> </a:t>
            </a:r>
            <a:r>
              <a:rPr lang="en-US" sz="1200" dirty="0">
                <a:solidFill>
                  <a:schemeClr val="tx1"/>
                </a:solidFill>
                <a:latin typeface="+mn-lt"/>
                <a:cs typeface="Helvetica"/>
              </a:rPr>
              <a:t>The hybrid model consists of the online MAP Certification course and face-to-face sessions for Transcription and Medication Administration Demonstration practice. </a:t>
            </a:r>
            <a:r>
              <a:rPr lang="en-US" sz="1200" dirty="0">
                <a:solidFill>
                  <a:schemeClr val="tx1"/>
                </a:solidFill>
                <a:effectLst/>
                <a:latin typeface="+mn-lt"/>
                <a:cs typeface="Helvetica"/>
              </a:rPr>
              <a:t>The MAP Trainer must register students with CDDER so they can complete the online course. Students who do not complete the online course will not be eligible for MAP Certification testing. The face-to-face sessions can take place </a:t>
            </a:r>
            <a:r>
              <a:rPr lang="en-US" dirty="0">
                <a:solidFill>
                  <a:schemeClr val="tx1"/>
                </a:solidFill>
                <a:latin typeface="+mn-lt"/>
                <a:cs typeface="Helvetica"/>
              </a:rPr>
              <a:t>in-person</a:t>
            </a:r>
            <a:r>
              <a:rPr lang="en-US" sz="1200" dirty="0">
                <a:solidFill>
                  <a:schemeClr val="tx1"/>
                </a:solidFill>
                <a:effectLst/>
                <a:latin typeface="+mn-lt"/>
                <a:cs typeface="Helvetica"/>
              </a:rPr>
              <a:t> in a </a:t>
            </a:r>
            <a:r>
              <a:rPr lang="en-US" sz="1200" dirty="0">
                <a:solidFill>
                  <a:schemeClr val="tx1"/>
                </a:solidFill>
                <a:latin typeface="+mn-lt"/>
                <a:cs typeface="Helvetica"/>
              </a:rPr>
              <a:t>classroom-type</a:t>
            </a:r>
            <a:r>
              <a:rPr lang="en-US" sz="1200" dirty="0">
                <a:solidFill>
                  <a:schemeClr val="tx1"/>
                </a:solidFill>
                <a:effectLst/>
                <a:latin typeface="+mn-lt"/>
                <a:cs typeface="Helvetica"/>
              </a:rPr>
              <a:t> setting, or virtually. </a:t>
            </a:r>
            <a:r>
              <a:rPr lang="en-US" dirty="0">
                <a:solidFill>
                  <a:schemeClr val="tx1"/>
                </a:solidFill>
                <a:effectLst/>
                <a:latin typeface="+mn-lt"/>
                <a:cs typeface="Helvetica"/>
              </a:rPr>
              <a:t>It is not acceptable for MAP Trainers to provide training that does not include students' enrollment in the online course and its completion.</a:t>
            </a:r>
          </a:p>
          <a:p>
            <a:pPr>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A539342D-4D70-4601-AFC6-9A21130EE24C}" type="slidenum">
              <a:rPr lang="en-US" smtClean="0"/>
              <a:t>7</a:t>
            </a:fld>
            <a:endParaRPr lang="en-US"/>
          </a:p>
        </p:txBody>
      </p:sp>
    </p:spTree>
    <p:extLst>
      <p:ext uri="{BB962C8B-B14F-4D97-AF65-F5344CB8AC3E}">
        <p14:creationId xmlns:p14="http://schemas.microsoft.com/office/powerpoint/2010/main" val="385994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Times New Roman" panose="02020603050405020304" pitchFamily="18" charset="0"/>
              </a:rPr>
              <a:t>MAP Policy 10-1 now states</a:t>
            </a:r>
            <a:r>
              <a:rPr lang="en-US" sz="1200">
                <a:effectLst/>
                <a:latin typeface="+mn-lt"/>
                <a:ea typeface="Times New Roman" panose="02020603050405020304" pitchFamily="18" charset="0"/>
              </a:rPr>
              <a:t> that an “</a:t>
            </a:r>
            <a:r>
              <a:rPr lang="en-US" sz="1200" i="1">
                <a:effectLst/>
                <a:latin typeface="+mn-lt"/>
                <a:ea typeface="Times New Roman" panose="02020603050405020304" pitchFamily="18" charset="0"/>
              </a:rPr>
              <a:t>agreement</a:t>
            </a:r>
            <a:r>
              <a:rPr lang="en-US" sz="1200">
                <a:effectLst/>
                <a:latin typeface="+mn-lt"/>
                <a:ea typeface="Times New Roman" panose="02020603050405020304" pitchFamily="18" charset="0"/>
              </a:rPr>
              <a:t>” </a:t>
            </a:r>
            <a:r>
              <a:rPr lang="en-US">
                <a:ea typeface="Times New Roman" panose="02020603050405020304" pitchFamily="18" charset="0"/>
              </a:rPr>
              <a:t>versus</a:t>
            </a:r>
            <a:r>
              <a:rPr lang="en-US" sz="1200">
                <a:effectLst/>
                <a:latin typeface="+mn-lt"/>
                <a:ea typeface="Times New Roman" panose="02020603050405020304" pitchFamily="18" charset="0"/>
              </a:rPr>
              <a:t> a “contract” is required with the pharmacy when utilizing multi-dose medication packaging. </a:t>
            </a:r>
          </a:p>
          <a:p>
            <a:pPr marL="0" marR="0">
              <a:buNone/>
            </a:pPr>
            <a:r>
              <a:rPr lang="en-US" sz="1800">
                <a:effectLst/>
                <a:latin typeface="Arial"/>
                <a:ea typeface="Times New Roman" panose="02020603050405020304" pitchFamily="18" charset="0"/>
                <a:cs typeface="Arial"/>
              </a:rPr>
              <a:t> </a:t>
            </a:r>
          </a:p>
          <a:p>
            <a:pPr marL="0" marR="0"/>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539342D-4D70-4601-AFC6-9A21130EE24C}" type="slidenum">
              <a:rPr lang="en-US" smtClean="0"/>
              <a:t>8</a:t>
            </a:fld>
            <a:endParaRPr lang="en-US"/>
          </a:p>
        </p:txBody>
      </p:sp>
    </p:spTree>
    <p:extLst>
      <p:ext uri="{BB962C8B-B14F-4D97-AF65-F5344CB8AC3E}">
        <p14:creationId xmlns:p14="http://schemas.microsoft.com/office/powerpoint/2010/main" val="25259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rPr>
              <a:t>MAP Policy10-4, Exhausting the Current Supply of Medication, now reflects that any MAP Consultant, versus only the pharmacist, may verify if medication on-hand allows for proper preparation and administration. </a:t>
            </a:r>
            <a:endParaRPr lang="en-US"/>
          </a:p>
          <a:p>
            <a:r>
              <a:rPr lang="en-US">
                <a:latin typeface="+mn-lt"/>
              </a:rPr>
              <a:t> </a:t>
            </a:r>
            <a:endParaRPr lang="en-US" strike="sngStrike">
              <a:latin typeface="+mn-lt"/>
            </a:endParaRPr>
          </a:p>
        </p:txBody>
      </p:sp>
      <p:sp>
        <p:nvSpPr>
          <p:cNvPr id="4" name="Slide Number Placeholder 3"/>
          <p:cNvSpPr>
            <a:spLocks noGrp="1"/>
          </p:cNvSpPr>
          <p:nvPr>
            <p:ph type="sldNum" sz="quarter" idx="5"/>
          </p:nvPr>
        </p:nvSpPr>
        <p:spPr/>
        <p:txBody>
          <a:bodyPr/>
          <a:lstStyle/>
          <a:p>
            <a:fld id="{A539342D-4D70-4601-AFC6-9A21130EE24C}" type="slidenum">
              <a:rPr lang="en-US" smtClean="0"/>
              <a:t>9</a:t>
            </a:fld>
            <a:endParaRPr lang="en-US"/>
          </a:p>
        </p:txBody>
      </p:sp>
    </p:spTree>
    <p:extLst>
      <p:ext uri="{BB962C8B-B14F-4D97-AF65-F5344CB8AC3E}">
        <p14:creationId xmlns:p14="http://schemas.microsoft.com/office/powerpoint/2010/main" val="329750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F0A980-6332-4562-9B7E-FF5E805C9139}"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206693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0A980-6332-4562-9B7E-FF5E805C9139}"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163087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0A980-6332-4562-9B7E-FF5E805C9139}"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425368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0A980-6332-4562-9B7E-FF5E805C9139}"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384405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F0A980-6332-4562-9B7E-FF5E805C9139}"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270834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F0A980-6332-4562-9B7E-FF5E805C9139}"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393383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0A980-6332-4562-9B7E-FF5E805C9139}"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192201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0A980-6332-4562-9B7E-FF5E805C9139}"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19821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0A980-6332-4562-9B7E-FF5E805C9139}"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368435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0A980-6332-4562-9B7E-FF5E805C9139}"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74897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0A980-6332-4562-9B7E-FF5E805C9139}"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C3574-4368-4247-9F09-2B8F751DA5B8}" type="slidenum">
              <a:rPr lang="en-US" smtClean="0"/>
              <a:t>‹#›</a:t>
            </a:fld>
            <a:endParaRPr lang="en-US"/>
          </a:p>
        </p:txBody>
      </p:sp>
    </p:spTree>
    <p:extLst>
      <p:ext uri="{BB962C8B-B14F-4D97-AF65-F5344CB8AC3E}">
        <p14:creationId xmlns:p14="http://schemas.microsoft.com/office/powerpoint/2010/main" val="272820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F0A980-6332-4562-9B7E-FF5E805C9139}"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7C3574-4368-4247-9F09-2B8F751DA5B8}" type="slidenum">
              <a:rPr lang="en-US" smtClean="0"/>
              <a:t>‹#›</a:t>
            </a:fld>
            <a:endParaRPr lang="en-US"/>
          </a:p>
        </p:txBody>
      </p:sp>
    </p:spTree>
    <p:extLst>
      <p:ext uri="{BB962C8B-B14F-4D97-AF65-F5344CB8AC3E}">
        <p14:creationId xmlns:p14="http://schemas.microsoft.com/office/powerpoint/2010/main" val="3047159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da.gov/drugs/postmarket-drug-safety-information-patients-and-providers/information-clozapi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mass.gov/dph/map" TargetMode="External"/><Relationship Id="rId4" Type="http://schemas.openxmlformats.org/officeDocument/2006/relationships/hyperlink" Target="http://www.mapmass.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mailto:CDDER@umassmed.edu" TargetMode="External"/><Relationship Id="rId4"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mapmass.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1BE31-58CC-E1AE-27FD-3A0A6F616C30}"/>
              </a:ext>
            </a:extLst>
          </p:cNvPr>
          <p:cNvSpPr>
            <a:spLocks noGrp="1"/>
          </p:cNvSpPr>
          <p:nvPr>
            <p:ph type="ctrTitle"/>
          </p:nvPr>
        </p:nvSpPr>
        <p:spPr>
          <a:xfrm>
            <a:off x="838199" y="1093788"/>
            <a:ext cx="10506455" cy="2967208"/>
          </a:xfrm>
        </p:spPr>
        <p:txBody>
          <a:bodyPr>
            <a:normAutofit/>
          </a:bodyPr>
          <a:lstStyle/>
          <a:p>
            <a:pPr algn="l"/>
            <a:r>
              <a:rPr lang="en-US" sz="8000"/>
              <a:t>MAP Trainer Webinar</a:t>
            </a:r>
          </a:p>
        </p:txBody>
      </p:sp>
      <p:sp>
        <p:nvSpPr>
          <p:cNvPr id="3" name="Subtitle 2">
            <a:extLst>
              <a:ext uri="{FF2B5EF4-FFF2-40B4-BE49-F238E27FC236}">
                <a16:creationId xmlns:a16="http://schemas.microsoft.com/office/drawing/2014/main" id="{4D7CE9E2-E028-C765-95C8-CA1CDE61DE55}"/>
              </a:ext>
            </a:extLst>
          </p:cNvPr>
          <p:cNvSpPr>
            <a:spLocks noGrp="1"/>
          </p:cNvSpPr>
          <p:nvPr>
            <p:ph type="subTitle" idx="1"/>
          </p:nvPr>
        </p:nvSpPr>
        <p:spPr>
          <a:xfrm>
            <a:off x="7400924" y="4619624"/>
            <a:ext cx="3946779" cy="1038225"/>
          </a:xfrm>
        </p:spPr>
        <p:txBody>
          <a:bodyPr>
            <a:normAutofit/>
          </a:bodyPr>
          <a:lstStyle/>
          <a:p>
            <a:pPr algn="r"/>
            <a:r>
              <a:rPr lang="en-US" sz="2800" b="1" dirty="0"/>
              <a:t>Spring 2025</a:t>
            </a:r>
            <a:endParaRPr lang="en-US" b="1" dirty="0"/>
          </a:p>
        </p:txBody>
      </p:sp>
      <p:sp>
        <p:nvSpPr>
          <p:cNvPr id="14" name="Rectangle 1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20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2C8A1-221C-D37C-28C4-497BA2E5BF11}"/>
              </a:ext>
            </a:extLst>
          </p:cNvPr>
          <p:cNvSpPr>
            <a:spLocks noGrp="1"/>
          </p:cNvSpPr>
          <p:nvPr>
            <p:ph type="title"/>
          </p:nvPr>
        </p:nvSpPr>
        <p:spPr>
          <a:xfrm>
            <a:off x="841248" y="502920"/>
            <a:ext cx="10509504" cy="1975104"/>
          </a:xfrm>
        </p:spPr>
        <p:txBody>
          <a:bodyPr anchor="b">
            <a:normAutofit/>
          </a:bodyPr>
          <a:lstStyle/>
          <a:p>
            <a:r>
              <a:rPr lang="en-US" sz="5400"/>
              <a:t>MAP Policy 12-2 Schedule II-V Medication Security Measures </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5D4425-30BC-ACB0-5E7D-7027F648BA2A}"/>
              </a:ext>
            </a:extLst>
          </p:cNvPr>
          <p:cNvSpPr>
            <a:spLocks noGrp="1"/>
          </p:cNvSpPr>
          <p:nvPr>
            <p:ph idx="1"/>
          </p:nvPr>
        </p:nvSpPr>
        <p:spPr>
          <a:xfrm>
            <a:off x="841248" y="3328416"/>
            <a:ext cx="10509504" cy="2715768"/>
          </a:xfrm>
        </p:spPr>
        <p:txBody>
          <a:bodyPr vert="horz" lIns="91440" tIns="45720" rIns="91440" bIns="45720" rtlCol="0">
            <a:normAutofit/>
          </a:bodyPr>
          <a:lstStyle/>
          <a:p>
            <a:pPr marL="0" indent="0">
              <a:buNone/>
            </a:pPr>
            <a:r>
              <a:rPr lang="en-US" sz="4000"/>
              <a:t>Day Programs </a:t>
            </a:r>
            <a:endParaRPr lang="en-US" sz="2200"/>
          </a:p>
          <a:p>
            <a:r>
              <a:rPr lang="en-US" sz="3600"/>
              <a:t>On Days Program is Closed</a:t>
            </a:r>
            <a:endParaRPr lang="en-US" sz="2200"/>
          </a:p>
          <a:p>
            <a:pPr lvl="1">
              <a:buSzPct val="75000"/>
              <a:buFont typeface="Courier New" panose="02070309020205020404" pitchFamily="49" charset="0"/>
              <a:buChar char="o"/>
            </a:pPr>
            <a:r>
              <a:rPr lang="en-US" sz="3200"/>
              <a:t>Exempt from Reconciling Schedule II-V Medication</a:t>
            </a:r>
            <a:endParaRPr lang="en-US" sz="2200"/>
          </a:p>
          <a:p>
            <a:pPr marL="0" indent="0">
              <a:buNone/>
            </a:pPr>
            <a:endParaRPr lang="en-US" sz="2200"/>
          </a:p>
        </p:txBody>
      </p:sp>
    </p:spTree>
    <p:extLst>
      <p:ext uri="{BB962C8B-B14F-4D97-AF65-F5344CB8AC3E}">
        <p14:creationId xmlns:p14="http://schemas.microsoft.com/office/powerpoint/2010/main" val="5211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9CB4E9-96D2-3EB8-446E-322F3FF4E3EA}"/>
              </a:ext>
            </a:extLst>
          </p:cNvPr>
          <p:cNvSpPr>
            <a:spLocks noGrp="1"/>
          </p:cNvSpPr>
          <p:nvPr>
            <p:ph type="title"/>
          </p:nvPr>
        </p:nvSpPr>
        <p:spPr>
          <a:xfrm>
            <a:off x="1115568" y="548640"/>
            <a:ext cx="10168128" cy="1179576"/>
          </a:xfrm>
        </p:spPr>
        <p:txBody>
          <a:bodyPr>
            <a:normAutofit/>
          </a:bodyPr>
          <a:lstStyle/>
          <a:p>
            <a:r>
              <a:rPr lang="en-US"/>
              <a:t>MAP Policy 13-1 Medication Administration</a:t>
            </a:r>
            <a:endParaRPr lang="en-US" sz="4000"/>
          </a:p>
        </p:txBody>
      </p:sp>
      <p:sp>
        <p:nvSpPr>
          <p:cNvPr id="37" name="Rectangle 3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CED397B-E518-E62C-070C-9F06B04BE835}"/>
              </a:ext>
            </a:extLst>
          </p:cNvPr>
          <p:cNvSpPr>
            <a:spLocks noGrp="1"/>
          </p:cNvSpPr>
          <p:nvPr>
            <p:ph idx="1"/>
          </p:nvPr>
        </p:nvSpPr>
        <p:spPr>
          <a:xfrm>
            <a:off x="558209" y="2481943"/>
            <a:ext cx="11367091" cy="3695020"/>
          </a:xfrm>
        </p:spPr>
        <p:txBody>
          <a:bodyPr>
            <a:normAutofit lnSpcReduction="10000"/>
          </a:bodyPr>
          <a:lstStyle/>
          <a:p>
            <a:r>
              <a:rPr lang="en-US" sz="3200" u="none" strike="noStrike" kern="0" spc="0">
                <a:ln>
                  <a:noFill/>
                </a:ln>
                <a:effectLst>
                  <a:outerShdw sx="0" sy="0">
                    <a:srgbClr val="000000"/>
                  </a:outerShdw>
                </a:effectLst>
                <a:ea typeface="Times New Roman" panose="02020603050405020304" pitchFamily="18" charset="0"/>
              </a:rPr>
              <a:t>Certified Staff </a:t>
            </a:r>
            <a:r>
              <a:rPr lang="en-US" sz="3200" b="1" u="none" strike="noStrike" kern="0" spc="0">
                <a:ln>
                  <a:noFill/>
                </a:ln>
                <a:effectLst>
                  <a:outerShdw sx="0" sy="0">
                    <a:srgbClr val="000000"/>
                  </a:outerShdw>
                </a:effectLst>
                <a:ea typeface="Times New Roman" panose="02020603050405020304" pitchFamily="18" charset="0"/>
              </a:rPr>
              <a:t>Not Permitted</a:t>
            </a:r>
            <a:r>
              <a:rPr lang="en-US" sz="3200" u="none" strike="noStrike" kern="0" spc="0">
                <a:ln>
                  <a:noFill/>
                </a:ln>
                <a:effectLst>
                  <a:outerShdw sx="0" sy="0">
                    <a:srgbClr val="000000"/>
                  </a:outerShdw>
                </a:effectLst>
                <a:ea typeface="Times New Roman" panose="02020603050405020304" pitchFamily="18" charset="0"/>
              </a:rPr>
              <a:t> to </a:t>
            </a:r>
            <a:r>
              <a:rPr lang="en-US" sz="3200" kern="0">
                <a:effectLst>
                  <a:outerShdw sx="0" sy="0">
                    <a:srgbClr val="000000"/>
                  </a:outerShdw>
                </a:effectLst>
                <a:ea typeface="Times New Roman" panose="02020603050405020304" pitchFamily="18" charset="0"/>
              </a:rPr>
              <a:t>Administer Topical </a:t>
            </a:r>
            <a:r>
              <a:rPr lang="en-US" sz="3200" u="none" strike="noStrike" kern="0" spc="0">
                <a:ln>
                  <a:noFill/>
                </a:ln>
                <a:effectLst>
                  <a:outerShdw sx="0" sy="0">
                    <a:srgbClr val="000000"/>
                  </a:outerShdw>
                </a:effectLst>
                <a:ea typeface="Times New Roman" panose="02020603050405020304" pitchFamily="18" charset="0"/>
              </a:rPr>
              <a:t>Medication</a:t>
            </a:r>
            <a:endParaRPr lang="en-US" sz="2200" u="none" strike="noStrike" kern="0" spc="0">
              <a:ln>
                <a:noFill/>
              </a:ln>
              <a:effectLst>
                <a:outerShdw sx="0" sy="0">
                  <a:srgbClr val="000000"/>
                </a:outerShdw>
              </a:effectLst>
              <a:ea typeface="Times New Roman" panose="02020603050405020304" pitchFamily="18" charset="0"/>
            </a:endParaRPr>
          </a:p>
          <a:p>
            <a:pPr lvl="1">
              <a:buSzPct val="75000"/>
              <a:buFont typeface="Courier New" panose="02070309020205020404" pitchFamily="49" charset="0"/>
              <a:buChar char="o"/>
            </a:pPr>
            <a:r>
              <a:rPr lang="en-US" sz="2800" kern="0">
                <a:effectLst>
                  <a:outerShdw sx="0" sy="0">
                    <a:srgbClr val="000000"/>
                  </a:outerShdw>
                </a:effectLst>
                <a:ea typeface="Times New Roman" panose="02020603050405020304" pitchFamily="18" charset="0"/>
              </a:rPr>
              <a:t>T</a:t>
            </a:r>
            <a:r>
              <a:rPr lang="en-US" sz="2800" u="none" strike="noStrike" kern="0" spc="0">
                <a:ln>
                  <a:noFill/>
                </a:ln>
                <a:effectLst>
                  <a:outerShdw sx="0" sy="0">
                    <a:srgbClr val="000000"/>
                  </a:outerShdw>
                </a:effectLst>
                <a:ea typeface="Times New Roman" panose="02020603050405020304" pitchFamily="18" charset="0"/>
              </a:rPr>
              <a:t>o Skin </a:t>
            </a:r>
            <a:r>
              <a:rPr lang="en-US" sz="2800" kern="0">
                <a:effectLst>
                  <a:outerShdw sx="0" sy="0">
                    <a:srgbClr val="000000"/>
                  </a:outerShdw>
                </a:effectLst>
                <a:ea typeface="Times New Roman" panose="02020603050405020304" pitchFamily="18" charset="0"/>
              </a:rPr>
              <a:t>C</a:t>
            </a:r>
            <a:r>
              <a:rPr lang="en-US" sz="2800" u="none" strike="noStrike" kern="0" spc="0">
                <a:ln>
                  <a:noFill/>
                </a:ln>
                <a:effectLst>
                  <a:outerShdw sx="0" sy="0">
                    <a:srgbClr val="000000"/>
                  </a:outerShdw>
                </a:effectLst>
                <a:ea typeface="Times New Roman" panose="02020603050405020304" pitchFamily="18" charset="0"/>
              </a:rPr>
              <a:t>onditions</a:t>
            </a:r>
            <a:endParaRPr lang="en-US" sz="2200" u="none" strike="noStrike" kern="0" spc="0">
              <a:ln>
                <a:noFill/>
              </a:ln>
              <a:effectLst>
                <a:outerShdw sx="0" sy="0">
                  <a:srgbClr val="000000"/>
                </a:outerShdw>
              </a:effectLst>
              <a:ea typeface="Times New Roman" panose="02020603050405020304" pitchFamily="18" charset="0"/>
            </a:endParaRPr>
          </a:p>
          <a:p>
            <a:pPr lvl="2">
              <a:buSzPct val="75000"/>
              <a:buFont typeface="Wingdings" pitchFamily="2" charset="2"/>
              <a:buChar char="§"/>
            </a:pPr>
            <a:r>
              <a:rPr lang="en-US" sz="2400" u="none" strike="noStrike" kern="0" spc="0">
                <a:ln>
                  <a:noFill/>
                </a:ln>
                <a:effectLst>
                  <a:outerShdw sx="0" sy="0">
                    <a:srgbClr val="000000"/>
                  </a:outerShdw>
                </a:effectLst>
                <a:ea typeface="Times New Roman" panose="02020603050405020304" pitchFamily="18" charset="0"/>
              </a:rPr>
              <a:t>open pressure ulcers</a:t>
            </a:r>
            <a:endParaRPr lang="en-US" sz="2400" kern="0">
              <a:effectLst>
                <a:outerShdw sx="0" sy="0">
                  <a:srgbClr val="000000"/>
                </a:outerShdw>
              </a:effectLst>
              <a:ea typeface="Times New Roman" panose="02020603050405020304" pitchFamily="18" charset="0"/>
            </a:endParaRPr>
          </a:p>
          <a:p>
            <a:pPr lvl="2">
              <a:buSzPct val="75000"/>
              <a:buFont typeface="Wingdings" pitchFamily="2" charset="2"/>
              <a:buChar char="§"/>
            </a:pPr>
            <a:r>
              <a:rPr lang="en-US" sz="2400" u="none" strike="noStrike" kern="0" spc="0">
                <a:ln>
                  <a:noFill/>
                </a:ln>
                <a:effectLst>
                  <a:outerShdw sx="0" sy="0">
                    <a:srgbClr val="000000"/>
                  </a:outerShdw>
                </a:effectLst>
                <a:ea typeface="Times New Roman" panose="02020603050405020304" pitchFamily="18" charset="0"/>
              </a:rPr>
              <a:t>diabetic foot ulcers</a:t>
            </a:r>
            <a:endParaRPr lang="en-US" sz="2400" kern="0">
              <a:effectLst>
                <a:outerShdw sx="0" sy="0">
                  <a:srgbClr val="000000"/>
                </a:outerShdw>
              </a:effectLst>
              <a:ea typeface="Times New Roman" panose="02020603050405020304" pitchFamily="18" charset="0"/>
            </a:endParaRPr>
          </a:p>
          <a:p>
            <a:pPr lvl="2">
              <a:buSzPct val="75000"/>
              <a:buFont typeface="Wingdings" pitchFamily="2" charset="2"/>
              <a:buChar char="§"/>
            </a:pPr>
            <a:r>
              <a:rPr lang="en-US" sz="2400" u="none" strike="noStrike" kern="0" spc="0">
                <a:ln>
                  <a:noFill/>
                </a:ln>
                <a:effectLst>
                  <a:outerShdw sx="0" sy="0">
                    <a:srgbClr val="000000"/>
                  </a:outerShdw>
                </a:effectLst>
                <a:ea typeface="Times New Roman" panose="02020603050405020304" pitchFamily="18" charset="0"/>
              </a:rPr>
              <a:t>infected wounds </a:t>
            </a:r>
          </a:p>
          <a:p>
            <a:pPr lvl="2">
              <a:buSzPct val="75000"/>
              <a:buFont typeface="Wingdings" pitchFamily="2" charset="2"/>
              <a:buChar char="§"/>
            </a:pPr>
            <a:r>
              <a:rPr lang="en-US" sz="2400" u="none" strike="noStrike" kern="0" spc="0">
                <a:ln>
                  <a:noFill/>
                </a:ln>
                <a:effectLst>
                  <a:outerShdw sx="0" sy="0">
                    <a:srgbClr val="000000"/>
                  </a:outerShdw>
                </a:effectLst>
                <a:ea typeface="Times New Roman" panose="02020603050405020304" pitchFamily="18" charset="0"/>
              </a:rPr>
              <a:t>burns, etc. </a:t>
            </a:r>
            <a:endParaRPr lang="en-US" sz="2200" u="none" strike="noStrike" kern="0" spc="0">
              <a:ln>
                <a:noFill/>
              </a:ln>
              <a:effectLst>
                <a:outerShdw sx="0" sy="0">
                  <a:srgbClr val="000000"/>
                </a:outerShdw>
              </a:effectLst>
              <a:ea typeface="Times New Roman" panose="02020603050405020304" pitchFamily="18" charset="0"/>
            </a:endParaRPr>
          </a:p>
          <a:p>
            <a:pPr lvl="1">
              <a:buSzPct val="75000"/>
              <a:buFont typeface="Courier New" panose="02070309020205020404" pitchFamily="49" charset="0"/>
              <a:buChar char="o"/>
            </a:pPr>
            <a:r>
              <a:rPr lang="en-US" sz="2800" kern="0">
                <a:effectLst>
                  <a:outerShdw sx="0" sy="0">
                    <a:srgbClr val="000000"/>
                  </a:outerShdw>
                </a:effectLst>
                <a:ea typeface="Times New Roman" panose="02020603050405020304" pitchFamily="18" charset="0"/>
              </a:rPr>
              <a:t>R</a:t>
            </a:r>
            <a:r>
              <a:rPr lang="en-US" sz="2800" u="none" strike="noStrike" kern="0" spc="0">
                <a:ln>
                  <a:noFill/>
                </a:ln>
                <a:effectLst>
                  <a:outerShdw sx="0" sy="0">
                    <a:srgbClr val="000000"/>
                  </a:outerShdw>
                </a:effectLst>
                <a:ea typeface="Times New Roman" panose="02020603050405020304" pitchFamily="18" charset="0"/>
              </a:rPr>
              <a:t>equiring </a:t>
            </a:r>
            <a:r>
              <a:rPr lang="en-US" sz="2800" kern="0">
                <a:effectLst>
                  <a:outerShdw sx="0" sy="0">
                    <a:srgbClr val="000000"/>
                  </a:outerShdw>
                </a:effectLst>
                <a:ea typeface="Times New Roman" panose="02020603050405020304" pitchFamily="18" charset="0"/>
              </a:rPr>
              <a:t>A</a:t>
            </a:r>
            <a:r>
              <a:rPr lang="en-US" sz="2800" u="none" strike="noStrike" kern="0" spc="0">
                <a:ln>
                  <a:noFill/>
                </a:ln>
                <a:effectLst>
                  <a:outerShdw sx="0" sy="0">
                    <a:srgbClr val="000000"/>
                  </a:outerShdw>
                </a:effectLst>
                <a:ea typeface="Times New Roman" panose="02020603050405020304" pitchFamily="18" charset="0"/>
              </a:rPr>
              <a:t>dditional </a:t>
            </a:r>
            <a:r>
              <a:rPr lang="en-US" sz="2800" kern="0">
                <a:effectLst>
                  <a:outerShdw sx="0" sy="0">
                    <a:srgbClr val="000000"/>
                  </a:outerShdw>
                </a:effectLst>
                <a:ea typeface="Times New Roman" panose="02020603050405020304" pitchFamily="18" charset="0"/>
              </a:rPr>
              <a:t>C</a:t>
            </a:r>
            <a:r>
              <a:rPr lang="en-US" sz="2800" u="none" strike="noStrike" kern="0" spc="0">
                <a:ln>
                  <a:noFill/>
                </a:ln>
                <a:effectLst>
                  <a:outerShdw sx="0" sy="0">
                    <a:srgbClr val="000000"/>
                  </a:outerShdw>
                </a:effectLst>
                <a:ea typeface="Times New Roman" panose="02020603050405020304" pitchFamily="18" charset="0"/>
              </a:rPr>
              <a:t>are and </a:t>
            </a:r>
            <a:r>
              <a:rPr lang="en-US" sz="2800" kern="0">
                <a:effectLst>
                  <a:outerShdw sx="0" sy="0">
                    <a:srgbClr val="000000"/>
                  </a:outerShdw>
                </a:effectLst>
                <a:ea typeface="Times New Roman" panose="02020603050405020304" pitchFamily="18" charset="0"/>
              </a:rPr>
              <a:t>T</a:t>
            </a:r>
            <a:r>
              <a:rPr lang="en-US" sz="2800" u="none" strike="noStrike" kern="0" spc="0">
                <a:ln>
                  <a:noFill/>
                </a:ln>
                <a:effectLst>
                  <a:outerShdw sx="0" sy="0">
                    <a:srgbClr val="000000"/>
                  </a:outerShdw>
                </a:effectLst>
                <a:ea typeface="Times New Roman" panose="02020603050405020304" pitchFamily="18" charset="0"/>
              </a:rPr>
              <a:t>reatment</a:t>
            </a:r>
            <a:endParaRPr lang="en-US" sz="2200" u="none" strike="noStrike" kern="0" spc="0">
              <a:ln>
                <a:noFill/>
              </a:ln>
              <a:effectLst>
                <a:outerShdw sx="0" sy="0">
                  <a:srgbClr val="000000"/>
                </a:outerShdw>
              </a:effectLst>
              <a:ea typeface="Times New Roman" panose="02020603050405020304" pitchFamily="18" charset="0"/>
            </a:endParaRPr>
          </a:p>
          <a:p>
            <a:pPr lvl="2">
              <a:buSzPct val="75000"/>
              <a:buFont typeface="Wingdings" pitchFamily="2" charset="2"/>
              <a:buChar char="§"/>
            </a:pPr>
            <a:r>
              <a:rPr lang="en-US" sz="2400" u="none" strike="noStrike" kern="0" spc="0">
                <a:ln>
                  <a:noFill/>
                </a:ln>
                <a:effectLst>
                  <a:outerShdw sx="0" sy="0">
                    <a:srgbClr val="000000"/>
                  </a:outerShdw>
                </a:effectLst>
                <a:ea typeface="Times New Roman" panose="02020603050405020304" pitchFamily="18" charset="0"/>
              </a:rPr>
              <a:t>assessment</a:t>
            </a:r>
          </a:p>
          <a:p>
            <a:pPr lvl="2">
              <a:buSzPct val="75000"/>
              <a:buFont typeface="Wingdings" pitchFamily="2" charset="2"/>
              <a:buChar char="§"/>
            </a:pPr>
            <a:r>
              <a:rPr lang="en-US" sz="2400" u="none" strike="noStrike" kern="0" spc="0">
                <a:ln>
                  <a:noFill/>
                </a:ln>
                <a:effectLst>
                  <a:outerShdw sx="0" sy="0">
                    <a:srgbClr val="000000"/>
                  </a:outerShdw>
                </a:effectLst>
                <a:ea typeface="Times New Roman" panose="02020603050405020304" pitchFamily="18" charset="0"/>
              </a:rPr>
              <a:t>dressing change, etc.</a:t>
            </a:r>
            <a:endParaRPr lang="en-US" sz="2200" u="none" strike="noStrike" kern="0" spc="0">
              <a:ln>
                <a:noFill/>
              </a:ln>
              <a:effectLst>
                <a:outerShdw sx="0" sy="0">
                  <a:srgbClr val="000000"/>
                </a:outerShdw>
              </a:effectLst>
              <a:ea typeface="Times New Roman" panose="02020603050405020304" pitchFamily="18" charset="0"/>
            </a:endParaRPr>
          </a:p>
          <a:p>
            <a:endParaRPr lang="en-US" sz="2200"/>
          </a:p>
        </p:txBody>
      </p:sp>
    </p:spTree>
    <p:extLst>
      <p:ext uri="{BB962C8B-B14F-4D97-AF65-F5344CB8AC3E}">
        <p14:creationId xmlns:p14="http://schemas.microsoft.com/office/powerpoint/2010/main" val="99776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Content Placeholder 34" descr="Person working with laptop and binder">
            <a:extLst>
              <a:ext uri="{FF2B5EF4-FFF2-40B4-BE49-F238E27FC236}">
                <a16:creationId xmlns:a16="http://schemas.microsoft.com/office/drawing/2014/main" id="{6C8A3EA7-13A4-CE0F-97A2-0D18FD195C3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A9781-64E6-686D-0531-A6E277A7528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MAP Policy 14-1 Service Provider MAP Policies</a:t>
            </a:r>
          </a:p>
        </p:txBody>
      </p:sp>
      <p:cxnSp>
        <p:nvCxnSpPr>
          <p:cNvPr id="45" name="Straight Connector 4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13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210F4-0000-A597-7DB9-B307D95241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4571F0-0762-0DD0-BAA2-91E9CECC4E5D}"/>
              </a:ext>
            </a:extLst>
          </p:cNvPr>
          <p:cNvSpPr>
            <a:spLocks noGrp="1"/>
          </p:cNvSpPr>
          <p:nvPr>
            <p:ph type="title"/>
          </p:nvPr>
        </p:nvSpPr>
        <p:spPr>
          <a:xfrm>
            <a:off x="1115568" y="548640"/>
            <a:ext cx="10168128" cy="1179576"/>
          </a:xfrm>
        </p:spPr>
        <p:txBody>
          <a:bodyPr>
            <a:normAutofit/>
          </a:bodyPr>
          <a:lstStyle/>
          <a:p>
            <a:r>
              <a:rPr lang="en-US" sz="3700"/>
              <a:t>MAP Policy 19-4 </a:t>
            </a:r>
            <a:r>
              <a:rPr lang="en-US" sz="3700">
                <a:effectLst/>
                <a:ea typeface="Times New Roman" panose="02020603050405020304" pitchFamily="18" charset="0"/>
              </a:rPr>
              <a:t>Administration Via Gastrostomy (G) or Jejunostomy (J) Tube Route</a:t>
            </a:r>
            <a:r>
              <a:rPr lang="en-US" sz="3700">
                <a:effectLst/>
              </a:rPr>
              <a:t> </a:t>
            </a:r>
            <a:endParaRPr lang="en-US"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5D2F193-E614-10EA-5402-94CE2BB88A42}"/>
              </a:ext>
            </a:extLst>
          </p:cNvPr>
          <p:cNvSpPr>
            <a:spLocks noGrp="1"/>
          </p:cNvSpPr>
          <p:nvPr>
            <p:ph idx="1"/>
          </p:nvPr>
        </p:nvSpPr>
        <p:spPr>
          <a:xfrm>
            <a:off x="1115568" y="2481943"/>
            <a:ext cx="10168128" cy="3695020"/>
          </a:xfrm>
        </p:spPr>
        <p:txBody>
          <a:bodyPr>
            <a:normAutofit/>
          </a:bodyPr>
          <a:lstStyle/>
          <a:p>
            <a:r>
              <a:rPr lang="en-US" sz="3600"/>
              <a:t>Initial Training</a:t>
            </a:r>
          </a:p>
          <a:p>
            <a:pPr lvl="1">
              <a:buSzPct val="75000"/>
              <a:buFont typeface="Courier New" panose="02070309020205020404" pitchFamily="49" charset="0"/>
              <a:buChar char="o"/>
            </a:pPr>
            <a:r>
              <a:rPr lang="en-US" sz="3200"/>
              <a:t>RN or HCP</a:t>
            </a:r>
          </a:p>
          <a:p>
            <a:r>
              <a:rPr lang="en-US" sz="3600"/>
              <a:t>Subsequent Training</a:t>
            </a:r>
          </a:p>
          <a:p>
            <a:pPr lvl="1">
              <a:buSzPct val="75000"/>
              <a:buFont typeface="Courier New" panose="02070309020205020404" pitchFamily="49" charset="0"/>
              <a:buChar char="o"/>
            </a:pPr>
            <a:r>
              <a:rPr lang="en-US" sz="3200"/>
              <a:t>LPN</a:t>
            </a:r>
          </a:p>
        </p:txBody>
      </p:sp>
    </p:spTree>
    <p:extLst>
      <p:ext uri="{BB962C8B-B14F-4D97-AF65-F5344CB8AC3E}">
        <p14:creationId xmlns:p14="http://schemas.microsoft.com/office/powerpoint/2010/main" val="254327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F6CF1E-3BB6-835A-F73E-7FE36B668F98}"/>
              </a:ext>
            </a:extLst>
          </p:cNvPr>
          <p:cNvSpPr>
            <a:spLocks noGrp="1"/>
          </p:cNvSpPr>
          <p:nvPr>
            <p:ph type="title"/>
          </p:nvPr>
        </p:nvSpPr>
        <p:spPr>
          <a:xfrm>
            <a:off x="621792" y="1161288"/>
            <a:ext cx="3602736" cy="4526280"/>
          </a:xfrm>
        </p:spPr>
        <p:txBody>
          <a:bodyPr>
            <a:normAutofit/>
          </a:bodyPr>
          <a:lstStyle/>
          <a:p>
            <a:r>
              <a:rPr lang="en-US" sz="4000"/>
              <a:t>MAP Policy 19-8 High Alert Medication- Clozapine (Clozaril) Therapy</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313784F-03D0-4133-F31D-2BAF1D60EEB6}"/>
              </a:ext>
            </a:extLst>
          </p:cNvPr>
          <p:cNvSpPr>
            <a:spLocks noGrp="1"/>
          </p:cNvSpPr>
          <p:nvPr>
            <p:ph idx="1"/>
          </p:nvPr>
        </p:nvSpPr>
        <p:spPr>
          <a:xfrm>
            <a:off x="5434149" y="932688"/>
            <a:ext cx="5916603" cy="4992624"/>
          </a:xfrm>
        </p:spPr>
        <p:txBody>
          <a:bodyPr anchor="ctr">
            <a:normAutofit/>
          </a:bodyPr>
          <a:lstStyle/>
          <a:p>
            <a:pPr marL="0" indent="0">
              <a:buNone/>
            </a:pPr>
            <a:r>
              <a:rPr lang="en-US">
                <a:latin typeface="Aptos"/>
                <a:ea typeface="Times New Roman" panose="02020603050405020304" pitchFamily="18" charset="0"/>
                <a:cs typeface="Aptos" panose="020B0004020202020204" pitchFamily="34" charset="0"/>
              </a:rPr>
              <a:t>High-Alert Medication</a:t>
            </a:r>
            <a:endParaRPr lang="en-US" sz="2000">
              <a:latin typeface="Aptos"/>
              <a:ea typeface="Times New Roman" panose="02020603050405020304" pitchFamily="18" charset="0"/>
              <a:cs typeface="Aptos" panose="020B0004020202020204" pitchFamily="34" charset="0"/>
            </a:endParaRPr>
          </a:p>
          <a:p>
            <a:r>
              <a:rPr lang="en-US" sz="2400">
                <a:latin typeface="Aptos"/>
                <a:ea typeface="Times New Roman" panose="02020603050405020304" pitchFamily="18" charset="0"/>
                <a:cs typeface="Aptos" panose="020B0004020202020204" pitchFamily="34" charset="0"/>
              </a:rPr>
              <a:t>One Required Competency Form</a:t>
            </a:r>
          </a:p>
          <a:p>
            <a:pPr lvl="1">
              <a:buSzPct val="75000"/>
              <a:buFont typeface="Courier New" panose="02070309020205020404" pitchFamily="49" charset="0"/>
              <a:buChar char="o"/>
            </a:pPr>
            <a:r>
              <a:rPr lang="en-US" sz="2000">
                <a:latin typeface="Aptos"/>
                <a:ea typeface="Times New Roman" panose="02020603050405020304" pitchFamily="18" charset="0"/>
                <a:cs typeface="Aptos" panose="020B0004020202020204" pitchFamily="34" charset="0"/>
              </a:rPr>
              <a:t>“Clozapine Therapy Training”</a:t>
            </a:r>
          </a:p>
          <a:p>
            <a:r>
              <a:rPr lang="en-US" sz="2400">
                <a:latin typeface="Aptos"/>
                <a:ea typeface="Times New Roman" panose="02020603050405020304" pitchFamily="18" charset="0"/>
                <a:cs typeface="Aptos" panose="020B0004020202020204" pitchFamily="34" charset="0"/>
              </a:rPr>
              <a:t>Forms No Longer Required </a:t>
            </a:r>
            <a:endParaRPr lang="en-US" sz="2000">
              <a:latin typeface="Aptos"/>
              <a:ea typeface="Times New Roman" panose="02020603050405020304" pitchFamily="18" charset="0"/>
              <a:cs typeface="Aptos" panose="020B0004020202020204" pitchFamily="34" charset="0"/>
            </a:endParaRPr>
          </a:p>
          <a:p>
            <a:pPr lvl="1">
              <a:buSzPct val="75000"/>
              <a:buFont typeface="Courier New" panose="02070309020205020404" pitchFamily="49" charset="0"/>
              <a:buChar char="o"/>
            </a:pPr>
            <a:r>
              <a:rPr lang="en-US" sz="2000">
                <a:latin typeface="Aptos"/>
                <a:ea typeface="Times New Roman" panose="02020603050405020304" pitchFamily="18" charset="0"/>
                <a:cs typeface="Aptos" panose="020B0004020202020204" pitchFamily="34" charset="0"/>
              </a:rPr>
              <a:t>Clozapine Medication Sheet</a:t>
            </a:r>
          </a:p>
          <a:p>
            <a:pPr lvl="1">
              <a:buSzPct val="75000"/>
              <a:buFont typeface="Courier New" panose="02070309020205020404" pitchFamily="49" charset="0"/>
              <a:buChar char="o"/>
            </a:pPr>
            <a:r>
              <a:rPr lang="en-US" sz="2000">
                <a:latin typeface="Aptos"/>
                <a:ea typeface="Times New Roman" panose="02020603050405020304" pitchFamily="18" charset="0"/>
                <a:cs typeface="Aptos" panose="020B0004020202020204" pitchFamily="34" charset="0"/>
              </a:rPr>
              <a:t>Individual-Specific Competency </a:t>
            </a:r>
          </a:p>
          <a:p>
            <a:pPr lvl="1">
              <a:buSzPct val="75000"/>
              <a:buFont typeface="Courier New" panose="02070309020205020404" pitchFamily="49" charset="0"/>
              <a:buChar char="o"/>
            </a:pPr>
            <a:r>
              <a:rPr lang="en-US" sz="2000">
                <a:latin typeface="Aptos"/>
                <a:ea typeface="Times New Roman" panose="02020603050405020304" pitchFamily="18" charset="0"/>
                <a:cs typeface="Aptos" panose="020B0004020202020204" pitchFamily="34" charset="0"/>
              </a:rPr>
              <a:t>Clozapine Protocol </a:t>
            </a:r>
            <a:endParaRPr lang="en-US" sz="2000">
              <a:effectLst/>
              <a:latin typeface="Aptos"/>
              <a:ea typeface="Times New Roman" panose="02020603050405020304" pitchFamily="18" charset="0"/>
              <a:cs typeface="Aptos" panose="020B0004020202020204" pitchFamily="34" charset="0"/>
            </a:endParaRPr>
          </a:p>
          <a:p>
            <a:r>
              <a:rPr lang="en-US" sz="2400">
                <a:latin typeface="Aptos"/>
                <a:ea typeface="Times New Roman" panose="02020603050405020304" pitchFamily="18" charset="0"/>
                <a:cs typeface="Aptos" panose="020B0004020202020204" pitchFamily="34" charset="0"/>
              </a:rPr>
              <a:t>FDA Advisory</a:t>
            </a:r>
            <a:r>
              <a:rPr lang="en-US" sz="2000">
                <a:latin typeface="Aptos"/>
                <a:ea typeface="Times New Roman" panose="02020603050405020304" pitchFamily="18" charset="0"/>
                <a:cs typeface="Aptos" panose="020B0004020202020204" pitchFamily="34" charset="0"/>
              </a:rPr>
              <a:t> </a:t>
            </a:r>
            <a:r>
              <a:rPr lang="en-US" sz="2000" u="sng">
                <a:effectLst/>
                <a:latin typeface="Aptos"/>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https://www.fda.gov/drugs/postmarket-drug-safety-information-patients-and-providers/information-clozapine</a:t>
            </a:r>
            <a:r>
              <a:rPr lang="en-US" sz="2000">
                <a:effectLst/>
                <a:latin typeface="Aptos"/>
                <a:ea typeface="Times New Roman" panose="02020603050405020304" pitchFamily="18" charset="0"/>
                <a:cs typeface="Aptos" panose="020B0004020202020204" pitchFamily="34" charset="0"/>
              </a:rPr>
              <a:t> </a:t>
            </a:r>
          </a:p>
          <a:p>
            <a:pPr marL="0" indent="0">
              <a:buNone/>
            </a:pPr>
            <a:endParaRPr lang="en-US" sz="2000">
              <a:effectLst/>
              <a:latin typeface="Aptos"/>
              <a:ea typeface="Calibri"/>
              <a:cs typeface="Aptos" panose="020B0004020202020204" pitchFamily="34" charset="0"/>
            </a:endParaRPr>
          </a:p>
          <a:p>
            <a:endParaRPr lang="en-US" sz="2000"/>
          </a:p>
        </p:txBody>
      </p:sp>
    </p:spTree>
    <p:extLst>
      <p:ext uri="{BB962C8B-B14F-4D97-AF65-F5344CB8AC3E}">
        <p14:creationId xmlns:p14="http://schemas.microsoft.com/office/powerpoint/2010/main" val="157138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283AF1-2CE1-6F68-707C-97A834A67772}"/>
              </a:ext>
            </a:extLst>
          </p:cNvPr>
          <p:cNvSpPr>
            <a:spLocks noGrp="1"/>
          </p:cNvSpPr>
          <p:nvPr>
            <p:ph type="title"/>
          </p:nvPr>
        </p:nvSpPr>
        <p:spPr>
          <a:xfrm>
            <a:off x="621792" y="1161288"/>
            <a:ext cx="3602736" cy="4526280"/>
          </a:xfrm>
        </p:spPr>
        <p:txBody>
          <a:bodyPr>
            <a:normAutofit/>
          </a:bodyPr>
          <a:lstStyle/>
          <a:p>
            <a:r>
              <a:rPr lang="en-US" sz="4000"/>
              <a:t>MAP Policy 19-9 High Alert Medication-Insulin (via Insulin Pen)Therapy  </a:t>
            </a:r>
          </a:p>
        </p:txBody>
      </p:sp>
      <p:sp>
        <p:nvSpPr>
          <p:cNvPr id="31" name="Rectangle 3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2" name="Content Placeholder 2">
            <a:extLst>
              <a:ext uri="{FF2B5EF4-FFF2-40B4-BE49-F238E27FC236}">
                <a16:creationId xmlns:a16="http://schemas.microsoft.com/office/drawing/2014/main" id="{072F3B4B-BEE3-105E-E4A5-67FE134B0C56}"/>
              </a:ext>
            </a:extLst>
          </p:cNvPr>
          <p:cNvGraphicFramePr>
            <a:graphicFrameLocks noGrp="1"/>
          </p:cNvGraphicFramePr>
          <p:nvPr>
            <p:ph idx="1"/>
            <p:extLst>
              <p:ext uri="{D42A27DB-BD31-4B8C-83A1-F6EECF244321}">
                <p14:modId xmlns:p14="http://schemas.microsoft.com/office/powerpoint/2010/main" val="3783264737"/>
              </p:ext>
            </p:extLst>
          </p:nvPr>
        </p:nvGraphicFramePr>
        <p:xfrm>
          <a:off x="5434149" y="932688"/>
          <a:ext cx="5916603" cy="499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973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AB37C2-B646-CA50-0410-1C9DD37D94AC}"/>
              </a:ext>
            </a:extLst>
          </p:cNvPr>
          <p:cNvSpPr>
            <a:spLocks noGrp="1"/>
          </p:cNvSpPr>
          <p:nvPr>
            <p:ph type="title"/>
          </p:nvPr>
        </p:nvSpPr>
        <p:spPr>
          <a:xfrm>
            <a:off x="621792" y="1161288"/>
            <a:ext cx="3602736" cy="4526280"/>
          </a:xfrm>
        </p:spPr>
        <p:txBody>
          <a:bodyPr>
            <a:normAutofit/>
          </a:bodyPr>
          <a:lstStyle/>
          <a:p>
            <a:r>
              <a:rPr lang="en-US" sz="3600"/>
              <a:t>MAP Policy 19-10 Schedule VI Injectable Medication</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C611E9C-534B-9402-392E-186B9A7631DF}"/>
              </a:ext>
            </a:extLst>
          </p:cNvPr>
          <p:cNvSpPr>
            <a:spLocks noGrp="1"/>
          </p:cNvSpPr>
          <p:nvPr>
            <p:ph idx="1"/>
          </p:nvPr>
        </p:nvSpPr>
        <p:spPr>
          <a:xfrm>
            <a:off x="5098857" y="928116"/>
            <a:ext cx="6813175" cy="4992624"/>
          </a:xfrm>
        </p:spPr>
        <p:txBody>
          <a:bodyPr anchor="ctr">
            <a:normAutofit/>
          </a:bodyPr>
          <a:lstStyle/>
          <a:p>
            <a:pPr marL="0" indent="0">
              <a:buNone/>
            </a:pPr>
            <a:endParaRPr lang="en-US" sz="2000"/>
          </a:p>
          <a:p>
            <a:pPr lvl="1"/>
            <a:r>
              <a:rPr lang="en-US" sz="3200"/>
              <a:t>Pen device</a:t>
            </a:r>
          </a:p>
          <a:p>
            <a:pPr lvl="1"/>
            <a:r>
              <a:rPr lang="en-US" sz="3200"/>
              <a:t>Subcutaneous Route</a:t>
            </a:r>
          </a:p>
          <a:p>
            <a:pPr lvl="2">
              <a:buFont typeface="Courier New" panose="020B0604020202020204" pitchFamily="34" charset="0"/>
              <a:buChar char="o"/>
            </a:pPr>
            <a:r>
              <a:rPr lang="en-US" sz="2800"/>
              <a:t>Exception: Epinephrine via Auto-Injector device</a:t>
            </a:r>
          </a:p>
          <a:p>
            <a:pPr marL="457200" lvl="1" indent="0">
              <a:buNone/>
            </a:pPr>
            <a:endParaRPr lang="en-US" sz="2000"/>
          </a:p>
          <a:p>
            <a:pPr lvl="1"/>
            <a:endParaRPr lang="en-US" sz="2000"/>
          </a:p>
          <a:p>
            <a:pPr marL="457200" lvl="1" indent="0">
              <a:buNone/>
            </a:pPr>
            <a:endParaRPr lang="en-US" sz="2000"/>
          </a:p>
        </p:txBody>
      </p:sp>
    </p:spTree>
    <p:extLst>
      <p:ext uri="{BB962C8B-B14F-4D97-AF65-F5344CB8AC3E}">
        <p14:creationId xmlns:p14="http://schemas.microsoft.com/office/powerpoint/2010/main" val="51638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9B9E8A9-352D-4DCB-9485-C777000D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7C4A018-53C7-F096-D047-F2D764C8D842}"/>
              </a:ext>
            </a:extLst>
          </p:cNvPr>
          <p:cNvSpPr>
            <a:spLocks noGrp="1"/>
          </p:cNvSpPr>
          <p:nvPr>
            <p:ph type="title"/>
          </p:nvPr>
        </p:nvSpPr>
        <p:spPr>
          <a:xfrm>
            <a:off x="612648" y="1078992"/>
            <a:ext cx="6272784" cy="1536192"/>
          </a:xfrm>
        </p:spPr>
        <p:txBody>
          <a:bodyPr anchor="b">
            <a:normAutofit/>
          </a:bodyPr>
          <a:lstStyle/>
          <a:p>
            <a:r>
              <a:rPr lang="en-US" err="1"/>
              <a:t>www.mass.gov</a:t>
            </a:r>
            <a:r>
              <a:rPr lang="en-US"/>
              <a:t>/</a:t>
            </a:r>
            <a:r>
              <a:rPr lang="en-US" err="1"/>
              <a:t>dph</a:t>
            </a:r>
            <a:r>
              <a:rPr lang="en-US"/>
              <a:t>/map</a:t>
            </a:r>
          </a:p>
        </p:txBody>
      </p:sp>
      <p:sp>
        <p:nvSpPr>
          <p:cNvPr id="34" name="Rectangle 33">
            <a:extLst>
              <a:ext uri="{FF2B5EF4-FFF2-40B4-BE49-F238E27FC236}">
                <a16:creationId xmlns:a16="http://schemas.microsoft.com/office/drawing/2014/main" id="{C2A9B0E5-C2C1-4B85-99A9-117A659D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3A8AEACA-9535-4BE8-A91B-8BE82BA5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Graphical user interface, text, application, Teams&#10;&#10;AI-generated content may be incorrect.">
            <a:extLst>
              <a:ext uri="{FF2B5EF4-FFF2-40B4-BE49-F238E27FC236}">
                <a16:creationId xmlns:a16="http://schemas.microsoft.com/office/drawing/2014/main" id="{60557987-3EC9-B44D-F9BA-178C163F5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4008" y="495561"/>
            <a:ext cx="4229773" cy="2506139"/>
          </a:xfrm>
          <a:prstGeom prst="rect">
            <a:avLst/>
          </a:prstGeom>
          <a:ln>
            <a:solidFill>
              <a:schemeClr val="tx1"/>
            </a:solidFill>
          </a:ln>
        </p:spPr>
      </p:pic>
      <p:sp>
        <p:nvSpPr>
          <p:cNvPr id="3" name="Content Placeholder 2">
            <a:extLst>
              <a:ext uri="{FF2B5EF4-FFF2-40B4-BE49-F238E27FC236}">
                <a16:creationId xmlns:a16="http://schemas.microsoft.com/office/drawing/2014/main" id="{3DF4E3F5-317A-CA9C-46C6-2F3CB530FBA0}"/>
              </a:ext>
            </a:extLst>
          </p:cNvPr>
          <p:cNvSpPr>
            <a:spLocks noGrp="1"/>
          </p:cNvSpPr>
          <p:nvPr>
            <p:ph idx="1"/>
          </p:nvPr>
        </p:nvSpPr>
        <p:spPr>
          <a:xfrm>
            <a:off x="612648" y="3355848"/>
            <a:ext cx="6272784" cy="2825496"/>
          </a:xfrm>
        </p:spPr>
        <p:txBody>
          <a:bodyPr>
            <a:normAutofit/>
          </a:bodyPr>
          <a:lstStyle/>
          <a:p>
            <a:pPr marL="0" indent="0">
              <a:buNone/>
            </a:pPr>
            <a:endParaRPr lang="en-US" sz="2200"/>
          </a:p>
          <a:p>
            <a:pPr marL="457200" indent="-457200"/>
            <a:r>
              <a:rPr lang="en-US" sz="3200"/>
              <a:t>Reporting Processes Simplified</a:t>
            </a:r>
            <a:endParaRPr lang="en-US" sz="2200"/>
          </a:p>
          <a:p>
            <a:pPr lvl="2">
              <a:buSzPct val="75000"/>
              <a:buFont typeface="Courier New" panose="02070309020205020404" pitchFamily="49" charset="0"/>
              <a:buChar char="o"/>
            </a:pPr>
            <a:r>
              <a:rPr lang="en-US" sz="2800"/>
              <a:t>Drug Incident Report (DIR)</a:t>
            </a:r>
          </a:p>
          <a:p>
            <a:pPr lvl="2">
              <a:buSzPct val="75000"/>
              <a:buFont typeface="Courier New" panose="02070309020205020404" pitchFamily="49" charset="0"/>
              <a:buChar char="o"/>
            </a:pPr>
            <a:r>
              <a:rPr lang="en-US" sz="2800"/>
              <a:t>Hotline Medication Occurrence Report (MOR)</a:t>
            </a:r>
          </a:p>
          <a:p>
            <a:pPr marL="914400" lvl="2" indent="0">
              <a:buNone/>
            </a:pPr>
            <a:endParaRPr lang="en-US" sz="2200"/>
          </a:p>
          <a:p>
            <a:pPr lvl="2"/>
            <a:endParaRPr lang="en-US" sz="2200"/>
          </a:p>
          <a:p>
            <a:pPr lvl="2"/>
            <a:endParaRPr lang="en-US" sz="2200"/>
          </a:p>
          <a:p>
            <a:pPr marL="914400" lvl="2" indent="0">
              <a:buNone/>
            </a:pPr>
            <a:endParaRPr lang="en-US" sz="2200"/>
          </a:p>
        </p:txBody>
      </p:sp>
      <p:pic>
        <p:nvPicPr>
          <p:cNvPr id="11" name="Picture 10" descr="Graphical user interface, text, application, Teams&#10;&#10;AI-generated content may be incorrect.">
            <a:extLst>
              <a:ext uri="{FF2B5EF4-FFF2-40B4-BE49-F238E27FC236}">
                <a16:creationId xmlns:a16="http://schemas.microsoft.com/office/drawing/2014/main" id="{4253EE31-3A7D-B4AF-57B0-EB305A4DC8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4008" y="3508080"/>
            <a:ext cx="4229773" cy="2506139"/>
          </a:xfrm>
          <a:prstGeom prst="rect">
            <a:avLst/>
          </a:prstGeom>
          <a:ln>
            <a:solidFill>
              <a:schemeClr val="tx1"/>
            </a:solidFill>
          </a:ln>
        </p:spPr>
      </p:pic>
    </p:spTree>
    <p:extLst>
      <p:ext uri="{BB962C8B-B14F-4D97-AF65-F5344CB8AC3E}">
        <p14:creationId xmlns:p14="http://schemas.microsoft.com/office/powerpoint/2010/main" val="181975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7F0006C-BC98-2BCA-4E37-BD0C293DC934}"/>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Patient Prescribing Directives</a:t>
            </a:r>
          </a:p>
        </p:txBody>
      </p:sp>
      <p:sp>
        <p:nvSpPr>
          <p:cNvPr id="12" name="Rectangle: Rounded Corners 11">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Picture 1" descr="Graphical user interface&#10;&#10;AI-generated content may be incorrect.">
            <a:extLst>
              <a:ext uri="{FF2B5EF4-FFF2-40B4-BE49-F238E27FC236}">
                <a16:creationId xmlns:a16="http://schemas.microsoft.com/office/drawing/2014/main" id="{BC33CC28-01CE-ED50-8E06-727298530B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0145" y="2139484"/>
            <a:ext cx="9471709" cy="4096512"/>
          </a:xfrm>
          <a:prstGeom prst="rect">
            <a:avLst/>
          </a:prstGeom>
        </p:spPr>
      </p:pic>
      <p:sp>
        <p:nvSpPr>
          <p:cNvPr id="4" name="Down Arrow 3">
            <a:extLst>
              <a:ext uri="{FF2B5EF4-FFF2-40B4-BE49-F238E27FC236}">
                <a16:creationId xmlns:a16="http://schemas.microsoft.com/office/drawing/2014/main" id="{93CE0085-0B7B-0C0A-6495-0BA147D1922B}"/>
              </a:ext>
            </a:extLst>
          </p:cNvPr>
          <p:cNvSpPr/>
          <p:nvPr/>
        </p:nvSpPr>
        <p:spPr>
          <a:xfrm>
            <a:off x="8709212" y="2215684"/>
            <a:ext cx="484632" cy="978408"/>
          </a:xfrm>
          <a:prstGeom prst="down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19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D70C0F4-9534-63C2-E455-F862148C9D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96824"/>
            <a:ext cx="11277600" cy="5864351"/>
          </a:xfrm>
          <a:prstGeom prst="rect">
            <a:avLst/>
          </a:prstGeom>
        </p:spPr>
      </p:pic>
      <p:sp>
        <p:nvSpPr>
          <p:cNvPr id="3" name="Left Arrow 2">
            <a:extLst>
              <a:ext uri="{FF2B5EF4-FFF2-40B4-BE49-F238E27FC236}">
                <a16:creationId xmlns:a16="http://schemas.microsoft.com/office/drawing/2014/main" id="{DA90C903-71CF-7E0A-1FA1-9ED8FB51A902}"/>
              </a:ext>
            </a:extLst>
          </p:cNvPr>
          <p:cNvSpPr/>
          <p:nvPr/>
        </p:nvSpPr>
        <p:spPr>
          <a:xfrm>
            <a:off x="6787821" y="5634228"/>
            <a:ext cx="978408" cy="484632"/>
          </a:xfrm>
          <a:prstGeom prst="lef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35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89525-24DE-78EA-8E9F-908D4968BDC8}"/>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6000" kern="1200">
                <a:solidFill>
                  <a:schemeClr val="tx1"/>
                </a:solidFill>
                <a:latin typeface="+mj-lt"/>
                <a:ea typeface="+mj-ea"/>
                <a:cs typeface="+mj-cs"/>
              </a:rPr>
              <a:t>Who’s New in the Field? </a:t>
            </a:r>
          </a:p>
        </p:txBody>
      </p:sp>
      <p:sp>
        <p:nvSpPr>
          <p:cNvPr id="60" name="Freeform: Shape 5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Oval 6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Block Arc 6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reeform: Shape 6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68" name="Straight Connector 6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2" name="Arc 7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39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text, application, email&#10;&#10;AI-generated content may be incorrect.">
            <a:extLst>
              <a:ext uri="{FF2B5EF4-FFF2-40B4-BE49-F238E27FC236}">
                <a16:creationId xmlns:a16="http://schemas.microsoft.com/office/drawing/2014/main" id="{B389653E-FEDE-4F18-465A-D88EF5AEDF12}"/>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20" y="1282"/>
            <a:ext cx="12191980" cy="6856718"/>
          </a:xfrm>
          <a:prstGeom prst="rect">
            <a:avLst/>
          </a:prstGeom>
        </p:spPr>
      </p:pic>
    </p:spTree>
    <p:extLst>
      <p:ext uri="{BB962C8B-B14F-4D97-AF65-F5344CB8AC3E}">
        <p14:creationId xmlns:p14="http://schemas.microsoft.com/office/powerpoint/2010/main" val="207537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Graphical user interface, text, application&#10;&#10;AI-generated content may be incorrect.">
            <a:extLst>
              <a:ext uri="{FF2B5EF4-FFF2-40B4-BE49-F238E27FC236}">
                <a16:creationId xmlns:a16="http://schemas.microsoft.com/office/drawing/2014/main" id="{1881FAFD-3737-D776-F9EC-40ECC7C1380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28144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97AB0-C276-64AC-06A0-16E3793F9E6A}"/>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kern="1200">
                <a:latin typeface="+mj-lt"/>
                <a:ea typeface="+mj-ea"/>
                <a:cs typeface="+mj-cs"/>
              </a:rPr>
              <a:t>DPH Reminder</a:t>
            </a:r>
            <a:r>
              <a:rPr lang="en-US"/>
              <a:t> – MAP Policy 11-3</a:t>
            </a:r>
            <a:endParaRPr lang="en-US" kern="1200">
              <a:latin typeface="+mj-lt"/>
              <a:ea typeface="+mj-ea"/>
              <a:cs typeface="+mj-cs"/>
            </a:endParaRPr>
          </a:p>
        </p:txBody>
      </p:sp>
      <p:sp>
        <p:nvSpPr>
          <p:cNvPr id="3" name="Text Placeholder 2">
            <a:extLst>
              <a:ext uri="{FF2B5EF4-FFF2-40B4-BE49-F238E27FC236}">
                <a16:creationId xmlns:a16="http://schemas.microsoft.com/office/drawing/2014/main" id="{8652B7F8-7279-86B9-28D3-F308D25F6902}"/>
              </a:ext>
            </a:extLst>
          </p:cNvPr>
          <p:cNvSpPr>
            <a:spLocks noGrp="1"/>
          </p:cNvSpPr>
          <p:nvPr>
            <p:ph type="body" idx="1"/>
          </p:nvPr>
        </p:nvSpPr>
        <p:spPr>
          <a:xfrm>
            <a:off x="578651" y="4723637"/>
            <a:ext cx="11034695" cy="1481396"/>
          </a:xfrm>
        </p:spPr>
        <p:txBody>
          <a:bodyPr vert="horz" lIns="91440" tIns="45720" rIns="91440" bIns="45720" rtlCol="0">
            <a:normAutofit/>
          </a:bodyPr>
          <a:lstStyle/>
          <a:p>
            <a:r>
              <a:rPr lang="en-US" sz="2800" kern="1200">
                <a:solidFill>
                  <a:schemeClr val="tx1"/>
                </a:solidFill>
                <a:latin typeface="+mn-lt"/>
                <a:ea typeface="+mn-ea"/>
                <a:cs typeface="+mn-cs"/>
              </a:rPr>
              <a:t>Transcription of Medication Management System (TMM System)</a:t>
            </a:r>
          </a:p>
        </p:txBody>
      </p:sp>
      <p:sp>
        <p:nvSpPr>
          <p:cNvPr id="24" name="Rectangle 23">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06676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00D5BB-0A9E-5F29-DD65-27D684BD4353}"/>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2" descr="Table&#10;&#10;AI-generated content may be incorrect.">
            <a:extLst>
              <a:ext uri="{FF2B5EF4-FFF2-40B4-BE49-F238E27FC236}">
                <a16:creationId xmlns:a16="http://schemas.microsoft.com/office/drawing/2014/main" id="{5E6E55A3-949F-356F-83E6-1B271715732F}"/>
              </a:ext>
            </a:extLst>
          </p:cNvPr>
          <p:cNvPicPr>
            <a:picLocks noChangeAspect="1"/>
          </p:cNvPicPr>
          <p:nvPr/>
        </p:nvPicPr>
        <p:blipFill>
          <a:blip r:embed="rId3" cstate="email">
            <a:extLst>
              <a:ext uri="{28A0092B-C50C-407E-A947-70E740481C1C}">
                <a14:useLocalDpi xmlns:a14="http://schemas.microsoft.com/office/drawing/2010/main"/>
              </a:ext>
            </a:extLst>
          </a:blip>
          <a:srcRect t="7592"/>
          <a:stretch/>
        </p:blipFill>
        <p:spPr>
          <a:xfrm>
            <a:off x="2522356" y="10"/>
            <a:ext cx="9669642" cy="6857990"/>
          </a:xfrm>
          <a:prstGeom prst="rect">
            <a:avLst/>
          </a:prstGeom>
        </p:spPr>
      </p:pic>
      <p:sp>
        <p:nvSpPr>
          <p:cNvPr id="47" name="Rectangle 4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563DD-42C2-3899-A73D-4255F7417C94}"/>
              </a:ext>
            </a:extLst>
          </p:cNvPr>
          <p:cNvSpPr>
            <a:spLocks noGrp="1"/>
          </p:cNvSpPr>
          <p:nvPr>
            <p:ph type="title"/>
          </p:nvPr>
        </p:nvSpPr>
        <p:spPr>
          <a:xfrm>
            <a:off x="838200" y="365125"/>
            <a:ext cx="3822189" cy="1899912"/>
          </a:xfrm>
        </p:spPr>
        <p:txBody>
          <a:bodyPr>
            <a:normAutofit/>
          </a:bodyPr>
          <a:lstStyle/>
          <a:p>
            <a:r>
              <a:rPr lang="en-US" sz="4000"/>
              <a:t>MAP Technical Assistance Tool</a:t>
            </a:r>
          </a:p>
        </p:txBody>
      </p:sp>
      <p:sp>
        <p:nvSpPr>
          <p:cNvPr id="3" name="Content Placeholder 2">
            <a:extLst>
              <a:ext uri="{FF2B5EF4-FFF2-40B4-BE49-F238E27FC236}">
                <a16:creationId xmlns:a16="http://schemas.microsoft.com/office/drawing/2014/main" id="{FE4940E2-711E-48BC-15EB-C6D69748FD9A}"/>
              </a:ext>
            </a:extLst>
          </p:cNvPr>
          <p:cNvSpPr>
            <a:spLocks noGrp="1"/>
          </p:cNvSpPr>
          <p:nvPr>
            <p:ph idx="1"/>
          </p:nvPr>
        </p:nvSpPr>
        <p:spPr>
          <a:xfrm>
            <a:off x="838200" y="2434201"/>
            <a:ext cx="3822189" cy="3742762"/>
          </a:xfrm>
        </p:spPr>
        <p:txBody>
          <a:bodyPr>
            <a:normAutofit/>
          </a:bodyPr>
          <a:lstStyle/>
          <a:p>
            <a:pPr marL="0" indent="0">
              <a:buNone/>
            </a:pPr>
            <a:endParaRPr lang="en-US" sz="2000"/>
          </a:p>
          <a:p>
            <a:pPr marL="0" indent="0">
              <a:buNone/>
            </a:pPr>
            <a:endParaRPr lang="en-US" sz="2000"/>
          </a:p>
          <a:p>
            <a:pPr marL="0" indent="0">
              <a:buNone/>
            </a:pPr>
            <a:r>
              <a:rPr lang="en-US" sz="2000"/>
              <a:t>Located on:</a:t>
            </a:r>
          </a:p>
          <a:p>
            <a:r>
              <a:rPr lang="en-US" sz="2000">
                <a:hlinkClick r:id="rId4"/>
              </a:rPr>
              <a:t>www.mapmass.com</a:t>
            </a:r>
            <a:endParaRPr lang="en-US" sz="2000"/>
          </a:p>
          <a:p>
            <a:r>
              <a:rPr lang="en-US" sz="2000">
                <a:hlinkClick r:id="rId5"/>
              </a:rPr>
              <a:t>www.mass.gov/dph/map</a:t>
            </a:r>
            <a:endParaRPr lang="en-US" sz="2000"/>
          </a:p>
          <a:p>
            <a:endParaRPr lang="en-US" sz="2000"/>
          </a:p>
        </p:txBody>
      </p:sp>
    </p:spTree>
    <p:extLst>
      <p:ext uri="{BB962C8B-B14F-4D97-AF65-F5344CB8AC3E}">
        <p14:creationId xmlns:p14="http://schemas.microsoft.com/office/powerpoint/2010/main" val="278128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976120-460D-C1B1-3D90-B59E653A2FF4}"/>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5600" kern="1200">
                <a:solidFill>
                  <a:schemeClr val="tx1"/>
                </a:solidFill>
                <a:latin typeface="+mj-lt"/>
                <a:ea typeface="+mj-ea"/>
                <a:cs typeface="+mj-cs"/>
              </a:rPr>
              <a:t>MAP Certification Course</a:t>
            </a:r>
          </a:p>
        </p:txBody>
      </p:sp>
      <p:sp>
        <p:nvSpPr>
          <p:cNvPr id="5" name="Text Placeholder 4">
            <a:extLst>
              <a:ext uri="{FF2B5EF4-FFF2-40B4-BE49-F238E27FC236}">
                <a16:creationId xmlns:a16="http://schemas.microsoft.com/office/drawing/2014/main" id="{D618359F-7C44-C352-C532-750429B90C53}"/>
              </a:ext>
            </a:extLst>
          </p:cNvPr>
          <p:cNvSpPr>
            <a:spLocks noGrp="1"/>
          </p:cNvSpPr>
          <p:nvPr>
            <p:ph type="body" idx="1"/>
          </p:nvPr>
        </p:nvSpPr>
        <p:spPr>
          <a:xfrm>
            <a:off x="970908" y="3700594"/>
            <a:ext cx="5425781" cy="1655762"/>
          </a:xfrm>
        </p:spPr>
        <p:txBody>
          <a:bodyPr vert="horz" lIns="91440" tIns="45720" rIns="91440" bIns="45720" rtlCol="0">
            <a:normAutofit/>
          </a:bodyPr>
          <a:lstStyle/>
          <a:p>
            <a:r>
              <a:rPr lang="en-US" kern="1200">
                <a:solidFill>
                  <a:schemeClr val="tx1"/>
                </a:solidFill>
                <a:latin typeface="+mn-lt"/>
                <a:ea typeface="+mn-ea"/>
                <a:cs typeface="+mn-cs"/>
              </a:rPr>
              <a:t>Updates</a:t>
            </a:r>
          </a:p>
        </p:txBody>
      </p:sp>
      <p:sp>
        <p:nvSpPr>
          <p:cNvPr id="12" name="Freeform: Shape 11">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lock Arc 15">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Shape 25">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54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473B53-37A8-F7E1-E9AD-C604F0754BA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CA51D-FB40-4DB6-031F-A760B54B3FD7}"/>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Resource Packet</a:t>
            </a:r>
          </a:p>
        </p:txBody>
      </p:sp>
      <p:sp>
        <p:nvSpPr>
          <p:cNvPr id="4" name="Text Placeholder 3">
            <a:extLst>
              <a:ext uri="{FF2B5EF4-FFF2-40B4-BE49-F238E27FC236}">
                <a16:creationId xmlns:a16="http://schemas.microsoft.com/office/drawing/2014/main" id="{9804BC25-19EB-65FC-755A-C49F8E2B0084}"/>
              </a:ext>
            </a:extLst>
          </p:cNvPr>
          <p:cNvSpPr>
            <a:spLocks noGrp="1"/>
          </p:cNvSpPr>
          <p:nvPr>
            <p:ph type="body" sz="half" idx="4294967295"/>
          </p:nvPr>
        </p:nvSpPr>
        <p:spPr>
          <a:xfrm>
            <a:off x="7531610" y="2434201"/>
            <a:ext cx="4310620" cy="3742762"/>
          </a:xfrm>
        </p:spPr>
        <p:txBody>
          <a:bodyPr vert="horz" lIns="91440" tIns="45720" rIns="91440" bIns="45720" rtlCol="0">
            <a:normAutofit/>
          </a:bodyPr>
          <a:lstStyle/>
          <a:p>
            <a:pPr marL="285750"/>
            <a:r>
              <a:rPr lang="en-US" sz="2000"/>
              <a:t>New Materials </a:t>
            </a:r>
          </a:p>
          <a:p>
            <a:pPr marL="857250" lvl="1" indent="-342900">
              <a:buSzPct val="75000"/>
              <a:buFont typeface="Courier New" panose="02070309020205020404" pitchFamily="49" charset="0"/>
              <a:buChar char="o"/>
            </a:pPr>
            <a:r>
              <a:rPr lang="en-US" sz="2000"/>
              <a:t>David Cook Blister Packages</a:t>
            </a:r>
          </a:p>
          <a:p>
            <a:pPr marL="857250" lvl="1" indent="-342900">
              <a:buSzPct val="75000"/>
              <a:buFont typeface="Courier New" panose="02070309020205020404" pitchFamily="49" charset="0"/>
              <a:buChar char="o"/>
            </a:pPr>
            <a:r>
              <a:rPr lang="en-US" sz="2000"/>
              <a:t>Updated Scenario List</a:t>
            </a:r>
          </a:p>
          <a:p>
            <a:pPr marL="514350" lvl="1" indent="0">
              <a:buSzPct val="75000"/>
              <a:buNone/>
            </a:pPr>
            <a:endParaRPr lang="en-US" sz="2000"/>
          </a:p>
        </p:txBody>
      </p:sp>
    </p:spTree>
    <p:extLst>
      <p:ext uri="{BB962C8B-B14F-4D97-AF65-F5344CB8AC3E}">
        <p14:creationId xmlns:p14="http://schemas.microsoft.com/office/powerpoint/2010/main" val="2184251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AI-generated content may be incorrect.">
            <a:extLst>
              <a:ext uri="{FF2B5EF4-FFF2-40B4-BE49-F238E27FC236}">
                <a16:creationId xmlns:a16="http://schemas.microsoft.com/office/drawing/2014/main" id="{EB2FD24B-889E-4082-BC5C-3454B125A8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522358"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228C97-EF40-43FA-5801-DAF80824EA8F}"/>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Roster Revision</a:t>
            </a:r>
          </a:p>
        </p:txBody>
      </p:sp>
    </p:spTree>
    <p:extLst>
      <p:ext uri="{BB962C8B-B14F-4D97-AF65-F5344CB8AC3E}">
        <p14:creationId xmlns:p14="http://schemas.microsoft.com/office/powerpoint/2010/main" val="2944276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oman smiling at laptop screen">
            <a:extLst>
              <a:ext uri="{FF2B5EF4-FFF2-40B4-BE49-F238E27FC236}">
                <a16:creationId xmlns:a16="http://schemas.microsoft.com/office/drawing/2014/main" id="{F21B8A4E-AB44-FCB1-6201-2739BA91E9EE}"/>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27A30-5B7F-11AD-71C0-18ABEE591B6C}"/>
              </a:ext>
            </a:extLst>
          </p:cNvPr>
          <p:cNvSpPr>
            <a:spLocks noGrp="1"/>
          </p:cNvSpPr>
          <p:nvPr>
            <p:ph type="title"/>
          </p:nvPr>
        </p:nvSpPr>
        <p:spPr>
          <a:xfrm>
            <a:off x="7531610" y="365125"/>
            <a:ext cx="3822189" cy="1899912"/>
          </a:xfrm>
        </p:spPr>
        <p:txBody>
          <a:bodyPr>
            <a:normAutofit/>
          </a:bodyPr>
          <a:lstStyle/>
          <a:p>
            <a:r>
              <a:rPr lang="en-US" sz="4000"/>
              <a:t>MAP Certification Course Access</a:t>
            </a:r>
          </a:p>
        </p:txBody>
      </p:sp>
      <p:sp>
        <p:nvSpPr>
          <p:cNvPr id="3" name="Content Placeholder 2">
            <a:extLst>
              <a:ext uri="{FF2B5EF4-FFF2-40B4-BE49-F238E27FC236}">
                <a16:creationId xmlns:a16="http://schemas.microsoft.com/office/drawing/2014/main" id="{EC80923D-8CE3-058C-E465-5BA4DA69CD1E}"/>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endParaRPr lang="en-US" sz="2000"/>
          </a:p>
          <a:p>
            <a:r>
              <a:rPr lang="en-US" sz="3200"/>
              <a:t>As of August 7th </a:t>
            </a:r>
          </a:p>
          <a:p>
            <a:pPr lvl="1">
              <a:buSzPct val="75000"/>
              <a:buFont typeface="Courier New" panose="02070309020205020404" pitchFamily="49" charset="0"/>
              <a:buChar char="o"/>
            </a:pPr>
            <a:r>
              <a:rPr lang="en-US" sz="2800"/>
              <a:t> 4 Months Access</a:t>
            </a:r>
            <a:endParaRPr lang="en-US" sz="1600"/>
          </a:p>
          <a:p>
            <a:pPr marL="0" indent="0">
              <a:buNone/>
            </a:pPr>
            <a:endParaRPr lang="en-US" sz="2000"/>
          </a:p>
          <a:p>
            <a:pPr lvl="1"/>
            <a:endParaRPr lang="en-US" sz="2000"/>
          </a:p>
          <a:p>
            <a:pPr lvl="1"/>
            <a:endParaRPr lang="en-US" sz="2000"/>
          </a:p>
          <a:p>
            <a:pPr marL="457200" lvl="1" indent="0">
              <a:buNone/>
            </a:pPr>
            <a:endParaRPr lang="en-US" sz="2000" b="1"/>
          </a:p>
        </p:txBody>
      </p:sp>
    </p:spTree>
    <p:extLst>
      <p:ext uri="{BB962C8B-B14F-4D97-AF65-F5344CB8AC3E}">
        <p14:creationId xmlns:p14="http://schemas.microsoft.com/office/powerpoint/2010/main" val="403974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 Teams&#10;&#10;AI-generated content may be incorrect.">
            <a:extLst>
              <a:ext uri="{FF2B5EF4-FFF2-40B4-BE49-F238E27FC236}">
                <a16:creationId xmlns:a16="http://schemas.microsoft.com/office/drawing/2014/main" id="{6212B113-CF97-0AE3-7C67-080C9CBD5D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7775" y="261437"/>
            <a:ext cx="11576450" cy="6335126"/>
          </a:xfrm>
          <a:prstGeom prst="rect">
            <a:avLst/>
          </a:prstGeom>
        </p:spPr>
      </p:pic>
    </p:spTree>
    <p:extLst>
      <p:ext uri="{BB962C8B-B14F-4D97-AF65-F5344CB8AC3E}">
        <p14:creationId xmlns:p14="http://schemas.microsoft.com/office/powerpoint/2010/main" val="54065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1297F-497A-ACF7-A49D-81B93FD12165}"/>
              </a:ext>
            </a:extLst>
          </p:cNvPr>
          <p:cNvSpPr>
            <a:spLocks noGrp="1"/>
          </p:cNvSpPr>
          <p:nvPr>
            <p:ph type="title"/>
          </p:nvPr>
        </p:nvSpPr>
        <p:spPr>
          <a:xfrm>
            <a:off x="6392583" y="501651"/>
            <a:ext cx="4414848" cy="1716255"/>
          </a:xfrm>
        </p:spPr>
        <p:txBody>
          <a:bodyPr anchor="b">
            <a:normAutofit/>
          </a:bodyPr>
          <a:lstStyle/>
          <a:p>
            <a:r>
              <a:rPr lang="en-US" sz="3900"/>
              <a:t>MAP Certification Course Completion</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364ECE-93CE-66B9-9337-14B5286EDF52}"/>
              </a:ext>
            </a:extLst>
          </p:cNvPr>
          <p:cNvPicPr>
            <a:picLocks noChangeAspect="1"/>
          </p:cNvPicPr>
          <p:nvPr/>
        </p:nvPicPr>
        <p:blipFill>
          <a:blip r:embed="rId3" cstate="email">
            <a:extLst>
              <a:ext uri="{28A0092B-C50C-407E-A947-70E740481C1C}">
                <a14:useLocalDpi xmlns:a14="http://schemas.microsoft.com/office/drawing/2010/main"/>
              </a:ext>
            </a:extLst>
          </a:blip>
          <a:srcRect r="-3"/>
          <a:stretch/>
        </p:blipFill>
        <p:spPr>
          <a:xfrm>
            <a:off x="279143" y="299509"/>
            <a:ext cx="5221625" cy="6258983"/>
          </a:xfrm>
          <a:prstGeom prst="rect">
            <a:avLst/>
          </a:prstGeom>
        </p:spPr>
      </p:pic>
      <p:sp>
        <p:nvSpPr>
          <p:cNvPr id="3" name="Content Placeholder 2">
            <a:extLst>
              <a:ext uri="{FF2B5EF4-FFF2-40B4-BE49-F238E27FC236}">
                <a16:creationId xmlns:a16="http://schemas.microsoft.com/office/drawing/2014/main" id="{F89E444F-59A5-59E2-49D9-CB6404D36134}"/>
              </a:ext>
            </a:extLst>
          </p:cNvPr>
          <p:cNvSpPr>
            <a:spLocks noGrp="1"/>
          </p:cNvSpPr>
          <p:nvPr>
            <p:ph idx="1"/>
          </p:nvPr>
        </p:nvSpPr>
        <p:spPr>
          <a:xfrm>
            <a:off x="6392583" y="2645922"/>
            <a:ext cx="4434721" cy="3710427"/>
          </a:xfrm>
        </p:spPr>
        <p:txBody>
          <a:bodyPr anchor="t">
            <a:normAutofit/>
          </a:bodyPr>
          <a:lstStyle/>
          <a:p>
            <a:r>
              <a:rPr lang="en-US" sz="2000">
                <a:solidFill>
                  <a:schemeClr val="tx1">
                    <a:alpha val="80000"/>
                  </a:schemeClr>
                </a:solidFill>
              </a:rPr>
              <a:t>Units and Corresponding Quizzes</a:t>
            </a:r>
          </a:p>
          <a:p>
            <a:r>
              <a:rPr lang="en-US" sz="2000">
                <a:solidFill>
                  <a:schemeClr val="tx1">
                    <a:alpha val="80000"/>
                  </a:schemeClr>
                </a:solidFill>
              </a:rPr>
              <a:t>Transcription Assignment</a:t>
            </a:r>
          </a:p>
          <a:p>
            <a:pPr lvl="1">
              <a:buSzPct val="75000"/>
              <a:buFont typeface="Courier New" panose="02070309020205020404" pitchFamily="49" charset="0"/>
              <a:buChar char="o"/>
            </a:pPr>
            <a:r>
              <a:rPr lang="en-US" sz="2000">
                <a:solidFill>
                  <a:schemeClr val="tx1">
                    <a:alpha val="80000"/>
                  </a:schemeClr>
                </a:solidFill>
              </a:rPr>
              <a:t>Transcription Rubric</a:t>
            </a:r>
          </a:p>
          <a:p>
            <a:endParaRPr lang="en-US" sz="2000">
              <a:solidFill>
                <a:schemeClr val="tx1">
                  <a:alpha val="80000"/>
                </a:schemeClr>
              </a:solidFill>
            </a:endParaRPr>
          </a:p>
          <a:p>
            <a:endParaRPr lang="en-US" sz="200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07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74C12-E611-3B42-BCC7-51929374ECD2}"/>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kern="1200">
                <a:solidFill>
                  <a:schemeClr val="tx1"/>
                </a:solidFill>
                <a:latin typeface="+mj-lt"/>
                <a:ea typeface="+mj-ea"/>
                <a:cs typeface="+mj-cs"/>
              </a:rPr>
              <a:t>State Agency Contacts</a:t>
            </a:r>
          </a:p>
        </p:txBody>
      </p:sp>
      <p:sp>
        <p:nvSpPr>
          <p:cNvPr id="3" name="Content Placeholder 2">
            <a:extLst>
              <a:ext uri="{FF2B5EF4-FFF2-40B4-BE49-F238E27FC236}">
                <a16:creationId xmlns:a16="http://schemas.microsoft.com/office/drawing/2014/main" id="{5C38A9A7-059B-BFEA-CED9-48A7302779DF}"/>
              </a:ext>
            </a:extLst>
          </p:cNvPr>
          <p:cNvSpPr>
            <a:spLocks noGrp="1"/>
          </p:cNvSpPr>
          <p:nvPr>
            <p:ph sz="half" idx="2"/>
          </p:nvPr>
        </p:nvSpPr>
        <p:spPr>
          <a:xfrm>
            <a:off x="838201" y="2482589"/>
            <a:ext cx="3816096" cy="3694373"/>
          </a:xfrm>
        </p:spPr>
        <p:txBody>
          <a:bodyPr vert="horz" lIns="91440" tIns="45720" rIns="91440" bIns="45720" rtlCol="0">
            <a:normAutofit/>
          </a:bodyPr>
          <a:lstStyle/>
          <a:p>
            <a:pPr>
              <a:buSzPct val="100000"/>
            </a:pPr>
            <a:r>
              <a:rPr lang="en-US" sz="2000"/>
              <a:t>Jaime Allard-Smith, BSN, RN</a:t>
            </a:r>
          </a:p>
          <a:p>
            <a:pPr lvl="1">
              <a:buSzPct val="75000"/>
              <a:buFont typeface="Courier New" panose="02070309020205020404" pitchFamily="49" charset="0"/>
              <a:buChar char="o"/>
            </a:pPr>
            <a:r>
              <a:rPr lang="en-US" sz="2000"/>
              <a:t>DMH MAP Director</a:t>
            </a:r>
          </a:p>
          <a:p>
            <a:pPr>
              <a:buSzPct val="100000"/>
            </a:pPr>
            <a:r>
              <a:rPr lang="en-US" sz="2000"/>
              <a:t> Rakiatu Sesay, RN</a:t>
            </a:r>
          </a:p>
          <a:p>
            <a:pPr lvl="1">
              <a:buSzPct val="75000"/>
              <a:buFont typeface="Courier New" panose="02070309020205020404" pitchFamily="49" charset="0"/>
              <a:buChar char="o"/>
            </a:pPr>
            <a:r>
              <a:rPr lang="en-US" sz="2000"/>
              <a:t>DMH MAP Coordinator</a:t>
            </a:r>
          </a:p>
          <a:p>
            <a:pPr lvl="2">
              <a:buSzPct val="75000"/>
              <a:buFont typeface="Wingdings" pitchFamily="2" charset="2"/>
              <a:buChar char="§"/>
            </a:pPr>
            <a:r>
              <a:rPr lang="en-US"/>
              <a:t>Metro Area</a:t>
            </a:r>
          </a:p>
          <a:p>
            <a:pPr>
              <a:buSzPct val="100000"/>
            </a:pPr>
            <a:r>
              <a:rPr lang="en-US" sz="2000"/>
              <a:t>Sharon Alfred, RN</a:t>
            </a:r>
          </a:p>
          <a:p>
            <a:pPr lvl="1">
              <a:buSzPct val="75000"/>
              <a:buFont typeface="Courier New" panose="02070309020205020404" pitchFamily="49" charset="0"/>
              <a:buChar char="o"/>
            </a:pPr>
            <a:r>
              <a:rPr lang="en-US" sz="2000"/>
              <a:t>DCF MAP Coordinator</a:t>
            </a:r>
          </a:p>
          <a:p>
            <a:pPr>
              <a:buSzPct val="75000"/>
            </a:pPr>
            <a:endParaRPr lang="en-US" sz="2000"/>
          </a:p>
          <a:p>
            <a:pPr marL="0"/>
            <a:endParaRPr lang="en-US" sz="2000"/>
          </a:p>
          <a:p>
            <a:pPr marL="0"/>
            <a:endParaRPr lang="en-US" sz="2000"/>
          </a:p>
          <a:p>
            <a:pPr marL="0"/>
            <a:endParaRPr lang="en-US" sz="2000"/>
          </a:p>
        </p:txBody>
      </p:sp>
      <p:pic>
        <p:nvPicPr>
          <p:cNvPr id="5" name="Picture 4">
            <a:extLst>
              <a:ext uri="{FF2B5EF4-FFF2-40B4-BE49-F238E27FC236}">
                <a16:creationId xmlns:a16="http://schemas.microsoft.com/office/drawing/2014/main" id="{96D84BCF-9471-5395-CF43-62058C27847C}"/>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Content Placeholder 21" descr="A logo for a children and youth company&#10;&#10;Description automatically generated">
            <a:extLst>
              <a:ext uri="{FF2B5EF4-FFF2-40B4-BE49-F238E27FC236}">
                <a16:creationId xmlns:a16="http://schemas.microsoft.com/office/drawing/2014/main" id="{4A09DBD3-D1B6-C9AC-D03F-3C73782D6E4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rcRect b="1483"/>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24353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A616F-814F-8D83-B5A9-3B39B643205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How to use Rubric to Grade Transcription Assignment</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Graphical user interface, application, Teams&#10;&#10;AI-generated content may be incorrect.">
            <a:extLst>
              <a:ext uri="{FF2B5EF4-FFF2-40B4-BE49-F238E27FC236}">
                <a16:creationId xmlns:a16="http://schemas.microsoft.com/office/drawing/2014/main" id="{096AD750-3F07-EAF7-E471-EB9D2930D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4356" y="1550890"/>
            <a:ext cx="6408836" cy="3604968"/>
          </a:xfrm>
          <a:prstGeom prst="rect">
            <a:avLst/>
          </a:prstGeom>
        </p:spPr>
      </p:pic>
      <p:sp>
        <p:nvSpPr>
          <p:cNvPr id="7" name="Right Arrow 6">
            <a:extLst>
              <a:ext uri="{FF2B5EF4-FFF2-40B4-BE49-F238E27FC236}">
                <a16:creationId xmlns:a16="http://schemas.microsoft.com/office/drawing/2014/main" id="{2F815253-53BB-9113-5FCA-518990901BFC}"/>
              </a:ext>
            </a:extLst>
          </p:cNvPr>
          <p:cNvSpPr/>
          <p:nvPr/>
        </p:nvSpPr>
        <p:spPr>
          <a:xfrm>
            <a:off x="9353863" y="3186684"/>
            <a:ext cx="978408" cy="484632"/>
          </a:xfrm>
          <a:prstGeom prst="righ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5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B405D-C7EE-9D88-B1D2-A013991EA56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723147"/>
            <a:ext cx="12191980" cy="6857990"/>
          </a:xfrm>
          <a:prstGeom prst="rect">
            <a:avLst/>
          </a:prstGeom>
        </p:spPr>
      </p:pic>
      <p:sp>
        <p:nvSpPr>
          <p:cNvPr id="35" name="Rectangle 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2FBF7-507E-CF89-D2E3-0A2D90763375}"/>
              </a:ext>
            </a:extLst>
          </p:cNvPr>
          <p:cNvSpPr>
            <a:spLocks noGrp="1"/>
          </p:cNvSpPr>
          <p:nvPr>
            <p:ph type="title"/>
          </p:nvPr>
        </p:nvSpPr>
        <p:spPr>
          <a:xfrm>
            <a:off x="523875" y="5317240"/>
            <a:ext cx="11210925" cy="744836"/>
          </a:xfrm>
        </p:spPr>
        <p:txBody>
          <a:bodyPr vert="horz" lIns="91440" tIns="45720" rIns="91440" bIns="45720" rtlCol="0">
            <a:normAutofit/>
          </a:bodyPr>
          <a:lstStyle/>
          <a:p>
            <a:pPr algn="ctr"/>
            <a:r>
              <a:rPr lang="en-US" sz="3600">
                <a:solidFill>
                  <a:schemeClr val="tx1">
                    <a:lumMod val="85000"/>
                    <a:lumOff val="15000"/>
                  </a:schemeClr>
                </a:solidFill>
              </a:rPr>
              <a:t>Revised February 2025 </a:t>
            </a:r>
          </a:p>
        </p:txBody>
      </p:sp>
      <p:cxnSp>
        <p:nvCxnSpPr>
          <p:cNvPr id="36" name="Straight Connector 3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12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9BEDE-399E-569A-BAB7-9D70A4088602}"/>
              </a:ext>
            </a:extLst>
          </p:cNvPr>
          <p:cNvSpPr>
            <a:spLocks noGrp="1"/>
          </p:cNvSpPr>
          <p:nvPr>
            <p:ph type="title"/>
          </p:nvPr>
        </p:nvSpPr>
        <p:spPr>
          <a:xfrm>
            <a:off x="556532" y="643467"/>
            <a:ext cx="11210925" cy="744836"/>
          </a:xfrm>
        </p:spPr>
        <p:txBody>
          <a:bodyPr vert="horz" lIns="91440" tIns="45720" rIns="91440" bIns="45720" rtlCol="0">
            <a:normAutofit/>
          </a:bodyPr>
          <a:lstStyle/>
          <a:p>
            <a:pPr algn="ctr"/>
            <a:r>
              <a:rPr lang="en-US" sz="3200" kern="1200">
                <a:solidFill>
                  <a:schemeClr val="bg1"/>
                </a:solidFill>
                <a:latin typeface="+mj-lt"/>
                <a:ea typeface="+mj-ea"/>
                <a:cs typeface="+mj-cs"/>
              </a:rPr>
              <a:t>Intelliboard Report </a:t>
            </a:r>
          </a:p>
        </p:txBody>
      </p:sp>
      <p:pic>
        <p:nvPicPr>
          <p:cNvPr id="6" name="Picture 5" descr="A screenshot of a computer&#10;&#10;Description automatically generated">
            <a:extLst>
              <a:ext uri="{FF2B5EF4-FFF2-40B4-BE49-F238E27FC236}">
                <a16:creationId xmlns:a16="http://schemas.microsoft.com/office/drawing/2014/main" id="{A0F9C5CE-5203-3A59-45AE-F42A60E698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6049" y="1675227"/>
            <a:ext cx="8099902" cy="4394199"/>
          </a:xfrm>
          <a:prstGeom prst="rect">
            <a:avLst/>
          </a:prstGeom>
          <a:ln>
            <a:solidFill>
              <a:schemeClr val="tx1"/>
            </a:solidFill>
          </a:ln>
        </p:spPr>
      </p:pic>
      <p:sp>
        <p:nvSpPr>
          <p:cNvPr id="7" name="Down Arrow 6">
            <a:extLst>
              <a:ext uri="{FF2B5EF4-FFF2-40B4-BE49-F238E27FC236}">
                <a16:creationId xmlns:a16="http://schemas.microsoft.com/office/drawing/2014/main" id="{810FF2C0-0909-50CC-7128-5D547161AA4E}"/>
              </a:ext>
            </a:extLst>
          </p:cNvPr>
          <p:cNvSpPr/>
          <p:nvPr/>
        </p:nvSpPr>
        <p:spPr>
          <a:xfrm>
            <a:off x="8461000" y="1396588"/>
            <a:ext cx="484632" cy="97840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988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478D72-C301-7E26-3FE6-3DE72651F41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Intelliboard Report</a:t>
            </a:r>
          </a:p>
        </p:txBody>
      </p:sp>
      <p:sp>
        <p:nvSpPr>
          <p:cNvPr id="12" name="Rectangle: Rounded Corners 11">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EBFCB49C-676B-8D83-8389-7A44C5A05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9812" y="2139484"/>
            <a:ext cx="8032375" cy="4096512"/>
          </a:xfrm>
          <a:prstGeom prst="rect">
            <a:avLst/>
          </a:prstGeom>
          <a:ln>
            <a:solidFill>
              <a:schemeClr val="tx1"/>
            </a:solidFill>
          </a:ln>
        </p:spPr>
      </p:pic>
      <p:sp>
        <p:nvSpPr>
          <p:cNvPr id="4" name="Right Arrow 3">
            <a:extLst>
              <a:ext uri="{FF2B5EF4-FFF2-40B4-BE49-F238E27FC236}">
                <a16:creationId xmlns:a16="http://schemas.microsoft.com/office/drawing/2014/main" id="{1BFB2236-2FA9-862C-440C-2E0EF47C95B4}"/>
              </a:ext>
            </a:extLst>
          </p:cNvPr>
          <p:cNvSpPr/>
          <p:nvPr/>
        </p:nvSpPr>
        <p:spPr>
          <a:xfrm>
            <a:off x="7370064" y="5404277"/>
            <a:ext cx="978408" cy="484632"/>
          </a:xfrm>
          <a:prstGeom prst="righ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03E8328F-3FC3-E35C-4C31-57B965A619C7}"/>
              </a:ext>
            </a:extLst>
          </p:cNvPr>
          <p:cNvSpPr/>
          <p:nvPr/>
        </p:nvSpPr>
        <p:spPr>
          <a:xfrm>
            <a:off x="7370064" y="5682592"/>
            <a:ext cx="978408" cy="484632"/>
          </a:xfrm>
          <a:prstGeom prst="righ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342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3A89-E32B-BBE6-B558-B5981C71C699}"/>
            </a:ext>
          </a:extLst>
        </p:cNvPr>
        <p:cNvGrpSpPr/>
        <p:nvPr/>
      </p:nvGrpSpPr>
      <p:grpSpPr>
        <a:xfrm>
          <a:off x="0" y="0"/>
          <a:ext cx="0" cy="0"/>
          <a:chOff x="0" y="0"/>
          <a:chExt cx="0" cy="0"/>
        </a:xfrm>
      </p:grpSpPr>
      <p:pic>
        <p:nvPicPr>
          <p:cNvPr id="4" name="Picture 3" descr="People communicating in sign language">
            <a:extLst>
              <a:ext uri="{FF2B5EF4-FFF2-40B4-BE49-F238E27FC236}">
                <a16:creationId xmlns:a16="http://schemas.microsoft.com/office/drawing/2014/main" id="{15A370D8-18C6-C446-88C9-AE566F4E616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2" name="Title 1">
            <a:extLst>
              <a:ext uri="{FF2B5EF4-FFF2-40B4-BE49-F238E27FC236}">
                <a16:creationId xmlns:a16="http://schemas.microsoft.com/office/drawing/2014/main" id="{1BAB9979-F4F2-DCD4-2DE3-EC80F092A6B4}"/>
              </a:ext>
            </a:extLst>
          </p:cNvPr>
          <p:cNvSpPr>
            <a:spLocks noGrp="1"/>
          </p:cNvSpPr>
          <p:nvPr>
            <p:ph type="title"/>
          </p:nvPr>
        </p:nvSpPr>
        <p:spPr>
          <a:xfrm>
            <a:off x="404552" y="3091928"/>
            <a:ext cx="9978967" cy="2387600"/>
          </a:xfrm>
        </p:spPr>
        <p:txBody>
          <a:bodyPr vert="horz" lIns="91440" tIns="45720" rIns="91440" bIns="45720" rtlCol="0" anchor="b">
            <a:normAutofit fontScale="90000"/>
          </a:bodyPr>
          <a:lstStyle/>
          <a:p>
            <a:r>
              <a:rPr lang="en-US" sz="6600">
                <a:solidFill>
                  <a:schemeClr val="bg1"/>
                </a:solidFill>
              </a:rPr>
              <a:t>In Process!</a:t>
            </a:r>
            <a:br>
              <a:rPr lang="en-US" sz="6600">
                <a:solidFill>
                  <a:schemeClr val="bg1"/>
                </a:solidFill>
              </a:rPr>
            </a:br>
            <a:r>
              <a:rPr lang="en-US" sz="6600">
                <a:solidFill>
                  <a:schemeClr val="bg1"/>
                </a:solidFill>
              </a:rPr>
              <a:t>MAP Certification Online Course</a:t>
            </a:r>
          </a:p>
        </p:txBody>
      </p:sp>
      <p:sp>
        <p:nvSpPr>
          <p:cNvPr id="3" name="Content Placeholder 2">
            <a:extLst>
              <a:ext uri="{FF2B5EF4-FFF2-40B4-BE49-F238E27FC236}">
                <a16:creationId xmlns:a16="http://schemas.microsoft.com/office/drawing/2014/main" id="{0E1C2210-ED79-6F7B-4305-C5B03E962750}"/>
              </a:ext>
            </a:extLst>
          </p:cNvPr>
          <p:cNvSpPr>
            <a:spLocks noGrp="1"/>
          </p:cNvSpPr>
          <p:nvPr>
            <p:ph idx="1"/>
          </p:nvPr>
        </p:nvSpPr>
        <p:spPr>
          <a:xfrm>
            <a:off x="404553" y="5624945"/>
            <a:ext cx="9381344" cy="592975"/>
          </a:xfrm>
          <a:solidFill>
            <a:schemeClr val="accent2"/>
          </a:solidFill>
        </p:spPr>
        <p:txBody>
          <a:bodyPr vert="horz" lIns="91440" tIns="45720" rIns="91440" bIns="45720" rtlCol="0" anchor="ctr">
            <a:normAutofit fontScale="92500"/>
          </a:bodyPr>
          <a:lstStyle/>
          <a:p>
            <a:pPr marL="0" indent="0">
              <a:buNone/>
            </a:pPr>
            <a:r>
              <a:rPr lang="en-US" sz="2400">
                <a:solidFill>
                  <a:schemeClr val="bg1"/>
                </a:solidFill>
              </a:rPr>
              <a:t> Deaf and Hard of Hearing Students who use American Sign Language (ASL)</a:t>
            </a:r>
          </a:p>
        </p:txBody>
      </p:sp>
    </p:spTree>
    <p:extLst>
      <p:ext uri="{BB962C8B-B14F-4D97-AF65-F5344CB8AC3E}">
        <p14:creationId xmlns:p14="http://schemas.microsoft.com/office/powerpoint/2010/main" val="1480883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itting at a desk&#10;&#10;AI-generated content may be incorrect.">
            <a:extLst>
              <a:ext uri="{FF2B5EF4-FFF2-40B4-BE49-F238E27FC236}">
                <a16:creationId xmlns:a16="http://schemas.microsoft.com/office/drawing/2014/main" id="{BEFF1944-299C-53A6-E40A-2263ED4A625F}"/>
              </a:ext>
            </a:extLst>
          </p:cNvPr>
          <p:cNvPicPr>
            <a:picLocks noChangeAspect="1"/>
          </p:cNvPicPr>
          <p:nvPr/>
        </p:nvPicPr>
        <p:blipFill>
          <a:blip r:embed="rId3" cstate="email">
            <a:extLst>
              <a:ext uri="{28A0092B-C50C-407E-A947-70E740481C1C}">
                <a14:useLocalDpi xmlns:a14="http://schemas.microsoft.com/office/drawing/2010/main"/>
              </a:ext>
            </a:extLst>
          </a:blip>
          <a:srcRect r="-1"/>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19" name="Arc 1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667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335B32E5-DC5B-A73A-F3A7-E51C9AFC4AA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A1829-552D-A554-27A8-F9DE79411DB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D&amp;S Diversified Technologies</a:t>
            </a:r>
          </a:p>
        </p:txBody>
      </p:sp>
      <p:sp>
        <p:nvSpPr>
          <p:cNvPr id="3" name="Text Placeholder 2">
            <a:extLst>
              <a:ext uri="{FF2B5EF4-FFF2-40B4-BE49-F238E27FC236}">
                <a16:creationId xmlns:a16="http://schemas.microsoft.com/office/drawing/2014/main" id="{DB0B8942-4953-F392-0E98-DB54EFC3991E}"/>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Testing Vendor</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09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AI-generated content may be incorrect.">
            <a:extLst>
              <a:ext uri="{FF2B5EF4-FFF2-40B4-BE49-F238E27FC236}">
                <a16:creationId xmlns:a16="http://schemas.microsoft.com/office/drawing/2014/main" id="{7F5FA406-3684-F3E4-8BB4-0B901055307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7200" y="457200"/>
            <a:ext cx="11277600" cy="5943600"/>
          </a:xfrm>
          <a:prstGeom prst="rect">
            <a:avLst/>
          </a:prstGeom>
        </p:spPr>
      </p:pic>
      <p:sp>
        <p:nvSpPr>
          <p:cNvPr id="2" name="Left Arrow 1">
            <a:extLst>
              <a:ext uri="{FF2B5EF4-FFF2-40B4-BE49-F238E27FC236}">
                <a16:creationId xmlns:a16="http://schemas.microsoft.com/office/drawing/2014/main" id="{8B56501C-0541-9E84-82DD-92386935187D}"/>
              </a:ext>
            </a:extLst>
          </p:cNvPr>
          <p:cNvSpPr/>
          <p:nvPr/>
        </p:nvSpPr>
        <p:spPr>
          <a:xfrm>
            <a:off x="5866920" y="3855180"/>
            <a:ext cx="978408" cy="484632"/>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603565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D490E-0E9E-8CAC-60AD-D7530CFB2F1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Certification Knowledge Test Questions</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14C62-C5D0-9440-806B-BD7A0557BE90}"/>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en-US" sz="2200" kern="1200">
                <a:latin typeface="+mn-lt"/>
                <a:ea typeface="+mn-ea"/>
                <a:cs typeface="+mn-cs"/>
              </a:rPr>
              <a:t>Revised Medication Administration Process</a:t>
            </a:r>
          </a:p>
        </p:txBody>
      </p:sp>
      <p:pic>
        <p:nvPicPr>
          <p:cNvPr id="4" name="Picture 3" descr="Logo, company name&#10;&#10;AI-generated content may be incorrect.">
            <a:extLst>
              <a:ext uri="{FF2B5EF4-FFF2-40B4-BE49-F238E27FC236}">
                <a16:creationId xmlns:a16="http://schemas.microsoft.com/office/drawing/2014/main" id="{C4B9166A-2ABE-4A2C-EB5B-98304F633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4380" y="640080"/>
            <a:ext cx="4643551" cy="5577840"/>
          </a:xfrm>
          <a:prstGeom prst="rect">
            <a:avLst/>
          </a:prstGeom>
        </p:spPr>
      </p:pic>
    </p:spTree>
    <p:extLst>
      <p:ext uri="{BB962C8B-B14F-4D97-AF65-F5344CB8AC3E}">
        <p14:creationId xmlns:p14="http://schemas.microsoft.com/office/powerpoint/2010/main" val="845005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503F-3AB2-68B5-DE0D-DE5C0010F476}"/>
              </a:ext>
            </a:extLst>
          </p:cNvPr>
          <p:cNvSpPr>
            <a:spLocks noGrp="1"/>
          </p:cNvSpPr>
          <p:nvPr>
            <p:ph type="title"/>
          </p:nvPr>
        </p:nvSpPr>
        <p:spPr>
          <a:xfrm>
            <a:off x="956826" y="1112969"/>
            <a:ext cx="3937298" cy="4166010"/>
          </a:xfrm>
        </p:spPr>
        <p:txBody>
          <a:bodyPr>
            <a:normAutofit/>
          </a:bodyPr>
          <a:lstStyle/>
          <a:p>
            <a:pPr algn="ctr"/>
            <a:r>
              <a:rPr lang="en-US"/>
              <a:t>Test Packet Materials</a:t>
            </a:r>
            <a:endParaRPr lang="en-US" i="1">
              <a:highlight>
                <a:srgbClr val="FFFF00"/>
              </a:highlight>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326DE94-E5FC-4A98-B34F-7151CFA538CA}"/>
              </a:ext>
            </a:extLst>
          </p:cNvPr>
          <p:cNvSpPr>
            <a:spLocks noGrp="1"/>
          </p:cNvSpPr>
          <p:nvPr>
            <p:ph idx="1"/>
          </p:nvPr>
        </p:nvSpPr>
        <p:spPr>
          <a:xfrm>
            <a:off x="6062059" y="2449399"/>
            <a:ext cx="5257799" cy="2521186"/>
          </a:xfrm>
        </p:spPr>
        <p:txBody>
          <a:bodyPr anchor="t">
            <a:normAutofit/>
          </a:bodyPr>
          <a:lstStyle/>
          <a:p>
            <a:r>
              <a:rPr lang="en-US" sz="3200"/>
              <a:t>Medication Book, Count Book, Blister Packages</a:t>
            </a:r>
            <a:endParaRPr lang="en-US"/>
          </a:p>
          <a:p>
            <a:pPr lvl="1">
              <a:buSzPct val="75000"/>
              <a:buFont typeface="Courier New" panose="02070309020205020404" pitchFamily="49" charset="0"/>
              <a:buChar char="o"/>
            </a:pPr>
            <a:r>
              <a:rPr lang="en-US" sz="2800"/>
              <a:t>Do Not Use for Practice</a:t>
            </a:r>
            <a:endParaRPr lang="en-US"/>
          </a:p>
          <a:p>
            <a:pPr marL="0" indent="0">
              <a:buNone/>
            </a:pPr>
            <a:r>
              <a:rPr lang="en-US"/>
              <a:t>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8646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5B47FA-A4F3-5CF8-E793-5F97C747D5C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Shape 3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45C3F5-EEDE-E233-3472-BFEDF4A9FE8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MAP State Agency Contact List</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Graphical user interface, website&#10;&#10;AI-generated content may be incorrect.">
            <a:extLst>
              <a:ext uri="{FF2B5EF4-FFF2-40B4-BE49-F238E27FC236}">
                <a16:creationId xmlns:a16="http://schemas.microsoft.com/office/drawing/2014/main" id="{F25955D8-8955-C9F8-8402-D126A0CE67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4356" y="1270502"/>
            <a:ext cx="6408836" cy="4165743"/>
          </a:xfrm>
          <a:prstGeom prst="rect">
            <a:avLst/>
          </a:prstGeom>
        </p:spPr>
      </p:pic>
      <p:sp>
        <p:nvSpPr>
          <p:cNvPr id="9" name="Down Arrow 8">
            <a:extLst>
              <a:ext uri="{FF2B5EF4-FFF2-40B4-BE49-F238E27FC236}">
                <a16:creationId xmlns:a16="http://schemas.microsoft.com/office/drawing/2014/main" id="{89969DA4-E74E-9026-817B-3698A1B20AE6}"/>
              </a:ext>
            </a:extLst>
          </p:cNvPr>
          <p:cNvSpPr/>
          <p:nvPr/>
        </p:nvSpPr>
        <p:spPr>
          <a:xfrm>
            <a:off x="10572750" y="2057400"/>
            <a:ext cx="484632" cy="978408"/>
          </a:xfrm>
          <a:prstGeom prst="down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319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5FF63B-7D1C-924B-C125-EFB81285108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Student TMU© Record</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Content Placeholder 5">
            <a:extLst>
              <a:ext uri="{FF2B5EF4-FFF2-40B4-BE49-F238E27FC236}">
                <a16:creationId xmlns:a16="http://schemas.microsoft.com/office/drawing/2014/main" id="{762D2D0A-DED0-5337-94FB-65A6670020A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669208" y="625683"/>
            <a:ext cx="5237163" cy="5455380"/>
          </a:xfrm>
          <a:prstGeom prst="rect">
            <a:avLst/>
          </a:prstGeom>
        </p:spPr>
      </p:pic>
      <p:sp>
        <p:nvSpPr>
          <p:cNvPr id="7" name="Right Arrow 6">
            <a:extLst>
              <a:ext uri="{FF2B5EF4-FFF2-40B4-BE49-F238E27FC236}">
                <a16:creationId xmlns:a16="http://schemas.microsoft.com/office/drawing/2014/main" id="{F6769AE0-BBA0-0F39-FB0C-C7224B43E234}"/>
              </a:ext>
            </a:extLst>
          </p:cNvPr>
          <p:cNvSpPr/>
          <p:nvPr/>
        </p:nvSpPr>
        <p:spPr>
          <a:xfrm>
            <a:off x="4690800" y="5434641"/>
            <a:ext cx="978408" cy="484632"/>
          </a:xfrm>
          <a:prstGeom prst="righ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266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C016B-9818-7E8D-CBC2-4FF9DE5FE5AA}"/>
              </a:ext>
            </a:extLst>
          </p:cNvPr>
          <p:cNvSpPr>
            <a:spLocks noGrp="1"/>
          </p:cNvSpPr>
          <p:nvPr>
            <p:ph type="title"/>
          </p:nvPr>
        </p:nvSpPr>
        <p:spPr>
          <a:xfrm>
            <a:off x="630936" y="640080"/>
            <a:ext cx="4818888" cy="1481328"/>
          </a:xfrm>
        </p:spPr>
        <p:txBody>
          <a:bodyPr anchor="b">
            <a:normAutofit/>
          </a:bodyPr>
          <a:lstStyle/>
          <a:p>
            <a:r>
              <a:rPr lang="en-US" sz="5000"/>
              <a:t>MAP Candidate Handbook</a:t>
            </a:r>
          </a:p>
        </p:txBody>
      </p:sp>
      <p:sp>
        <p:nvSpPr>
          <p:cNvPr id="1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B514C4-06BF-2DC4-ED83-5C06BF5E7578}"/>
              </a:ext>
            </a:extLst>
          </p:cNvPr>
          <p:cNvSpPr>
            <a:spLocks noGrp="1"/>
          </p:cNvSpPr>
          <p:nvPr>
            <p:ph idx="1"/>
          </p:nvPr>
        </p:nvSpPr>
        <p:spPr>
          <a:xfrm>
            <a:off x="630936" y="2660904"/>
            <a:ext cx="4818888" cy="3547872"/>
          </a:xfrm>
        </p:spPr>
        <p:txBody>
          <a:bodyPr anchor="t">
            <a:normAutofit/>
          </a:bodyPr>
          <a:lstStyle/>
          <a:p>
            <a:r>
              <a:rPr lang="en-US" sz="2200"/>
              <a:t> Version 18</a:t>
            </a:r>
          </a:p>
          <a:p>
            <a:pPr lvl="1">
              <a:buSzPct val="75000"/>
              <a:buFont typeface="Courier New" panose="02070309020205020404" pitchFamily="49" charset="0"/>
              <a:buChar char="o"/>
            </a:pPr>
            <a:r>
              <a:rPr lang="en-US" sz="1800"/>
              <a:t>Updates effective December 5, 2024</a:t>
            </a:r>
          </a:p>
          <a:p>
            <a:pPr marL="0" indent="0">
              <a:buNone/>
            </a:pPr>
            <a:endParaRPr lang="en-US" sz="2200"/>
          </a:p>
        </p:txBody>
      </p:sp>
      <p:pic>
        <p:nvPicPr>
          <p:cNvPr id="4" name="Picture 3">
            <a:extLst>
              <a:ext uri="{FF2B5EF4-FFF2-40B4-BE49-F238E27FC236}">
                <a16:creationId xmlns:a16="http://schemas.microsoft.com/office/drawing/2014/main" id="{173EA564-2D3C-78B7-EC33-7900978A2730}"/>
              </a:ext>
            </a:extLst>
          </p:cNvPr>
          <p:cNvPicPr>
            <a:picLocks noChangeAspect="1"/>
          </p:cNvPicPr>
          <p:nvPr/>
        </p:nvPicPr>
        <p:blipFill>
          <a:blip r:embed="rId3" cstate="email">
            <a:extLst>
              <a:ext uri="{28A0092B-C50C-407E-A947-70E740481C1C}">
                <a14:useLocalDpi xmlns:a14="http://schemas.microsoft.com/office/drawing/2010/main"/>
              </a:ext>
            </a:extLst>
          </a:blip>
          <a:srcRect b="21987"/>
          <a:stretch/>
        </p:blipFill>
        <p:spPr>
          <a:xfrm>
            <a:off x="6099048" y="707783"/>
            <a:ext cx="5458968" cy="5442434"/>
          </a:xfrm>
          <a:prstGeom prst="rect">
            <a:avLst/>
          </a:prstGeom>
        </p:spPr>
      </p:pic>
    </p:spTree>
    <p:extLst>
      <p:ext uri="{BB962C8B-B14F-4D97-AF65-F5344CB8AC3E}">
        <p14:creationId xmlns:p14="http://schemas.microsoft.com/office/powerpoint/2010/main" val="2357919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4233C67-7C6C-72B9-067D-513487639EE7}"/>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sz="6000" kern="1200">
                <a:solidFill>
                  <a:schemeClr val="tx1"/>
                </a:solidFill>
                <a:latin typeface="+mj-lt"/>
                <a:ea typeface="+mj-ea"/>
                <a:cs typeface="+mj-cs"/>
              </a:rPr>
              <a:t>No-Show Fee Structure</a:t>
            </a:r>
          </a:p>
        </p:txBody>
      </p:sp>
      <p:sp>
        <p:nvSpPr>
          <p:cNvPr id="19" name="Freeform: Shape 1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oney">
            <a:extLst>
              <a:ext uri="{FF2B5EF4-FFF2-40B4-BE49-F238E27FC236}">
                <a16:creationId xmlns:a16="http://schemas.microsoft.com/office/drawing/2014/main" id="{0CD41EAF-0C69-535E-F244-05D9848A8F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3" name="Freeform: Shape 2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06928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CD7DE-4E4D-56A7-3793-BA38E9788F5B}"/>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Medication Occurrences</a:t>
            </a:r>
          </a:p>
        </p:txBody>
      </p:sp>
      <p:sp>
        <p:nvSpPr>
          <p:cNvPr id="3" name="Text Placeholder 2">
            <a:extLst>
              <a:ext uri="{FF2B5EF4-FFF2-40B4-BE49-F238E27FC236}">
                <a16:creationId xmlns:a16="http://schemas.microsoft.com/office/drawing/2014/main" id="{4EFEBB63-0358-B1FC-76A2-73EEAC843CE0}"/>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Reminders</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100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erson holding mouse">
            <a:extLst>
              <a:ext uri="{FF2B5EF4-FFF2-40B4-BE49-F238E27FC236}">
                <a16:creationId xmlns:a16="http://schemas.microsoft.com/office/drawing/2014/main" id="{0E743540-E49C-FC05-0F9D-4EB7997BDC41}"/>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2522356"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33AAB-BE28-9FCF-5629-32849109BA21}"/>
              </a:ext>
            </a:extLst>
          </p:cNvPr>
          <p:cNvSpPr>
            <a:spLocks noGrp="1"/>
          </p:cNvSpPr>
          <p:nvPr>
            <p:ph type="title"/>
          </p:nvPr>
        </p:nvSpPr>
        <p:spPr>
          <a:xfrm>
            <a:off x="838200" y="365125"/>
            <a:ext cx="6806184" cy="1899912"/>
          </a:xfrm>
        </p:spPr>
        <p:txBody>
          <a:bodyPr>
            <a:normAutofit/>
          </a:bodyPr>
          <a:lstStyle/>
          <a:p>
            <a:r>
              <a:rPr lang="en-US" sz="4000"/>
              <a:t>Hotline Reporting Requirements</a:t>
            </a:r>
          </a:p>
        </p:txBody>
      </p:sp>
      <p:sp>
        <p:nvSpPr>
          <p:cNvPr id="3" name="Content Placeholder 2">
            <a:extLst>
              <a:ext uri="{FF2B5EF4-FFF2-40B4-BE49-F238E27FC236}">
                <a16:creationId xmlns:a16="http://schemas.microsoft.com/office/drawing/2014/main" id="{3AF6740A-0117-1773-60A9-2A748D790E9D}"/>
              </a:ext>
            </a:extLst>
          </p:cNvPr>
          <p:cNvSpPr>
            <a:spLocks noGrp="1"/>
          </p:cNvSpPr>
          <p:nvPr>
            <p:ph idx="1"/>
          </p:nvPr>
        </p:nvSpPr>
        <p:spPr>
          <a:xfrm>
            <a:off x="838200" y="2434201"/>
            <a:ext cx="6552062" cy="3742762"/>
          </a:xfrm>
        </p:spPr>
        <p:txBody>
          <a:bodyPr>
            <a:normAutofit/>
          </a:bodyPr>
          <a:lstStyle/>
          <a:p>
            <a:r>
              <a:rPr lang="en-US"/>
              <a:t>Within 24 Hours via Reporting Systems</a:t>
            </a:r>
            <a:endParaRPr lang="en-US" sz="2000"/>
          </a:p>
          <a:p>
            <a:pPr lvl="1">
              <a:buSzPct val="75000"/>
              <a:buFont typeface="Courier New" panose="02070309020205020404" pitchFamily="49" charset="0"/>
              <a:buChar char="o"/>
            </a:pPr>
            <a:r>
              <a:rPr lang="en-US"/>
              <a:t>Department of Public Health</a:t>
            </a:r>
          </a:p>
          <a:p>
            <a:pPr lvl="1">
              <a:buSzPct val="75000"/>
              <a:buFont typeface="Courier New" panose="02070309020205020404" pitchFamily="49" charset="0"/>
              <a:buChar char="o"/>
            </a:pPr>
            <a:r>
              <a:rPr lang="en-US"/>
              <a:t>Applicable State Agency MAP Coordinator</a:t>
            </a:r>
            <a:endParaRPr lang="en-US" sz="2000"/>
          </a:p>
        </p:txBody>
      </p:sp>
    </p:spTree>
    <p:extLst>
      <p:ext uri="{BB962C8B-B14F-4D97-AF65-F5344CB8AC3E}">
        <p14:creationId xmlns:p14="http://schemas.microsoft.com/office/powerpoint/2010/main" val="1435354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7B09B7-23F9-2EB2-DE28-4C0B1F7375D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6062D-403E-F915-E67E-F652E39E5A70}"/>
              </a:ext>
            </a:extLst>
          </p:cNvPr>
          <p:cNvSpPr>
            <a:spLocks noGrp="1"/>
          </p:cNvSpPr>
          <p:nvPr>
            <p:ph type="title"/>
          </p:nvPr>
        </p:nvSpPr>
        <p:spPr>
          <a:xfrm>
            <a:off x="917275" y="4583953"/>
            <a:ext cx="4685857" cy="1465973"/>
          </a:xfrm>
        </p:spPr>
        <p:txBody>
          <a:bodyPr anchor="t">
            <a:normAutofit/>
          </a:bodyPr>
          <a:lstStyle/>
          <a:p>
            <a:r>
              <a:rPr lang="en-US" sz="3400"/>
              <a:t>Additional Hotline Reporting Requirements</a:t>
            </a:r>
          </a:p>
        </p:txBody>
      </p:sp>
      <p:pic>
        <p:nvPicPr>
          <p:cNvPr id="4" name="Picture 3">
            <a:extLst>
              <a:ext uri="{FF2B5EF4-FFF2-40B4-BE49-F238E27FC236}">
                <a16:creationId xmlns:a16="http://schemas.microsoft.com/office/drawing/2014/main" id="{59A346C9-AB58-A1D8-D44F-5E0E6BD6ABE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804702B6-E924-9BB1-4A45-D1DA0A74152B}"/>
              </a:ext>
            </a:extLst>
          </p:cNvPr>
          <p:cNvSpPr>
            <a:spLocks noGrp="1"/>
          </p:cNvSpPr>
          <p:nvPr>
            <p:ph idx="1"/>
          </p:nvPr>
        </p:nvSpPr>
        <p:spPr>
          <a:xfrm>
            <a:off x="6096000" y="4583953"/>
            <a:ext cx="5638800" cy="1465973"/>
          </a:xfrm>
        </p:spPr>
        <p:txBody>
          <a:bodyPr>
            <a:normAutofit/>
          </a:bodyPr>
          <a:lstStyle/>
          <a:p>
            <a:r>
              <a:rPr lang="en-US"/>
              <a:t>DDS and MassAbility</a:t>
            </a:r>
            <a:endParaRPr lang="en-US" sz="2000"/>
          </a:p>
          <a:p>
            <a:pPr lvl="1">
              <a:buSzPct val="75000"/>
              <a:buFont typeface="Courier New" panose="02070309020205020404" pitchFamily="49" charset="0"/>
              <a:buChar char="o"/>
            </a:pPr>
            <a:r>
              <a:rPr lang="en-US"/>
              <a:t>DPPC Notification</a:t>
            </a:r>
            <a:endParaRPr lang="en-US" sz="1600"/>
          </a:p>
          <a:p>
            <a:pPr marL="0" indent="0">
              <a:buNone/>
            </a:pPr>
            <a:endParaRPr lang="en-US" sz="2000"/>
          </a:p>
          <a:p>
            <a:pPr marL="0" indent="0">
              <a:buNone/>
            </a:pPr>
            <a:endParaRPr lang="en-US" sz="2000"/>
          </a:p>
        </p:txBody>
      </p:sp>
      <p:sp>
        <p:nvSpPr>
          <p:cNvPr id="11" name="Rectangle 10">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85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0A7C5-922A-6D86-E68F-9DB3D7B45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170B-A854-FA22-DE0C-ED58FB06A029}"/>
              </a:ext>
            </a:extLst>
          </p:cNvPr>
          <p:cNvSpPr>
            <a:spLocks noGrp="1"/>
          </p:cNvSpPr>
          <p:nvPr>
            <p:ph type="title"/>
          </p:nvPr>
        </p:nvSpPr>
        <p:spPr>
          <a:xfrm>
            <a:off x="761999" y="1141712"/>
            <a:ext cx="9515062" cy="1129537"/>
          </a:xfrm>
        </p:spPr>
        <p:txBody>
          <a:bodyPr vert="horz" lIns="91440" tIns="45720" rIns="91440" bIns="45720" rtlCol="0" anchor="t">
            <a:normAutofit/>
          </a:bodyPr>
          <a:lstStyle/>
          <a:p>
            <a:r>
              <a:rPr lang="en-US" sz="3700" kern="1200">
                <a:solidFill>
                  <a:schemeClr val="tx1"/>
                </a:solidFill>
                <a:latin typeface="+mj-lt"/>
                <a:ea typeface="+mj-ea"/>
                <a:cs typeface="+mj-cs"/>
              </a:rPr>
              <a:t>Additional DDS Hotline Reporting Requirements</a:t>
            </a:r>
          </a:p>
        </p:txBody>
      </p:sp>
      <p:cxnSp>
        <p:nvCxnSpPr>
          <p:cNvPr id="9" name="Straight Connector 8">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text, application&#10;&#10;AI-generated content may be incorrect.">
            <a:extLst>
              <a:ext uri="{FF2B5EF4-FFF2-40B4-BE49-F238E27FC236}">
                <a16:creationId xmlns:a16="http://schemas.microsoft.com/office/drawing/2014/main" id="{959B65A2-E896-A767-D48B-992B58B7D444}"/>
              </a:ext>
            </a:extLst>
          </p:cNvPr>
          <p:cNvPicPr>
            <a:picLocks noChangeAspect="1"/>
          </p:cNvPicPr>
          <p:nvPr/>
        </p:nvPicPr>
        <p:blipFill>
          <a:blip r:embed="rId3"/>
          <a:stretch>
            <a:fillRect/>
          </a:stretch>
        </p:blipFill>
        <p:spPr>
          <a:xfrm>
            <a:off x="865139" y="2690494"/>
            <a:ext cx="10478721" cy="2088623"/>
          </a:xfrm>
          <a:prstGeom prst="rect">
            <a:avLst/>
          </a:prstGeom>
        </p:spPr>
      </p:pic>
      <p:cxnSp>
        <p:nvCxnSpPr>
          <p:cNvPr id="11" name="Straight Connector 10">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961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FF4C4-6FB5-6251-917A-388189A00CFA}"/>
              </a:ext>
            </a:extLst>
          </p:cNvPr>
          <p:cNvSpPr>
            <a:spLocks noGrp="1"/>
          </p:cNvSpPr>
          <p:nvPr>
            <p:ph type="title"/>
          </p:nvPr>
        </p:nvSpPr>
        <p:spPr>
          <a:xfrm>
            <a:off x="630936" y="639520"/>
            <a:ext cx="3429000" cy="1719072"/>
          </a:xfrm>
        </p:spPr>
        <p:txBody>
          <a:bodyPr anchor="b">
            <a:normAutofit/>
          </a:bodyPr>
          <a:lstStyle/>
          <a:p>
            <a:r>
              <a:rPr lang="en-US" sz="5400"/>
              <a:t>MORs</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C385CF-97FB-64F5-08B1-9B40E7BC3B60}"/>
              </a:ext>
            </a:extLst>
          </p:cNvPr>
          <p:cNvSpPr>
            <a:spLocks noGrp="1"/>
          </p:cNvSpPr>
          <p:nvPr>
            <p:ph idx="1"/>
          </p:nvPr>
        </p:nvSpPr>
        <p:spPr>
          <a:xfrm>
            <a:off x="630936" y="2807208"/>
            <a:ext cx="3429000" cy="3410712"/>
          </a:xfrm>
        </p:spPr>
        <p:txBody>
          <a:bodyPr anchor="t">
            <a:normAutofit/>
          </a:bodyPr>
          <a:lstStyle/>
          <a:p>
            <a:pPr marL="0" indent="0">
              <a:buNone/>
            </a:pPr>
            <a:r>
              <a:rPr lang="en-US" sz="2000"/>
              <a:t>MORs must be reported to a MAP Consultant for EACH dose missed or given in error</a:t>
            </a:r>
          </a:p>
          <a:p>
            <a:pPr marL="0" indent="0">
              <a:buNone/>
            </a:pPr>
            <a:endParaRPr lang="en-US" sz="2000"/>
          </a:p>
          <a:p>
            <a:pPr marL="0" indent="0">
              <a:buNone/>
            </a:pPr>
            <a:r>
              <a:rPr lang="en-US" sz="2000"/>
              <a:t>Documentation:</a:t>
            </a:r>
          </a:p>
          <a:p>
            <a:r>
              <a:rPr lang="en-US" sz="2000"/>
              <a:t>name of person notified</a:t>
            </a:r>
          </a:p>
          <a:p>
            <a:r>
              <a:rPr lang="en-US" sz="2000"/>
              <a:t>recommendation</a:t>
            </a:r>
          </a:p>
          <a:p>
            <a:r>
              <a:rPr lang="en-US" sz="2000"/>
              <a:t>date/time of event </a:t>
            </a:r>
          </a:p>
          <a:p>
            <a:r>
              <a:rPr lang="en-US" sz="2000"/>
              <a:t>date/time of notification </a:t>
            </a:r>
          </a:p>
        </p:txBody>
      </p:sp>
      <p:pic>
        <p:nvPicPr>
          <p:cNvPr id="7" name="Graphic 6" descr="Check List">
            <a:extLst>
              <a:ext uri="{FF2B5EF4-FFF2-40B4-BE49-F238E27FC236}">
                <a16:creationId xmlns:a16="http://schemas.microsoft.com/office/drawing/2014/main" id="{AB61833D-3F41-8C49-3D65-126957B56E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2643963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F28C70-9511-ADA0-D967-E8D43ED5ED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433E1-D6AB-2A0F-04DE-21081E615E79}"/>
              </a:ext>
            </a:extLst>
          </p:cNvPr>
          <p:cNvSpPr>
            <a:spLocks noGrp="1"/>
          </p:cNvSpPr>
          <p:nvPr>
            <p:ph type="title"/>
          </p:nvPr>
        </p:nvSpPr>
        <p:spPr>
          <a:xfrm>
            <a:off x="578651" y="1122363"/>
            <a:ext cx="11034695" cy="3174690"/>
          </a:xfrm>
        </p:spPr>
        <p:txBody>
          <a:bodyPr vert="horz" lIns="91440" tIns="45720" rIns="91440" bIns="45720" rtlCol="0" anchor="b">
            <a:normAutofit/>
          </a:bodyPr>
          <a:lstStyle/>
          <a:p>
            <a:br>
              <a:rPr lang="en-US" sz="5600" kern="1200">
                <a:solidFill>
                  <a:schemeClr val="tx1"/>
                </a:solidFill>
                <a:latin typeface="+mj-lt"/>
                <a:ea typeface="+mj-ea"/>
                <a:cs typeface="+mj-cs"/>
              </a:rPr>
            </a:br>
            <a:br>
              <a:rPr lang="en-US" sz="5600" kern="1200">
                <a:solidFill>
                  <a:schemeClr val="tx1"/>
                </a:solidFill>
                <a:latin typeface="+mj-lt"/>
                <a:ea typeface="+mj-ea"/>
                <a:cs typeface="+mj-cs"/>
              </a:rPr>
            </a:br>
            <a:r>
              <a:rPr lang="en-US" sz="5600" kern="1200">
                <a:solidFill>
                  <a:schemeClr val="tx1"/>
                </a:solidFill>
                <a:latin typeface="+mj-lt"/>
                <a:ea typeface="+mj-ea"/>
                <a:cs typeface="+mj-cs"/>
              </a:rPr>
              <a:t>Active MAP Trainer Status</a:t>
            </a:r>
            <a:br>
              <a:rPr lang="en-US" sz="5600" kern="1200">
                <a:solidFill>
                  <a:schemeClr val="tx1"/>
                </a:solidFill>
                <a:latin typeface="+mj-lt"/>
                <a:ea typeface="+mj-ea"/>
                <a:cs typeface="+mj-cs"/>
              </a:rPr>
            </a:br>
            <a:endParaRPr lang="en-US" sz="56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A184307-DC32-0716-0EC2-BE32E40E9073}"/>
              </a:ext>
            </a:extLst>
          </p:cNvPr>
          <p:cNvSpPr>
            <a:spLocks noGrp="1"/>
          </p:cNvSpPr>
          <p:nvPr>
            <p:ph type="body" idx="1"/>
          </p:nvPr>
        </p:nvSpPr>
        <p:spPr>
          <a:xfrm>
            <a:off x="578651" y="4723637"/>
            <a:ext cx="11034695" cy="1481396"/>
          </a:xfrm>
        </p:spPr>
        <p:txBody>
          <a:bodyPr vert="horz" lIns="91440" tIns="45720" rIns="91440" bIns="45720" rtlCol="0">
            <a:normAutofit/>
          </a:bodyPr>
          <a:lstStyle/>
          <a:p>
            <a:r>
              <a:rPr lang="en-US" sz="2800" kern="1200">
                <a:solidFill>
                  <a:schemeClr val="tx1"/>
                </a:solidFill>
                <a:latin typeface="+mn-lt"/>
                <a:ea typeface="+mn-ea"/>
                <a:cs typeface="+mn-cs"/>
              </a:rPr>
              <a:t>Reminders</a:t>
            </a:r>
          </a:p>
        </p:txBody>
      </p:sp>
      <p:sp>
        <p:nvSpPr>
          <p:cNvPr id="10"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472926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9E999-5D31-B06D-0288-752DCC4DABAB}"/>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300"/>
              <a:t>MAP Trainer Contact Information</a:t>
            </a:r>
            <a:endParaRPr lang="en-US" sz="4300" kern="1200"/>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7" name="Graphic 6" descr="Email outline">
            <a:extLst>
              <a:ext uri="{FF2B5EF4-FFF2-40B4-BE49-F238E27FC236}">
                <a16:creationId xmlns:a16="http://schemas.microsoft.com/office/drawing/2014/main" id="{9B566871-30C5-3106-5E1F-DB12C5920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7770" y="1448957"/>
            <a:ext cx="3952579" cy="3952579"/>
          </a:xfrm>
          <a:prstGeom prst="rect">
            <a:avLst/>
          </a:prstGeom>
        </p:spPr>
      </p:pic>
      <p:sp>
        <p:nvSpPr>
          <p:cNvPr id="3" name="Text Placeholder 2">
            <a:extLst>
              <a:ext uri="{FF2B5EF4-FFF2-40B4-BE49-F238E27FC236}">
                <a16:creationId xmlns:a16="http://schemas.microsoft.com/office/drawing/2014/main" id="{BB47C9B7-B270-4614-C376-3983D237696A}"/>
              </a:ext>
            </a:extLst>
          </p:cNvPr>
          <p:cNvSpPr>
            <a:spLocks noGrp="1"/>
          </p:cNvSpPr>
          <p:nvPr>
            <p:ph idx="1"/>
          </p:nvPr>
        </p:nvSpPr>
        <p:spPr>
          <a:xfrm>
            <a:off x="6695359" y="2990818"/>
            <a:ext cx="4158031" cy="2913872"/>
          </a:xfrm>
        </p:spPr>
        <p:txBody>
          <a:bodyPr vert="horz" lIns="91440" tIns="45720" rIns="91440" bIns="45720" rtlCol="0" anchor="t">
            <a:normAutofit/>
          </a:bodyPr>
          <a:lstStyle/>
          <a:p>
            <a:r>
              <a:rPr lang="en-US" sz="2000">
                <a:solidFill>
                  <a:schemeClr val="tx1">
                    <a:alpha val="80000"/>
                  </a:schemeClr>
                </a:solidFill>
              </a:rPr>
              <a:t>Notify CDDER</a:t>
            </a:r>
          </a:p>
          <a:p>
            <a:pPr indent="-228600">
              <a:buFont typeface="Arial" panose="020B0604020202020204" pitchFamily="34" charset="0"/>
              <a:buChar char="•"/>
            </a:pPr>
            <a:r>
              <a:rPr lang="en-US" sz="2000">
                <a:solidFill>
                  <a:schemeClr val="tx1">
                    <a:alpha val="80000"/>
                  </a:schemeClr>
                </a:solidFill>
              </a:rPr>
              <a:t>Email Changes</a:t>
            </a:r>
          </a:p>
          <a:p>
            <a:pPr indent="-228600">
              <a:buFont typeface="Arial" panose="020B0604020202020204" pitchFamily="34" charset="0"/>
              <a:buChar char="•"/>
            </a:pPr>
            <a:r>
              <a:rPr lang="en-US" sz="2000" u="sng">
                <a:solidFill>
                  <a:schemeClr val="tx1">
                    <a:alpha val="80000"/>
                  </a:schemeClr>
                </a:solidFill>
                <a:hlinkClick r:id="rId5">
                  <a:extLst>
                    <a:ext uri="{A12FA001-AC4F-418D-AE19-62706E023703}">
                      <ahyp:hlinkClr xmlns:ahyp="http://schemas.microsoft.com/office/drawing/2018/hyperlinkcolor" val="tx"/>
                    </a:ext>
                  </a:extLst>
                </a:hlinkClick>
              </a:rPr>
              <a:t>CDDER@umassmed.edu</a:t>
            </a:r>
            <a:endParaRPr lang="en-US" sz="2000" u="sng">
              <a:solidFill>
                <a:schemeClr val="tx1">
                  <a:alpha val="80000"/>
                </a:schemeClr>
              </a:solidFill>
            </a:endParaRPr>
          </a:p>
          <a:p>
            <a:pPr marL="228600" lvl="1" indent="-228600">
              <a:buFont typeface="Arial" panose="020B0604020202020204" pitchFamily="34" charset="0"/>
              <a:buChar char="•"/>
            </a:pPr>
            <a:endParaRPr lang="en-US" sz="2000">
              <a:solidFill>
                <a:schemeClr val="tx1">
                  <a:alpha val="80000"/>
                </a:schemeClr>
              </a:solidFill>
            </a:endParaRPr>
          </a:p>
          <a:p>
            <a:pPr marL="0" indent="0">
              <a:buNone/>
            </a:pPr>
            <a:endParaRPr lang="en-US" sz="2000">
              <a:solidFill>
                <a:schemeClr val="tx1">
                  <a:alpha val="80000"/>
                </a:schemeClr>
              </a:solidFill>
            </a:endParaRPr>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14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text, application, email&#10;&#10;AI-generated content may be incorrect.">
            <a:extLst>
              <a:ext uri="{FF2B5EF4-FFF2-40B4-BE49-F238E27FC236}">
                <a16:creationId xmlns:a16="http://schemas.microsoft.com/office/drawing/2014/main" id="{7EAB0AEB-57FC-5FEF-D6B3-DE9994E6B2C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8668492" cy="6857990"/>
          </a:xfrm>
          <a:prstGeom prst="rect">
            <a:avLst/>
          </a:prstGeom>
        </p:spPr>
      </p:pic>
      <p:sp>
        <p:nvSpPr>
          <p:cNvPr id="37" name="Rectangle 3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3BBC70-C8A4-F342-7773-6BF2B2507057}"/>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t>Department of Public Health (DPH) </a:t>
            </a:r>
          </a:p>
        </p:txBody>
      </p:sp>
      <p:sp>
        <p:nvSpPr>
          <p:cNvPr id="5" name="Text Placeholder 4">
            <a:extLst>
              <a:ext uri="{FF2B5EF4-FFF2-40B4-BE49-F238E27FC236}">
                <a16:creationId xmlns:a16="http://schemas.microsoft.com/office/drawing/2014/main" id="{518BC05D-A781-C4F3-6021-53FC1CC73EA4}"/>
              </a:ext>
            </a:extLst>
          </p:cNvPr>
          <p:cNvSpPr>
            <a:spLocks noGrp="1"/>
          </p:cNvSpPr>
          <p:nvPr>
            <p:ph type="body" idx="1"/>
          </p:nvPr>
        </p:nvSpPr>
        <p:spPr>
          <a:xfrm>
            <a:off x="7848600" y="4872922"/>
            <a:ext cx="4023360" cy="1208141"/>
          </a:xfrm>
        </p:spPr>
        <p:txBody>
          <a:bodyPr vert="horz" lIns="91440" tIns="45720" rIns="91440" bIns="45720" rtlCol="0">
            <a:normAutofit/>
          </a:bodyPr>
          <a:lstStyle/>
          <a:p>
            <a:r>
              <a:rPr lang="en-US" sz="2000">
                <a:solidFill>
                  <a:schemeClr val="tx1"/>
                </a:solidFill>
              </a:rPr>
              <a:t>Updates</a:t>
            </a:r>
          </a:p>
        </p:txBody>
      </p:sp>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2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BA6F1-1D50-1D37-5B1E-9DD642F3383D}"/>
              </a:ext>
            </a:extLst>
          </p:cNvPr>
          <p:cNvSpPr>
            <a:spLocks noGrp="1"/>
          </p:cNvSpPr>
          <p:nvPr>
            <p:ph type="title"/>
          </p:nvPr>
        </p:nvSpPr>
        <p:spPr>
          <a:xfrm>
            <a:off x="841248" y="502920"/>
            <a:ext cx="10509504" cy="1975104"/>
          </a:xfrm>
        </p:spPr>
        <p:txBody>
          <a:bodyPr vert="horz" lIns="91440" tIns="45720" rIns="91440" bIns="45720" rtlCol="0" anchor="b">
            <a:normAutofit/>
          </a:bodyPr>
          <a:lstStyle/>
          <a:p>
            <a:r>
              <a:rPr lang="en-US" sz="5400"/>
              <a:t>Maintain</a:t>
            </a:r>
            <a:r>
              <a:rPr lang="en-US" sz="5400" kern="1200">
                <a:latin typeface="+mj-lt"/>
                <a:ea typeface="+mj-ea"/>
                <a:cs typeface="+mj-cs"/>
              </a:rPr>
              <a:t> Active MAP Trainer Status </a:t>
            </a:r>
            <a:endParaRPr lang="en-US" sz="5400" kern="1200">
              <a:latin typeface="+mj-lt"/>
            </a:endParaRPr>
          </a:p>
        </p:txBody>
      </p:sp>
      <p:sp>
        <p:nvSpPr>
          <p:cNvPr id="25" name="Rectangle 2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439FD31-5BE2-A25F-0499-3509DC19CEDF}"/>
              </a:ext>
            </a:extLst>
          </p:cNvPr>
          <p:cNvSpPr>
            <a:spLocks noGrp="1"/>
          </p:cNvSpPr>
          <p:nvPr>
            <p:ph idx="1"/>
          </p:nvPr>
        </p:nvSpPr>
        <p:spPr>
          <a:xfrm>
            <a:off x="841248" y="3328416"/>
            <a:ext cx="10509504" cy="2715768"/>
          </a:xfrm>
        </p:spPr>
        <p:txBody>
          <a:bodyPr vert="horz" lIns="91440" tIns="45720" rIns="91440" bIns="45720" rtlCol="0">
            <a:normAutofit fontScale="92500"/>
          </a:bodyPr>
          <a:lstStyle/>
          <a:p>
            <a:pPr marL="914400" indent="-571500">
              <a:spcBef>
                <a:spcPts val="0"/>
              </a:spcBef>
              <a:spcAft>
                <a:spcPts val="600"/>
              </a:spcAft>
            </a:pPr>
            <a:r>
              <a:rPr lang="en-US" sz="4200"/>
              <a:t>Required Webinars</a:t>
            </a:r>
          </a:p>
          <a:p>
            <a:pPr marL="914400" indent="-571500">
              <a:spcBef>
                <a:spcPts val="0"/>
              </a:spcBef>
              <a:spcAft>
                <a:spcPts val="600"/>
              </a:spcAft>
            </a:pPr>
            <a:r>
              <a:rPr lang="en-US" sz="4200"/>
              <a:t>One Hybrid MAP Certification Training Yearly</a:t>
            </a:r>
            <a:endParaRPr lang="en-US" sz="4800"/>
          </a:p>
          <a:p>
            <a:pPr marL="1485900" lvl="2" indent="-457200">
              <a:spcBef>
                <a:spcPts val="0"/>
              </a:spcBef>
              <a:spcAft>
                <a:spcPts val="600"/>
              </a:spcAft>
              <a:buSzPct val="75000"/>
              <a:buFont typeface="Courier New" panose="02070309020205020404" pitchFamily="49" charset="0"/>
              <a:buChar char="o"/>
            </a:pPr>
            <a:endParaRPr lang="en-US" sz="2200"/>
          </a:p>
          <a:p>
            <a:pPr marL="1943100" lvl="4" indent="0">
              <a:spcBef>
                <a:spcPts val="0"/>
              </a:spcBef>
              <a:spcAft>
                <a:spcPts val="600"/>
              </a:spcAft>
              <a:buNone/>
            </a:pPr>
            <a:endParaRPr lang="en-US" sz="2200"/>
          </a:p>
          <a:p>
            <a:pPr marL="800100" lvl="1" indent="0">
              <a:spcBef>
                <a:spcPts val="0"/>
              </a:spcBef>
              <a:spcAft>
                <a:spcPts val="600"/>
              </a:spcAft>
              <a:buNone/>
            </a:pPr>
            <a:br>
              <a:rPr lang="en-US" sz="2200"/>
            </a:br>
            <a:endParaRPr lang="en-US" sz="2200"/>
          </a:p>
          <a:p>
            <a:endParaRPr lang="en-US" sz="2200"/>
          </a:p>
        </p:txBody>
      </p:sp>
    </p:spTree>
    <p:extLst>
      <p:ext uri="{BB962C8B-B14F-4D97-AF65-F5344CB8AC3E}">
        <p14:creationId xmlns:p14="http://schemas.microsoft.com/office/powerpoint/2010/main" val="2536107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5A46EB-6396-80B1-EF50-22F87FCFBA6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0DE32C-8860-A2FC-2E60-72497BE79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0F2031F-34A4-3E9D-7816-3DB5F015D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AACD55BA-2828-6E15-67B9-0873A6ACB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BD0E42-FDFD-1C42-ECB6-C2AE146D9B1B}"/>
              </a:ext>
            </a:extLst>
          </p:cNvPr>
          <p:cNvSpPr>
            <a:spLocks noGrp="1"/>
          </p:cNvSpPr>
          <p:nvPr>
            <p:ph type="title"/>
          </p:nvPr>
        </p:nvSpPr>
        <p:spPr>
          <a:xfrm>
            <a:off x="1115568" y="548640"/>
            <a:ext cx="10168128" cy="1179576"/>
          </a:xfrm>
        </p:spPr>
        <p:txBody>
          <a:bodyPr vert="horz" lIns="91440" tIns="45720" rIns="91440" bIns="45720" rtlCol="0">
            <a:normAutofit/>
          </a:bodyPr>
          <a:lstStyle/>
          <a:p>
            <a:r>
              <a:rPr lang="en-US" sz="4000"/>
              <a:t>Maintain</a:t>
            </a:r>
            <a:r>
              <a:rPr lang="en-US" sz="4000" kern="1200">
                <a:latin typeface="+mj-lt"/>
                <a:ea typeface="+mj-ea"/>
                <a:cs typeface="+mj-cs"/>
              </a:rPr>
              <a:t> Active MAP Trainer Status </a:t>
            </a:r>
            <a:endParaRPr lang="en-US" sz="4000" kern="1200">
              <a:latin typeface="+mj-lt"/>
            </a:endParaRPr>
          </a:p>
        </p:txBody>
      </p:sp>
      <p:sp>
        <p:nvSpPr>
          <p:cNvPr id="14" name="Rectangle 13">
            <a:extLst>
              <a:ext uri="{FF2B5EF4-FFF2-40B4-BE49-F238E27FC236}">
                <a16:creationId xmlns:a16="http://schemas.microsoft.com/office/drawing/2014/main" id="{B8DBCA64-3BFE-2B01-13F2-57B5AD9E0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59891F9-8F1E-113F-0089-843C16EBBAF8}"/>
              </a:ext>
            </a:extLst>
          </p:cNvPr>
          <p:cNvSpPr>
            <a:spLocks noGrp="1"/>
          </p:cNvSpPr>
          <p:nvPr>
            <p:ph idx="1"/>
          </p:nvPr>
        </p:nvSpPr>
        <p:spPr>
          <a:xfrm>
            <a:off x="1115568" y="2481943"/>
            <a:ext cx="10168128" cy="3695020"/>
          </a:xfrm>
        </p:spPr>
        <p:txBody>
          <a:bodyPr vert="horz" lIns="91440" tIns="45720" rIns="91440" bIns="45720" rtlCol="0" anchor="t">
            <a:normAutofit/>
          </a:bodyPr>
          <a:lstStyle/>
          <a:p>
            <a:pPr marL="914400" indent="-571500">
              <a:spcBef>
                <a:spcPts val="0"/>
              </a:spcBef>
              <a:spcAft>
                <a:spcPts val="600"/>
              </a:spcAft>
            </a:pPr>
            <a:r>
              <a:rPr lang="en-US" sz="3200"/>
              <a:t>Required Webinars </a:t>
            </a:r>
            <a:endParaRPr lang="en-US" sz="2000"/>
          </a:p>
          <a:p>
            <a:pPr marL="1485900" lvl="1" indent="-457200">
              <a:spcBef>
                <a:spcPts val="0"/>
              </a:spcBef>
              <a:spcAft>
                <a:spcPts val="600"/>
              </a:spcAft>
              <a:buSzPct val="75000"/>
              <a:buFont typeface="Courier New" panose="020B0604020202020204" pitchFamily="34" charset="0"/>
              <a:buChar char="o"/>
            </a:pPr>
            <a:r>
              <a:rPr lang="en-US" sz="2800"/>
              <a:t>Specified Viewing Time Frame </a:t>
            </a:r>
          </a:p>
          <a:p>
            <a:pPr marL="914400" indent="-571500">
              <a:spcBef>
                <a:spcPts val="0"/>
              </a:spcBef>
              <a:spcAft>
                <a:spcPts val="600"/>
              </a:spcAft>
            </a:pPr>
            <a:endParaRPr lang="en-US" sz="3200"/>
          </a:p>
          <a:p>
            <a:pPr marL="1943100" lvl="4" indent="0">
              <a:spcBef>
                <a:spcPts val="0"/>
              </a:spcBef>
              <a:spcAft>
                <a:spcPts val="600"/>
              </a:spcAft>
              <a:buNone/>
            </a:pPr>
            <a:endParaRPr lang="en-US" sz="2000"/>
          </a:p>
          <a:p>
            <a:pPr marL="800100" lvl="1" indent="0">
              <a:spcBef>
                <a:spcPts val="0"/>
              </a:spcBef>
              <a:spcAft>
                <a:spcPts val="600"/>
              </a:spcAft>
              <a:buNone/>
            </a:pPr>
            <a:br>
              <a:rPr lang="en-US" sz="2000"/>
            </a:br>
            <a:endParaRPr lang="en-US" sz="2000"/>
          </a:p>
          <a:p>
            <a:endParaRPr lang="en-US" sz="2000"/>
          </a:p>
        </p:txBody>
      </p:sp>
    </p:spTree>
    <p:extLst>
      <p:ext uri="{BB962C8B-B14F-4D97-AF65-F5344CB8AC3E}">
        <p14:creationId xmlns:p14="http://schemas.microsoft.com/office/powerpoint/2010/main" val="561669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90756C-65FC-C3F8-F1C5-C78F4C8A12A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8A600D-A375-EAE4-8021-F06C66365910}"/>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300"/>
              <a:t>Rewatching the Required MAP Webinar </a:t>
            </a:r>
          </a:p>
        </p:txBody>
      </p:sp>
      <p:sp>
        <p:nvSpPr>
          <p:cNvPr id="8" name="TextBox 7">
            <a:extLst>
              <a:ext uri="{FF2B5EF4-FFF2-40B4-BE49-F238E27FC236}">
                <a16:creationId xmlns:a16="http://schemas.microsoft.com/office/drawing/2014/main" id="{C4FEF12F-9E10-A388-467A-DAB7DF6BE66C}"/>
              </a:ext>
            </a:extLst>
          </p:cNvPr>
          <p:cNvSpPr txBox="1"/>
          <p:nvPr/>
        </p:nvSpPr>
        <p:spPr>
          <a:xfrm>
            <a:off x="1170432" y="4793278"/>
            <a:ext cx="2523744" cy="563289"/>
          </a:xfrm>
          <a:prstGeom prst="rect">
            <a:avLst/>
          </a:prstGeom>
          <a:solidFill>
            <a:srgbClr val="00415C">
              <a:alpha val="36078"/>
            </a:srgbClr>
          </a:solidFill>
        </p:spPr>
        <p:txBody>
          <a:bodyPr vert="horz" lIns="91440" tIns="45720" rIns="91440" bIns="45720" rtlCol="0" anchor="ctr">
            <a:normAutofit/>
          </a:bodyPr>
          <a:lstStyle/>
          <a:p>
            <a:pPr algn="ctr" defTabSz="914400">
              <a:lnSpc>
                <a:spcPct val="90000"/>
              </a:lnSpc>
              <a:spcBef>
                <a:spcPts val="1000"/>
              </a:spcBef>
            </a:pPr>
            <a:r>
              <a:rPr lang="en-US" sz="2000">
                <a:solidFill>
                  <a:schemeClr val="bg1"/>
                </a:solidFill>
              </a:rPr>
              <a:t>Re-attempt quiz</a:t>
            </a:r>
          </a:p>
        </p:txBody>
      </p:sp>
    </p:spTree>
    <p:extLst>
      <p:ext uri="{BB962C8B-B14F-4D97-AF65-F5344CB8AC3E}">
        <p14:creationId xmlns:p14="http://schemas.microsoft.com/office/powerpoint/2010/main" val="600764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1422400" y="574503"/>
            <a:ext cx="9495819" cy="868823"/>
          </a:xfrm>
        </p:spPr>
        <p:txBody>
          <a:bodyPr vert="horz" lIns="91440" tIns="45720" rIns="91440" bIns="45720" rtlCol="0" anchor="ctr">
            <a:normAutofit/>
          </a:bodyPr>
          <a:lstStyle/>
          <a:p>
            <a:pPr algn="ctr"/>
            <a:r>
              <a:rPr lang="en-US" kern="1200">
                <a:solidFill>
                  <a:schemeClr val="tx1"/>
                </a:solidFill>
                <a:latin typeface="+mj-lt"/>
                <a:ea typeface="+mj-ea"/>
                <a:cs typeface="+mj-cs"/>
              </a:rPr>
              <a:t>Webinar Compliance Status</a:t>
            </a:r>
          </a:p>
        </p:txBody>
      </p:sp>
      <p:pic>
        <p:nvPicPr>
          <p:cNvPr id="5" name="Picture 4" descr="A white background with black text&#10;&#10;Description automatically generated">
            <a:extLst>
              <a:ext uri="{FF2B5EF4-FFF2-40B4-BE49-F238E27FC236}">
                <a16:creationId xmlns:a16="http://schemas.microsoft.com/office/drawing/2014/main" id="{6E1505C5-A1D5-E90C-B783-9184ADAD68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572" y="3110908"/>
            <a:ext cx="11420856" cy="2153664"/>
          </a:xfrm>
          <a:prstGeom prst="rect">
            <a:avLst/>
          </a:prstGeom>
        </p:spPr>
      </p:pic>
      <p:sp>
        <p:nvSpPr>
          <p:cNvPr id="3" name="TextBox 2">
            <a:extLst>
              <a:ext uri="{FF2B5EF4-FFF2-40B4-BE49-F238E27FC236}">
                <a16:creationId xmlns:a16="http://schemas.microsoft.com/office/drawing/2014/main" id="{5FC5BAFF-1E46-D579-6AFB-9450CF8A3ECE}"/>
              </a:ext>
            </a:extLst>
          </p:cNvPr>
          <p:cNvSpPr txBox="1"/>
          <p:nvPr/>
        </p:nvSpPr>
        <p:spPr>
          <a:xfrm>
            <a:off x="1273781" y="3648287"/>
            <a:ext cx="2008563" cy="338554"/>
          </a:xfrm>
          <a:prstGeom prst="rect">
            <a:avLst/>
          </a:prstGeom>
          <a:solidFill>
            <a:schemeClr val="bg1"/>
          </a:solidFill>
        </p:spPr>
        <p:txBody>
          <a:bodyPr wrap="none" rtlCol="0">
            <a:spAutoFit/>
          </a:bodyPr>
          <a:lstStyle/>
          <a:p>
            <a:r>
              <a:rPr lang="en-US" sz="1600" dirty="0">
                <a:solidFill>
                  <a:schemeClr val="tx2">
                    <a:lumMod val="50000"/>
                    <a:lumOff val="50000"/>
                  </a:schemeClr>
                </a:solidFill>
              </a:rPr>
              <a:t>Spring 2025 Webinar</a:t>
            </a:r>
          </a:p>
        </p:txBody>
      </p:sp>
      <p:sp>
        <p:nvSpPr>
          <p:cNvPr id="4" name="TextBox 3">
            <a:extLst>
              <a:ext uri="{FF2B5EF4-FFF2-40B4-BE49-F238E27FC236}">
                <a16:creationId xmlns:a16="http://schemas.microsoft.com/office/drawing/2014/main" id="{14545DCD-3808-00A1-FB71-0EB78406295C}"/>
              </a:ext>
            </a:extLst>
          </p:cNvPr>
          <p:cNvSpPr txBox="1"/>
          <p:nvPr/>
        </p:nvSpPr>
        <p:spPr>
          <a:xfrm>
            <a:off x="1273781" y="4678326"/>
            <a:ext cx="2982355" cy="338554"/>
          </a:xfrm>
          <a:prstGeom prst="rect">
            <a:avLst/>
          </a:prstGeom>
          <a:solidFill>
            <a:schemeClr val="bg1"/>
          </a:solidFill>
        </p:spPr>
        <p:txBody>
          <a:bodyPr wrap="none" rtlCol="0">
            <a:spAutoFit/>
          </a:bodyPr>
          <a:lstStyle/>
          <a:p>
            <a:r>
              <a:rPr lang="en-US" sz="1600" dirty="0">
                <a:solidFill>
                  <a:schemeClr val="tx2">
                    <a:lumMod val="50000"/>
                    <a:lumOff val="50000"/>
                  </a:schemeClr>
                </a:solidFill>
              </a:rPr>
              <a:t>Spring 2025 Webinar Certificate</a:t>
            </a:r>
          </a:p>
        </p:txBody>
      </p:sp>
      <p:sp>
        <p:nvSpPr>
          <p:cNvPr id="6" name="Up Arrow 5">
            <a:extLst>
              <a:ext uri="{FF2B5EF4-FFF2-40B4-BE49-F238E27FC236}">
                <a16:creationId xmlns:a16="http://schemas.microsoft.com/office/drawing/2014/main" id="{B4D43F97-95F8-FC08-D5CF-0834EFE765F6}"/>
              </a:ext>
            </a:extLst>
          </p:cNvPr>
          <p:cNvSpPr/>
          <p:nvPr/>
        </p:nvSpPr>
        <p:spPr>
          <a:xfrm>
            <a:off x="10433587" y="4286164"/>
            <a:ext cx="484632" cy="978408"/>
          </a:xfrm>
          <a:prstGeom prst="up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355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C6DFF-6876-ECCB-410D-A63EB34C6679}"/>
              </a:ext>
            </a:extLst>
          </p:cNvPr>
          <p:cNvSpPr>
            <a:spLocks noGrp="1"/>
          </p:cNvSpPr>
          <p:nvPr>
            <p:ph type="title"/>
          </p:nvPr>
        </p:nvSpPr>
        <p:spPr>
          <a:xfrm>
            <a:off x="1171074" y="1396686"/>
            <a:ext cx="3240506" cy="4064628"/>
          </a:xfrm>
        </p:spPr>
        <p:txBody>
          <a:bodyPr>
            <a:normAutofit/>
          </a:bodyPr>
          <a:lstStyle/>
          <a:p>
            <a:r>
              <a:rPr lang="en-US"/>
              <a:t>Archived Webinars</a:t>
            </a:r>
          </a:p>
        </p:txBody>
      </p:sp>
      <p:sp>
        <p:nvSpPr>
          <p:cNvPr id="7" name="Arc 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D0F8F2-1C1A-B666-FC1F-050CEDA28D46}"/>
              </a:ext>
            </a:extLst>
          </p:cNvPr>
          <p:cNvSpPr>
            <a:spLocks noGrp="1"/>
          </p:cNvSpPr>
          <p:nvPr>
            <p:ph idx="1"/>
          </p:nvPr>
        </p:nvSpPr>
        <p:spPr>
          <a:xfrm>
            <a:off x="5370153" y="1526033"/>
            <a:ext cx="5536397" cy="3935281"/>
          </a:xfrm>
        </p:spPr>
        <p:txBody>
          <a:bodyPr>
            <a:normAutofit/>
          </a:bodyPr>
          <a:lstStyle/>
          <a:p>
            <a:r>
              <a:rPr lang="en-US"/>
              <a:t>Remain in </a:t>
            </a:r>
            <a:r>
              <a:rPr lang="en-US" i="1"/>
              <a:t>Required MAP Trainer Webinars c</a:t>
            </a:r>
            <a:r>
              <a:rPr lang="en-US"/>
              <a:t>ourse</a:t>
            </a:r>
          </a:p>
          <a:p>
            <a:pPr lvl="1">
              <a:buClr>
                <a:schemeClr val="tx1"/>
              </a:buClr>
              <a:buSzPct val="75000"/>
              <a:buFont typeface="Courier New" panose="02070309020205020404" pitchFamily="49" charset="0"/>
              <a:buChar char="o"/>
            </a:pPr>
            <a:r>
              <a:rPr lang="en-US"/>
              <a:t>After Viewing Period Ends</a:t>
            </a:r>
          </a:p>
          <a:p>
            <a:pPr lvl="2">
              <a:buClr>
                <a:schemeClr val="tx1"/>
              </a:buClr>
              <a:buSzPct val="75000"/>
              <a:buFont typeface="Wingdings" pitchFamily="2" charset="2"/>
              <a:buChar char="§"/>
            </a:pPr>
            <a:r>
              <a:rPr lang="en-US" sz="2200"/>
              <a:t>No Credit for Viewing</a:t>
            </a:r>
          </a:p>
          <a:p>
            <a:r>
              <a:rPr lang="en-US"/>
              <a:t>Posted on </a:t>
            </a:r>
            <a:r>
              <a:rPr lang="en-US">
                <a:hlinkClick r:id="rId3">
                  <a:extLst>
                    <a:ext uri="{A12FA001-AC4F-418D-AE19-62706E023703}">
                      <ahyp:hlinkClr xmlns:ahyp="http://schemas.microsoft.com/office/drawing/2018/hyperlinkcolor" val="tx"/>
                    </a:ext>
                  </a:extLst>
                </a:hlinkClick>
              </a:rPr>
              <a:t>www.mapmass.com</a:t>
            </a:r>
            <a:r>
              <a:rPr lang="en-US"/>
              <a:t>  </a:t>
            </a:r>
          </a:p>
          <a:p>
            <a:pPr lvl="1">
              <a:buClr>
                <a:schemeClr val="tx1"/>
              </a:buClr>
              <a:buSzPct val="75000"/>
              <a:buFont typeface="Courier New" panose="02070309020205020404" pitchFamily="49" charset="0"/>
              <a:buChar char="o"/>
            </a:pPr>
            <a:r>
              <a:rPr lang="en-US"/>
              <a:t>MAP Training Resources Section</a:t>
            </a:r>
          </a:p>
          <a:p>
            <a:pPr lvl="2">
              <a:buClr>
                <a:schemeClr val="tx1"/>
              </a:buClr>
              <a:buSzPct val="75000"/>
              <a:buFont typeface="Wingdings" pitchFamily="2" charset="2"/>
              <a:buChar char="§"/>
            </a:pPr>
            <a:r>
              <a:rPr lang="en-US" sz="2200"/>
              <a:t>Anyone can Access</a:t>
            </a:r>
          </a:p>
          <a:p>
            <a:pPr lvl="1">
              <a:buClr>
                <a:srgbClr val="000000"/>
              </a:buClr>
              <a:buSzPct val="75000"/>
              <a:buFont typeface="Courier New" panose="02070309020205020404" pitchFamily="49" charset="0"/>
              <a:buChar char="o"/>
            </a:pPr>
            <a:endParaRPr lang="en-US"/>
          </a:p>
          <a:p>
            <a:endParaRPr lang="en-US" i="1"/>
          </a:p>
        </p:txBody>
      </p:sp>
    </p:spTree>
    <p:extLst>
      <p:ext uri="{BB962C8B-B14F-4D97-AF65-F5344CB8AC3E}">
        <p14:creationId xmlns:p14="http://schemas.microsoft.com/office/powerpoint/2010/main" val="3347729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622CEE-20E5-D6E6-3360-6572F0C0A41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41DC14D-CA06-5988-8775-B5B82A72A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F868BE1-1701-B2AC-6980-3DF4CF1D0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F886E9A2-33B3-1801-B227-8192BD19A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5CAA02-28FA-5606-1445-BF100E718110}"/>
              </a:ext>
            </a:extLst>
          </p:cNvPr>
          <p:cNvSpPr>
            <a:spLocks noGrp="1"/>
          </p:cNvSpPr>
          <p:nvPr>
            <p:ph type="title"/>
          </p:nvPr>
        </p:nvSpPr>
        <p:spPr>
          <a:xfrm>
            <a:off x="1115568" y="548640"/>
            <a:ext cx="10168128" cy="1179576"/>
          </a:xfrm>
        </p:spPr>
        <p:txBody>
          <a:bodyPr vert="horz" lIns="91440" tIns="45720" rIns="91440" bIns="45720" rtlCol="0">
            <a:normAutofit/>
          </a:bodyPr>
          <a:lstStyle/>
          <a:p>
            <a:r>
              <a:rPr lang="en-US" sz="4000"/>
              <a:t>Maintain</a:t>
            </a:r>
            <a:r>
              <a:rPr lang="en-US" sz="4000" kern="1200">
                <a:latin typeface="+mj-lt"/>
                <a:ea typeface="+mj-ea"/>
                <a:cs typeface="+mj-cs"/>
              </a:rPr>
              <a:t> Active MAP Trainer Status </a:t>
            </a:r>
            <a:endParaRPr lang="en-US" sz="4000" kern="1200">
              <a:latin typeface="+mj-lt"/>
            </a:endParaRPr>
          </a:p>
        </p:txBody>
      </p:sp>
      <p:sp>
        <p:nvSpPr>
          <p:cNvPr id="14" name="Rectangle 13">
            <a:extLst>
              <a:ext uri="{FF2B5EF4-FFF2-40B4-BE49-F238E27FC236}">
                <a16:creationId xmlns:a16="http://schemas.microsoft.com/office/drawing/2014/main" id="{C5A82AA5-32D8-10AB-761B-BFCCFB57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10EBF42-3983-8E3D-0C41-B47E038A98DA}"/>
              </a:ext>
            </a:extLst>
          </p:cNvPr>
          <p:cNvSpPr>
            <a:spLocks noGrp="1"/>
          </p:cNvSpPr>
          <p:nvPr>
            <p:ph idx="1"/>
          </p:nvPr>
        </p:nvSpPr>
        <p:spPr>
          <a:xfrm>
            <a:off x="1115568" y="2481943"/>
            <a:ext cx="10168128" cy="3695020"/>
          </a:xfrm>
        </p:spPr>
        <p:txBody>
          <a:bodyPr vert="horz" lIns="91440" tIns="45720" rIns="91440" bIns="45720" rtlCol="0" anchor="t">
            <a:normAutofit/>
          </a:bodyPr>
          <a:lstStyle/>
          <a:p>
            <a:pPr marL="914400" indent="-571500">
              <a:spcBef>
                <a:spcPts val="0"/>
              </a:spcBef>
              <a:spcAft>
                <a:spcPts val="600"/>
              </a:spcAft>
            </a:pPr>
            <a:r>
              <a:rPr lang="en-US" sz="3200"/>
              <a:t>One Hybrid MAP Certification Training Yearly</a:t>
            </a:r>
            <a:endParaRPr lang="en-US" sz="2000"/>
          </a:p>
          <a:p>
            <a:pPr marL="1485900" lvl="2" indent="-457200">
              <a:spcBef>
                <a:spcPts val="0"/>
              </a:spcBef>
              <a:spcAft>
                <a:spcPts val="600"/>
              </a:spcAft>
              <a:buSzPct val="75000"/>
              <a:buFont typeface="Courier New" panose="02070309020205020404" pitchFamily="49" charset="0"/>
              <a:buChar char="o"/>
            </a:pPr>
            <a:r>
              <a:rPr lang="en-US" sz="2800"/>
              <a:t>Current Trainers</a:t>
            </a:r>
          </a:p>
          <a:p>
            <a:pPr marL="1943100" lvl="3" indent="-457200">
              <a:spcBef>
                <a:spcPts val="0"/>
              </a:spcBef>
              <a:spcAft>
                <a:spcPts val="600"/>
              </a:spcAft>
              <a:buFont typeface="Wingdings" pitchFamily="2" charset="2"/>
              <a:buChar char="§"/>
            </a:pPr>
            <a:r>
              <a:rPr lang="en-US" sz="2600"/>
              <a:t>Within One Year of Date of Your Last Training</a:t>
            </a:r>
          </a:p>
          <a:p>
            <a:pPr marL="1485900" lvl="2" indent="-457200">
              <a:spcBef>
                <a:spcPts val="0"/>
              </a:spcBef>
              <a:spcAft>
                <a:spcPts val="600"/>
              </a:spcAft>
              <a:buSzPct val="75000"/>
              <a:buFont typeface="Courier New" panose="02070309020205020404" pitchFamily="49" charset="0"/>
              <a:buChar char="o"/>
            </a:pPr>
            <a:r>
              <a:rPr lang="en-US" sz="2800"/>
              <a:t>New Trainers</a:t>
            </a:r>
          </a:p>
          <a:p>
            <a:pPr marL="1943100" lvl="3" indent="-457200">
              <a:spcBef>
                <a:spcPts val="0"/>
              </a:spcBef>
              <a:spcAft>
                <a:spcPts val="600"/>
              </a:spcAft>
              <a:buFont typeface="Wingdings" pitchFamily="2" charset="2"/>
              <a:buChar char="§"/>
            </a:pPr>
            <a:r>
              <a:rPr lang="en-US" sz="2600"/>
              <a:t>One Year from Date Your Status is Changed to “Trainer”</a:t>
            </a:r>
          </a:p>
          <a:p>
            <a:pPr marL="1943100" lvl="4" indent="0">
              <a:spcBef>
                <a:spcPts val="0"/>
              </a:spcBef>
              <a:spcAft>
                <a:spcPts val="600"/>
              </a:spcAft>
              <a:buNone/>
            </a:pPr>
            <a:endParaRPr lang="en-US" sz="2000"/>
          </a:p>
          <a:p>
            <a:pPr marL="800100" lvl="1" indent="0">
              <a:spcBef>
                <a:spcPts val="0"/>
              </a:spcBef>
              <a:spcAft>
                <a:spcPts val="600"/>
              </a:spcAft>
              <a:buNone/>
            </a:pPr>
            <a:br>
              <a:rPr lang="en-US" sz="2000"/>
            </a:br>
            <a:endParaRPr lang="en-US" sz="2000"/>
          </a:p>
          <a:p>
            <a:endParaRPr lang="en-US" sz="2000"/>
          </a:p>
        </p:txBody>
      </p:sp>
    </p:spTree>
    <p:extLst>
      <p:ext uri="{BB962C8B-B14F-4D97-AF65-F5344CB8AC3E}">
        <p14:creationId xmlns:p14="http://schemas.microsoft.com/office/powerpoint/2010/main" val="1608534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36AE3-6031-2DAB-C542-D79ACDE777AD}"/>
              </a:ext>
            </a:extLst>
          </p:cNvPr>
          <p:cNvSpPr>
            <a:spLocks noGrp="1"/>
          </p:cNvSpPr>
          <p:nvPr>
            <p:ph type="title"/>
          </p:nvPr>
        </p:nvSpPr>
        <p:spPr>
          <a:xfrm>
            <a:off x="838200" y="365125"/>
            <a:ext cx="10515599" cy="1325563"/>
          </a:xfrm>
        </p:spPr>
        <p:txBody>
          <a:bodyPr>
            <a:normAutofit/>
          </a:bodyPr>
          <a:lstStyle/>
          <a:p>
            <a:r>
              <a:rPr lang="en-US" sz="5400"/>
              <a:t>Co-Training MAP Certification Course</a:t>
            </a:r>
          </a:p>
        </p:txBody>
      </p:sp>
      <p:graphicFrame>
        <p:nvGraphicFramePr>
          <p:cNvPr id="7" name="Content Placeholder 2">
            <a:extLst>
              <a:ext uri="{FF2B5EF4-FFF2-40B4-BE49-F238E27FC236}">
                <a16:creationId xmlns:a16="http://schemas.microsoft.com/office/drawing/2014/main" id="{07B81B06-83ED-E118-9904-09205EBBD371}"/>
              </a:ext>
            </a:extLst>
          </p:cNvPr>
          <p:cNvGraphicFramePr>
            <a:graphicFrameLocks noGrp="1"/>
          </p:cNvGraphicFramePr>
          <p:nvPr>
            <p:ph idx="1"/>
            <p:extLst>
              <p:ext uri="{D42A27DB-BD31-4B8C-83A1-F6EECF244321}">
                <p14:modId xmlns:p14="http://schemas.microsoft.com/office/powerpoint/2010/main" val="2470339289"/>
              </p:ext>
            </p:extLst>
          </p:nvPr>
        </p:nvGraphicFramePr>
        <p:xfrm>
          <a:off x="838200" y="1825624"/>
          <a:ext cx="9601200" cy="480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920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efocused image of a tree">
            <a:extLst>
              <a:ext uri="{FF2B5EF4-FFF2-40B4-BE49-F238E27FC236}">
                <a16:creationId xmlns:a16="http://schemas.microsoft.com/office/drawing/2014/main" id="{64B0B94C-7C1C-7FAB-633C-3A790A49CD75}"/>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2522358" y="10"/>
            <a:ext cx="9669642" cy="6857990"/>
          </a:xfrm>
          <a:prstGeom prst="rect">
            <a:avLst/>
          </a:prstGeom>
        </p:spPr>
      </p:pic>
      <p:sp>
        <p:nvSpPr>
          <p:cNvPr id="17" name="Rectangle 1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E80D40-9225-49EA-448F-A9CA6250215D}"/>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br>
              <a:rPr lang="en-US" sz="5200"/>
            </a:br>
            <a:endParaRPr lang="en-US" sz="5200"/>
          </a:p>
        </p:txBody>
      </p:sp>
      <p:sp>
        <p:nvSpPr>
          <p:cNvPr id="2" name="Text Placeholder 1">
            <a:extLst>
              <a:ext uri="{FF2B5EF4-FFF2-40B4-BE49-F238E27FC236}">
                <a16:creationId xmlns:a16="http://schemas.microsoft.com/office/drawing/2014/main" id="{C2FC1599-C56E-D9E0-DE13-ECF4F62B00B6}"/>
              </a:ext>
            </a:extLst>
          </p:cNvPr>
          <p:cNvSpPr>
            <a:spLocks noGrp="1"/>
          </p:cNvSpPr>
          <p:nvPr>
            <p:ph type="body" idx="1"/>
          </p:nvPr>
        </p:nvSpPr>
        <p:spPr>
          <a:xfrm>
            <a:off x="952229" y="4629234"/>
            <a:ext cx="3973386" cy="1485319"/>
          </a:xfrm>
          <a:noFill/>
        </p:spPr>
        <p:txBody>
          <a:bodyPr vert="horz" lIns="91440" tIns="45720" rIns="91440" bIns="45720" rtlCol="0" anchor="t">
            <a:normAutofit/>
          </a:bodyPr>
          <a:lstStyle/>
          <a:p>
            <a:r>
              <a:rPr lang="en-US" sz="4400">
                <a:solidFill>
                  <a:schemeClr val="tx1"/>
                </a:solidFill>
              </a:rPr>
              <a:t>Thank you for viewing!</a:t>
            </a:r>
            <a:endParaRPr lang="en-US">
              <a:solidFill>
                <a:schemeClr val="tx1"/>
              </a:solidFill>
            </a:endParaRPr>
          </a:p>
        </p:txBody>
      </p:sp>
    </p:spTree>
    <p:extLst>
      <p:ext uri="{BB962C8B-B14F-4D97-AF65-F5344CB8AC3E}">
        <p14:creationId xmlns:p14="http://schemas.microsoft.com/office/powerpoint/2010/main" val="22784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A2B0B-BEFB-7C62-E9DF-BCF15792769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MAP Policy Manual </a:t>
            </a:r>
            <a:r>
              <a:rPr lang="en-US" sz="4800"/>
              <a:t>Revisions</a:t>
            </a:r>
            <a:endParaRPr lang="en-US" sz="4800" kern="120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Text, letter&#10;&#10;AI-generated content may be incorrect.">
            <a:extLst>
              <a:ext uri="{FF2B5EF4-FFF2-40B4-BE49-F238E27FC236}">
                <a16:creationId xmlns:a16="http://schemas.microsoft.com/office/drawing/2014/main" id="{50965412-EE0D-DCB2-E5A6-52FFD22B598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80649" y="625683"/>
            <a:ext cx="4214280" cy="5455380"/>
          </a:xfrm>
          <a:prstGeom prst="rect">
            <a:avLst/>
          </a:prstGeom>
          <a:ln>
            <a:solidFill>
              <a:schemeClr val="tx1"/>
            </a:solidFill>
          </a:ln>
        </p:spPr>
      </p:pic>
    </p:spTree>
    <p:extLst>
      <p:ext uri="{BB962C8B-B14F-4D97-AF65-F5344CB8AC3E}">
        <p14:creationId xmlns:p14="http://schemas.microsoft.com/office/powerpoint/2010/main" val="2049424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E2ECD4D-2F63-496D-D217-9D7590843190}"/>
              </a:ext>
            </a:extLst>
          </p:cNvPr>
          <p:cNvSpPr>
            <a:spLocks noGrp="1"/>
          </p:cNvSpPr>
          <p:nvPr>
            <p:ph type="title"/>
          </p:nvPr>
        </p:nvSpPr>
        <p:spPr>
          <a:xfrm>
            <a:off x="838200" y="365125"/>
            <a:ext cx="10515599" cy="1325563"/>
          </a:xfrm>
        </p:spPr>
        <p:txBody>
          <a:bodyPr>
            <a:normAutofit/>
          </a:bodyPr>
          <a:lstStyle/>
          <a:p>
            <a:r>
              <a:rPr lang="en-US"/>
              <a:t>MAP Policy 04-2 Training Direct Care Staff</a:t>
            </a:r>
          </a:p>
        </p:txBody>
      </p:sp>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422ECCB8-7A18-EB20-0868-BC4EEB07E797}"/>
              </a:ext>
            </a:extLst>
          </p:cNvPr>
          <p:cNvGraphicFramePr>
            <a:graphicFrameLocks noGrp="1"/>
          </p:cNvGraphicFramePr>
          <p:nvPr>
            <p:ph idx="1"/>
            <p:extLst>
              <p:ext uri="{D42A27DB-BD31-4B8C-83A1-F6EECF244321}">
                <p14:modId xmlns:p14="http://schemas.microsoft.com/office/powerpoint/2010/main" val="3076967192"/>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27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harmacist stocking drawer">
            <a:extLst>
              <a:ext uri="{FF2B5EF4-FFF2-40B4-BE49-F238E27FC236}">
                <a16:creationId xmlns:a16="http://schemas.microsoft.com/office/drawing/2014/main" id="{03953765-67A2-9C76-293C-DCF02588972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DD2FC-A935-A5C1-B559-99168340D823}"/>
              </a:ext>
            </a:extLst>
          </p:cNvPr>
          <p:cNvSpPr>
            <a:spLocks noGrp="1"/>
          </p:cNvSpPr>
          <p:nvPr>
            <p:ph type="title"/>
          </p:nvPr>
        </p:nvSpPr>
        <p:spPr>
          <a:xfrm>
            <a:off x="371094" y="1161288"/>
            <a:ext cx="6423844" cy="1124712"/>
          </a:xfrm>
        </p:spPr>
        <p:txBody>
          <a:bodyPr anchor="b">
            <a:normAutofit/>
          </a:bodyPr>
          <a:lstStyle/>
          <a:p>
            <a:r>
              <a:rPr lang="en-US" sz="3200"/>
              <a:t>MAP Policy 10-1 Acceptable Prescription Medication Packaging</a:t>
            </a:r>
            <a:endParaRPr lang="en-US" sz="240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BFB3D01-7940-E91D-6592-0B64D6FCA9FC}"/>
              </a:ext>
            </a:extLst>
          </p:cNvPr>
          <p:cNvSpPr>
            <a:spLocks noGrp="1"/>
          </p:cNvSpPr>
          <p:nvPr>
            <p:ph idx="1"/>
          </p:nvPr>
        </p:nvSpPr>
        <p:spPr>
          <a:xfrm>
            <a:off x="371093" y="2718054"/>
            <a:ext cx="4752699" cy="3207258"/>
          </a:xfrm>
        </p:spPr>
        <p:txBody>
          <a:bodyPr anchor="t">
            <a:normAutofit/>
          </a:bodyPr>
          <a:lstStyle/>
          <a:p>
            <a:r>
              <a:rPr lang="en-US" sz="2400">
                <a:effectLst/>
                <a:latin typeface="Arial" panose="020B0604020202020204" pitchFamily="34" charset="0"/>
                <a:ea typeface="Times New Roman" panose="02020603050405020304" pitchFamily="18" charset="0"/>
              </a:rPr>
              <a:t>Signed “Agreement”</a:t>
            </a:r>
            <a:endParaRPr lang="en-US" sz="1700">
              <a:effectLst/>
              <a:latin typeface="Arial" panose="020B0604020202020204" pitchFamily="34" charset="0"/>
              <a:ea typeface="Times New Roman" panose="02020603050405020304" pitchFamily="18" charset="0"/>
            </a:endParaRPr>
          </a:p>
          <a:p>
            <a:pPr lvl="1">
              <a:buSzPct val="75000"/>
              <a:buFont typeface="Courier New" panose="02070309020205020404" pitchFamily="49" charset="0"/>
              <a:buChar char="o"/>
            </a:pPr>
            <a:r>
              <a:rPr lang="en-US" sz="2000">
                <a:effectLst/>
                <a:latin typeface="Arial" panose="020B0604020202020204" pitchFamily="34" charset="0"/>
                <a:ea typeface="Times New Roman" panose="02020603050405020304" pitchFamily="18" charset="0"/>
              </a:rPr>
              <a:t>Service Provider </a:t>
            </a:r>
            <a:r>
              <a:rPr lang="en-US" sz="2000">
                <a:latin typeface="Arial" panose="020B0604020202020204" pitchFamily="34" charset="0"/>
                <a:ea typeface="Times New Roman" panose="02020603050405020304" pitchFamily="18" charset="0"/>
              </a:rPr>
              <a:t>and Pharmacy</a:t>
            </a:r>
            <a:r>
              <a:rPr lang="en-US" sz="1300">
                <a:effectLst/>
                <a:latin typeface="Arial" panose="020B0604020202020204" pitchFamily="34" charset="0"/>
                <a:ea typeface="Times New Roman" panose="02020603050405020304" pitchFamily="18" charset="0"/>
              </a:rPr>
              <a:t> </a:t>
            </a:r>
            <a:endParaRPr lang="en-US" sz="13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370349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5C696BC-85AA-7C67-EF1C-5DD51436420D}"/>
              </a:ext>
            </a:extLst>
          </p:cNvPr>
          <p:cNvSpPr>
            <a:spLocks noGrp="1"/>
          </p:cNvSpPr>
          <p:nvPr>
            <p:ph type="title"/>
          </p:nvPr>
        </p:nvSpPr>
        <p:spPr>
          <a:xfrm>
            <a:off x="838200" y="365125"/>
            <a:ext cx="5393361" cy="1325563"/>
          </a:xfrm>
        </p:spPr>
        <p:txBody>
          <a:bodyPr>
            <a:normAutofit/>
          </a:bodyPr>
          <a:lstStyle/>
          <a:p>
            <a:r>
              <a:rPr lang="en-US" sz="3100"/>
              <a:t>MAP Policy 10-4 Exhausting the Current Supply of Medication</a:t>
            </a:r>
          </a:p>
        </p:txBody>
      </p:sp>
      <p:sp>
        <p:nvSpPr>
          <p:cNvPr id="9" name="Content Placeholder 8">
            <a:extLst>
              <a:ext uri="{FF2B5EF4-FFF2-40B4-BE49-F238E27FC236}">
                <a16:creationId xmlns:a16="http://schemas.microsoft.com/office/drawing/2014/main" id="{C4FD94B1-B359-C989-E953-ED63B5A2E251}"/>
              </a:ext>
            </a:extLst>
          </p:cNvPr>
          <p:cNvSpPr>
            <a:spLocks noGrp="1"/>
          </p:cNvSpPr>
          <p:nvPr>
            <p:ph idx="1"/>
          </p:nvPr>
        </p:nvSpPr>
        <p:spPr>
          <a:xfrm>
            <a:off x="838200" y="1825625"/>
            <a:ext cx="5393361" cy="4351338"/>
          </a:xfrm>
        </p:spPr>
        <p:txBody>
          <a:bodyPr>
            <a:normAutofit/>
          </a:bodyPr>
          <a:lstStyle/>
          <a:p>
            <a:r>
              <a:rPr lang="en-US"/>
              <a:t>MAP Consultant</a:t>
            </a:r>
          </a:p>
          <a:p>
            <a:pPr lvl="1">
              <a:buSzPct val="75000"/>
              <a:buFont typeface="Courier New" panose="02070309020205020404" pitchFamily="49" charset="0"/>
              <a:buChar char="o"/>
            </a:pPr>
            <a:r>
              <a:rPr lang="en-US"/>
              <a:t>Health Care Provider</a:t>
            </a:r>
          </a:p>
          <a:p>
            <a:pPr lvl="1">
              <a:buSzPct val="75000"/>
              <a:buFont typeface="Courier New" panose="02070309020205020404" pitchFamily="49" charset="0"/>
              <a:buChar char="o"/>
            </a:pPr>
            <a:r>
              <a:rPr lang="en-US"/>
              <a:t>Registered Pharmacist</a:t>
            </a:r>
          </a:p>
          <a:p>
            <a:pPr lvl="1">
              <a:buSzPct val="75000"/>
              <a:buFont typeface="Courier New" panose="02070309020205020404" pitchFamily="49" charset="0"/>
              <a:buChar char="o"/>
            </a:pPr>
            <a:r>
              <a:rPr lang="en-US"/>
              <a:t>Registered Nurse</a:t>
            </a:r>
          </a:p>
          <a:p>
            <a:pPr marL="0" indent="0">
              <a:buSzPct val="100000"/>
              <a:buNone/>
            </a:pPr>
            <a:endParaRPr lang="en-US"/>
          </a:p>
        </p:txBody>
      </p:sp>
      <p:pic>
        <p:nvPicPr>
          <p:cNvPr id="5" name="Content Placeholder 4" descr="An image of a stethoscope within a blue background">
            <a:extLst>
              <a:ext uri="{FF2B5EF4-FFF2-40B4-BE49-F238E27FC236}">
                <a16:creationId xmlns:a16="http://schemas.microsoft.com/office/drawing/2014/main" id="{ABB248DA-F20B-3A0C-0DC9-FF1C81FB46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085767"/>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142</TotalTime>
  <Words>3672</Words>
  <Application>Microsoft Office PowerPoint</Application>
  <PresentationFormat>Widescreen</PresentationFormat>
  <Paragraphs>356</Paragraphs>
  <Slides>57</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Aptos</vt:lpstr>
      <vt:lpstr>Aptos Display</vt:lpstr>
      <vt:lpstr>Arial</vt:lpstr>
      <vt:lpstr>Calibri</vt:lpstr>
      <vt:lpstr>Courier New</vt:lpstr>
      <vt:lpstr>Segoe UI</vt:lpstr>
      <vt:lpstr>Symbol</vt:lpstr>
      <vt:lpstr>Times New Roman</vt:lpstr>
      <vt:lpstr>Wingdings</vt:lpstr>
      <vt:lpstr>Office Theme</vt:lpstr>
      <vt:lpstr>MAP Trainer Webinar</vt:lpstr>
      <vt:lpstr>Who’s New in the Field? </vt:lpstr>
      <vt:lpstr>State Agency Contacts</vt:lpstr>
      <vt:lpstr>MAP State Agency Contact List</vt:lpstr>
      <vt:lpstr>Department of Public Health (DPH) </vt:lpstr>
      <vt:lpstr>MAP Policy Manual Revisions</vt:lpstr>
      <vt:lpstr>MAP Policy 04-2 Training Direct Care Staff</vt:lpstr>
      <vt:lpstr>MAP Policy 10-1 Acceptable Prescription Medication Packaging</vt:lpstr>
      <vt:lpstr>MAP Policy 10-4 Exhausting the Current Supply of Medication</vt:lpstr>
      <vt:lpstr>MAP Policy 12-2 Schedule II-V Medication Security Measures </vt:lpstr>
      <vt:lpstr>MAP Policy 13-1 Medication Administration</vt:lpstr>
      <vt:lpstr>MAP Policy 14-1 Service Provider MAP Policies</vt:lpstr>
      <vt:lpstr>MAP Policy 19-4 Administration Via Gastrostomy (G) or Jejunostomy (J) Tube Route </vt:lpstr>
      <vt:lpstr>MAP Policy 19-8 High Alert Medication- Clozapine (Clozaril) Therapy</vt:lpstr>
      <vt:lpstr>MAP Policy 19-9 High Alert Medication-Insulin (via Insulin Pen)Therapy  </vt:lpstr>
      <vt:lpstr>MAP Policy 19-10 Schedule VI Injectable Medication</vt:lpstr>
      <vt:lpstr>www.mass.gov/dph/map</vt:lpstr>
      <vt:lpstr>Patient Prescribing Directives</vt:lpstr>
      <vt:lpstr>PowerPoint Presentation</vt:lpstr>
      <vt:lpstr>PowerPoint Presentation</vt:lpstr>
      <vt:lpstr>PowerPoint Presentation</vt:lpstr>
      <vt:lpstr>DPH Reminder – MAP Policy 11-3</vt:lpstr>
      <vt:lpstr>MAP Technical Assistance Tool</vt:lpstr>
      <vt:lpstr>MAP Certification Course</vt:lpstr>
      <vt:lpstr>Resource Packet</vt:lpstr>
      <vt:lpstr>Roster Revision</vt:lpstr>
      <vt:lpstr>MAP Certification Course Access</vt:lpstr>
      <vt:lpstr>PowerPoint Presentation</vt:lpstr>
      <vt:lpstr>MAP Certification Course Completion</vt:lpstr>
      <vt:lpstr>How to use Rubric to Grade Transcription Assignment</vt:lpstr>
      <vt:lpstr>Revised February 2025 </vt:lpstr>
      <vt:lpstr>Intelliboard Report </vt:lpstr>
      <vt:lpstr>Intelliboard Report</vt:lpstr>
      <vt:lpstr>In Process! MAP Certification Online Course</vt:lpstr>
      <vt:lpstr>PowerPoint Presentation</vt:lpstr>
      <vt:lpstr>D&amp;S Diversified Technologies</vt:lpstr>
      <vt:lpstr>PowerPoint Presentation</vt:lpstr>
      <vt:lpstr>Certification Knowledge Test Questions</vt:lpstr>
      <vt:lpstr>Test Packet Materials</vt:lpstr>
      <vt:lpstr>Student TMU© Record</vt:lpstr>
      <vt:lpstr>MAP Candidate Handbook</vt:lpstr>
      <vt:lpstr>No-Show Fee Structure</vt:lpstr>
      <vt:lpstr>Medication Occurrences</vt:lpstr>
      <vt:lpstr>Hotline Reporting Requirements</vt:lpstr>
      <vt:lpstr>Additional Hotline Reporting Requirements</vt:lpstr>
      <vt:lpstr>Additional DDS Hotline Reporting Requirements</vt:lpstr>
      <vt:lpstr>MORs</vt:lpstr>
      <vt:lpstr>  Active MAP Trainer Status </vt:lpstr>
      <vt:lpstr>MAP Trainer Contact Information</vt:lpstr>
      <vt:lpstr>Maintain Active MAP Trainer Status </vt:lpstr>
      <vt:lpstr>Maintain Active MAP Trainer Status </vt:lpstr>
      <vt:lpstr>Rewatching the Required MAP Webinar </vt:lpstr>
      <vt:lpstr>Webinar Compliance Status</vt:lpstr>
      <vt:lpstr>Archived Webinars</vt:lpstr>
      <vt:lpstr>Maintain Active MAP Trainer Status </vt:lpstr>
      <vt:lpstr>Co-Training MAP Certification Course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Meredith, Matthew M (DDS)</dc:creator>
  <cp:lastModifiedBy>Dutra, Courtney</cp:lastModifiedBy>
  <cp:revision>15</cp:revision>
  <dcterms:created xsi:type="dcterms:W3CDTF">2025-04-11T03:37:56Z</dcterms:created>
  <dcterms:modified xsi:type="dcterms:W3CDTF">2025-09-23T16:00:24Z</dcterms:modified>
</cp:coreProperties>
</file>