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503" r:id="rId2"/>
    <p:sldId id="504" r:id="rId3"/>
    <p:sldId id="508" r:id="rId4"/>
    <p:sldId id="552" r:id="rId5"/>
    <p:sldId id="511" r:id="rId6"/>
    <p:sldId id="550" r:id="rId7"/>
    <p:sldId id="507" r:id="rId8"/>
    <p:sldId id="430" r:id="rId9"/>
    <p:sldId id="402" r:id="rId10"/>
    <p:sldId id="539" r:id="rId11"/>
    <p:sldId id="512" r:id="rId12"/>
    <p:sldId id="468" r:id="rId13"/>
    <p:sldId id="522" r:id="rId14"/>
    <p:sldId id="317" r:id="rId15"/>
    <p:sldId id="324" r:id="rId16"/>
    <p:sldId id="325" r:id="rId17"/>
    <p:sldId id="326" r:id="rId18"/>
    <p:sldId id="472" r:id="rId19"/>
    <p:sldId id="328" r:id="rId20"/>
    <p:sldId id="329" r:id="rId21"/>
    <p:sldId id="330" r:id="rId22"/>
    <p:sldId id="331" r:id="rId23"/>
    <p:sldId id="525" r:id="rId24"/>
    <p:sldId id="475" r:id="rId25"/>
    <p:sldId id="551" r:id="rId26"/>
    <p:sldId id="513" r:id="rId27"/>
    <p:sldId id="520" r:id="rId28"/>
    <p:sldId id="515" r:id="rId29"/>
    <p:sldId id="516" r:id="rId30"/>
    <p:sldId id="553" r:id="rId31"/>
    <p:sldId id="555" r:id="rId32"/>
    <p:sldId id="524" r:id="rId33"/>
    <p:sldId id="322" r:id="rId34"/>
    <p:sldId id="509" r:id="rId35"/>
    <p:sldId id="490" r:id="rId36"/>
    <p:sldId id="265" r:id="rId37"/>
    <p:sldId id="558" r:id="rId38"/>
    <p:sldId id="266" r:id="rId39"/>
    <p:sldId id="546" r:id="rId40"/>
    <p:sldId id="548" r:id="rId41"/>
    <p:sldId id="549" r:id="rId42"/>
    <p:sldId id="557" r:id="rId43"/>
    <p:sldId id="559" r:id="rId44"/>
    <p:sldId id="541" r:id="rId45"/>
    <p:sldId id="542" r:id="rId46"/>
    <p:sldId id="543" r:id="rId47"/>
    <p:sldId id="492" r:id="rId48"/>
    <p:sldId id="562" r:id="rId49"/>
    <p:sldId id="545" r:id="rId50"/>
    <p:sldId id="560" r:id="rId51"/>
    <p:sldId id="561" r:id="rId52"/>
    <p:sldId id="530" r:id="rId53"/>
    <p:sldId id="488" r:id="rId54"/>
    <p:sldId id="257" r:id="rId55"/>
    <p:sldId id="517" r:id="rId56"/>
    <p:sldId id="259" r:id="rId57"/>
    <p:sldId id="526" r:id="rId58"/>
    <p:sldId id="527" r:id="rId59"/>
    <p:sldId id="489" r:id="rId60"/>
    <p:sldId id="499" r:id="rId61"/>
    <p:sldId id="262" r:id="rId62"/>
    <p:sldId id="518" r:id="rId63"/>
    <p:sldId id="540" r:id="rId64"/>
    <p:sldId id="556" r:id="rId65"/>
    <p:sldId id="268" r:id="rId66"/>
    <p:sldId id="486" r:id="rId67"/>
    <p:sldId id="502" r:id="rId68"/>
    <p:sldId id="494" r:id="rId69"/>
    <p:sldId id="484" r:id="rId70"/>
    <p:sldId id="463" r:id="rId71"/>
    <p:sldId id="528" r:id="rId72"/>
    <p:sldId id="479" r:id="rId73"/>
    <p:sldId id="544" r:id="rId74"/>
    <p:sldId id="480"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82890A-35DC-DC99-B1C3-074188C598D1}" name="Hunt, Gina G (DDS)" initials="H(" userId="S::gina.g.hunt@mass.gov::d4c31cc5-dea2-4fbd-8087-8ce4ff044ee1" providerId="AD"/>
  <p188:author id="{26B0180E-4E6C-DF75-D096-4B2C7532599D}" name="Easton, Holly B (DDS)" initials="E(" userId="S::holly.b.easton@mass.gov::fe89f166-5b0d-4453-b566-3eab23ccc00b" providerId="AD"/>
  <p188:author id="{68328939-C8C2-6CC4-1CD2-96CEA320D6CA}" name="Chirayath, Smita" initials="SC" userId="S::smita.chirayath@mass.gov::c9716f0f-cfd3-4a6d-a2cc-caa753f09cab" providerId="AD"/>
  <p188:author id="{B7575A45-1811-173C-A9AD-C253BB7E662F}" name="Meredith, Matthew M (DDS)" initials="M(" userId="S::matthew.m.meredith@mass.gov::5e4ac0bc-b840-4a50-8af0-7e114cdb65ad" providerId="AD"/>
  <p188:author id="{5F14014B-CBA0-6085-B0E0-7D48E9449FE4}" name="Lake, Heather (DDS)" initials="L(" userId="S::heather.lake@mass.gov::5cb69d1f-d493-489e-b6b6-0f342115045c" providerId="AD"/>
  <p188:author id="{5BB56989-C019-0D17-DA03-EB97133376F2}" name="Despres, Mary (DDS)" initials="D(" userId="S::mary.despres@mass.gov::398606cf-2dcd-49f5-8e71-e5d4c2184683" providerId="AD"/>
  <p188:author id="{4BA1F5A3-DBD9-200F-5E5B-90CD9B23CDE4}" name="Harrison, Holly B. (DDS)" initials="H(" userId="S::holly.b.harrison@mass.gov::fe89f166-5b0d-4453-b566-3eab23ccc00b" providerId="AD"/>
  <p188:author id="{AD865DF4-1C51-FF84-9BE6-D97B24C448A1}" name="Hunt, Gina G (DDS)" initials="" userId="S::Gina.G.Hunt@mass.gov::d4c31cc5-dea2-4fbd-8087-8ce4ff044e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0040DB"/>
    <a:srgbClr val="0039C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032" autoAdjust="0"/>
  </p:normalViewPr>
  <p:slideViewPr>
    <p:cSldViewPr snapToGrid="0">
      <p:cViewPr varScale="1">
        <p:scale>
          <a:sx n="72" d="100"/>
          <a:sy n="72" d="100"/>
        </p:scale>
        <p:origin x="20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ata3.xml.rels><?xml version="1.0" encoding="UTF-8" standalone="yes"?>
<Relationships xmlns="http://schemas.openxmlformats.org/package/2006/relationships"><Relationship Id="rId3" Type="http://schemas.openxmlformats.org/officeDocument/2006/relationships/hyperlink" Target="mailto:Sherri.Manning@mass.gov" TargetMode="External"/><Relationship Id="rId7" Type="http://schemas.openxmlformats.org/officeDocument/2006/relationships/image" Target="../media/image65.svg"/><Relationship Id="rId2" Type="http://schemas.openxmlformats.org/officeDocument/2006/relationships/hyperlink" Target="mailto:Carolyn.Whittemore2@mass.gov" TargetMode="External"/><Relationship Id="rId1" Type="http://schemas.openxmlformats.org/officeDocument/2006/relationships/hyperlink" Target="http://www.mass.gov/dhp/map" TargetMode="Externa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s>
</file>

<file path=ppt/diagrams/_rels/data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rawing3.xml.rels><?xml version="1.0" encoding="UTF-8" standalone="yes"?>
<Relationships xmlns="http://schemas.openxmlformats.org/package/2006/relationships"><Relationship Id="rId3" Type="http://schemas.openxmlformats.org/officeDocument/2006/relationships/hyperlink" Target="mailto:Carolyn.Whittemore2@mass.gov" TargetMode="External"/><Relationship Id="rId7" Type="http://schemas.openxmlformats.org/officeDocument/2006/relationships/hyperlink" Target="http://www.mass.gov/dhp/map" TargetMode="External"/><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hyperlink" Target="mailto:Sherri.Manning@mass.gov"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76396C-E32D-47DD-BB5C-09C08D0B991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367CC053-7325-4C7C-A390-27610F64F312}">
      <dgm:prSet custT="1"/>
      <dgm:spPr>
        <a:solidFill>
          <a:schemeClr val="accent4"/>
        </a:solidFill>
        <a:ln>
          <a:solidFill>
            <a:schemeClr val="tx1"/>
          </a:solidFill>
        </a:ln>
      </dgm:spPr>
      <dgm:t>
        <a:bodyPr/>
        <a:lstStyle/>
        <a:p>
          <a:r>
            <a:rPr lang="en-US" sz="4800"/>
            <a:t>CDDER Student Roster</a:t>
          </a:r>
        </a:p>
      </dgm:t>
    </dgm:pt>
    <dgm:pt modelId="{F26AC2FE-D3F9-4A7E-ADF8-68ECDE73AD9B}" type="parTrans" cxnId="{F8034D85-7D47-4C6F-9772-AC95BCC366DE}">
      <dgm:prSet/>
      <dgm:spPr/>
      <dgm:t>
        <a:bodyPr/>
        <a:lstStyle/>
        <a:p>
          <a:endParaRPr lang="en-US"/>
        </a:p>
      </dgm:t>
    </dgm:pt>
    <dgm:pt modelId="{678210B0-AC94-4C9D-9977-90BBD515410F}" type="sibTrans" cxnId="{F8034D85-7D47-4C6F-9772-AC95BCC366DE}">
      <dgm:prSet/>
      <dgm:spPr/>
      <dgm:t>
        <a:bodyPr/>
        <a:lstStyle/>
        <a:p>
          <a:endParaRPr lang="en-US"/>
        </a:p>
      </dgm:t>
    </dgm:pt>
    <dgm:pt modelId="{09FAC099-F906-4124-A31F-2C3997AEF0AA}">
      <dgm:prSet custT="1"/>
      <dgm:spPr/>
      <dgm:t>
        <a:bodyPr/>
        <a:lstStyle/>
        <a:p>
          <a:r>
            <a:rPr lang="en-US" sz="3600" strike="noStrike">
              <a:latin typeface="Aptos Display" panose="02110004020202020204"/>
            </a:rPr>
            <a:t>Each</a:t>
          </a:r>
          <a:r>
            <a:rPr lang="en-US" sz="3600"/>
            <a:t> Trainer Name is Included </a:t>
          </a:r>
        </a:p>
      </dgm:t>
    </dgm:pt>
    <dgm:pt modelId="{64469F03-D8BB-4D88-B9BD-EA905B63CD7B}" type="parTrans" cxnId="{C3C0F85F-8E7F-4141-8071-98C070B25556}">
      <dgm:prSet/>
      <dgm:spPr/>
      <dgm:t>
        <a:bodyPr/>
        <a:lstStyle/>
        <a:p>
          <a:endParaRPr lang="en-US"/>
        </a:p>
      </dgm:t>
    </dgm:pt>
    <dgm:pt modelId="{C28F6D64-12FD-4418-A1C9-D23142F58DBC}" type="sibTrans" cxnId="{C3C0F85F-8E7F-4141-8071-98C070B25556}">
      <dgm:prSet/>
      <dgm:spPr/>
      <dgm:t>
        <a:bodyPr/>
        <a:lstStyle/>
        <a:p>
          <a:endParaRPr lang="en-US"/>
        </a:p>
      </dgm:t>
    </dgm:pt>
    <dgm:pt modelId="{1CA0947D-39B0-494B-A226-28634B3E56B6}">
      <dgm:prSet custT="1"/>
      <dgm:spPr>
        <a:solidFill>
          <a:schemeClr val="accent4"/>
        </a:solidFill>
        <a:ln>
          <a:solidFill>
            <a:schemeClr val="tx1"/>
          </a:solidFill>
        </a:ln>
      </dgm:spPr>
      <dgm:t>
        <a:bodyPr/>
        <a:lstStyle/>
        <a:p>
          <a:r>
            <a:rPr lang="en-US" sz="4800"/>
            <a:t>TMU Student Records</a:t>
          </a:r>
        </a:p>
      </dgm:t>
    </dgm:pt>
    <dgm:pt modelId="{26CD7063-6F5D-45BF-85E7-8FBB0FB72B31}" type="parTrans" cxnId="{018AD18A-9508-4C35-B55F-C0A60830C9A9}">
      <dgm:prSet/>
      <dgm:spPr/>
      <dgm:t>
        <a:bodyPr/>
        <a:lstStyle/>
        <a:p>
          <a:endParaRPr lang="en-US"/>
        </a:p>
      </dgm:t>
    </dgm:pt>
    <dgm:pt modelId="{9CDCD399-72A1-4759-9DBA-6594CC318338}" type="sibTrans" cxnId="{018AD18A-9508-4C35-B55F-C0A60830C9A9}">
      <dgm:prSet/>
      <dgm:spPr/>
      <dgm:t>
        <a:bodyPr/>
        <a:lstStyle/>
        <a:p>
          <a:endParaRPr lang="en-US"/>
        </a:p>
      </dgm:t>
    </dgm:pt>
    <dgm:pt modelId="{BB3E0757-766E-4CBE-9E47-650C625F57A5}">
      <dgm:prSet custT="1"/>
      <dgm:spPr/>
      <dgm:t>
        <a:bodyPr/>
        <a:lstStyle/>
        <a:p>
          <a:r>
            <a:rPr lang="en-US" sz="3600" strike="noStrike">
              <a:latin typeface="Aptos Display" panose="02110004020202020204"/>
            </a:rPr>
            <a:t>Each</a:t>
          </a:r>
          <a:r>
            <a:rPr lang="en-US" sz="3600" strike="noStrike"/>
            <a:t> Trainer is Assigned Separate Students</a:t>
          </a:r>
        </a:p>
      </dgm:t>
    </dgm:pt>
    <dgm:pt modelId="{7FB14844-9C7E-4802-8109-80E66512F356}" type="parTrans" cxnId="{2113D98E-F355-4728-8EB5-BCE3F2E3619C}">
      <dgm:prSet/>
      <dgm:spPr/>
      <dgm:t>
        <a:bodyPr/>
        <a:lstStyle/>
        <a:p>
          <a:endParaRPr lang="en-US"/>
        </a:p>
      </dgm:t>
    </dgm:pt>
    <dgm:pt modelId="{B63E9BB7-0618-4C30-868E-8B654C53FEBC}" type="sibTrans" cxnId="{2113D98E-F355-4728-8EB5-BCE3F2E3619C}">
      <dgm:prSet/>
      <dgm:spPr/>
      <dgm:t>
        <a:bodyPr/>
        <a:lstStyle/>
        <a:p>
          <a:endParaRPr lang="en-US"/>
        </a:p>
      </dgm:t>
    </dgm:pt>
    <dgm:pt modelId="{EB8805C2-D750-4A4C-8D45-5577A718B3D4}" type="pres">
      <dgm:prSet presAssocID="{3176396C-E32D-47DD-BB5C-09C08D0B9911}" presName="linear" presStyleCnt="0">
        <dgm:presLayoutVars>
          <dgm:animLvl val="lvl"/>
          <dgm:resizeHandles val="exact"/>
        </dgm:presLayoutVars>
      </dgm:prSet>
      <dgm:spPr/>
    </dgm:pt>
    <dgm:pt modelId="{95391BF8-D61C-C248-9112-055684B80D58}" type="pres">
      <dgm:prSet presAssocID="{367CC053-7325-4C7C-A390-27610F64F312}" presName="parentText" presStyleLbl="node1" presStyleIdx="0" presStyleCnt="2">
        <dgm:presLayoutVars>
          <dgm:chMax val="0"/>
          <dgm:bulletEnabled val="1"/>
        </dgm:presLayoutVars>
      </dgm:prSet>
      <dgm:spPr/>
    </dgm:pt>
    <dgm:pt modelId="{6B40E55B-793E-3D41-846A-DD98CBBBDD7C}" type="pres">
      <dgm:prSet presAssocID="{367CC053-7325-4C7C-A390-27610F64F312}" presName="childText" presStyleLbl="revTx" presStyleIdx="0" presStyleCnt="2">
        <dgm:presLayoutVars>
          <dgm:bulletEnabled val="1"/>
        </dgm:presLayoutVars>
      </dgm:prSet>
      <dgm:spPr/>
    </dgm:pt>
    <dgm:pt modelId="{3C83D9C2-A1F6-3948-B4C0-EBE46D696E70}" type="pres">
      <dgm:prSet presAssocID="{1CA0947D-39B0-494B-A226-28634B3E56B6}" presName="parentText" presStyleLbl="node1" presStyleIdx="1" presStyleCnt="2">
        <dgm:presLayoutVars>
          <dgm:chMax val="0"/>
          <dgm:bulletEnabled val="1"/>
        </dgm:presLayoutVars>
      </dgm:prSet>
      <dgm:spPr/>
    </dgm:pt>
    <dgm:pt modelId="{E2CC75E0-1CBD-F74F-A2C8-C489CF579971}" type="pres">
      <dgm:prSet presAssocID="{1CA0947D-39B0-494B-A226-28634B3E56B6}" presName="childText" presStyleLbl="revTx" presStyleIdx="1" presStyleCnt="2">
        <dgm:presLayoutVars>
          <dgm:bulletEnabled val="1"/>
        </dgm:presLayoutVars>
      </dgm:prSet>
      <dgm:spPr/>
    </dgm:pt>
  </dgm:ptLst>
  <dgm:cxnLst>
    <dgm:cxn modelId="{AD43082D-BFAD-6A45-B169-F48FFB966C9A}" type="presOf" srcId="{367CC053-7325-4C7C-A390-27610F64F312}" destId="{95391BF8-D61C-C248-9112-055684B80D58}" srcOrd="0" destOrd="0" presId="urn:microsoft.com/office/officeart/2005/8/layout/vList2"/>
    <dgm:cxn modelId="{C3C0F85F-8E7F-4141-8071-98C070B25556}" srcId="{367CC053-7325-4C7C-A390-27610F64F312}" destId="{09FAC099-F906-4124-A31F-2C3997AEF0AA}" srcOrd="0" destOrd="0" parTransId="{64469F03-D8BB-4D88-B9BD-EA905B63CD7B}" sibTransId="{C28F6D64-12FD-4418-A1C9-D23142F58DBC}"/>
    <dgm:cxn modelId="{74382750-C9AC-9A4E-8E8F-616441F1000D}" type="presOf" srcId="{1CA0947D-39B0-494B-A226-28634B3E56B6}" destId="{3C83D9C2-A1F6-3948-B4C0-EBE46D696E70}" srcOrd="0" destOrd="0" presId="urn:microsoft.com/office/officeart/2005/8/layout/vList2"/>
    <dgm:cxn modelId="{F8034D85-7D47-4C6F-9772-AC95BCC366DE}" srcId="{3176396C-E32D-47DD-BB5C-09C08D0B9911}" destId="{367CC053-7325-4C7C-A390-27610F64F312}" srcOrd="0" destOrd="0" parTransId="{F26AC2FE-D3F9-4A7E-ADF8-68ECDE73AD9B}" sibTransId="{678210B0-AC94-4C9D-9977-90BBD515410F}"/>
    <dgm:cxn modelId="{018AD18A-9508-4C35-B55F-C0A60830C9A9}" srcId="{3176396C-E32D-47DD-BB5C-09C08D0B9911}" destId="{1CA0947D-39B0-494B-A226-28634B3E56B6}" srcOrd="1" destOrd="0" parTransId="{26CD7063-6F5D-45BF-85E7-8FBB0FB72B31}" sibTransId="{9CDCD399-72A1-4759-9DBA-6594CC318338}"/>
    <dgm:cxn modelId="{0C67648C-012B-8E42-939C-1A16CD2D21B9}" type="presOf" srcId="{3176396C-E32D-47DD-BB5C-09C08D0B9911}" destId="{EB8805C2-D750-4A4C-8D45-5577A718B3D4}" srcOrd="0" destOrd="0" presId="urn:microsoft.com/office/officeart/2005/8/layout/vList2"/>
    <dgm:cxn modelId="{2113D98E-F355-4728-8EB5-BCE3F2E3619C}" srcId="{1CA0947D-39B0-494B-A226-28634B3E56B6}" destId="{BB3E0757-766E-4CBE-9E47-650C625F57A5}" srcOrd="0" destOrd="0" parTransId="{7FB14844-9C7E-4802-8109-80E66512F356}" sibTransId="{B63E9BB7-0618-4C30-868E-8B654C53FEBC}"/>
    <dgm:cxn modelId="{D1A6CFD6-7444-3E46-B818-E652022CB160}" type="presOf" srcId="{09FAC099-F906-4124-A31F-2C3997AEF0AA}" destId="{6B40E55B-793E-3D41-846A-DD98CBBBDD7C}" srcOrd="0" destOrd="0" presId="urn:microsoft.com/office/officeart/2005/8/layout/vList2"/>
    <dgm:cxn modelId="{A4FE18DD-DF4C-3D42-A3D4-A8BE47DFC4EF}" type="presOf" srcId="{BB3E0757-766E-4CBE-9E47-650C625F57A5}" destId="{E2CC75E0-1CBD-F74F-A2C8-C489CF579971}" srcOrd="0" destOrd="0" presId="urn:microsoft.com/office/officeart/2005/8/layout/vList2"/>
    <dgm:cxn modelId="{A267D2A0-6B63-2B4F-A59F-E3A0B52C4B3D}" type="presParOf" srcId="{EB8805C2-D750-4A4C-8D45-5577A718B3D4}" destId="{95391BF8-D61C-C248-9112-055684B80D58}" srcOrd="0" destOrd="0" presId="urn:microsoft.com/office/officeart/2005/8/layout/vList2"/>
    <dgm:cxn modelId="{2F255A1B-B432-3948-83B5-666D5E1E4E30}" type="presParOf" srcId="{EB8805C2-D750-4A4C-8D45-5577A718B3D4}" destId="{6B40E55B-793E-3D41-846A-DD98CBBBDD7C}" srcOrd="1" destOrd="0" presId="urn:microsoft.com/office/officeart/2005/8/layout/vList2"/>
    <dgm:cxn modelId="{25CDA1E0-D274-EC42-9A6B-F6D7C8F5745D}" type="presParOf" srcId="{EB8805C2-D750-4A4C-8D45-5577A718B3D4}" destId="{3C83D9C2-A1F6-3948-B4C0-EBE46D696E70}" srcOrd="2" destOrd="0" presId="urn:microsoft.com/office/officeart/2005/8/layout/vList2"/>
    <dgm:cxn modelId="{1FD33ECA-5BF4-D140-8801-8DC9640F033C}" type="presParOf" srcId="{EB8805C2-D750-4A4C-8D45-5577A718B3D4}" destId="{E2CC75E0-1CBD-F74F-A2C8-C489CF57997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65CE7A-69BC-4B07-9260-8820E74BC3CE}"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78EA16EE-377C-43FC-A3DA-B92D614B16C8}">
      <dgm:prSet/>
      <dgm:spPr/>
      <dgm:t>
        <a:bodyPr/>
        <a:lstStyle/>
        <a:p>
          <a:pPr>
            <a:lnSpc>
              <a:spcPct val="100000"/>
            </a:lnSpc>
            <a:defRPr cap="all"/>
          </a:pPr>
          <a:r>
            <a:rPr lang="en-US"/>
            <a:t>Begin Using for December Class Enrollment</a:t>
          </a:r>
        </a:p>
      </dgm:t>
    </dgm:pt>
    <dgm:pt modelId="{D73197C7-8E20-479C-8233-7BB2F223608B}" type="parTrans" cxnId="{6CBF7206-D220-4105-9E6A-63361C45DD6C}">
      <dgm:prSet/>
      <dgm:spPr/>
      <dgm:t>
        <a:bodyPr/>
        <a:lstStyle/>
        <a:p>
          <a:endParaRPr lang="en-US"/>
        </a:p>
      </dgm:t>
    </dgm:pt>
    <dgm:pt modelId="{9736F32D-75C5-4F90-8266-A0E25EFEA6F4}" type="sibTrans" cxnId="{6CBF7206-D220-4105-9E6A-63361C45DD6C}">
      <dgm:prSet/>
      <dgm:spPr/>
      <dgm:t>
        <a:bodyPr/>
        <a:lstStyle/>
        <a:p>
          <a:endParaRPr lang="en-US"/>
        </a:p>
      </dgm:t>
    </dgm:pt>
    <dgm:pt modelId="{57C59EBD-6E5B-4115-9D9B-0FFAE0C217C8}">
      <dgm:prSet/>
      <dgm:spPr/>
      <dgm:t>
        <a:bodyPr/>
        <a:lstStyle/>
        <a:p>
          <a:pPr>
            <a:lnSpc>
              <a:spcPct val="100000"/>
            </a:lnSpc>
            <a:defRPr cap="all"/>
          </a:pPr>
          <a:r>
            <a:rPr lang="en-US"/>
            <a:t>2025 Class Schedule Posted</a:t>
          </a:r>
        </a:p>
      </dgm:t>
    </dgm:pt>
    <dgm:pt modelId="{D67B57AE-A270-47A9-BA20-79248EEA4DF9}" type="parTrans" cxnId="{6954ED2C-0713-4DB7-95A3-D42BDE083168}">
      <dgm:prSet/>
      <dgm:spPr/>
      <dgm:t>
        <a:bodyPr/>
        <a:lstStyle/>
        <a:p>
          <a:endParaRPr lang="en-US"/>
        </a:p>
      </dgm:t>
    </dgm:pt>
    <dgm:pt modelId="{DCFE4938-3D27-4FFB-A252-E6C8462D9412}" type="sibTrans" cxnId="{6954ED2C-0713-4DB7-95A3-D42BDE083168}">
      <dgm:prSet/>
      <dgm:spPr/>
      <dgm:t>
        <a:bodyPr/>
        <a:lstStyle/>
        <a:p>
          <a:endParaRPr lang="en-US"/>
        </a:p>
      </dgm:t>
    </dgm:pt>
    <dgm:pt modelId="{D87214BC-E68F-421B-87EC-11027E4FF23C}" type="pres">
      <dgm:prSet presAssocID="{FF65CE7A-69BC-4B07-9260-8820E74BC3CE}" presName="root" presStyleCnt="0">
        <dgm:presLayoutVars>
          <dgm:dir/>
          <dgm:resizeHandles val="exact"/>
        </dgm:presLayoutVars>
      </dgm:prSet>
      <dgm:spPr/>
    </dgm:pt>
    <dgm:pt modelId="{5D2C8097-B73C-4F5C-84D7-AFA0DB1E7D44}" type="pres">
      <dgm:prSet presAssocID="{78EA16EE-377C-43FC-A3DA-B92D614B16C8}" presName="compNode" presStyleCnt="0"/>
      <dgm:spPr/>
    </dgm:pt>
    <dgm:pt modelId="{B76526A7-16FD-4D1E-9D1F-D1B58BB1CF3F}" type="pres">
      <dgm:prSet presAssocID="{78EA16EE-377C-43FC-A3DA-B92D614B16C8}" presName="iconBgRect" presStyleLbl="bgShp" presStyleIdx="0" presStyleCnt="2"/>
      <dgm:spPr/>
    </dgm:pt>
    <dgm:pt modelId="{40144D20-42CE-4D7B-BD7B-E0B7498AC79C}" type="pres">
      <dgm:prSet presAssocID="{78EA16EE-377C-43FC-A3DA-B92D614B16C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99B5CB77-EE50-4AE4-8539-062D73B0FD3E}" type="pres">
      <dgm:prSet presAssocID="{78EA16EE-377C-43FC-A3DA-B92D614B16C8}" presName="spaceRect" presStyleCnt="0"/>
      <dgm:spPr/>
    </dgm:pt>
    <dgm:pt modelId="{43F68B33-3887-44EB-92AC-CD061297522C}" type="pres">
      <dgm:prSet presAssocID="{78EA16EE-377C-43FC-A3DA-B92D614B16C8}" presName="textRect" presStyleLbl="revTx" presStyleIdx="0" presStyleCnt="2">
        <dgm:presLayoutVars>
          <dgm:chMax val="1"/>
          <dgm:chPref val="1"/>
        </dgm:presLayoutVars>
      </dgm:prSet>
      <dgm:spPr/>
    </dgm:pt>
    <dgm:pt modelId="{61D8C1F0-1616-47AC-B06D-8FFE6ED626A5}" type="pres">
      <dgm:prSet presAssocID="{9736F32D-75C5-4F90-8266-A0E25EFEA6F4}" presName="sibTrans" presStyleCnt="0"/>
      <dgm:spPr/>
    </dgm:pt>
    <dgm:pt modelId="{25FA7A0D-F1D2-4CFE-A43F-1423EFCA4576}" type="pres">
      <dgm:prSet presAssocID="{57C59EBD-6E5B-4115-9D9B-0FFAE0C217C8}" presName="compNode" presStyleCnt="0"/>
      <dgm:spPr/>
    </dgm:pt>
    <dgm:pt modelId="{361B4CD7-B397-404F-A1CD-91D54840C421}" type="pres">
      <dgm:prSet presAssocID="{57C59EBD-6E5B-4115-9D9B-0FFAE0C217C8}" presName="iconBgRect" presStyleLbl="bgShp" presStyleIdx="1" presStyleCnt="2"/>
      <dgm:spPr/>
    </dgm:pt>
    <dgm:pt modelId="{1EDF0943-89DD-4C52-BCCC-FA42F9FCA20E}" type="pres">
      <dgm:prSet presAssocID="{57C59EBD-6E5B-4115-9D9B-0FFAE0C217C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ily Calendar"/>
        </a:ext>
      </dgm:extLst>
    </dgm:pt>
    <dgm:pt modelId="{1044B9D0-2299-4DA9-9A2F-7AFD78E97ADF}" type="pres">
      <dgm:prSet presAssocID="{57C59EBD-6E5B-4115-9D9B-0FFAE0C217C8}" presName="spaceRect" presStyleCnt="0"/>
      <dgm:spPr/>
    </dgm:pt>
    <dgm:pt modelId="{6F0915E3-1FC5-4459-9052-DA174A4F7F57}" type="pres">
      <dgm:prSet presAssocID="{57C59EBD-6E5B-4115-9D9B-0FFAE0C217C8}" presName="textRect" presStyleLbl="revTx" presStyleIdx="1" presStyleCnt="2">
        <dgm:presLayoutVars>
          <dgm:chMax val="1"/>
          <dgm:chPref val="1"/>
        </dgm:presLayoutVars>
      </dgm:prSet>
      <dgm:spPr/>
    </dgm:pt>
  </dgm:ptLst>
  <dgm:cxnLst>
    <dgm:cxn modelId="{6CBF7206-D220-4105-9E6A-63361C45DD6C}" srcId="{FF65CE7A-69BC-4B07-9260-8820E74BC3CE}" destId="{78EA16EE-377C-43FC-A3DA-B92D614B16C8}" srcOrd="0" destOrd="0" parTransId="{D73197C7-8E20-479C-8233-7BB2F223608B}" sibTransId="{9736F32D-75C5-4F90-8266-A0E25EFEA6F4}"/>
    <dgm:cxn modelId="{6954ED2C-0713-4DB7-95A3-D42BDE083168}" srcId="{FF65CE7A-69BC-4B07-9260-8820E74BC3CE}" destId="{57C59EBD-6E5B-4115-9D9B-0FFAE0C217C8}" srcOrd="1" destOrd="0" parTransId="{D67B57AE-A270-47A9-BA20-79248EEA4DF9}" sibTransId="{DCFE4938-3D27-4FFB-A252-E6C8462D9412}"/>
    <dgm:cxn modelId="{78BD3342-A51C-4392-80F2-693BBBA1C35C}" type="presOf" srcId="{78EA16EE-377C-43FC-A3DA-B92D614B16C8}" destId="{43F68B33-3887-44EB-92AC-CD061297522C}" srcOrd="0" destOrd="0" presId="urn:microsoft.com/office/officeart/2018/5/layout/IconCircleLabelList"/>
    <dgm:cxn modelId="{E550F572-FC90-402C-B096-F852AE405960}" type="presOf" srcId="{57C59EBD-6E5B-4115-9D9B-0FFAE0C217C8}" destId="{6F0915E3-1FC5-4459-9052-DA174A4F7F57}" srcOrd="0" destOrd="0" presId="urn:microsoft.com/office/officeart/2018/5/layout/IconCircleLabelList"/>
    <dgm:cxn modelId="{0477FDCD-C38C-44B3-9679-BF3A5EDD45B3}" type="presOf" srcId="{FF65CE7A-69BC-4B07-9260-8820E74BC3CE}" destId="{D87214BC-E68F-421B-87EC-11027E4FF23C}" srcOrd="0" destOrd="0" presId="urn:microsoft.com/office/officeart/2018/5/layout/IconCircleLabelList"/>
    <dgm:cxn modelId="{FB873B7D-516A-4388-974D-63FCE712097A}" type="presParOf" srcId="{D87214BC-E68F-421B-87EC-11027E4FF23C}" destId="{5D2C8097-B73C-4F5C-84D7-AFA0DB1E7D44}" srcOrd="0" destOrd="0" presId="urn:microsoft.com/office/officeart/2018/5/layout/IconCircleLabelList"/>
    <dgm:cxn modelId="{D2A7AB47-7C82-4741-85CE-B2E9532DC422}" type="presParOf" srcId="{5D2C8097-B73C-4F5C-84D7-AFA0DB1E7D44}" destId="{B76526A7-16FD-4D1E-9D1F-D1B58BB1CF3F}" srcOrd="0" destOrd="0" presId="urn:microsoft.com/office/officeart/2018/5/layout/IconCircleLabelList"/>
    <dgm:cxn modelId="{BAD68CC4-3872-40D0-BBD0-126024BD9C1B}" type="presParOf" srcId="{5D2C8097-B73C-4F5C-84D7-AFA0DB1E7D44}" destId="{40144D20-42CE-4D7B-BD7B-E0B7498AC79C}" srcOrd="1" destOrd="0" presId="urn:microsoft.com/office/officeart/2018/5/layout/IconCircleLabelList"/>
    <dgm:cxn modelId="{3241B5DA-96AE-4DDB-BA21-ABACB13F4236}" type="presParOf" srcId="{5D2C8097-B73C-4F5C-84D7-AFA0DB1E7D44}" destId="{99B5CB77-EE50-4AE4-8539-062D73B0FD3E}" srcOrd="2" destOrd="0" presId="urn:microsoft.com/office/officeart/2018/5/layout/IconCircleLabelList"/>
    <dgm:cxn modelId="{F798C4FE-0257-4E55-A6A2-DC38EA7A0926}" type="presParOf" srcId="{5D2C8097-B73C-4F5C-84D7-AFA0DB1E7D44}" destId="{43F68B33-3887-44EB-92AC-CD061297522C}" srcOrd="3" destOrd="0" presId="urn:microsoft.com/office/officeart/2018/5/layout/IconCircleLabelList"/>
    <dgm:cxn modelId="{EBB8A770-3F37-4E86-B774-2FEB2B8C1FEE}" type="presParOf" srcId="{D87214BC-E68F-421B-87EC-11027E4FF23C}" destId="{61D8C1F0-1616-47AC-B06D-8FFE6ED626A5}" srcOrd="1" destOrd="0" presId="urn:microsoft.com/office/officeart/2018/5/layout/IconCircleLabelList"/>
    <dgm:cxn modelId="{1A8FF31B-A0CF-4E4A-B00D-3C81E7421261}" type="presParOf" srcId="{D87214BC-E68F-421B-87EC-11027E4FF23C}" destId="{25FA7A0D-F1D2-4CFE-A43F-1423EFCA4576}" srcOrd="2" destOrd="0" presId="urn:microsoft.com/office/officeart/2018/5/layout/IconCircleLabelList"/>
    <dgm:cxn modelId="{AFF8C684-C457-4151-91D9-183B6A3FC2E4}" type="presParOf" srcId="{25FA7A0D-F1D2-4CFE-A43F-1423EFCA4576}" destId="{361B4CD7-B397-404F-A1CD-91D54840C421}" srcOrd="0" destOrd="0" presId="urn:microsoft.com/office/officeart/2018/5/layout/IconCircleLabelList"/>
    <dgm:cxn modelId="{5E872E2F-864F-4599-8E0A-2749A8192455}" type="presParOf" srcId="{25FA7A0D-F1D2-4CFE-A43F-1423EFCA4576}" destId="{1EDF0943-89DD-4C52-BCCC-FA42F9FCA20E}" srcOrd="1" destOrd="0" presId="urn:microsoft.com/office/officeart/2018/5/layout/IconCircleLabelList"/>
    <dgm:cxn modelId="{A5A62AF4-0EBE-41EB-8BC0-3F61A9E90D38}" type="presParOf" srcId="{25FA7A0D-F1D2-4CFE-A43F-1423EFCA4576}" destId="{1044B9D0-2299-4DA9-9A2F-7AFD78E97ADF}" srcOrd="2" destOrd="0" presId="urn:microsoft.com/office/officeart/2018/5/layout/IconCircleLabelList"/>
    <dgm:cxn modelId="{41F83976-C65D-4926-BDCF-BE504F34B351}" type="presParOf" srcId="{25FA7A0D-F1D2-4CFE-A43F-1423EFCA4576}" destId="{6F0915E3-1FC5-4459-9052-DA174A4F7F5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1EEA4A-06D4-488B-83CF-0D83B19FF061}"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311D6446-603D-4975-BDDA-243621C0CC6E}">
      <dgm:prSet/>
      <dgm:spPr/>
      <dgm:t>
        <a:bodyPr/>
        <a:lstStyle/>
        <a:p>
          <a:pPr>
            <a:lnSpc>
              <a:spcPct val="100000"/>
            </a:lnSpc>
            <a:defRPr b="1"/>
          </a:pPr>
          <a:r>
            <a:rPr lang="en-US"/>
            <a:t>New Fax Number</a:t>
          </a:r>
        </a:p>
      </dgm:t>
    </dgm:pt>
    <dgm:pt modelId="{F7ED6F76-B42C-4CFE-8EBA-6EDFB7D3A7DC}" type="parTrans" cxnId="{8EA10CAE-2CBC-472C-BE09-D5CA5AE101BB}">
      <dgm:prSet/>
      <dgm:spPr/>
      <dgm:t>
        <a:bodyPr/>
        <a:lstStyle/>
        <a:p>
          <a:endParaRPr lang="en-US"/>
        </a:p>
      </dgm:t>
    </dgm:pt>
    <dgm:pt modelId="{450069D8-4563-487F-9F46-A6A44BDD3508}" type="sibTrans" cxnId="{8EA10CAE-2CBC-472C-BE09-D5CA5AE101BB}">
      <dgm:prSet/>
      <dgm:spPr/>
      <dgm:t>
        <a:bodyPr/>
        <a:lstStyle/>
        <a:p>
          <a:endParaRPr lang="en-US"/>
        </a:p>
      </dgm:t>
    </dgm:pt>
    <dgm:pt modelId="{1FD4C18B-3919-4B18-8CF8-2CFC822C68D0}">
      <dgm:prSet/>
      <dgm:spPr/>
      <dgm:t>
        <a:bodyPr/>
        <a:lstStyle/>
        <a:p>
          <a:pPr>
            <a:lnSpc>
              <a:spcPct val="100000"/>
            </a:lnSpc>
          </a:pPr>
          <a:r>
            <a:rPr lang="en-US"/>
            <a:t>857-323-8342</a:t>
          </a:r>
        </a:p>
      </dgm:t>
    </dgm:pt>
    <dgm:pt modelId="{4F161C41-885D-40C8-B8B1-2B5EA8C82F19}" type="parTrans" cxnId="{AE60D033-7A80-44C3-AA7F-8C01F8D12932}">
      <dgm:prSet/>
      <dgm:spPr/>
      <dgm:t>
        <a:bodyPr/>
        <a:lstStyle/>
        <a:p>
          <a:endParaRPr lang="en-US"/>
        </a:p>
      </dgm:t>
    </dgm:pt>
    <dgm:pt modelId="{BE2EDCE5-B6BA-4ED5-97F1-C67BF15633A5}" type="sibTrans" cxnId="{AE60D033-7A80-44C3-AA7F-8C01F8D12932}">
      <dgm:prSet/>
      <dgm:spPr/>
      <dgm:t>
        <a:bodyPr/>
        <a:lstStyle/>
        <a:p>
          <a:endParaRPr lang="en-US"/>
        </a:p>
      </dgm:t>
    </dgm:pt>
    <dgm:pt modelId="{8633AA19-BEAB-4557-B259-0E2DEB8955E0}">
      <dgm:prSet/>
      <dgm:spPr/>
      <dgm:t>
        <a:bodyPr/>
        <a:lstStyle/>
        <a:p>
          <a:pPr>
            <a:lnSpc>
              <a:spcPct val="100000"/>
            </a:lnSpc>
          </a:pPr>
          <a:r>
            <a:rPr lang="en-US" u="sng">
              <a:hlinkClick xmlns:r="http://schemas.openxmlformats.org/officeDocument/2006/relationships" r:id="rId1"/>
            </a:rPr>
            <a:t>www.mass.gov/dph/map</a:t>
          </a:r>
          <a:endParaRPr lang="en-US"/>
        </a:p>
      </dgm:t>
    </dgm:pt>
    <dgm:pt modelId="{11B88289-79C9-46A2-95D2-5846384D0907}" type="parTrans" cxnId="{EDCA605A-F2BA-420A-9EDD-DF37305D44CF}">
      <dgm:prSet/>
      <dgm:spPr/>
      <dgm:t>
        <a:bodyPr/>
        <a:lstStyle/>
        <a:p>
          <a:endParaRPr lang="en-US"/>
        </a:p>
      </dgm:t>
    </dgm:pt>
    <dgm:pt modelId="{107DACA4-2A5E-4F7A-B9B3-263A3E7B35B5}" type="sibTrans" cxnId="{EDCA605A-F2BA-420A-9EDD-DF37305D44CF}">
      <dgm:prSet/>
      <dgm:spPr/>
      <dgm:t>
        <a:bodyPr/>
        <a:lstStyle/>
        <a:p>
          <a:endParaRPr lang="en-US"/>
        </a:p>
      </dgm:t>
    </dgm:pt>
    <dgm:pt modelId="{CBBC3E57-4A99-453F-AFAB-8BFA27CEA37B}">
      <dgm:prSet/>
      <dgm:spPr/>
      <dgm:t>
        <a:bodyPr/>
        <a:lstStyle/>
        <a:p>
          <a:pPr>
            <a:lnSpc>
              <a:spcPct val="100000"/>
            </a:lnSpc>
            <a:defRPr b="1"/>
          </a:pPr>
          <a:r>
            <a:rPr lang="en-US"/>
            <a:t>Secure Email</a:t>
          </a:r>
        </a:p>
      </dgm:t>
    </dgm:pt>
    <dgm:pt modelId="{D6DCACA9-B38A-4DA2-82CE-3D839606A53E}" type="parTrans" cxnId="{56EBD0E7-FF73-4093-B883-A8231216FA5C}">
      <dgm:prSet/>
      <dgm:spPr/>
      <dgm:t>
        <a:bodyPr/>
        <a:lstStyle/>
        <a:p>
          <a:endParaRPr lang="en-US"/>
        </a:p>
      </dgm:t>
    </dgm:pt>
    <dgm:pt modelId="{3C897286-8847-4B30-B5BF-75D57E7B19C2}" type="sibTrans" cxnId="{56EBD0E7-FF73-4093-B883-A8231216FA5C}">
      <dgm:prSet/>
      <dgm:spPr/>
      <dgm:t>
        <a:bodyPr/>
        <a:lstStyle/>
        <a:p>
          <a:endParaRPr lang="en-US"/>
        </a:p>
      </dgm:t>
    </dgm:pt>
    <dgm:pt modelId="{4E22C16D-7A34-4767-A5EB-B6FA30342C74}">
      <dgm:prSet/>
      <dgm:spPr/>
      <dgm:t>
        <a:bodyPr/>
        <a:lstStyle/>
        <a:p>
          <a:pPr>
            <a:lnSpc>
              <a:spcPct val="100000"/>
            </a:lnSpc>
          </a:pPr>
          <a:r>
            <a:rPr lang="en-US"/>
            <a:t>ProofPoint (Preferred Method)</a:t>
          </a:r>
        </a:p>
      </dgm:t>
    </dgm:pt>
    <dgm:pt modelId="{5CD42B49-2D56-4786-ABB3-DFEDA49CA976}" type="parTrans" cxnId="{81DB230A-F30E-4287-B431-B11F1EE99C8B}">
      <dgm:prSet/>
      <dgm:spPr/>
      <dgm:t>
        <a:bodyPr/>
        <a:lstStyle/>
        <a:p>
          <a:endParaRPr lang="en-US"/>
        </a:p>
      </dgm:t>
    </dgm:pt>
    <dgm:pt modelId="{A5AD139C-8A14-4E76-9CE1-15418C6D1E97}" type="sibTrans" cxnId="{81DB230A-F30E-4287-B431-B11F1EE99C8B}">
      <dgm:prSet/>
      <dgm:spPr/>
      <dgm:t>
        <a:bodyPr/>
        <a:lstStyle/>
        <a:p>
          <a:endParaRPr lang="en-US"/>
        </a:p>
      </dgm:t>
    </dgm:pt>
    <dgm:pt modelId="{BDBF262F-71B9-4929-AEA3-8174091C1CD3}">
      <dgm:prSet/>
      <dgm:spPr/>
      <dgm:t>
        <a:bodyPr/>
        <a:lstStyle/>
        <a:p>
          <a:pPr>
            <a:lnSpc>
              <a:spcPct val="100000"/>
            </a:lnSpc>
          </a:pPr>
          <a:r>
            <a:rPr lang="en-US"/>
            <a:t>Contact DPH</a:t>
          </a:r>
        </a:p>
      </dgm:t>
    </dgm:pt>
    <dgm:pt modelId="{C7CE30A2-66D5-4E11-87A9-029B9A20889E}" type="parTrans" cxnId="{E097EA2B-AC2C-4B72-9C28-FFE002687CCE}">
      <dgm:prSet/>
      <dgm:spPr/>
      <dgm:t>
        <a:bodyPr/>
        <a:lstStyle/>
        <a:p>
          <a:endParaRPr lang="en-US"/>
        </a:p>
      </dgm:t>
    </dgm:pt>
    <dgm:pt modelId="{1CECA8F0-8542-4009-9320-719434701A9E}" type="sibTrans" cxnId="{E097EA2B-AC2C-4B72-9C28-FFE002687CCE}">
      <dgm:prSet/>
      <dgm:spPr/>
      <dgm:t>
        <a:bodyPr/>
        <a:lstStyle/>
        <a:p>
          <a:endParaRPr lang="en-US"/>
        </a:p>
      </dgm:t>
    </dgm:pt>
    <dgm:pt modelId="{D515EB62-48F5-4116-A845-54F1CC913F71}">
      <dgm:prSet/>
      <dgm:spPr/>
      <dgm:t>
        <a:bodyPr/>
        <a:lstStyle/>
        <a:p>
          <a:r>
            <a:rPr lang="en-US">
              <a:hlinkClick xmlns:r="http://schemas.openxmlformats.org/officeDocument/2006/relationships" r:id="rId2"/>
            </a:rPr>
            <a:t>Carolyn.Whittemore2@mass.gov</a:t>
          </a:r>
          <a:endParaRPr lang="en-US"/>
        </a:p>
      </dgm:t>
    </dgm:pt>
    <dgm:pt modelId="{E046BE68-5C21-4824-9449-0D255DF9D609}" type="parTrans" cxnId="{E85AA073-DDAD-4096-BBDC-F36BF7DCBD31}">
      <dgm:prSet/>
      <dgm:spPr/>
      <dgm:t>
        <a:bodyPr/>
        <a:lstStyle/>
        <a:p>
          <a:endParaRPr lang="en-US"/>
        </a:p>
      </dgm:t>
    </dgm:pt>
    <dgm:pt modelId="{15CB60D1-C656-4A70-B7E1-631A70B1C8B1}" type="sibTrans" cxnId="{E85AA073-DDAD-4096-BBDC-F36BF7DCBD31}">
      <dgm:prSet/>
      <dgm:spPr/>
      <dgm:t>
        <a:bodyPr/>
        <a:lstStyle/>
        <a:p>
          <a:endParaRPr lang="en-US"/>
        </a:p>
      </dgm:t>
    </dgm:pt>
    <dgm:pt modelId="{35C3C60C-E973-48EB-A85C-26900A22D4DC}">
      <dgm:prSet/>
      <dgm:spPr/>
      <dgm:t>
        <a:bodyPr/>
        <a:lstStyle/>
        <a:p>
          <a:r>
            <a:rPr lang="en-US">
              <a:hlinkClick xmlns:r="http://schemas.openxmlformats.org/officeDocument/2006/relationships" r:id="rId3"/>
            </a:rPr>
            <a:t>Sherri.Manning@mass.gov</a:t>
          </a:r>
          <a:endParaRPr lang="en-US"/>
        </a:p>
      </dgm:t>
    </dgm:pt>
    <dgm:pt modelId="{E8788030-673B-4E33-863E-D5FF054411AB}" type="parTrans" cxnId="{9A10E18B-59D6-4127-918D-E73303C50A82}">
      <dgm:prSet/>
      <dgm:spPr/>
      <dgm:t>
        <a:bodyPr/>
        <a:lstStyle/>
        <a:p>
          <a:endParaRPr lang="en-US"/>
        </a:p>
      </dgm:t>
    </dgm:pt>
    <dgm:pt modelId="{041AB7AD-DABA-434B-A604-805CD5583CCD}" type="sibTrans" cxnId="{9A10E18B-59D6-4127-918D-E73303C50A82}">
      <dgm:prSet/>
      <dgm:spPr/>
      <dgm:t>
        <a:bodyPr/>
        <a:lstStyle/>
        <a:p>
          <a:endParaRPr lang="en-US"/>
        </a:p>
      </dgm:t>
    </dgm:pt>
    <dgm:pt modelId="{49F853ED-A256-475C-8757-0BED20CE8B3E}" type="pres">
      <dgm:prSet presAssocID="{CD1EEA4A-06D4-488B-83CF-0D83B19FF061}" presName="root" presStyleCnt="0">
        <dgm:presLayoutVars>
          <dgm:dir/>
          <dgm:resizeHandles val="exact"/>
        </dgm:presLayoutVars>
      </dgm:prSet>
      <dgm:spPr/>
    </dgm:pt>
    <dgm:pt modelId="{20AD14DF-549C-4792-9F4B-6937B2299C98}" type="pres">
      <dgm:prSet presAssocID="{CBBC3E57-4A99-453F-AFAB-8BFA27CEA37B}" presName="compNode" presStyleCnt="0"/>
      <dgm:spPr/>
    </dgm:pt>
    <dgm:pt modelId="{10B3E8B3-3C33-4D36-88FD-B6539BF85685}" type="pres">
      <dgm:prSet presAssocID="{CBBC3E57-4A99-453F-AFAB-8BFA27CEA37B}" presName="iconRect" presStyleLbl="node1" presStyleIdx="0"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Email"/>
        </a:ext>
      </dgm:extLst>
    </dgm:pt>
    <dgm:pt modelId="{93F0E824-0E69-445A-8569-545E3348D1E2}" type="pres">
      <dgm:prSet presAssocID="{CBBC3E57-4A99-453F-AFAB-8BFA27CEA37B}" presName="iconSpace" presStyleCnt="0"/>
      <dgm:spPr/>
    </dgm:pt>
    <dgm:pt modelId="{95F5B8C6-0746-4DC3-A2D9-8B9C17494EF6}" type="pres">
      <dgm:prSet presAssocID="{CBBC3E57-4A99-453F-AFAB-8BFA27CEA37B}" presName="parTx" presStyleLbl="revTx" presStyleIdx="0" presStyleCnt="4">
        <dgm:presLayoutVars>
          <dgm:chMax val="0"/>
          <dgm:chPref val="0"/>
        </dgm:presLayoutVars>
      </dgm:prSet>
      <dgm:spPr/>
    </dgm:pt>
    <dgm:pt modelId="{4385464F-7AC4-4291-9156-F76CCEFE6FDB}" type="pres">
      <dgm:prSet presAssocID="{CBBC3E57-4A99-453F-AFAB-8BFA27CEA37B}" presName="txSpace" presStyleCnt="0"/>
      <dgm:spPr/>
    </dgm:pt>
    <dgm:pt modelId="{8EB6FDF3-8F5A-4684-A7C3-BE93D02B09E8}" type="pres">
      <dgm:prSet presAssocID="{CBBC3E57-4A99-453F-AFAB-8BFA27CEA37B}" presName="desTx" presStyleLbl="revTx" presStyleIdx="1" presStyleCnt="4">
        <dgm:presLayoutVars/>
      </dgm:prSet>
      <dgm:spPr/>
    </dgm:pt>
    <dgm:pt modelId="{E7710C2B-2AF3-F343-B2C2-88F907F08217}" type="pres">
      <dgm:prSet presAssocID="{3C897286-8847-4B30-B5BF-75D57E7B19C2}" presName="sibTrans" presStyleCnt="0"/>
      <dgm:spPr/>
    </dgm:pt>
    <dgm:pt modelId="{D5F44C49-D243-4001-8BFA-8792A7B671A3}" type="pres">
      <dgm:prSet presAssocID="{311D6446-603D-4975-BDDA-243621C0CC6E}" presName="compNode" presStyleCnt="0"/>
      <dgm:spPr/>
    </dgm:pt>
    <dgm:pt modelId="{AC8C8A78-18AD-4B9A-B449-80E5E3699F73}" type="pres">
      <dgm:prSet presAssocID="{311D6446-603D-4975-BDDA-243621C0CC6E}" presName="iconRect" presStyleLbl="node1" presStyleIdx="1" presStyleCnt="2"/>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Printer"/>
        </a:ext>
      </dgm:extLst>
    </dgm:pt>
    <dgm:pt modelId="{331CE1D4-5873-4F77-92E7-B8E840F62E16}" type="pres">
      <dgm:prSet presAssocID="{311D6446-603D-4975-BDDA-243621C0CC6E}" presName="iconSpace" presStyleCnt="0"/>
      <dgm:spPr/>
    </dgm:pt>
    <dgm:pt modelId="{6B4F9F07-268B-4126-8433-5835B59CD206}" type="pres">
      <dgm:prSet presAssocID="{311D6446-603D-4975-BDDA-243621C0CC6E}" presName="parTx" presStyleLbl="revTx" presStyleIdx="2" presStyleCnt="4">
        <dgm:presLayoutVars>
          <dgm:chMax val="0"/>
          <dgm:chPref val="0"/>
        </dgm:presLayoutVars>
      </dgm:prSet>
      <dgm:spPr/>
    </dgm:pt>
    <dgm:pt modelId="{4BDA9A75-AC2B-4B78-B984-D8C0314F3E76}" type="pres">
      <dgm:prSet presAssocID="{311D6446-603D-4975-BDDA-243621C0CC6E}" presName="txSpace" presStyleCnt="0"/>
      <dgm:spPr/>
    </dgm:pt>
    <dgm:pt modelId="{3E03FC8B-AD70-4AF2-826C-9B4B88CC950F}" type="pres">
      <dgm:prSet presAssocID="{311D6446-603D-4975-BDDA-243621C0CC6E}" presName="desTx" presStyleLbl="revTx" presStyleIdx="3" presStyleCnt="4">
        <dgm:presLayoutVars/>
      </dgm:prSet>
      <dgm:spPr/>
    </dgm:pt>
  </dgm:ptLst>
  <dgm:cxnLst>
    <dgm:cxn modelId="{81DB230A-F30E-4287-B431-B11F1EE99C8B}" srcId="{CBBC3E57-4A99-453F-AFAB-8BFA27CEA37B}" destId="{4E22C16D-7A34-4767-A5EB-B6FA30342C74}" srcOrd="0" destOrd="0" parTransId="{5CD42B49-2D56-4786-ABB3-DFEDA49CA976}" sibTransId="{A5AD139C-8A14-4E76-9CE1-15418C6D1E97}"/>
    <dgm:cxn modelId="{1E862119-8ABF-494E-B76C-A7BFA4B81D91}" type="presOf" srcId="{4E22C16D-7A34-4767-A5EB-B6FA30342C74}" destId="{8EB6FDF3-8F5A-4684-A7C3-BE93D02B09E8}" srcOrd="0" destOrd="0" presId="urn:microsoft.com/office/officeart/2018/2/layout/IconLabelDescriptionList"/>
    <dgm:cxn modelId="{8E8BC51A-1154-4493-BF25-6FF9178334FE}" type="presOf" srcId="{8633AA19-BEAB-4557-B259-0E2DEB8955E0}" destId="{3E03FC8B-AD70-4AF2-826C-9B4B88CC950F}" srcOrd="0" destOrd="1" presId="urn:microsoft.com/office/officeart/2018/2/layout/IconLabelDescriptionList"/>
    <dgm:cxn modelId="{E097EA2B-AC2C-4B72-9C28-FFE002687CCE}" srcId="{CBBC3E57-4A99-453F-AFAB-8BFA27CEA37B}" destId="{BDBF262F-71B9-4929-AEA3-8174091C1CD3}" srcOrd="1" destOrd="0" parTransId="{C7CE30A2-66D5-4E11-87A9-029B9A20889E}" sibTransId="{1CECA8F0-8542-4009-9320-719434701A9E}"/>
    <dgm:cxn modelId="{AE60D033-7A80-44C3-AA7F-8C01F8D12932}" srcId="{311D6446-603D-4975-BDDA-243621C0CC6E}" destId="{1FD4C18B-3919-4B18-8CF8-2CFC822C68D0}" srcOrd="0" destOrd="0" parTransId="{4F161C41-885D-40C8-B8B1-2B5EA8C82F19}" sibTransId="{BE2EDCE5-B6BA-4ED5-97F1-C67BF15633A5}"/>
    <dgm:cxn modelId="{F6F11A47-A716-402B-8807-3DF4410F5CB7}" type="presOf" srcId="{1FD4C18B-3919-4B18-8CF8-2CFC822C68D0}" destId="{3E03FC8B-AD70-4AF2-826C-9B4B88CC950F}" srcOrd="0" destOrd="0" presId="urn:microsoft.com/office/officeart/2018/2/layout/IconLabelDescriptionList"/>
    <dgm:cxn modelId="{5C5A8C4A-0E74-4095-A70F-401213D3EA41}" type="presOf" srcId="{CBBC3E57-4A99-453F-AFAB-8BFA27CEA37B}" destId="{95F5B8C6-0746-4DC3-A2D9-8B9C17494EF6}" srcOrd="0" destOrd="0" presId="urn:microsoft.com/office/officeart/2018/2/layout/IconLabelDescriptionList"/>
    <dgm:cxn modelId="{E85AA073-DDAD-4096-BBDC-F36BF7DCBD31}" srcId="{BDBF262F-71B9-4929-AEA3-8174091C1CD3}" destId="{D515EB62-48F5-4116-A845-54F1CC913F71}" srcOrd="0" destOrd="0" parTransId="{E046BE68-5C21-4824-9449-0D255DF9D609}" sibTransId="{15CB60D1-C656-4A70-B7E1-631A70B1C8B1}"/>
    <dgm:cxn modelId="{1A90A858-8928-4715-9E90-170C2C23C886}" type="presOf" srcId="{D515EB62-48F5-4116-A845-54F1CC913F71}" destId="{8EB6FDF3-8F5A-4684-A7C3-BE93D02B09E8}" srcOrd="0" destOrd="2" presId="urn:microsoft.com/office/officeart/2018/2/layout/IconLabelDescriptionList"/>
    <dgm:cxn modelId="{EDCA605A-F2BA-420A-9EDD-DF37305D44CF}" srcId="{311D6446-603D-4975-BDDA-243621C0CC6E}" destId="{8633AA19-BEAB-4557-B259-0E2DEB8955E0}" srcOrd="1" destOrd="0" parTransId="{11B88289-79C9-46A2-95D2-5846384D0907}" sibTransId="{107DACA4-2A5E-4F7A-B9B3-263A3E7B35B5}"/>
    <dgm:cxn modelId="{9A10E18B-59D6-4127-918D-E73303C50A82}" srcId="{BDBF262F-71B9-4929-AEA3-8174091C1CD3}" destId="{35C3C60C-E973-48EB-A85C-26900A22D4DC}" srcOrd="1" destOrd="0" parTransId="{E8788030-673B-4E33-863E-D5FF054411AB}" sibTransId="{041AB7AD-DABA-434B-A604-805CD5583CCD}"/>
    <dgm:cxn modelId="{09E97BA9-5F1F-42F8-A156-C70FAD7C4308}" type="presOf" srcId="{BDBF262F-71B9-4929-AEA3-8174091C1CD3}" destId="{8EB6FDF3-8F5A-4684-A7C3-BE93D02B09E8}" srcOrd="0" destOrd="1" presId="urn:microsoft.com/office/officeart/2018/2/layout/IconLabelDescriptionList"/>
    <dgm:cxn modelId="{8EA10CAE-2CBC-472C-BE09-D5CA5AE101BB}" srcId="{CD1EEA4A-06D4-488B-83CF-0D83B19FF061}" destId="{311D6446-603D-4975-BDDA-243621C0CC6E}" srcOrd="1" destOrd="0" parTransId="{F7ED6F76-B42C-4CFE-8EBA-6EDFB7D3A7DC}" sibTransId="{450069D8-4563-487F-9F46-A6A44BDD3508}"/>
    <dgm:cxn modelId="{C43CE7B3-990A-4623-8AF4-F36D3839CA4D}" type="presOf" srcId="{311D6446-603D-4975-BDDA-243621C0CC6E}" destId="{6B4F9F07-268B-4126-8433-5835B59CD206}" srcOrd="0" destOrd="0" presId="urn:microsoft.com/office/officeart/2018/2/layout/IconLabelDescriptionList"/>
    <dgm:cxn modelId="{43677DD3-F327-4A0E-911C-2CBFE460CFE3}" type="presOf" srcId="{35C3C60C-E973-48EB-A85C-26900A22D4DC}" destId="{8EB6FDF3-8F5A-4684-A7C3-BE93D02B09E8}" srcOrd="0" destOrd="3" presId="urn:microsoft.com/office/officeart/2018/2/layout/IconLabelDescriptionList"/>
    <dgm:cxn modelId="{56EBD0E7-FF73-4093-B883-A8231216FA5C}" srcId="{CD1EEA4A-06D4-488B-83CF-0D83B19FF061}" destId="{CBBC3E57-4A99-453F-AFAB-8BFA27CEA37B}" srcOrd="0" destOrd="0" parTransId="{D6DCACA9-B38A-4DA2-82CE-3D839606A53E}" sibTransId="{3C897286-8847-4B30-B5BF-75D57E7B19C2}"/>
    <dgm:cxn modelId="{D04D7CFE-2F8F-4849-876D-E6E16EC159D3}" type="presOf" srcId="{CD1EEA4A-06D4-488B-83CF-0D83B19FF061}" destId="{49F853ED-A256-475C-8757-0BED20CE8B3E}" srcOrd="0" destOrd="0" presId="urn:microsoft.com/office/officeart/2018/2/layout/IconLabelDescriptionList"/>
    <dgm:cxn modelId="{1F0C9048-9A89-4CAA-B184-CE8A211F862D}" type="presParOf" srcId="{49F853ED-A256-475C-8757-0BED20CE8B3E}" destId="{20AD14DF-549C-4792-9F4B-6937B2299C98}" srcOrd="0" destOrd="0" presId="urn:microsoft.com/office/officeart/2018/2/layout/IconLabelDescriptionList"/>
    <dgm:cxn modelId="{4C3B88C9-D07F-48F4-B801-C1D055296144}" type="presParOf" srcId="{20AD14DF-549C-4792-9F4B-6937B2299C98}" destId="{10B3E8B3-3C33-4D36-88FD-B6539BF85685}" srcOrd="0" destOrd="0" presId="urn:microsoft.com/office/officeart/2018/2/layout/IconLabelDescriptionList"/>
    <dgm:cxn modelId="{6FCBBA8F-742C-41A2-BD50-0D313159133B}" type="presParOf" srcId="{20AD14DF-549C-4792-9F4B-6937B2299C98}" destId="{93F0E824-0E69-445A-8569-545E3348D1E2}" srcOrd="1" destOrd="0" presId="urn:microsoft.com/office/officeart/2018/2/layout/IconLabelDescriptionList"/>
    <dgm:cxn modelId="{6D1E0D4D-BDA5-4E03-BDC7-3A808E03D02D}" type="presParOf" srcId="{20AD14DF-549C-4792-9F4B-6937B2299C98}" destId="{95F5B8C6-0746-4DC3-A2D9-8B9C17494EF6}" srcOrd="2" destOrd="0" presId="urn:microsoft.com/office/officeart/2018/2/layout/IconLabelDescriptionList"/>
    <dgm:cxn modelId="{CF311F8E-D77A-4509-9B45-959A7FF337FD}" type="presParOf" srcId="{20AD14DF-549C-4792-9F4B-6937B2299C98}" destId="{4385464F-7AC4-4291-9156-F76CCEFE6FDB}" srcOrd="3" destOrd="0" presId="urn:microsoft.com/office/officeart/2018/2/layout/IconLabelDescriptionList"/>
    <dgm:cxn modelId="{F93A05DA-55F7-443A-983C-C896C3C06191}" type="presParOf" srcId="{20AD14DF-549C-4792-9F4B-6937B2299C98}" destId="{8EB6FDF3-8F5A-4684-A7C3-BE93D02B09E8}" srcOrd="4" destOrd="0" presId="urn:microsoft.com/office/officeart/2018/2/layout/IconLabelDescriptionList"/>
    <dgm:cxn modelId="{984E4963-B94C-4B80-BF40-E2AA73E2DBA3}" type="presParOf" srcId="{49F853ED-A256-475C-8757-0BED20CE8B3E}" destId="{E7710C2B-2AF3-F343-B2C2-88F907F08217}" srcOrd="1" destOrd="0" presId="urn:microsoft.com/office/officeart/2018/2/layout/IconLabelDescriptionList"/>
    <dgm:cxn modelId="{3D9C6BA7-50CF-4F96-AB13-BFA010E9FAC0}" type="presParOf" srcId="{49F853ED-A256-475C-8757-0BED20CE8B3E}" destId="{D5F44C49-D243-4001-8BFA-8792A7B671A3}" srcOrd="2" destOrd="0" presId="urn:microsoft.com/office/officeart/2018/2/layout/IconLabelDescriptionList"/>
    <dgm:cxn modelId="{D6C9BE02-5556-4E08-AA32-0384B880A43C}" type="presParOf" srcId="{D5F44C49-D243-4001-8BFA-8792A7B671A3}" destId="{AC8C8A78-18AD-4B9A-B449-80E5E3699F73}" srcOrd="0" destOrd="0" presId="urn:microsoft.com/office/officeart/2018/2/layout/IconLabelDescriptionList"/>
    <dgm:cxn modelId="{74EBE233-900F-408A-AA51-103E33EA117A}" type="presParOf" srcId="{D5F44C49-D243-4001-8BFA-8792A7B671A3}" destId="{331CE1D4-5873-4F77-92E7-B8E840F62E16}" srcOrd="1" destOrd="0" presId="urn:microsoft.com/office/officeart/2018/2/layout/IconLabelDescriptionList"/>
    <dgm:cxn modelId="{067BA21D-CD00-48E4-86BA-E9E363DA2FFE}" type="presParOf" srcId="{D5F44C49-D243-4001-8BFA-8792A7B671A3}" destId="{6B4F9F07-268B-4126-8433-5835B59CD206}" srcOrd="2" destOrd="0" presId="urn:microsoft.com/office/officeart/2018/2/layout/IconLabelDescriptionList"/>
    <dgm:cxn modelId="{2615B494-A9E7-40A9-BC11-A87DA3261A48}" type="presParOf" srcId="{D5F44C49-D243-4001-8BFA-8792A7B671A3}" destId="{4BDA9A75-AC2B-4B78-B984-D8C0314F3E76}" srcOrd="3" destOrd="0" presId="urn:microsoft.com/office/officeart/2018/2/layout/IconLabelDescriptionList"/>
    <dgm:cxn modelId="{5A15BB6E-5009-43B9-B2DB-2B474428FFF2}" type="presParOf" srcId="{D5F44C49-D243-4001-8BFA-8792A7B671A3}" destId="{3E03FC8B-AD70-4AF2-826C-9B4B88CC950F}"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6A2D5F-BD4B-4769-8E06-B223A510F46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E97C2C7-AD9F-4AAE-945B-0C4C68C91743}">
      <dgm:prSet/>
      <dgm:spPr/>
      <dgm:t>
        <a:bodyPr/>
        <a:lstStyle/>
        <a:p>
          <a:pPr>
            <a:lnSpc>
              <a:spcPct val="100000"/>
            </a:lnSpc>
          </a:pPr>
          <a:r>
            <a:rPr lang="en-US"/>
            <a:t>Medication Not Received from Pharmacy</a:t>
          </a:r>
        </a:p>
      </dgm:t>
    </dgm:pt>
    <dgm:pt modelId="{29A8E334-04BB-41F6-889A-02E9D223D903}" type="parTrans" cxnId="{80785980-149E-4972-9214-1A0729486FCA}">
      <dgm:prSet/>
      <dgm:spPr/>
      <dgm:t>
        <a:bodyPr/>
        <a:lstStyle/>
        <a:p>
          <a:endParaRPr lang="en-US"/>
        </a:p>
      </dgm:t>
    </dgm:pt>
    <dgm:pt modelId="{E15D580A-C974-4130-8B9B-C45C3C9202D1}" type="sibTrans" cxnId="{80785980-149E-4972-9214-1A0729486FCA}">
      <dgm:prSet/>
      <dgm:spPr/>
      <dgm:t>
        <a:bodyPr/>
        <a:lstStyle/>
        <a:p>
          <a:endParaRPr lang="en-US"/>
        </a:p>
      </dgm:t>
    </dgm:pt>
    <dgm:pt modelId="{A663688F-9EA7-4747-8454-57A3AD02940D}">
      <dgm:prSet/>
      <dgm:spPr/>
      <dgm:t>
        <a:bodyPr/>
        <a:lstStyle/>
        <a:p>
          <a:pPr>
            <a:lnSpc>
              <a:spcPct val="100000"/>
            </a:lnSpc>
          </a:pPr>
          <a:r>
            <a:rPr lang="en-US"/>
            <a:t>Out of Stock</a:t>
          </a:r>
        </a:p>
      </dgm:t>
    </dgm:pt>
    <dgm:pt modelId="{DFE3BAB2-2C55-48AC-869F-101DAE2B03AD}" type="parTrans" cxnId="{38F2173D-1CE0-4089-900D-780F83719254}">
      <dgm:prSet/>
      <dgm:spPr/>
      <dgm:t>
        <a:bodyPr/>
        <a:lstStyle/>
        <a:p>
          <a:endParaRPr lang="en-US"/>
        </a:p>
      </dgm:t>
    </dgm:pt>
    <dgm:pt modelId="{CDDBE7D4-C9DC-43BC-8514-9FD03A9F87BA}" type="sibTrans" cxnId="{38F2173D-1CE0-4089-900D-780F83719254}">
      <dgm:prSet/>
      <dgm:spPr/>
      <dgm:t>
        <a:bodyPr/>
        <a:lstStyle/>
        <a:p>
          <a:endParaRPr lang="en-US"/>
        </a:p>
      </dgm:t>
    </dgm:pt>
    <dgm:pt modelId="{78CB78E6-9D8C-4DE7-AE04-D6134C7FC3FD}">
      <dgm:prSet/>
      <dgm:spPr/>
      <dgm:t>
        <a:bodyPr/>
        <a:lstStyle/>
        <a:p>
          <a:pPr>
            <a:lnSpc>
              <a:spcPct val="100000"/>
            </a:lnSpc>
          </a:pPr>
          <a:r>
            <a:rPr lang="en-US"/>
            <a:t>Prescription Needed</a:t>
          </a:r>
          <a:r>
            <a:rPr lang="en-US">
              <a:latin typeface="Aptos Display" panose="02110004020202020204"/>
            </a:rPr>
            <a:t> </a:t>
          </a:r>
        </a:p>
      </dgm:t>
    </dgm:pt>
    <dgm:pt modelId="{E712007B-8515-44BE-9EC0-C3F70062C3C5}" type="parTrans" cxnId="{803B37D0-B57F-4F72-A4FC-CD0B1A92E0DF}">
      <dgm:prSet/>
      <dgm:spPr/>
      <dgm:t>
        <a:bodyPr/>
        <a:lstStyle/>
        <a:p>
          <a:endParaRPr lang="en-US"/>
        </a:p>
      </dgm:t>
    </dgm:pt>
    <dgm:pt modelId="{F58A113C-7C4F-4772-AB45-55F1DE61200E}" type="sibTrans" cxnId="{803B37D0-B57F-4F72-A4FC-CD0B1A92E0DF}">
      <dgm:prSet/>
      <dgm:spPr/>
      <dgm:t>
        <a:bodyPr/>
        <a:lstStyle/>
        <a:p>
          <a:endParaRPr lang="en-US"/>
        </a:p>
      </dgm:t>
    </dgm:pt>
    <dgm:pt modelId="{2750D987-C13E-440A-B3AF-A1051B830140}">
      <dgm:prSet/>
      <dgm:spPr/>
      <dgm:t>
        <a:bodyPr/>
        <a:lstStyle/>
        <a:p>
          <a:pPr>
            <a:lnSpc>
              <a:spcPct val="100000"/>
            </a:lnSpc>
          </a:pPr>
          <a:r>
            <a:rPr lang="en-US"/>
            <a:t>Prior Authorization Needed</a:t>
          </a:r>
        </a:p>
      </dgm:t>
    </dgm:pt>
    <dgm:pt modelId="{1646AE92-431B-400C-9B57-D8ACC9C05D54}" type="parTrans" cxnId="{230FAF80-CCBC-4A0E-97E9-C5190A6A40CA}">
      <dgm:prSet/>
      <dgm:spPr/>
      <dgm:t>
        <a:bodyPr/>
        <a:lstStyle/>
        <a:p>
          <a:endParaRPr lang="en-US"/>
        </a:p>
      </dgm:t>
    </dgm:pt>
    <dgm:pt modelId="{B42A78A9-E8B0-4242-A6D4-9D407C4BCCCB}" type="sibTrans" cxnId="{230FAF80-CCBC-4A0E-97E9-C5190A6A40CA}">
      <dgm:prSet/>
      <dgm:spPr/>
      <dgm:t>
        <a:bodyPr/>
        <a:lstStyle/>
        <a:p>
          <a:endParaRPr lang="en-US"/>
        </a:p>
      </dgm:t>
    </dgm:pt>
    <dgm:pt modelId="{8509129A-C46F-4277-9CED-8DAB3B1212CA}">
      <dgm:prSet/>
      <dgm:spPr/>
      <dgm:t>
        <a:bodyPr/>
        <a:lstStyle/>
        <a:p>
          <a:pPr>
            <a:lnSpc>
              <a:spcPct val="100000"/>
            </a:lnSpc>
          </a:pPr>
          <a:r>
            <a:rPr lang="en-US"/>
            <a:t>Contact HCP for</a:t>
          </a:r>
          <a:r>
            <a:rPr lang="en-US">
              <a:latin typeface="Aptos Display" panose="02110004020202020204"/>
            </a:rPr>
            <a:t> Recommendation</a:t>
          </a:r>
          <a:r>
            <a:rPr lang="en-US"/>
            <a:t> Until Available</a:t>
          </a:r>
        </a:p>
      </dgm:t>
    </dgm:pt>
    <dgm:pt modelId="{6773707B-3230-4450-B1EB-FC9CF89DC512}" type="parTrans" cxnId="{851F6D84-B2FF-47D3-9691-9479CE8D1601}">
      <dgm:prSet/>
      <dgm:spPr/>
      <dgm:t>
        <a:bodyPr/>
        <a:lstStyle/>
        <a:p>
          <a:endParaRPr lang="en-US"/>
        </a:p>
      </dgm:t>
    </dgm:pt>
    <dgm:pt modelId="{CC4E5B3C-524C-4D17-A384-A53799D8ED16}" type="sibTrans" cxnId="{851F6D84-B2FF-47D3-9691-9479CE8D1601}">
      <dgm:prSet/>
      <dgm:spPr/>
      <dgm:t>
        <a:bodyPr/>
        <a:lstStyle/>
        <a:p>
          <a:endParaRPr lang="en-US"/>
        </a:p>
      </dgm:t>
    </dgm:pt>
    <dgm:pt modelId="{F62508F1-477A-4D96-AE7A-238FEC3BF2AC}">
      <dgm:prSet/>
      <dgm:spPr/>
      <dgm:t>
        <a:bodyPr/>
        <a:lstStyle/>
        <a:p>
          <a:pPr>
            <a:lnSpc>
              <a:spcPct val="100000"/>
            </a:lnSpc>
          </a:pPr>
          <a:r>
            <a:rPr lang="en-US"/>
            <a:t>If No HCP </a:t>
          </a:r>
          <a:r>
            <a:rPr lang="en-US">
              <a:latin typeface="Aptos Display" panose="02110004020202020204"/>
            </a:rPr>
            <a:t>Recommendation</a:t>
          </a:r>
          <a:r>
            <a:rPr lang="en-US"/>
            <a:t> Obtained</a:t>
          </a:r>
        </a:p>
      </dgm:t>
    </dgm:pt>
    <dgm:pt modelId="{10C9BA00-6C2C-4934-825D-CD60A50BCFDB}" type="parTrans" cxnId="{254C3F21-C05E-4335-AC24-3AFB31F11146}">
      <dgm:prSet/>
      <dgm:spPr/>
      <dgm:t>
        <a:bodyPr/>
        <a:lstStyle/>
        <a:p>
          <a:endParaRPr lang="en-US"/>
        </a:p>
      </dgm:t>
    </dgm:pt>
    <dgm:pt modelId="{45BE4B00-D696-40B4-ABE4-22E1642952E5}" type="sibTrans" cxnId="{254C3F21-C05E-4335-AC24-3AFB31F11146}">
      <dgm:prSet/>
      <dgm:spPr/>
      <dgm:t>
        <a:bodyPr/>
        <a:lstStyle/>
        <a:p>
          <a:endParaRPr lang="en-US"/>
        </a:p>
      </dgm:t>
    </dgm:pt>
    <dgm:pt modelId="{566EB517-FAF4-40B9-942B-F2562303A201}">
      <dgm:prSet/>
      <dgm:spPr/>
      <dgm:t>
        <a:bodyPr/>
        <a:lstStyle/>
        <a:p>
          <a:pPr>
            <a:lnSpc>
              <a:spcPct val="100000"/>
            </a:lnSpc>
          </a:pPr>
          <a:r>
            <a:rPr lang="en-US"/>
            <a:t>For Each Omission Staff Must</a:t>
          </a:r>
          <a:r>
            <a:rPr lang="en-US">
              <a:latin typeface="Aptos Display" panose="02110004020202020204"/>
            </a:rPr>
            <a:t> </a:t>
          </a:r>
          <a:endParaRPr lang="en-US"/>
        </a:p>
      </dgm:t>
    </dgm:pt>
    <dgm:pt modelId="{97F6911B-CBDE-4042-AEEC-003DBD55F563}" type="parTrans" cxnId="{010F94CF-17BF-40CB-87E6-818B32E28204}">
      <dgm:prSet/>
      <dgm:spPr/>
      <dgm:t>
        <a:bodyPr/>
        <a:lstStyle/>
        <a:p>
          <a:endParaRPr lang="en-US"/>
        </a:p>
      </dgm:t>
    </dgm:pt>
    <dgm:pt modelId="{98E013AB-339E-4862-B5BC-9F0F0F3D23B4}" type="sibTrans" cxnId="{010F94CF-17BF-40CB-87E6-818B32E28204}">
      <dgm:prSet/>
      <dgm:spPr/>
      <dgm:t>
        <a:bodyPr/>
        <a:lstStyle/>
        <a:p>
          <a:endParaRPr lang="en-US"/>
        </a:p>
      </dgm:t>
    </dgm:pt>
    <dgm:pt modelId="{FB63D58A-05E1-4FBF-B5AF-507071CEFAD0}">
      <dgm:prSet/>
      <dgm:spPr/>
      <dgm:t>
        <a:bodyPr/>
        <a:lstStyle/>
        <a:p>
          <a:r>
            <a:rPr lang="en-US"/>
            <a:t>Contact a MAP Consultant</a:t>
          </a:r>
        </a:p>
      </dgm:t>
    </dgm:pt>
    <dgm:pt modelId="{9229DCE2-17FF-43B2-ABEF-E9AFAC05AC32}" type="parTrans" cxnId="{BA4B9331-F333-4201-AA6C-8453F84C432E}">
      <dgm:prSet/>
      <dgm:spPr/>
      <dgm:t>
        <a:bodyPr/>
        <a:lstStyle/>
        <a:p>
          <a:endParaRPr lang="en-US"/>
        </a:p>
      </dgm:t>
    </dgm:pt>
    <dgm:pt modelId="{119A6ED7-F5F6-4F0E-9A48-5BE2D69AB793}" type="sibTrans" cxnId="{BA4B9331-F333-4201-AA6C-8453F84C432E}">
      <dgm:prSet/>
      <dgm:spPr/>
      <dgm:t>
        <a:bodyPr/>
        <a:lstStyle/>
        <a:p>
          <a:endParaRPr lang="en-US"/>
        </a:p>
      </dgm:t>
    </dgm:pt>
    <dgm:pt modelId="{35AC196E-6BC3-44CE-82AD-36EC315B8B45}">
      <dgm:prSet/>
      <dgm:spPr/>
      <dgm:t>
        <a:bodyPr/>
        <a:lstStyle/>
        <a:p>
          <a:r>
            <a:rPr lang="en-US"/>
            <a:t>Document</a:t>
          </a:r>
        </a:p>
      </dgm:t>
    </dgm:pt>
    <dgm:pt modelId="{795E62F0-17B8-4071-85DB-94C9EF86D343}" type="parTrans" cxnId="{F297766A-BDE1-42BB-BF69-642E976A0B64}">
      <dgm:prSet/>
      <dgm:spPr/>
      <dgm:t>
        <a:bodyPr/>
        <a:lstStyle/>
        <a:p>
          <a:endParaRPr lang="en-US"/>
        </a:p>
      </dgm:t>
    </dgm:pt>
    <dgm:pt modelId="{A6109AE5-7C12-4420-8070-2398FE25AFD9}" type="sibTrans" cxnId="{F297766A-BDE1-42BB-BF69-642E976A0B64}">
      <dgm:prSet/>
      <dgm:spPr/>
      <dgm:t>
        <a:bodyPr/>
        <a:lstStyle/>
        <a:p>
          <a:endParaRPr lang="en-US"/>
        </a:p>
      </dgm:t>
    </dgm:pt>
    <dgm:pt modelId="{4022BFD8-B3D2-4BB2-A66E-891479A2F6F8}">
      <dgm:prSet phldr="0"/>
      <dgm:spPr/>
      <dgm:t>
        <a:bodyPr/>
        <a:lstStyle/>
        <a:p>
          <a:r>
            <a:rPr lang="en-US">
              <a:latin typeface="Aptos Display" panose="02110004020202020204"/>
            </a:rPr>
            <a:t>Progress Note</a:t>
          </a:r>
        </a:p>
      </dgm:t>
    </dgm:pt>
    <dgm:pt modelId="{42886106-4CA3-4824-AEA4-598D6B033360}" type="parTrans" cxnId="{2F72C946-D47C-4D37-9440-E3010EB62ED9}">
      <dgm:prSet/>
      <dgm:spPr/>
      <dgm:t>
        <a:bodyPr/>
        <a:lstStyle/>
        <a:p>
          <a:endParaRPr lang="en-US"/>
        </a:p>
      </dgm:t>
    </dgm:pt>
    <dgm:pt modelId="{C88CE099-1DDF-4653-BB19-2715DC8E1285}" type="sibTrans" cxnId="{2F72C946-D47C-4D37-9440-E3010EB62ED9}">
      <dgm:prSet/>
      <dgm:spPr/>
      <dgm:t>
        <a:bodyPr/>
        <a:lstStyle/>
        <a:p>
          <a:endParaRPr lang="en-US"/>
        </a:p>
      </dgm:t>
    </dgm:pt>
    <dgm:pt modelId="{26310AA6-53E4-4E4F-8C04-315A1FF8ED9D}">
      <dgm:prSet phldr="0"/>
      <dgm:spPr/>
      <dgm:t>
        <a:bodyPr/>
        <a:lstStyle/>
        <a:p>
          <a:r>
            <a:rPr lang="en-US">
              <a:latin typeface="Aptos Display" panose="02110004020202020204"/>
            </a:rPr>
            <a:t>File MOR</a:t>
          </a:r>
          <a:endParaRPr lang="en-US"/>
        </a:p>
      </dgm:t>
    </dgm:pt>
    <dgm:pt modelId="{40C2A094-860E-4488-8157-7E01E30F3A28}" type="parTrans" cxnId="{9FEDC9B7-1254-492D-927D-7B9CC81C2375}">
      <dgm:prSet/>
      <dgm:spPr/>
      <dgm:t>
        <a:bodyPr/>
        <a:lstStyle/>
        <a:p>
          <a:endParaRPr lang="en-US"/>
        </a:p>
      </dgm:t>
    </dgm:pt>
    <dgm:pt modelId="{0B02AD53-930D-4723-9ECC-ED286ADB87CE}" type="sibTrans" cxnId="{9FEDC9B7-1254-492D-927D-7B9CC81C2375}">
      <dgm:prSet/>
      <dgm:spPr/>
      <dgm:t>
        <a:bodyPr/>
        <a:lstStyle/>
        <a:p>
          <a:endParaRPr lang="en-US"/>
        </a:p>
      </dgm:t>
    </dgm:pt>
    <dgm:pt modelId="{5D3978C7-0890-4BA8-98C5-FCE3B3FD7D56}" type="pres">
      <dgm:prSet presAssocID="{136A2D5F-BD4B-4769-8E06-B223A510F466}" presName="root" presStyleCnt="0">
        <dgm:presLayoutVars>
          <dgm:dir/>
          <dgm:resizeHandles val="exact"/>
        </dgm:presLayoutVars>
      </dgm:prSet>
      <dgm:spPr/>
    </dgm:pt>
    <dgm:pt modelId="{3D837B66-DE1C-4504-BCB9-F878C5782D57}" type="pres">
      <dgm:prSet presAssocID="{8E97C2C7-AD9F-4AAE-945B-0C4C68C91743}" presName="compNode" presStyleCnt="0"/>
      <dgm:spPr/>
    </dgm:pt>
    <dgm:pt modelId="{FB510CEB-AF7A-4079-A3A3-107D88EB014A}" type="pres">
      <dgm:prSet presAssocID="{8E97C2C7-AD9F-4AAE-945B-0C4C68C91743}" presName="bgRect" presStyleLbl="bgShp" presStyleIdx="0" presStyleCnt="3"/>
      <dgm:spPr>
        <a:solidFill>
          <a:schemeClr val="accent4"/>
        </a:solidFill>
        <a:ln>
          <a:solidFill>
            <a:schemeClr val="tx1"/>
          </a:solidFill>
        </a:ln>
      </dgm:spPr>
    </dgm:pt>
    <dgm:pt modelId="{65C12D3F-8FAF-4FA9-8A48-103AFD4206D0}" type="pres">
      <dgm:prSet presAssocID="{8E97C2C7-AD9F-4AAE-945B-0C4C68C9174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7FBB397C-7A36-43BE-8C29-715C89A1E64C}" type="pres">
      <dgm:prSet presAssocID="{8E97C2C7-AD9F-4AAE-945B-0C4C68C91743}" presName="spaceRect" presStyleCnt="0"/>
      <dgm:spPr/>
    </dgm:pt>
    <dgm:pt modelId="{3FB19C03-D3DA-4AC6-91DE-3C058A66F136}" type="pres">
      <dgm:prSet presAssocID="{8E97C2C7-AD9F-4AAE-945B-0C4C68C91743}" presName="parTx" presStyleLbl="revTx" presStyleIdx="0" presStyleCnt="5">
        <dgm:presLayoutVars>
          <dgm:chMax val="0"/>
          <dgm:chPref val="0"/>
        </dgm:presLayoutVars>
      </dgm:prSet>
      <dgm:spPr/>
    </dgm:pt>
    <dgm:pt modelId="{D2572B35-6E1E-4192-9183-DB14621FFFAB}" type="pres">
      <dgm:prSet presAssocID="{8E97C2C7-AD9F-4AAE-945B-0C4C68C91743}" presName="desTx" presStyleLbl="revTx" presStyleIdx="1" presStyleCnt="5">
        <dgm:presLayoutVars/>
      </dgm:prSet>
      <dgm:spPr/>
    </dgm:pt>
    <dgm:pt modelId="{D0281F5B-9098-46AA-8E3E-79CAA997A26D}" type="pres">
      <dgm:prSet presAssocID="{E15D580A-C974-4130-8B9B-C45C3C9202D1}" presName="sibTrans" presStyleCnt="0"/>
      <dgm:spPr/>
    </dgm:pt>
    <dgm:pt modelId="{49D312ED-D631-4348-BA69-0FC813E00EDB}" type="pres">
      <dgm:prSet presAssocID="{8509129A-C46F-4277-9CED-8DAB3B1212CA}" presName="compNode" presStyleCnt="0"/>
      <dgm:spPr/>
    </dgm:pt>
    <dgm:pt modelId="{1F3BB2AA-0BA3-4480-903E-0EDBB16E0B12}" type="pres">
      <dgm:prSet presAssocID="{8509129A-C46F-4277-9CED-8DAB3B1212CA}" presName="bgRect" presStyleLbl="bgShp" presStyleIdx="1" presStyleCnt="3"/>
      <dgm:spPr>
        <a:solidFill>
          <a:schemeClr val="bg2">
            <a:lumMod val="75000"/>
          </a:schemeClr>
        </a:solidFill>
        <a:ln>
          <a:solidFill>
            <a:schemeClr val="tx1"/>
          </a:solidFill>
        </a:ln>
      </dgm:spPr>
    </dgm:pt>
    <dgm:pt modelId="{723A2B26-BC61-42E5-B842-A0FD5F2B10AD}" type="pres">
      <dgm:prSet presAssocID="{8509129A-C46F-4277-9CED-8DAB3B1212C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ceiver"/>
        </a:ext>
      </dgm:extLst>
    </dgm:pt>
    <dgm:pt modelId="{3A83A211-1F0C-4782-BA45-E66F2B588DAA}" type="pres">
      <dgm:prSet presAssocID="{8509129A-C46F-4277-9CED-8DAB3B1212CA}" presName="spaceRect" presStyleCnt="0"/>
      <dgm:spPr/>
    </dgm:pt>
    <dgm:pt modelId="{CD062F8B-B611-4B0F-91F1-ECE8C2D2A285}" type="pres">
      <dgm:prSet presAssocID="{8509129A-C46F-4277-9CED-8DAB3B1212CA}" presName="parTx" presStyleLbl="revTx" presStyleIdx="2" presStyleCnt="5">
        <dgm:presLayoutVars>
          <dgm:chMax val="0"/>
          <dgm:chPref val="0"/>
        </dgm:presLayoutVars>
      </dgm:prSet>
      <dgm:spPr/>
    </dgm:pt>
    <dgm:pt modelId="{0454215C-9368-45DC-8060-F8AA4904DCCB}" type="pres">
      <dgm:prSet presAssocID="{CC4E5B3C-524C-4D17-A384-A53799D8ED16}" presName="sibTrans" presStyleCnt="0"/>
      <dgm:spPr/>
    </dgm:pt>
    <dgm:pt modelId="{4092AE39-DA01-42E6-AEA9-4D35C60C90CC}" type="pres">
      <dgm:prSet presAssocID="{F62508F1-477A-4D96-AE7A-238FEC3BF2AC}" presName="compNode" presStyleCnt="0"/>
      <dgm:spPr/>
    </dgm:pt>
    <dgm:pt modelId="{05581A2D-DE99-4FEE-B2C9-0B8DB04473EF}" type="pres">
      <dgm:prSet presAssocID="{F62508F1-477A-4D96-AE7A-238FEC3BF2AC}" presName="bgRect" presStyleLbl="bgShp" presStyleIdx="2" presStyleCnt="3"/>
      <dgm:spPr>
        <a:solidFill>
          <a:schemeClr val="accent2"/>
        </a:solidFill>
        <a:ln>
          <a:solidFill>
            <a:schemeClr val="tx1"/>
          </a:solidFill>
        </a:ln>
      </dgm:spPr>
    </dgm:pt>
    <dgm:pt modelId="{64E7B7B6-A688-49EB-AB28-53A19F6717C4}" type="pres">
      <dgm:prSet presAssocID="{F62508F1-477A-4D96-AE7A-238FEC3BF2A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FBFF9A4-0E8E-40A4-BDEC-4E83B551076B}" type="pres">
      <dgm:prSet presAssocID="{F62508F1-477A-4D96-AE7A-238FEC3BF2AC}" presName="spaceRect" presStyleCnt="0"/>
      <dgm:spPr/>
    </dgm:pt>
    <dgm:pt modelId="{E517D550-F995-4B19-B51F-A7F398909ED1}" type="pres">
      <dgm:prSet presAssocID="{F62508F1-477A-4D96-AE7A-238FEC3BF2AC}" presName="parTx" presStyleLbl="revTx" presStyleIdx="3" presStyleCnt="5">
        <dgm:presLayoutVars>
          <dgm:chMax val="0"/>
          <dgm:chPref val="0"/>
        </dgm:presLayoutVars>
      </dgm:prSet>
      <dgm:spPr/>
    </dgm:pt>
    <dgm:pt modelId="{C0238F52-B8CE-4F65-BD1A-03CE558467C2}" type="pres">
      <dgm:prSet presAssocID="{F62508F1-477A-4D96-AE7A-238FEC3BF2AC}" presName="desTx" presStyleLbl="revTx" presStyleIdx="4" presStyleCnt="5">
        <dgm:presLayoutVars/>
      </dgm:prSet>
      <dgm:spPr/>
    </dgm:pt>
  </dgm:ptLst>
  <dgm:cxnLst>
    <dgm:cxn modelId="{9564160D-C885-4556-A498-E2B286E2DCA6}" type="presOf" srcId="{FB63D58A-05E1-4FBF-B5AF-507071CEFAD0}" destId="{C0238F52-B8CE-4F65-BD1A-03CE558467C2}" srcOrd="0" destOrd="1" presId="urn:microsoft.com/office/officeart/2018/2/layout/IconVerticalSolidList"/>
    <dgm:cxn modelId="{C4050A10-C98A-4739-AF0A-9C336ECBECED}" type="presOf" srcId="{2750D987-C13E-440A-B3AF-A1051B830140}" destId="{D2572B35-6E1E-4192-9183-DB14621FFFAB}" srcOrd="0" destOrd="2" presId="urn:microsoft.com/office/officeart/2018/2/layout/IconVerticalSolidList"/>
    <dgm:cxn modelId="{BEE21B10-EA50-46EE-9E09-7419E6F8A962}" type="presOf" srcId="{F62508F1-477A-4D96-AE7A-238FEC3BF2AC}" destId="{E517D550-F995-4B19-B51F-A7F398909ED1}" srcOrd="0" destOrd="0" presId="urn:microsoft.com/office/officeart/2018/2/layout/IconVerticalSolidList"/>
    <dgm:cxn modelId="{B20F9F1C-3A25-496E-A6AD-5FD095F0E4F7}" type="presOf" srcId="{78CB78E6-9D8C-4DE7-AE04-D6134C7FC3FD}" destId="{D2572B35-6E1E-4192-9183-DB14621FFFAB}" srcOrd="0" destOrd="1" presId="urn:microsoft.com/office/officeart/2018/2/layout/IconVerticalSolidList"/>
    <dgm:cxn modelId="{254C3F21-C05E-4335-AC24-3AFB31F11146}" srcId="{136A2D5F-BD4B-4769-8E06-B223A510F466}" destId="{F62508F1-477A-4D96-AE7A-238FEC3BF2AC}" srcOrd="2" destOrd="0" parTransId="{10C9BA00-6C2C-4934-825D-CD60A50BCFDB}" sibTransId="{45BE4B00-D696-40B4-ABE4-22E1642952E5}"/>
    <dgm:cxn modelId="{BA4B9331-F333-4201-AA6C-8453F84C432E}" srcId="{566EB517-FAF4-40B9-942B-F2562303A201}" destId="{FB63D58A-05E1-4FBF-B5AF-507071CEFAD0}" srcOrd="0" destOrd="0" parTransId="{9229DCE2-17FF-43B2-ABEF-E9AFAC05AC32}" sibTransId="{119A6ED7-F5F6-4F0E-9A48-5BE2D69AB793}"/>
    <dgm:cxn modelId="{B596DA32-9C82-4A10-AF7E-26B22B09225E}" type="presOf" srcId="{566EB517-FAF4-40B9-942B-F2562303A201}" destId="{C0238F52-B8CE-4F65-BD1A-03CE558467C2}" srcOrd="0" destOrd="0" presId="urn:microsoft.com/office/officeart/2018/2/layout/IconVerticalSolidList"/>
    <dgm:cxn modelId="{2481ED32-4CC5-4404-B4ED-8FAC5C4DCCD8}" type="presOf" srcId="{8E97C2C7-AD9F-4AAE-945B-0C4C68C91743}" destId="{3FB19C03-D3DA-4AC6-91DE-3C058A66F136}" srcOrd="0" destOrd="0" presId="urn:microsoft.com/office/officeart/2018/2/layout/IconVerticalSolidList"/>
    <dgm:cxn modelId="{3673133A-A02E-4C5A-A966-A41E27A3A9FA}" type="presOf" srcId="{8509129A-C46F-4277-9CED-8DAB3B1212CA}" destId="{CD062F8B-B611-4B0F-91F1-ECE8C2D2A285}" srcOrd="0" destOrd="0" presId="urn:microsoft.com/office/officeart/2018/2/layout/IconVerticalSolidList"/>
    <dgm:cxn modelId="{7F77593A-B21B-436D-9F73-7E55562C1940}" type="presOf" srcId="{26310AA6-53E4-4E4F-8C04-315A1FF8ED9D}" destId="{C0238F52-B8CE-4F65-BD1A-03CE558467C2}" srcOrd="0" destOrd="4" presId="urn:microsoft.com/office/officeart/2018/2/layout/IconVerticalSolidList"/>
    <dgm:cxn modelId="{38F2173D-1CE0-4089-900D-780F83719254}" srcId="{8E97C2C7-AD9F-4AAE-945B-0C4C68C91743}" destId="{A663688F-9EA7-4747-8454-57A3AD02940D}" srcOrd="0" destOrd="0" parTransId="{DFE3BAB2-2C55-48AC-869F-101DAE2B03AD}" sibTransId="{CDDBE7D4-C9DC-43BC-8514-9FD03A9F87BA}"/>
    <dgm:cxn modelId="{2F72C946-D47C-4D37-9440-E3010EB62ED9}" srcId="{35AC196E-6BC3-44CE-82AD-36EC315B8B45}" destId="{4022BFD8-B3D2-4BB2-A66E-891479A2F6F8}" srcOrd="0" destOrd="0" parTransId="{42886106-4CA3-4824-AEA4-598D6B033360}" sibTransId="{C88CE099-1DDF-4653-BB19-2715DC8E1285}"/>
    <dgm:cxn modelId="{F297766A-BDE1-42BB-BF69-642E976A0B64}" srcId="{566EB517-FAF4-40B9-942B-F2562303A201}" destId="{35AC196E-6BC3-44CE-82AD-36EC315B8B45}" srcOrd="1" destOrd="0" parTransId="{795E62F0-17B8-4071-85DB-94C9EF86D343}" sibTransId="{A6109AE5-7C12-4420-8070-2398FE25AFD9}"/>
    <dgm:cxn modelId="{53BE7B56-A7BE-42CB-B3BD-EFD96837D6B2}" type="presOf" srcId="{136A2D5F-BD4B-4769-8E06-B223A510F466}" destId="{5D3978C7-0890-4BA8-98C5-FCE3B3FD7D56}" srcOrd="0" destOrd="0" presId="urn:microsoft.com/office/officeart/2018/2/layout/IconVerticalSolidList"/>
    <dgm:cxn modelId="{80785980-149E-4972-9214-1A0729486FCA}" srcId="{136A2D5F-BD4B-4769-8E06-B223A510F466}" destId="{8E97C2C7-AD9F-4AAE-945B-0C4C68C91743}" srcOrd="0" destOrd="0" parTransId="{29A8E334-04BB-41F6-889A-02E9D223D903}" sibTransId="{E15D580A-C974-4130-8B9B-C45C3C9202D1}"/>
    <dgm:cxn modelId="{230FAF80-CCBC-4A0E-97E9-C5190A6A40CA}" srcId="{8E97C2C7-AD9F-4AAE-945B-0C4C68C91743}" destId="{2750D987-C13E-440A-B3AF-A1051B830140}" srcOrd="2" destOrd="0" parTransId="{1646AE92-431B-400C-9B57-D8ACC9C05D54}" sibTransId="{B42A78A9-E8B0-4242-A6D4-9D407C4BCCCB}"/>
    <dgm:cxn modelId="{851F6D84-B2FF-47D3-9691-9479CE8D1601}" srcId="{136A2D5F-BD4B-4769-8E06-B223A510F466}" destId="{8509129A-C46F-4277-9CED-8DAB3B1212CA}" srcOrd="1" destOrd="0" parTransId="{6773707B-3230-4450-B1EB-FC9CF89DC512}" sibTransId="{CC4E5B3C-524C-4D17-A384-A53799D8ED16}"/>
    <dgm:cxn modelId="{BAC324A1-9186-4C03-9EEA-B3EBB492E07B}" type="presOf" srcId="{A663688F-9EA7-4747-8454-57A3AD02940D}" destId="{D2572B35-6E1E-4192-9183-DB14621FFFAB}" srcOrd="0" destOrd="0" presId="urn:microsoft.com/office/officeart/2018/2/layout/IconVerticalSolidList"/>
    <dgm:cxn modelId="{52B530A2-FFE4-4B75-94F9-8EA4C5E86EB7}" type="presOf" srcId="{4022BFD8-B3D2-4BB2-A66E-891479A2F6F8}" destId="{C0238F52-B8CE-4F65-BD1A-03CE558467C2}" srcOrd="0" destOrd="3" presId="urn:microsoft.com/office/officeart/2018/2/layout/IconVerticalSolidList"/>
    <dgm:cxn modelId="{9FEDC9B7-1254-492D-927D-7B9CC81C2375}" srcId="{566EB517-FAF4-40B9-942B-F2562303A201}" destId="{26310AA6-53E4-4E4F-8C04-315A1FF8ED9D}" srcOrd="2" destOrd="0" parTransId="{40C2A094-860E-4488-8157-7E01E30F3A28}" sibTransId="{0B02AD53-930D-4723-9ECC-ED286ADB87CE}"/>
    <dgm:cxn modelId="{010F94CF-17BF-40CB-87E6-818B32E28204}" srcId="{F62508F1-477A-4D96-AE7A-238FEC3BF2AC}" destId="{566EB517-FAF4-40B9-942B-F2562303A201}" srcOrd="0" destOrd="0" parTransId="{97F6911B-CBDE-4042-AEEC-003DBD55F563}" sibTransId="{98E013AB-339E-4862-B5BC-9F0F0F3D23B4}"/>
    <dgm:cxn modelId="{803B37D0-B57F-4F72-A4FC-CD0B1A92E0DF}" srcId="{8E97C2C7-AD9F-4AAE-945B-0C4C68C91743}" destId="{78CB78E6-9D8C-4DE7-AE04-D6134C7FC3FD}" srcOrd="1" destOrd="0" parTransId="{E712007B-8515-44BE-9EC0-C3F70062C3C5}" sibTransId="{F58A113C-7C4F-4772-AB45-55F1DE61200E}"/>
    <dgm:cxn modelId="{33F336ED-5807-405D-8AAB-48D80A17D3EA}" type="presOf" srcId="{35AC196E-6BC3-44CE-82AD-36EC315B8B45}" destId="{C0238F52-B8CE-4F65-BD1A-03CE558467C2}" srcOrd="0" destOrd="2" presId="urn:microsoft.com/office/officeart/2018/2/layout/IconVerticalSolidList"/>
    <dgm:cxn modelId="{E8EE4ACB-43DF-46EB-9E49-2A710B3D8526}" type="presParOf" srcId="{5D3978C7-0890-4BA8-98C5-FCE3B3FD7D56}" destId="{3D837B66-DE1C-4504-BCB9-F878C5782D57}" srcOrd="0" destOrd="0" presId="urn:microsoft.com/office/officeart/2018/2/layout/IconVerticalSolidList"/>
    <dgm:cxn modelId="{5ADA7411-1373-4E67-B5D3-EA2592B74604}" type="presParOf" srcId="{3D837B66-DE1C-4504-BCB9-F878C5782D57}" destId="{FB510CEB-AF7A-4079-A3A3-107D88EB014A}" srcOrd="0" destOrd="0" presId="urn:microsoft.com/office/officeart/2018/2/layout/IconVerticalSolidList"/>
    <dgm:cxn modelId="{19D87EC7-D727-47C0-906A-831BE976FE9C}" type="presParOf" srcId="{3D837B66-DE1C-4504-BCB9-F878C5782D57}" destId="{65C12D3F-8FAF-4FA9-8A48-103AFD4206D0}" srcOrd="1" destOrd="0" presId="urn:microsoft.com/office/officeart/2018/2/layout/IconVerticalSolidList"/>
    <dgm:cxn modelId="{06670ED2-8291-4EC1-A5E2-861CA89AD45D}" type="presParOf" srcId="{3D837B66-DE1C-4504-BCB9-F878C5782D57}" destId="{7FBB397C-7A36-43BE-8C29-715C89A1E64C}" srcOrd="2" destOrd="0" presId="urn:microsoft.com/office/officeart/2018/2/layout/IconVerticalSolidList"/>
    <dgm:cxn modelId="{6BF8AD0E-C514-445F-B39D-E1EAC625AA2E}" type="presParOf" srcId="{3D837B66-DE1C-4504-BCB9-F878C5782D57}" destId="{3FB19C03-D3DA-4AC6-91DE-3C058A66F136}" srcOrd="3" destOrd="0" presId="urn:microsoft.com/office/officeart/2018/2/layout/IconVerticalSolidList"/>
    <dgm:cxn modelId="{2892230A-8C52-4B27-897B-AC5180C80C62}" type="presParOf" srcId="{3D837B66-DE1C-4504-BCB9-F878C5782D57}" destId="{D2572B35-6E1E-4192-9183-DB14621FFFAB}" srcOrd="4" destOrd="0" presId="urn:microsoft.com/office/officeart/2018/2/layout/IconVerticalSolidList"/>
    <dgm:cxn modelId="{0266ACAD-E1C1-443D-8439-D2882F0E2511}" type="presParOf" srcId="{5D3978C7-0890-4BA8-98C5-FCE3B3FD7D56}" destId="{D0281F5B-9098-46AA-8E3E-79CAA997A26D}" srcOrd="1" destOrd="0" presId="urn:microsoft.com/office/officeart/2018/2/layout/IconVerticalSolidList"/>
    <dgm:cxn modelId="{600B7518-F1C2-4B5A-988F-91D75449AAE8}" type="presParOf" srcId="{5D3978C7-0890-4BA8-98C5-FCE3B3FD7D56}" destId="{49D312ED-D631-4348-BA69-0FC813E00EDB}" srcOrd="2" destOrd="0" presId="urn:microsoft.com/office/officeart/2018/2/layout/IconVerticalSolidList"/>
    <dgm:cxn modelId="{CD7BEF00-59B5-4D8F-A3C5-16EC61116AC3}" type="presParOf" srcId="{49D312ED-D631-4348-BA69-0FC813E00EDB}" destId="{1F3BB2AA-0BA3-4480-903E-0EDBB16E0B12}" srcOrd="0" destOrd="0" presId="urn:microsoft.com/office/officeart/2018/2/layout/IconVerticalSolidList"/>
    <dgm:cxn modelId="{02D50CC2-5192-48B2-B4B3-A48D2274B0B1}" type="presParOf" srcId="{49D312ED-D631-4348-BA69-0FC813E00EDB}" destId="{723A2B26-BC61-42E5-B842-A0FD5F2B10AD}" srcOrd="1" destOrd="0" presId="urn:microsoft.com/office/officeart/2018/2/layout/IconVerticalSolidList"/>
    <dgm:cxn modelId="{DCD7CE4F-D535-4789-B664-CFD254DBAF49}" type="presParOf" srcId="{49D312ED-D631-4348-BA69-0FC813E00EDB}" destId="{3A83A211-1F0C-4782-BA45-E66F2B588DAA}" srcOrd="2" destOrd="0" presId="urn:microsoft.com/office/officeart/2018/2/layout/IconVerticalSolidList"/>
    <dgm:cxn modelId="{EE08164E-18BC-4126-910A-6BC74715B1B2}" type="presParOf" srcId="{49D312ED-D631-4348-BA69-0FC813E00EDB}" destId="{CD062F8B-B611-4B0F-91F1-ECE8C2D2A285}" srcOrd="3" destOrd="0" presId="urn:microsoft.com/office/officeart/2018/2/layout/IconVerticalSolidList"/>
    <dgm:cxn modelId="{1B6B99C6-9623-46FD-8C5E-9ED6E538382D}" type="presParOf" srcId="{5D3978C7-0890-4BA8-98C5-FCE3B3FD7D56}" destId="{0454215C-9368-45DC-8060-F8AA4904DCCB}" srcOrd="3" destOrd="0" presId="urn:microsoft.com/office/officeart/2018/2/layout/IconVerticalSolidList"/>
    <dgm:cxn modelId="{FF489014-55BF-438C-B71C-C48733D924B9}" type="presParOf" srcId="{5D3978C7-0890-4BA8-98C5-FCE3B3FD7D56}" destId="{4092AE39-DA01-42E6-AEA9-4D35C60C90CC}" srcOrd="4" destOrd="0" presId="urn:microsoft.com/office/officeart/2018/2/layout/IconVerticalSolidList"/>
    <dgm:cxn modelId="{18B33CDE-2185-44F6-853C-C322679CE71B}" type="presParOf" srcId="{4092AE39-DA01-42E6-AEA9-4D35C60C90CC}" destId="{05581A2D-DE99-4FEE-B2C9-0B8DB04473EF}" srcOrd="0" destOrd="0" presId="urn:microsoft.com/office/officeart/2018/2/layout/IconVerticalSolidList"/>
    <dgm:cxn modelId="{3749F06B-98AD-4FA9-B827-F39DFC505FA2}" type="presParOf" srcId="{4092AE39-DA01-42E6-AEA9-4D35C60C90CC}" destId="{64E7B7B6-A688-49EB-AB28-53A19F6717C4}" srcOrd="1" destOrd="0" presId="urn:microsoft.com/office/officeart/2018/2/layout/IconVerticalSolidList"/>
    <dgm:cxn modelId="{D19DF6F7-4959-4270-B462-287DA576271C}" type="presParOf" srcId="{4092AE39-DA01-42E6-AEA9-4D35C60C90CC}" destId="{1FBFF9A4-0E8E-40A4-BDEC-4E83B551076B}" srcOrd="2" destOrd="0" presId="urn:microsoft.com/office/officeart/2018/2/layout/IconVerticalSolidList"/>
    <dgm:cxn modelId="{798F1A2B-265E-4487-B5A4-90A0990AF986}" type="presParOf" srcId="{4092AE39-DA01-42E6-AEA9-4D35C60C90CC}" destId="{E517D550-F995-4B19-B51F-A7F398909ED1}" srcOrd="3" destOrd="0" presId="urn:microsoft.com/office/officeart/2018/2/layout/IconVerticalSolidList"/>
    <dgm:cxn modelId="{C5FDBF7C-E7DA-4A21-9169-DA8FFF0A3491}" type="presParOf" srcId="{4092AE39-DA01-42E6-AEA9-4D35C60C90CC}" destId="{C0238F52-B8CE-4F65-BD1A-03CE558467C2}"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CEAE5A-E6B6-4E18-A276-797A412D62F7}"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61BB814B-0E93-4228-B757-CAB6EEC05971}">
      <dgm:prSet/>
      <dgm:spPr/>
      <dgm:t>
        <a:bodyPr/>
        <a:lstStyle/>
        <a:p>
          <a:r>
            <a:rPr lang="en-US"/>
            <a:t>Look for Green Check Mark</a:t>
          </a:r>
        </a:p>
      </dgm:t>
    </dgm:pt>
    <dgm:pt modelId="{B0216C32-408D-401E-8BC6-4450F48060E4}" type="parTrans" cxnId="{D19F0523-7FB2-4BBB-BC91-061747F9FAB8}">
      <dgm:prSet/>
      <dgm:spPr/>
      <dgm:t>
        <a:bodyPr/>
        <a:lstStyle/>
        <a:p>
          <a:endParaRPr lang="en-US"/>
        </a:p>
      </dgm:t>
    </dgm:pt>
    <dgm:pt modelId="{A7DCF91C-24FC-4ECA-856E-2939D7786737}" type="sibTrans" cxnId="{D19F0523-7FB2-4BBB-BC91-061747F9FAB8}">
      <dgm:prSet/>
      <dgm:spPr/>
      <dgm:t>
        <a:bodyPr/>
        <a:lstStyle/>
        <a:p>
          <a:endParaRPr lang="en-US"/>
        </a:p>
      </dgm:t>
    </dgm:pt>
    <dgm:pt modelId="{C343760A-97F5-458E-A64E-91E1420016A2}">
      <dgm:prSet/>
      <dgm:spPr/>
      <dgm:t>
        <a:bodyPr/>
        <a:lstStyle/>
        <a:p>
          <a:r>
            <a:rPr lang="en-US"/>
            <a:t>Printout Certificate of Completion</a:t>
          </a:r>
        </a:p>
      </dgm:t>
    </dgm:pt>
    <dgm:pt modelId="{9D5D7C6D-42EB-4E5D-A51A-A6787180D290}" type="parTrans" cxnId="{D6A6F4DA-D0A3-48E6-86DC-4E81354AEA2B}">
      <dgm:prSet/>
      <dgm:spPr/>
      <dgm:t>
        <a:bodyPr/>
        <a:lstStyle/>
        <a:p>
          <a:endParaRPr lang="en-US"/>
        </a:p>
      </dgm:t>
    </dgm:pt>
    <dgm:pt modelId="{27220215-A0A4-4C97-8F8F-672683A3E68A}" type="sibTrans" cxnId="{D6A6F4DA-D0A3-48E6-86DC-4E81354AEA2B}">
      <dgm:prSet/>
      <dgm:spPr/>
      <dgm:t>
        <a:bodyPr/>
        <a:lstStyle/>
        <a:p>
          <a:endParaRPr lang="en-US"/>
        </a:p>
      </dgm:t>
    </dgm:pt>
    <dgm:pt modelId="{47B2A745-F834-4D40-9B01-3643B89CE852}" type="pres">
      <dgm:prSet presAssocID="{14CEAE5A-E6B6-4E18-A276-797A412D62F7}" presName="linear" presStyleCnt="0">
        <dgm:presLayoutVars>
          <dgm:dir/>
          <dgm:animLvl val="lvl"/>
          <dgm:resizeHandles val="exact"/>
        </dgm:presLayoutVars>
      </dgm:prSet>
      <dgm:spPr/>
    </dgm:pt>
    <dgm:pt modelId="{F59778B8-B1A0-FC43-8073-29120F7D2647}" type="pres">
      <dgm:prSet presAssocID="{61BB814B-0E93-4228-B757-CAB6EEC05971}" presName="parentLin" presStyleCnt="0"/>
      <dgm:spPr/>
    </dgm:pt>
    <dgm:pt modelId="{4FABC8C2-BE09-6D4D-B537-6EF79AF531A8}" type="pres">
      <dgm:prSet presAssocID="{61BB814B-0E93-4228-B757-CAB6EEC05971}" presName="parentLeftMargin" presStyleLbl="node1" presStyleIdx="0" presStyleCnt="2"/>
      <dgm:spPr/>
    </dgm:pt>
    <dgm:pt modelId="{A7842120-77A7-DD45-AEB5-79F10ED9CDDA}" type="pres">
      <dgm:prSet presAssocID="{61BB814B-0E93-4228-B757-CAB6EEC05971}" presName="parentText" presStyleLbl="node1" presStyleIdx="0" presStyleCnt="2">
        <dgm:presLayoutVars>
          <dgm:chMax val="0"/>
          <dgm:bulletEnabled val="1"/>
        </dgm:presLayoutVars>
      </dgm:prSet>
      <dgm:spPr/>
    </dgm:pt>
    <dgm:pt modelId="{40358BED-A058-BF48-B93F-1B67FE63FAFF}" type="pres">
      <dgm:prSet presAssocID="{61BB814B-0E93-4228-B757-CAB6EEC05971}" presName="negativeSpace" presStyleCnt="0"/>
      <dgm:spPr/>
    </dgm:pt>
    <dgm:pt modelId="{D8A20AED-A5AC-0E4D-919D-38DF4F1BD8DC}" type="pres">
      <dgm:prSet presAssocID="{61BB814B-0E93-4228-B757-CAB6EEC05971}" presName="childText" presStyleLbl="conFgAcc1" presStyleIdx="0" presStyleCnt="2">
        <dgm:presLayoutVars>
          <dgm:bulletEnabled val="1"/>
        </dgm:presLayoutVars>
      </dgm:prSet>
      <dgm:spPr/>
    </dgm:pt>
    <dgm:pt modelId="{E853CDD7-D073-504A-96DC-F4A3B54E916C}" type="pres">
      <dgm:prSet presAssocID="{A7DCF91C-24FC-4ECA-856E-2939D7786737}" presName="spaceBetweenRectangles" presStyleCnt="0"/>
      <dgm:spPr/>
    </dgm:pt>
    <dgm:pt modelId="{0C142B13-4734-4D49-96D6-F2F9BD3A59B1}" type="pres">
      <dgm:prSet presAssocID="{C343760A-97F5-458E-A64E-91E1420016A2}" presName="parentLin" presStyleCnt="0"/>
      <dgm:spPr/>
    </dgm:pt>
    <dgm:pt modelId="{7958C3B9-5F44-0B41-BF26-34324ACCB92E}" type="pres">
      <dgm:prSet presAssocID="{C343760A-97F5-458E-A64E-91E1420016A2}" presName="parentLeftMargin" presStyleLbl="node1" presStyleIdx="0" presStyleCnt="2"/>
      <dgm:spPr/>
    </dgm:pt>
    <dgm:pt modelId="{77065455-58A6-4848-A6D5-20AFC45688CE}" type="pres">
      <dgm:prSet presAssocID="{C343760A-97F5-458E-A64E-91E1420016A2}" presName="parentText" presStyleLbl="node1" presStyleIdx="1" presStyleCnt="2">
        <dgm:presLayoutVars>
          <dgm:chMax val="0"/>
          <dgm:bulletEnabled val="1"/>
        </dgm:presLayoutVars>
      </dgm:prSet>
      <dgm:spPr/>
    </dgm:pt>
    <dgm:pt modelId="{9B7B5A96-3738-4944-B208-86DCD71CF7D2}" type="pres">
      <dgm:prSet presAssocID="{C343760A-97F5-458E-A64E-91E1420016A2}" presName="negativeSpace" presStyleCnt="0"/>
      <dgm:spPr/>
    </dgm:pt>
    <dgm:pt modelId="{CDA807A3-F52F-BB47-BCAB-CE42E201C2F9}" type="pres">
      <dgm:prSet presAssocID="{C343760A-97F5-458E-A64E-91E1420016A2}" presName="childText" presStyleLbl="conFgAcc1" presStyleIdx="1" presStyleCnt="2">
        <dgm:presLayoutVars>
          <dgm:bulletEnabled val="1"/>
        </dgm:presLayoutVars>
      </dgm:prSet>
      <dgm:spPr/>
    </dgm:pt>
  </dgm:ptLst>
  <dgm:cxnLst>
    <dgm:cxn modelId="{D19F0523-7FB2-4BBB-BC91-061747F9FAB8}" srcId="{14CEAE5A-E6B6-4E18-A276-797A412D62F7}" destId="{61BB814B-0E93-4228-B757-CAB6EEC05971}" srcOrd="0" destOrd="0" parTransId="{B0216C32-408D-401E-8BC6-4450F48060E4}" sibTransId="{A7DCF91C-24FC-4ECA-856E-2939D7786737}"/>
    <dgm:cxn modelId="{FA560A33-F927-794C-BE08-D71FC0740EB9}" type="presOf" srcId="{61BB814B-0E93-4228-B757-CAB6EEC05971}" destId="{4FABC8C2-BE09-6D4D-B537-6EF79AF531A8}" srcOrd="0" destOrd="0" presId="urn:microsoft.com/office/officeart/2005/8/layout/list1"/>
    <dgm:cxn modelId="{5161B780-E1A2-D848-98AF-70F527603949}" type="presOf" srcId="{14CEAE5A-E6B6-4E18-A276-797A412D62F7}" destId="{47B2A745-F834-4D40-9B01-3643B89CE852}" srcOrd="0" destOrd="0" presId="urn:microsoft.com/office/officeart/2005/8/layout/list1"/>
    <dgm:cxn modelId="{C88A1D9A-A4B2-E74F-8D10-3D5986FAC5F4}" type="presOf" srcId="{C343760A-97F5-458E-A64E-91E1420016A2}" destId="{77065455-58A6-4848-A6D5-20AFC45688CE}" srcOrd="1" destOrd="0" presId="urn:microsoft.com/office/officeart/2005/8/layout/list1"/>
    <dgm:cxn modelId="{D6A6F4DA-D0A3-48E6-86DC-4E81354AEA2B}" srcId="{14CEAE5A-E6B6-4E18-A276-797A412D62F7}" destId="{C343760A-97F5-458E-A64E-91E1420016A2}" srcOrd="1" destOrd="0" parTransId="{9D5D7C6D-42EB-4E5D-A51A-A6787180D290}" sibTransId="{27220215-A0A4-4C97-8F8F-672683A3E68A}"/>
    <dgm:cxn modelId="{5AE54CF0-1C02-3446-99F9-6CEE4B6C8083}" type="presOf" srcId="{C343760A-97F5-458E-A64E-91E1420016A2}" destId="{7958C3B9-5F44-0B41-BF26-34324ACCB92E}" srcOrd="0" destOrd="0" presId="urn:microsoft.com/office/officeart/2005/8/layout/list1"/>
    <dgm:cxn modelId="{E5AC70F6-3A0E-344C-BBF3-5AA33F91C72E}" type="presOf" srcId="{61BB814B-0E93-4228-B757-CAB6EEC05971}" destId="{A7842120-77A7-DD45-AEB5-79F10ED9CDDA}" srcOrd="1" destOrd="0" presId="urn:microsoft.com/office/officeart/2005/8/layout/list1"/>
    <dgm:cxn modelId="{1B7BF716-7314-BA49-88A0-6272B5311AC6}" type="presParOf" srcId="{47B2A745-F834-4D40-9B01-3643B89CE852}" destId="{F59778B8-B1A0-FC43-8073-29120F7D2647}" srcOrd="0" destOrd="0" presId="urn:microsoft.com/office/officeart/2005/8/layout/list1"/>
    <dgm:cxn modelId="{03AB2E44-5EBA-E545-AD17-BD541850DAB9}" type="presParOf" srcId="{F59778B8-B1A0-FC43-8073-29120F7D2647}" destId="{4FABC8C2-BE09-6D4D-B537-6EF79AF531A8}" srcOrd="0" destOrd="0" presId="urn:microsoft.com/office/officeart/2005/8/layout/list1"/>
    <dgm:cxn modelId="{35EEFECF-C413-C246-BC5D-D17E819A1EF7}" type="presParOf" srcId="{F59778B8-B1A0-FC43-8073-29120F7D2647}" destId="{A7842120-77A7-DD45-AEB5-79F10ED9CDDA}" srcOrd="1" destOrd="0" presId="urn:microsoft.com/office/officeart/2005/8/layout/list1"/>
    <dgm:cxn modelId="{D3932038-BD05-F54C-A1A2-AB2DB4062F75}" type="presParOf" srcId="{47B2A745-F834-4D40-9B01-3643B89CE852}" destId="{40358BED-A058-BF48-B93F-1B67FE63FAFF}" srcOrd="1" destOrd="0" presId="urn:microsoft.com/office/officeart/2005/8/layout/list1"/>
    <dgm:cxn modelId="{0FDE3004-B908-6646-B6AA-33BC93D4B15B}" type="presParOf" srcId="{47B2A745-F834-4D40-9B01-3643B89CE852}" destId="{D8A20AED-A5AC-0E4D-919D-38DF4F1BD8DC}" srcOrd="2" destOrd="0" presId="urn:microsoft.com/office/officeart/2005/8/layout/list1"/>
    <dgm:cxn modelId="{A74926AC-F136-3B41-B3F1-1962C8E25655}" type="presParOf" srcId="{47B2A745-F834-4D40-9B01-3643B89CE852}" destId="{E853CDD7-D073-504A-96DC-F4A3B54E916C}" srcOrd="3" destOrd="0" presId="urn:microsoft.com/office/officeart/2005/8/layout/list1"/>
    <dgm:cxn modelId="{AE22BBF2-4D99-C345-81C7-F7A76BF1D77F}" type="presParOf" srcId="{47B2A745-F834-4D40-9B01-3643B89CE852}" destId="{0C142B13-4734-4D49-96D6-F2F9BD3A59B1}" srcOrd="4" destOrd="0" presId="urn:microsoft.com/office/officeart/2005/8/layout/list1"/>
    <dgm:cxn modelId="{84F6AFD2-44E2-034E-9F71-CBC50894E7B0}" type="presParOf" srcId="{0C142B13-4734-4D49-96D6-F2F9BD3A59B1}" destId="{7958C3B9-5F44-0B41-BF26-34324ACCB92E}" srcOrd="0" destOrd="0" presId="urn:microsoft.com/office/officeart/2005/8/layout/list1"/>
    <dgm:cxn modelId="{9D32246C-DB5F-6943-A19E-5927D29FD606}" type="presParOf" srcId="{0C142B13-4734-4D49-96D6-F2F9BD3A59B1}" destId="{77065455-58A6-4848-A6D5-20AFC45688CE}" srcOrd="1" destOrd="0" presId="urn:microsoft.com/office/officeart/2005/8/layout/list1"/>
    <dgm:cxn modelId="{873BDB36-8039-4D4E-ACA7-DCB491586CD4}" type="presParOf" srcId="{47B2A745-F834-4D40-9B01-3643B89CE852}" destId="{9B7B5A96-3738-4944-B208-86DCD71CF7D2}" srcOrd="5" destOrd="0" presId="urn:microsoft.com/office/officeart/2005/8/layout/list1"/>
    <dgm:cxn modelId="{461DEFDF-9988-3942-A6FC-9BEF84C11126}" type="presParOf" srcId="{47B2A745-F834-4D40-9B01-3643B89CE852}" destId="{CDA807A3-F52F-BB47-BCAB-CE42E201C2F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91BF8-D61C-C248-9112-055684B80D58}">
      <dsp:nvSpPr>
        <dsp:cNvPr id="0" name=""/>
        <dsp:cNvSpPr/>
      </dsp:nvSpPr>
      <dsp:spPr>
        <a:xfrm>
          <a:off x="0" y="108687"/>
          <a:ext cx="9601200" cy="1216800"/>
        </a:xfrm>
        <a:prstGeom prst="roundRect">
          <a:avLst/>
        </a:prstGeom>
        <a:solidFill>
          <a:schemeClr val="accent4"/>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CDDER Student Roster</a:t>
          </a:r>
        </a:p>
      </dsp:txBody>
      <dsp:txXfrm>
        <a:off x="59399" y="168086"/>
        <a:ext cx="9482402" cy="1098002"/>
      </dsp:txXfrm>
    </dsp:sp>
    <dsp:sp modelId="{6B40E55B-793E-3D41-846A-DD98CBBBDD7C}">
      <dsp:nvSpPr>
        <dsp:cNvPr id="0" name=""/>
        <dsp:cNvSpPr/>
      </dsp:nvSpPr>
      <dsp:spPr>
        <a:xfrm>
          <a:off x="0" y="1325487"/>
          <a:ext cx="96012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38"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en-US" sz="3600" strike="noStrike" kern="1200">
              <a:latin typeface="Aptos Display" panose="02110004020202020204"/>
            </a:rPr>
            <a:t>Each</a:t>
          </a:r>
          <a:r>
            <a:rPr lang="en-US" sz="3600" kern="1200"/>
            <a:t> Trainer Name is Included </a:t>
          </a:r>
        </a:p>
      </dsp:txBody>
      <dsp:txXfrm>
        <a:off x="0" y="1325487"/>
        <a:ext cx="9601200" cy="1076400"/>
      </dsp:txXfrm>
    </dsp:sp>
    <dsp:sp modelId="{3C83D9C2-A1F6-3948-B4C0-EBE46D696E70}">
      <dsp:nvSpPr>
        <dsp:cNvPr id="0" name=""/>
        <dsp:cNvSpPr/>
      </dsp:nvSpPr>
      <dsp:spPr>
        <a:xfrm>
          <a:off x="0" y="2401887"/>
          <a:ext cx="9601200" cy="1216800"/>
        </a:xfrm>
        <a:prstGeom prst="roundRect">
          <a:avLst/>
        </a:prstGeom>
        <a:solidFill>
          <a:schemeClr val="accent4"/>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TMU Student Records</a:t>
          </a:r>
        </a:p>
      </dsp:txBody>
      <dsp:txXfrm>
        <a:off x="59399" y="2461286"/>
        <a:ext cx="9482402" cy="1098002"/>
      </dsp:txXfrm>
    </dsp:sp>
    <dsp:sp modelId="{E2CC75E0-1CBD-F74F-A2C8-C489CF579971}">
      <dsp:nvSpPr>
        <dsp:cNvPr id="0" name=""/>
        <dsp:cNvSpPr/>
      </dsp:nvSpPr>
      <dsp:spPr>
        <a:xfrm>
          <a:off x="0" y="3618688"/>
          <a:ext cx="96012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38"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en-US" sz="3600" strike="noStrike" kern="1200">
              <a:latin typeface="Aptos Display" panose="02110004020202020204"/>
            </a:rPr>
            <a:t>Each</a:t>
          </a:r>
          <a:r>
            <a:rPr lang="en-US" sz="3600" strike="noStrike" kern="1200"/>
            <a:t> Trainer is Assigned Separate Students</a:t>
          </a:r>
        </a:p>
      </dsp:txBody>
      <dsp:txXfrm>
        <a:off x="0" y="3618688"/>
        <a:ext cx="9601200" cy="10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526A7-16FD-4D1E-9D1F-D1B58BB1CF3F}">
      <dsp:nvSpPr>
        <dsp:cNvPr id="0" name=""/>
        <dsp:cNvSpPr/>
      </dsp:nvSpPr>
      <dsp:spPr>
        <a:xfrm>
          <a:off x="2044800" y="375668"/>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144D20-42CE-4D7B-BD7B-E0B7498AC79C}">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F68B33-3887-44EB-92AC-CD061297522C}">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Begin Using for December Class Enrollment</a:t>
          </a:r>
        </a:p>
      </dsp:txBody>
      <dsp:txXfrm>
        <a:off x="1342800" y="3255669"/>
        <a:ext cx="3600000" cy="720000"/>
      </dsp:txXfrm>
    </dsp:sp>
    <dsp:sp modelId="{361B4CD7-B397-404F-A1CD-91D54840C421}">
      <dsp:nvSpPr>
        <dsp:cNvPr id="0" name=""/>
        <dsp:cNvSpPr/>
      </dsp:nvSpPr>
      <dsp:spPr>
        <a:xfrm>
          <a:off x="6274800" y="375668"/>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DF0943-89DD-4C52-BCCC-FA42F9FCA20E}">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0915E3-1FC5-4459-9052-DA174A4F7F57}">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2025 Class Schedule Posted</a:t>
          </a:r>
        </a:p>
      </dsp:txBody>
      <dsp:txXfrm>
        <a:off x="5572800" y="3255669"/>
        <a:ext cx="36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3E8B3-3C33-4D36-88FD-B6539BF85685}">
      <dsp:nvSpPr>
        <dsp:cNvPr id="0" name=""/>
        <dsp:cNvSpPr/>
      </dsp:nvSpPr>
      <dsp:spPr>
        <a:xfrm>
          <a:off x="559800" y="360982"/>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F5B8C6-0746-4DC3-A2D9-8B9C17494EF6}">
      <dsp:nvSpPr>
        <dsp:cNvPr id="0" name=""/>
        <dsp:cNvSpPr/>
      </dsp:nvSpPr>
      <dsp:spPr>
        <a:xfrm>
          <a:off x="559800" y="202904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a:t>Secure Email</a:t>
          </a:r>
        </a:p>
      </dsp:txBody>
      <dsp:txXfrm>
        <a:off x="559800" y="2029045"/>
        <a:ext cx="4320000" cy="648000"/>
      </dsp:txXfrm>
    </dsp:sp>
    <dsp:sp modelId="{8EB6FDF3-8F5A-4684-A7C3-BE93D02B09E8}">
      <dsp:nvSpPr>
        <dsp:cNvPr id="0" name=""/>
        <dsp:cNvSpPr/>
      </dsp:nvSpPr>
      <dsp:spPr>
        <a:xfrm>
          <a:off x="559800" y="2749633"/>
          <a:ext cx="4320000" cy="1240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ProofPoint (Preferred Method)</a:t>
          </a:r>
        </a:p>
        <a:p>
          <a:pPr marL="0" lvl="0" indent="0" algn="l" defTabSz="755650">
            <a:lnSpc>
              <a:spcPct val="100000"/>
            </a:lnSpc>
            <a:spcBef>
              <a:spcPct val="0"/>
            </a:spcBef>
            <a:spcAft>
              <a:spcPct val="35000"/>
            </a:spcAft>
            <a:buNone/>
          </a:pPr>
          <a:r>
            <a:rPr lang="en-US" sz="1700" kern="1200"/>
            <a:t>Contact DPH</a:t>
          </a:r>
        </a:p>
        <a:p>
          <a:pPr marL="171450" lvl="1" indent="-171450" algn="l" defTabSz="755650">
            <a:lnSpc>
              <a:spcPct val="90000"/>
            </a:lnSpc>
            <a:spcBef>
              <a:spcPct val="0"/>
            </a:spcBef>
            <a:spcAft>
              <a:spcPct val="15000"/>
            </a:spcAft>
            <a:buChar char="•"/>
          </a:pPr>
          <a:r>
            <a:rPr lang="en-US" sz="1700" kern="1200">
              <a:hlinkClick xmlns:r="http://schemas.openxmlformats.org/officeDocument/2006/relationships" r:id="rId3"/>
            </a:rPr>
            <a:t>Carolyn.Whittemore2@mass.gov</a:t>
          </a:r>
          <a:endParaRPr lang="en-US" sz="1700" kern="1200"/>
        </a:p>
        <a:p>
          <a:pPr marL="171450" lvl="1" indent="-171450" algn="l" defTabSz="755650">
            <a:lnSpc>
              <a:spcPct val="90000"/>
            </a:lnSpc>
            <a:spcBef>
              <a:spcPct val="0"/>
            </a:spcBef>
            <a:spcAft>
              <a:spcPct val="15000"/>
            </a:spcAft>
            <a:buChar char="•"/>
          </a:pPr>
          <a:r>
            <a:rPr lang="en-US" sz="1700" kern="1200">
              <a:hlinkClick xmlns:r="http://schemas.openxmlformats.org/officeDocument/2006/relationships" r:id="rId4"/>
            </a:rPr>
            <a:t>Sherri.Manning@mass.gov</a:t>
          </a:r>
          <a:endParaRPr lang="en-US" sz="1700" kern="1200"/>
        </a:p>
      </dsp:txBody>
      <dsp:txXfrm>
        <a:off x="559800" y="2749633"/>
        <a:ext cx="4320000" cy="1240722"/>
      </dsp:txXfrm>
    </dsp:sp>
    <dsp:sp modelId="{AC8C8A78-18AD-4B9A-B449-80E5E3699F73}">
      <dsp:nvSpPr>
        <dsp:cNvPr id="0" name=""/>
        <dsp:cNvSpPr/>
      </dsp:nvSpPr>
      <dsp:spPr>
        <a:xfrm>
          <a:off x="5635800" y="360982"/>
          <a:ext cx="1512000" cy="1512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4F9F07-268B-4126-8433-5835B59CD206}">
      <dsp:nvSpPr>
        <dsp:cNvPr id="0" name=""/>
        <dsp:cNvSpPr/>
      </dsp:nvSpPr>
      <dsp:spPr>
        <a:xfrm>
          <a:off x="5635800" y="202904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a:t>New Fax Number</a:t>
          </a:r>
        </a:p>
      </dsp:txBody>
      <dsp:txXfrm>
        <a:off x="5635800" y="2029045"/>
        <a:ext cx="4320000" cy="648000"/>
      </dsp:txXfrm>
    </dsp:sp>
    <dsp:sp modelId="{3E03FC8B-AD70-4AF2-826C-9B4B88CC950F}">
      <dsp:nvSpPr>
        <dsp:cNvPr id="0" name=""/>
        <dsp:cNvSpPr/>
      </dsp:nvSpPr>
      <dsp:spPr>
        <a:xfrm>
          <a:off x="5635800" y="2749633"/>
          <a:ext cx="4320000" cy="1240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857-323-8342</a:t>
          </a:r>
        </a:p>
        <a:p>
          <a:pPr marL="0" lvl="0" indent="0" algn="l" defTabSz="755650">
            <a:lnSpc>
              <a:spcPct val="100000"/>
            </a:lnSpc>
            <a:spcBef>
              <a:spcPct val="0"/>
            </a:spcBef>
            <a:spcAft>
              <a:spcPct val="35000"/>
            </a:spcAft>
            <a:buNone/>
          </a:pPr>
          <a:r>
            <a:rPr lang="en-US" sz="1700" u="sng" kern="1200">
              <a:hlinkClick xmlns:r="http://schemas.openxmlformats.org/officeDocument/2006/relationships" r:id="rId7"/>
            </a:rPr>
            <a:t>www.mass.gov/dph/map</a:t>
          </a:r>
          <a:endParaRPr lang="en-US" sz="1700" kern="1200"/>
        </a:p>
      </dsp:txBody>
      <dsp:txXfrm>
        <a:off x="5635800" y="2749633"/>
        <a:ext cx="4320000" cy="12407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10CEB-AF7A-4079-A3A3-107D88EB014A}">
      <dsp:nvSpPr>
        <dsp:cNvPr id="0" name=""/>
        <dsp:cNvSpPr/>
      </dsp:nvSpPr>
      <dsp:spPr>
        <a:xfrm>
          <a:off x="0" y="3364"/>
          <a:ext cx="6364224" cy="1573457"/>
        </a:xfrm>
        <a:prstGeom prst="roundRect">
          <a:avLst>
            <a:gd name="adj" fmla="val 10000"/>
          </a:avLst>
        </a:prstGeom>
        <a:solidFill>
          <a:schemeClr val="accent4"/>
        </a:solidFill>
        <a:ln>
          <a:solidFill>
            <a:schemeClr val="tx1"/>
          </a:solidFill>
        </a:ln>
        <a:effectLst/>
      </dsp:spPr>
      <dsp:style>
        <a:lnRef idx="0">
          <a:scrgbClr r="0" g="0" b="0"/>
        </a:lnRef>
        <a:fillRef idx="1">
          <a:scrgbClr r="0" g="0" b="0"/>
        </a:fillRef>
        <a:effectRef idx="0">
          <a:scrgbClr r="0" g="0" b="0"/>
        </a:effectRef>
        <a:fontRef idx="minor"/>
      </dsp:style>
    </dsp:sp>
    <dsp:sp modelId="{65C12D3F-8FAF-4FA9-8A48-103AFD4206D0}">
      <dsp:nvSpPr>
        <dsp:cNvPr id="0" name=""/>
        <dsp:cNvSpPr/>
      </dsp:nvSpPr>
      <dsp:spPr>
        <a:xfrm>
          <a:off x="475971" y="357392"/>
          <a:ext cx="865401" cy="8654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B19C03-D3DA-4AC6-91DE-3C058A66F136}">
      <dsp:nvSpPr>
        <dsp:cNvPr id="0" name=""/>
        <dsp:cNvSpPr/>
      </dsp:nvSpPr>
      <dsp:spPr>
        <a:xfrm>
          <a:off x="1817343" y="3364"/>
          <a:ext cx="2863900" cy="1573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24" tIns="166524" rIns="166524" bIns="166524" numCol="1" spcCol="1270" anchor="ctr" anchorCtr="0">
          <a:noAutofit/>
        </a:bodyPr>
        <a:lstStyle/>
        <a:p>
          <a:pPr marL="0" lvl="0" indent="0" algn="l" defTabSz="1111250">
            <a:lnSpc>
              <a:spcPct val="100000"/>
            </a:lnSpc>
            <a:spcBef>
              <a:spcPct val="0"/>
            </a:spcBef>
            <a:spcAft>
              <a:spcPct val="35000"/>
            </a:spcAft>
            <a:buNone/>
          </a:pPr>
          <a:r>
            <a:rPr lang="en-US" sz="2500" kern="1200"/>
            <a:t>Medication Not Received from Pharmacy</a:t>
          </a:r>
        </a:p>
      </dsp:txBody>
      <dsp:txXfrm>
        <a:off x="1817343" y="3364"/>
        <a:ext cx="2863900" cy="1573457"/>
      </dsp:txXfrm>
    </dsp:sp>
    <dsp:sp modelId="{D2572B35-6E1E-4192-9183-DB14621FFFAB}">
      <dsp:nvSpPr>
        <dsp:cNvPr id="0" name=""/>
        <dsp:cNvSpPr/>
      </dsp:nvSpPr>
      <dsp:spPr>
        <a:xfrm>
          <a:off x="4681244" y="3364"/>
          <a:ext cx="1681202" cy="1573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24" tIns="166524" rIns="166524" bIns="166524" numCol="1" spcCol="1270" anchor="ctr" anchorCtr="0">
          <a:noAutofit/>
        </a:bodyPr>
        <a:lstStyle/>
        <a:p>
          <a:pPr marL="0" lvl="0" indent="0" algn="l" defTabSz="488950">
            <a:lnSpc>
              <a:spcPct val="100000"/>
            </a:lnSpc>
            <a:spcBef>
              <a:spcPct val="0"/>
            </a:spcBef>
            <a:spcAft>
              <a:spcPct val="35000"/>
            </a:spcAft>
            <a:buNone/>
          </a:pPr>
          <a:r>
            <a:rPr lang="en-US" sz="1100" kern="1200"/>
            <a:t>Out of Stock</a:t>
          </a:r>
        </a:p>
        <a:p>
          <a:pPr marL="0" lvl="0" indent="0" algn="l" defTabSz="488950">
            <a:lnSpc>
              <a:spcPct val="100000"/>
            </a:lnSpc>
            <a:spcBef>
              <a:spcPct val="0"/>
            </a:spcBef>
            <a:spcAft>
              <a:spcPct val="35000"/>
            </a:spcAft>
            <a:buNone/>
          </a:pPr>
          <a:r>
            <a:rPr lang="en-US" sz="1100" kern="1200"/>
            <a:t>Prescription Needed</a:t>
          </a:r>
          <a:r>
            <a:rPr lang="en-US" sz="1100" kern="1200">
              <a:latin typeface="Aptos Display" panose="02110004020202020204"/>
            </a:rPr>
            <a:t> </a:t>
          </a:r>
        </a:p>
        <a:p>
          <a:pPr marL="0" lvl="0" indent="0" algn="l" defTabSz="488950">
            <a:lnSpc>
              <a:spcPct val="100000"/>
            </a:lnSpc>
            <a:spcBef>
              <a:spcPct val="0"/>
            </a:spcBef>
            <a:spcAft>
              <a:spcPct val="35000"/>
            </a:spcAft>
            <a:buNone/>
          </a:pPr>
          <a:r>
            <a:rPr lang="en-US" sz="1100" kern="1200"/>
            <a:t>Prior Authorization Needed</a:t>
          </a:r>
        </a:p>
      </dsp:txBody>
      <dsp:txXfrm>
        <a:off x="4681244" y="3364"/>
        <a:ext cx="1681202" cy="1573457"/>
      </dsp:txXfrm>
    </dsp:sp>
    <dsp:sp modelId="{1F3BB2AA-0BA3-4480-903E-0EDBB16E0B12}">
      <dsp:nvSpPr>
        <dsp:cNvPr id="0" name=""/>
        <dsp:cNvSpPr/>
      </dsp:nvSpPr>
      <dsp:spPr>
        <a:xfrm>
          <a:off x="0" y="1970187"/>
          <a:ext cx="6364224" cy="1573457"/>
        </a:xfrm>
        <a:prstGeom prst="roundRect">
          <a:avLst>
            <a:gd name="adj" fmla="val 10000"/>
          </a:avLst>
        </a:prstGeom>
        <a:solidFill>
          <a:schemeClr val="bg2">
            <a:lumMod val="75000"/>
          </a:schemeClr>
        </a:solidFill>
        <a:ln>
          <a:solidFill>
            <a:schemeClr val="tx1"/>
          </a:solidFill>
        </a:ln>
        <a:effectLst/>
      </dsp:spPr>
      <dsp:style>
        <a:lnRef idx="0">
          <a:scrgbClr r="0" g="0" b="0"/>
        </a:lnRef>
        <a:fillRef idx="1">
          <a:scrgbClr r="0" g="0" b="0"/>
        </a:fillRef>
        <a:effectRef idx="0">
          <a:scrgbClr r="0" g="0" b="0"/>
        </a:effectRef>
        <a:fontRef idx="minor"/>
      </dsp:style>
    </dsp:sp>
    <dsp:sp modelId="{723A2B26-BC61-42E5-B842-A0FD5F2B10AD}">
      <dsp:nvSpPr>
        <dsp:cNvPr id="0" name=""/>
        <dsp:cNvSpPr/>
      </dsp:nvSpPr>
      <dsp:spPr>
        <a:xfrm>
          <a:off x="475971" y="2324215"/>
          <a:ext cx="865401" cy="8654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062F8B-B611-4B0F-91F1-ECE8C2D2A285}">
      <dsp:nvSpPr>
        <dsp:cNvPr id="0" name=""/>
        <dsp:cNvSpPr/>
      </dsp:nvSpPr>
      <dsp:spPr>
        <a:xfrm>
          <a:off x="1817343" y="1970187"/>
          <a:ext cx="4545103" cy="1573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24" tIns="166524" rIns="166524" bIns="166524" numCol="1" spcCol="1270" anchor="ctr" anchorCtr="0">
          <a:noAutofit/>
        </a:bodyPr>
        <a:lstStyle/>
        <a:p>
          <a:pPr marL="0" lvl="0" indent="0" algn="l" defTabSz="1111250">
            <a:lnSpc>
              <a:spcPct val="100000"/>
            </a:lnSpc>
            <a:spcBef>
              <a:spcPct val="0"/>
            </a:spcBef>
            <a:spcAft>
              <a:spcPct val="35000"/>
            </a:spcAft>
            <a:buNone/>
          </a:pPr>
          <a:r>
            <a:rPr lang="en-US" sz="2500" kern="1200"/>
            <a:t>Contact HCP for</a:t>
          </a:r>
          <a:r>
            <a:rPr lang="en-US" sz="2500" kern="1200">
              <a:latin typeface="Aptos Display" panose="02110004020202020204"/>
            </a:rPr>
            <a:t> Recommendation</a:t>
          </a:r>
          <a:r>
            <a:rPr lang="en-US" sz="2500" kern="1200"/>
            <a:t> Until Available</a:t>
          </a:r>
        </a:p>
      </dsp:txBody>
      <dsp:txXfrm>
        <a:off x="1817343" y="1970187"/>
        <a:ext cx="4545103" cy="1573457"/>
      </dsp:txXfrm>
    </dsp:sp>
    <dsp:sp modelId="{05581A2D-DE99-4FEE-B2C9-0B8DB04473EF}">
      <dsp:nvSpPr>
        <dsp:cNvPr id="0" name=""/>
        <dsp:cNvSpPr/>
      </dsp:nvSpPr>
      <dsp:spPr>
        <a:xfrm>
          <a:off x="0" y="3937009"/>
          <a:ext cx="6364224" cy="1573457"/>
        </a:xfrm>
        <a:prstGeom prst="roundRect">
          <a:avLst>
            <a:gd name="adj" fmla="val 10000"/>
          </a:avLst>
        </a:prstGeom>
        <a:solidFill>
          <a:schemeClr val="accent2"/>
        </a:solidFill>
        <a:ln>
          <a:solidFill>
            <a:schemeClr val="tx1"/>
          </a:solidFill>
        </a:ln>
        <a:effectLst/>
      </dsp:spPr>
      <dsp:style>
        <a:lnRef idx="0">
          <a:scrgbClr r="0" g="0" b="0"/>
        </a:lnRef>
        <a:fillRef idx="1">
          <a:scrgbClr r="0" g="0" b="0"/>
        </a:fillRef>
        <a:effectRef idx="0">
          <a:scrgbClr r="0" g="0" b="0"/>
        </a:effectRef>
        <a:fontRef idx="minor"/>
      </dsp:style>
    </dsp:sp>
    <dsp:sp modelId="{64E7B7B6-A688-49EB-AB28-53A19F6717C4}">
      <dsp:nvSpPr>
        <dsp:cNvPr id="0" name=""/>
        <dsp:cNvSpPr/>
      </dsp:nvSpPr>
      <dsp:spPr>
        <a:xfrm>
          <a:off x="475971" y="4291037"/>
          <a:ext cx="865401" cy="8654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17D550-F995-4B19-B51F-A7F398909ED1}">
      <dsp:nvSpPr>
        <dsp:cNvPr id="0" name=""/>
        <dsp:cNvSpPr/>
      </dsp:nvSpPr>
      <dsp:spPr>
        <a:xfrm>
          <a:off x="1817343" y="3937009"/>
          <a:ext cx="2863900" cy="1573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24" tIns="166524" rIns="166524" bIns="166524" numCol="1" spcCol="1270" anchor="ctr" anchorCtr="0">
          <a:noAutofit/>
        </a:bodyPr>
        <a:lstStyle/>
        <a:p>
          <a:pPr marL="0" lvl="0" indent="0" algn="l" defTabSz="1111250">
            <a:lnSpc>
              <a:spcPct val="100000"/>
            </a:lnSpc>
            <a:spcBef>
              <a:spcPct val="0"/>
            </a:spcBef>
            <a:spcAft>
              <a:spcPct val="35000"/>
            </a:spcAft>
            <a:buNone/>
          </a:pPr>
          <a:r>
            <a:rPr lang="en-US" sz="2500" kern="1200"/>
            <a:t>If No HCP </a:t>
          </a:r>
          <a:r>
            <a:rPr lang="en-US" sz="2500" kern="1200">
              <a:latin typeface="Aptos Display" panose="02110004020202020204"/>
            </a:rPr>
            <a:t>Recommendation</a:t>
          </a:r>
          <a:r>
            <a:rPr lang="en-US" sz="2500" kern="1200"/>
            <a:t> Obtained</a:t>
          </a:r>
        </a:p>
      </dsp:txBody>
      <dsp:txXfrm>
        <a:off x="1817343" y="3937009"/>
        <a:ext cx="2863900" cy="1573457"/>
      </dsp:txXfrm>
    </dsp:sp>
    <dsp:sp modelId="{C0238F52-B8CE-4F65-BD1A-03CE558467C2}">
      <dsp:nvSpPr>
        <dsp:cNvPr id="0" name=""/>
        <dsp:cNvSpPr/>
      </dsp:nvSpPr>
      <dsp:spPr>
        <a:xfrm>
          <a:off x="4681244" y="3937009"/>
          <a:ext cx="1681202" cy="1573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24" tIns="166524" rIns="166524" bIns="166524" numCol="1" spcCol="1270" anchor="ctr" anchorCtr="0">
          <a:noAutofit/>
        </a:bodyPr>
        <a:lstStyle/>
        <a:p>
          <a:pPr marL="0" lvl="0" indent="0" algn="l" defTabSz="488950">
            <a:lnSpc>
              <a:spcPct val="100000"/>
            </a:lnSpc>
            <a:spcBef>
              <a:spcPct val="0"/>
            </a:spcBef>
            <a:spcAft>
              <a:spcPct val="35000"/>
            </a:spcAft>
            <a:buNone/>
          </a:pPr>
          <a:r>
            <a:rPr lang="en-US" sz="1100" kern="1200"/>
            <a:t>For Each Omission Staff Must</a:t>
          </a:r>
          <a:r>
            <a:rPr lang="en-US" sz="1100" kern="1200">
              <a:latin typeface="Aptos Display" panose="02110004020202020204"/>
            </a:rPr>
            <a:t> </a:t>
          </a:r>
          <a:endParaRPr lang="en-US" sz="1100" kern="1200"/>
        </a:p>
        <a:p>
          <a:pPr marL="57150" lvl="1" indent="-57150" algn="l" defTabSz="488950">
            <a:lnSpc>
              <a:spcPct val="90000"/>
            </a:lnSpc>
            <a:spcBef>
              <a:spcPct val="0"/>
            </a:spcBef>
            <a:spcAft>
              <a:spcPct val="15000"/>
            </a:spcAft>
            <a:buChar char="•"/>
          </a:pPr>
          <a:r>
            <a:rPr lang="en-US" sz="1100" kern="1200"/>
            <a:t>Contact a MAP Consultant</a:t>
          </a:r>
        </a:p>
        <a:p>
          <a:pPr marL="57150" lvl="1" indent="-57150" algn="l" defTabSz="488950">
            <a:lnSpc>
              <a:spcPct val="90000"/>
            </a:lnSpc>
            <a:spcBef>
              <a:spcPct val="0"/>
            </a:spcBef>
            <a:spcAft>
              <a:spcPct val="15000"/>
            </a:spcAft>
            <a:buChar char="•"/>
          </a:pPr>
          <a:r>
            <a:rPr lang="en-US" sz="1100" kern="1200"/>
            <a:t>Document</a:t>
          </a:r>
        </a:p>
        <a:p>
          <a:pPr marL="114300" lvl="2" indent="-57150" algn="l" defTabSz="488950">
            <a:lnSpc>
              <a:spcPct val="90000"/>
            </a:lnSpc>
            <a:spcBef>
              <a:spcPct val="0"/>
            </a:spcBef>
            <a:spcAft>
              <a:spcPct val="15000"/>
            </a:spcAft>
            <a:buChar char="•"/>
          </a:pPr>
          <a:r>
            <a:rPr lang="en-US" sz="1100" kern="1200">
              <a:latin typeface="Aptos Display" panose="02110004020202020204"/>
            </a:rPr>
            <a:t>Progress Note</a:t>
          </a:r>
        </a:p>
        <a:p>
          <a:pPr marL="57150" lvl="1" indent="-57150" algn="l" defTabSz="488950">
            <a:lnSpc>
              <a:spcPct val="90000"/>
            </a:lnSpc>
            <a:spcBef>
              <a:spcPct val="0"/>
            </a:spcBef>
            <a:spcAft>
              <a:spcPct val="15000"/>
            </a:spcAft>
            <a:buChar char="•"/>
          </a:pPr>
          <a:r>
            <a:rPr lang="en-US" sz="1100" kern="1200">
              <a:latin typeface="Aptos Display" panose="02110004020202020204"/>
            </a:rPr>
            <a:t>File MOR</a:t>
          </a:r>
          <a:endParaRPr lang="en-US" sz="1100" kern="1200"/>
        </a:p>
      </dsp:txBody>
      <dsp:txXfrm>
        <a:off x="4681244" y="3937009"/>
        <a:ext cx="1681202" cy="15734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20AED-A5AC-0E4D-919D-38DF4F1BD8DC}">
      <dsp:nvSpPr>
        <dsp:cNvPr id="0" name=""/>
        <dsp:cNvSpPr/>
      </dsp:nvSpPr>
      <dsp:spPr>
        <a:xfrm>
          <a:off x="0" y="1171269"/>
          <a:ext cx="10515600" cy="907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842120-77A7-DD45-AEB5-79F10ED9CDDA}">
      <dsp:nvSpPr>
        <dsp:cNvPr id="0" name=""/>
        <dsp:cNvSpPr/>
      </dsp:nvSpPr>
      <dsp:spPr>
        <a:xfrm>
          <a:off x="525780" y="639909"/>
          <a:ext cx="7360920" cy="10627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600200">
            <a:lnSpc>
              <a:spcPct val="90000"/>
            </a:lnSpc>
            <a:spcBef>
              <a:spcPct val="0"/>
            </a:spcBef>
            <a:spcAft>
              <a:spcPct val="35000"/>
            </a:spcAft>
            <a:buNone/>
          </a:pPr>
          <a:r>
            <a:rPr lang="en-US" sz="3600" kern="1200"/>
            <a:t>Look for Green Check Mark</a:t>
          </a:r>
        </a:p>
      </dsp:txBody>
      <dsp:txXfrm>
        <a:off x="577658" y="691787"/>
        <a:ext cx="7257164" cy="958964"/>
      </dsp:txXfrm>
    </dsp:sp>
    <dsp:sp modelId="{CDA807A3-F52F-BB47-BCAB-CE42E201C2F9}">
      <dsp:nvSpPr>
        <dsp:cNvPr id="0" name=""/>
        <dsp:cNvSpPr/>
      </dsp:nvSpPr>
      <dsp:spPr>
        <a:xfrm>
          <a:off x="0" y="2804229"/>
          <a:ext cx="10515600" cy="907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065455-58A6-4848-A6D5-20AFC45688CE}">
      <dsp:nvSpPr>
        <dsp:cNvPr id="0" name=""/>
        <dsp:cNvSpPr/>
      </dsp:nvSpPr>
      <dsp:spPr>
        <a:xfrm>
          <a:off x="525780" y="2272869"/>
          <a:ext cx="7360920" cy="10627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600200">
            <a:lnSpc>
              <a:spcPct val="90000"/>
            </a:lnSpc>
            <a:spcBef>
              <a:spcPct val="0"/>
            </a:spcBef>
            <a:spcAft>
              <a:spcPct val="35000"/>
            </a:spcAft>
            <a:buNone/>
          </a:pPr>
          <a:r>
            <a:rPr lang="en-US" sz="3600" kern="1200"/>
            <a:t>Printout Certificate of Completion</a:t>
          </a:r>
        </a:p>
      </dsp:txBody>
      <dsp:txXfrm>
        <a:off x="577658" y="2324747"/>
        <a:ext cx="7257164" cy="9589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EF32B-839C-40E1-B9EE-0449F0DEFCF8}"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2E23C6-E900-444A-8CF4-11EBB343C854}" type="slidenum">
              <a:rPr lang="en-US" smtClean="0"/>
              <a:t>‹#›</a:t>
            </a:fld>
            <a:endParaRPr lang="en-US"/>
          </a:p>
        </p:txBody>
      </p:sp>
    </p:spTree>
    <p:extLst>
      <p:ext uri="{BB962C8B-B14F-4D97-AF65-F5344CB8AC3E}">
        <p14:creationId xmlns:p14="http://schemas.microsoft.com/office/powerpoint/2010/main" val="2930134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Fall 2024 MAP Trainer Webinar. I’m Smita Chirayath, a Department of Developmental Services MAP Coordinator, and I’m your webinar presenter. After the webinar, you’re encouraged to contact your MAP Coordinator if you have any questions or need further clarification on a topic presented.</a:t>
            </a:r>
          </a:p>
          <a:p>
            <a:endParaRPr lang="en-US" dirty="0"/>
          </a:p>
          <a:p>
            <a:r>
              <a:rPr lang="en-US" dirty="0"/>
              <a:t>Let’s get started!</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932E23C6-E900-444A-8CF4-11EBB343C854}" type="slidenum">
              <a:rPr lang="en-US" smtClean="0"/>
              <a:t>1</a:t>
            </a:fld>
            <a:endParaRPr lang="en-US"/>
          </a:p>
        </p:txBody>
      </p:sp>
    </p:spTree>
    <p:extLst>
      <p:ext uri="{BB962C8B-B14F-4D97-AF65-F5344CB8AC3E}">
        <p14:creationId xmlns:p14="http://schemas.microsoft.com/office/powerpoint/2010/main" val="2791279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B8E8A-C177-5CDB-F651-0FD9ACB482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ABA9A-8DA7-F477-195D-2F7CF61B9C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4165CD-63BC-F9D4-5286-4F71383B93AB}"/>
              </a:ext>
            </a:extLst>
          </p:cNvPr>
          <p:cNvSpPr>
            <a:spLocks noGrp="1"/>
          </p:cNvSpPr>
          <p:nvPr>
            <p:ph type="body" idx="1"/>
          </p:nvPr>
        </p:nvSpPr>
        <p:spPr/>
        <p:txBody>
          <a:bodyPr/>
          <a:lstStyle/>
          <a:p>
            <a:r>
              <a:rPr lang="en-US" sz="1200" b="0" i="0" u="none" strike="noStrike" dirty="0">
                <a:solidFill>
                  <a:srgbClr val="000000"/>
                </a:solidFill>
                <a:effectLst/>
                <a:latin typeface="+mn-lt"/>
              </a:rPr>
              <a:t>It is the trainer's responsibility to ensure they are </a:t>
            </a:r>
            <a:r>
              <a:rPr lang="en-US" dirty="0">
                <a:solidFill>
                  <a:srgbClr val="000000"/>
                </a:solidFill>
              </a:rPr>
              <a:t>in compliance</a:t>
            </a:r>
            <a:r>
              <a:rPr lang="en-US" sz="1200" b="0" i="0" u="none" strike="noStrike" dirty="0">
                <a:solidFill>
                  <a:srgbClr val="000000"/>
                </a:solidFill>
                <a:effectLst/>
                <a:latin typeface="+mn-lt"/>
              </a:rPr>
              <a:t> with MAP policy. The trainer should be certain of their status before scheduling students for the B</a:t>
            </a:r>
            <a:r>
              <a:rPr lang="en-US" dirty="0">
                <a:solidFill>
                  <a:srgbClr val="000000"/>
                </a:solidFill>
              </a:rPr>
              <a:t>lended</a:t>
            </a:r>
            <a:r>
              <a:rPr lang="en-US" sz="1200" b="0" i="0" u="none" strike="noStrike" dirty="0">
                <a:solidFill>
                  <a:srgbClr val="000000"/>
                </a:solidFill>
                <a:effectLst/>
                <a:latin typeface="+mn-lt"/>
              </a:rPr>
              <a:t> Certification Course or for </a:t>
            </a:r>
            <a:r>
              <a:rPr lang="en-US" dirty="0">
                <a:solidFill>
                  <a:srgbClr val="000000"/>
                </a:solidFill>
              </a:rPr>
              <a:t>Recertification</a:t>
            </a:r>
            <a:r>
              <a:rPr lang="en-US" sz="1200" b="0" i="0" u="none" strike="noStrike" dirty="0">
                <a:solidFill>
                  <a:srgbClr val="000000"/>
                </a:solidFill>
                <a:effectLst/>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dirty="0">
                <a:effectLst/>
                <a:latin typeface="+mn-lt"/>
                <a:ea typeface="Times New Roman" panose="02020603050405020304" pitchFamily="18" charset="0"/>
              </a:rPr>
              <a:t>MAP Trainers not meeting the requirements to maintain active MAP Trainer status will become inactive and are no longer eligible to conduct MAP Certification Training or Recertification testing.</a:t>
            </a:r>
            <a:r>
              <a:rPr lang="en-US" sz="1200" strike="noStrike" dirty="0">
                <a:effectLst/>
                <a:latin typeface="+mn-lt"/>
              </a:rPr>
              <a:t> </a:t>
            </a:r>
            <a:endParaRPr lang="en-US" sz="1200" strike="noStrike" dirty="0">
              <a:latin typeface="+mn-lt"/>
            </a:endParaRPr>
          </a:p>
          <a:p>
            <a:pPr>
              <a:defRPr/>
            </a:pPr>
            <a:endParaRPr lang="en-US" sz="1200" b="0" i="0" u="none" strike="noStrike" dirty="0">
              <a:solidFill>
                <a:srgbClr val="000000"/>
              </a:solidFill>
              <a:effectLst/>
              <a:latin typeface="+mn-lt"/>
            </a:endParaRPr>
          </a:p>
          <a:p>
            <a:pPr>
              <a:defRPr/>
            </a:pPr>
            <a:r>
              <a:rPr lang="en-US" dirty="0">
                <a:solidFill>
                  <a:srgbClr val="000000"/>
                </a:solidFill>
              </a:rPr>
              <a:t>If you are unsure of your status, check with D&amp;S before scheduling students (for either MAP Certification Training or MAP Recertification Testing).</a:t>
            </a:r>
          </a:p>
          <a:p>
            <a:endParaRPr lang="en-US" dirty="0"/>
          </a:p>
          <a:p>
            <a:endParaRPr lang="en-US" dirty="0"/>
          </a:p>
        </p:txBody>
      </p:sp>
      <p:sp>
        <p:nvSpPr>
          <p:cNvPr id="4" name="Slide Number Placeholder 3">
            <a:extLst>
              <a:ext uri="{FF2B5EF4-FFF2-40B4-BE49-F238E27FC236}">
                <a16:creationId xmlns:a16="http://schemas.microsoft.com/office/drawing/2014/main" id="{3FFD2F40-3DF2-833E-1D5F-E9EC73636ED9}"/>
              </a:ext>
            </a:extLst>
          </p:cNvPr>
          <p:cNvSpPr>
            <a:spLocks noGrp="1"/>
          </p:cNvSpPr>
          <p:nvPr>
            <p:ph type="sldNum" sz="quarter" idx="5"/>
          </p:nvPr>
        </p:nvSpPr>
        <p:spPr/>
        <p:txBody>
          <a:bodyPr/>
          <a:lstStyle/>
          <a:p>
            <a:fld id="{FF33CEA8-1D06-42CA-950E-958494173958}" type="slidenum">
              <a:rPr lang="en-US" smtClean="0"/>
              <a:t>10</a:t>
            </a:fld>
            <a:endParaRPr lang="en-US"/>
          </a:p>
        </p:txBody>
      </p:sp>
    </p:spTree>
    <p:extLst>
      <p:ext uri="{BB962C8B-B14F-4D97-AF65-F5344CB8AC3E}">
        <p14:creationId xmlns:p14="http://schemas.microsoft.com/office/powerpoint/2010/main" val="4195329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mn-lt"/>
                <a:ea typeface="Times New Roman" panose="02020603050405020304" pitchFamily="18" charset="0"/>
              </a:rPr>
              <a:t>MAP Trainers may co-train the online MAP Certification Training and skills sessions, provided that all Trainers actively participate in the training.</a:t>
            </a:r>
            <a:endParaRPr lang="en-US" sz="1200">
              <a:latin typeface="+mn-lt"/>
            </a:endParaRPr>
          </a:p>
          <a:p>
            <a:endParaRPr lang="en-US" sz="1200">
              <a:latin typeface="+mn-lt"/>
            </a:endParaRPr>
          </a:p>
          <a:p>
            <a:r>
              <a:rPr lang="en-US" sz="1200">
                <a:latin typeface="+mn-lt"/>
              </a:rPr>
              <a:t>If you choose to co-train a MAP Certification class, the student roster submitted to CDDER must include all trainer names. Each Co-Trainer must also have separate students assigned to them to enter in TMU. If a Co-Trainer is not on a roster submitted to CDDER or does not have any students assigned to them in TMU, the trainer will not receive credit for conducting the Certification Training.</a:t>
            </a:r>
          </a:p>
          <a:p>
            <a:endParaRPr lang="en-US"/>
          </a:p>
          <a:p>
            <a:r>
              <a:rPr lang="en-US">
                <a:solidFill>
                  <a:srgbClr val="3F3F3F"/>
                </a:solidFill>
                <a:effectLst/>
                <a:latin typeface="+mn-lt"/>
              </a:rPr>
              <a:t>In addition, each trainer must have students </a:t>
            </a:r>
            <a:r>
              <a:rPr lang="en-US" b="1">
                <a:solidFill>
                  <a:srgbClr val="3F3F3F"/>
                </a:solidFill>
                <a:effectLst/>
                <a:latin typeface="+mn-lt"/>
              </a:rPr>
              <a:t>complete</a:t>
            </a:r>
            <a:r>
              <a:rPr lang="en-US">
                <a:solidFill>
                  <a:srgbClr val="3F3F3F"/>
                </a:solidFill>
                <a:effectLst/>
                <a:latin typeface="+mn-lt"/>
              </a:rPr>
              <a:t> the online course to receive credit in TMU. If a trainer is assigned only 1 or 2 students, and those students do not complete the training, the trainer does not receive credit for conducting a yearly Certification Training.</a:t>
            </a:r>
          </a:p>
          <a:p>
            <a:endParaRPr lang="en-US"/>
          </a:p>
        </p:txBody>
      </p:sp>
      <p:sp>
        <p:nvSpPr>
          <p:cNvPr id="4" name="Slide Number Placeholder 3"/>
          <p:cNvSpPr>
            <a:spLocks noGrp="1"/>
          </p:cNvSpPr>
          <p:nvPr>
            <p:ph type="sldNum" sz="quarter" idx="5"/>
          </p:nvPr>
        </p:nvSpPr>
        <p:spPr/>
        <p:txBody>
          <a:bodyPr/>
          <a:lstStyle/>
          <a:p>
            <a:fld id="{FF33CEA8-1D06-42CA-950E-958494173958}" type="slidenum">
              <a:rPr lang="en-US" smtClean="0"/>
              <a:t>11</a:t>
            </a:fld>
            <a:endParaRPr lang="en-US"/>
          </a:p>
        </p:txBody>
      </p:sp>
    </p:spTree>
    <p:extLst>
      <p:ext uri="{BB962C8B-B14F-4D97-AF65-F5344CB8AC3E}">
        <p14:creationId xmlns:p14="http://schemas.microsoft.com/office/powerpoint/2010/main" val="2425786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Now, let’s review how to access 'Required MAP Trainer Webinars’. Go to the </a:t>
            </a:r>
            <a:r>
              <a:rPr lang="en-US" dirty="0" err="1"/>
              <a:t>mapmass</a:t>
            </a:r>
            <a:r>
              <a:rPr lang="en-US" dirty="0"/>
              <a:t> site and log in. </a:t>
            </a:r>
            <a:r>
              <a:rPr lang="en-US" dirty="0">
                <a:solidFill>
                  <a:schemeClr val="tx1"/>
                </a:solidFill>
              </a:rPr>
              <a:t>In addition to a CDDER email </a:t>
            </a:r>
            <a:r>
              <a:rPr lang="en-US" dirty="0"/>
              <a:t>notifying trainers of a new Required MAP Trainer Webinar to view, there</a:t>
            </a:r>
            <a:r>
              <a:rPr lang="en-US" dirty="0">
                <a:solidFill>
                  <a:schemeClr val="tx1"/>
                </a:solidFill>
              </a:rPr>
              <a:t> </a:t>
            </a:r>
            <a:r>
              <a:rPr lang="en-US" dirty="0"/>
              <a:t>is a blue banner</a:t>
            </a:r>
            <a:r>
              <a:rPr lang="en-US" dirty="0">
                <a:solidFill>
                  <a:schemeClr val="tx1"/>
                </a:solidFill>
              </a:rPr>
              <a:t> on the </a:t>
            </a:r>
            <a:r>
              <a:rPr lang="en-US" dirty="0" err="1">
                <a:solidFill>
                  <a:schemeClr val="tx1"/>
                </a:solidFill>
              </a:rPr>
              <a:t>mapmass</a:t>
            </a:r>
            <a:r>
              <a:rPr lang="en-US" dirty="0">
                <a:solidFill>
                  <a:schemeClr val="tx1"/>
                </a:solidFill>
              </a:rPr>
              <a:t> homepage </a:t>
            </a:r>
            <a:r>
              <a:rPr lang="en-US" dirty="0"/>
              <a:t>alerting trainers about the required webinar. The banner also notifies the trainers about the 'viewing period’ in which they must watch the webinar to receive credit. </a:t>
            </a:r>
          </a:p>
          <a:p>
            <a:endParaRPr lang="en-US" dirty="0"/>
          </a:p>
          <a:p>
            <a:r>
              <a:rPr lang="en-US" dirty="0"/>
              <a:t>On the homepage, click “My Courses”.  </a:t>
            </a:r>
            <a:endParaRPr lang="en-US" i="1" dirty="0"/>
          </a:p>
        </p:txBody>
      </p:sp>
      <p:sp>
        <p:nvSpPr>
          <p:cNvPr id="4" name="Slide Number Placeholder 3"/>
          <p:cNvSpPr>
            <a:spLocks noGrp="1"/>
          </p:cNvSpPr>
          <p:nvPr>
            <p:ph type="sldNum" sz="quarter" idx="5"/>
          </p:nvPr>
        </p:nvSpPr>
        <p:spPr/>
        <p:txBody>
          <a:bodyPr/>
          <a:lstStyle/>
          <a:p>
            <a:fld id="{24FB0E11-F290-8544-8C35-FDF2BECC449A}" type="slidenum">
              <a:rPr lang="en-US" smtClean="0"/>
              <a:t>12</a:t>
            </a:fld>
            <a:endParaRPr lang="en-US"/>
          </a:p>
        </p:txBody>
      </p:sp>
    </p:spTree>
    <p:extLst>
      <p:ext uri="{BB962C8B-B14F-4D97-AF65-F5344CB8AC3E}">
        <p14:creationId xmlns:p14="http://schemas.microsoft.com/office/powerpoint/2010/main" val="1445748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Then scroll down and select 'Required MAP Trainer Webinars’.</a:t>
            </a:r>
            <a:r>
              <a:rPr lang="en-US">
                <a:solidFill>
                  <a:schemeClr val="tx1"/>
                </a:solidFill>
              </a:rPr>
              <a:t> All MAP Trainers are automatically enrolled and have access.</a:t>
            </a:r>
          </a:p>
          <a:p>
            <a:endParaRPr lang="en-US"/>
          </a:p>
        </p:txBody>
      </p:sp>
      <p:sp>
        <p:nvSpPr>
          <p:cNvPr id="4" name="Slide Number Placeholder 3"/>
          <p:cNvSpPr>
            <a:spLocks noGrp="1"/>
          </p:cNvSpPr>
          <p:nvPr>
            <p:ph type="sldNum" sz="quarter" idx="5"/>
          </p:nvPr>
        </p:nvSpPr>
        <p:spPr/>
        <p:txBody>
          <a:bodyPr/>
          <a:lstStyle/>
          <a:p>
            <a:fld id="{932E23C6-E900-444A-8CF4-11EBB343C854}" type="slidenum">
              <a:rPr lang="en-US" smtClean="0"/>
              <a:t>13</a:t>
            </a:fld>
            <a:endParaRPr lang="en-US"/>
          </a:p>
        </p:txBody>
      </p:sp>
    </p:spTree>
    <p:extLst>
      <p:ext uri="{BB962C8B-B14F-4D97-AF65-F5344CB8AC3E}">
        <p14:creationId xmlns:p14="http://schemas.microsoft.com/office/powerpoint/2010/main" val="1892436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4E4C2-85AE-D6C1-109A-0D340C165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005F94-B90C-AEDB-28BD-80F51034F1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32A49D-B534-C136-52DF-31B43D7A6106}"/>
              </a:ext>
            </a:extLst>
          </p:cNvPr>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a:t>On your dashboard, follow the steps to ensure you receive viewing credit.</a:t>
            </a:r>
          </a:p>
        </p:txBody>
      </p:sp>
      <p:sp>
        <p:nvSpPr>
          <p:cNvPr id="4" name="Slide Number Placeholder 3">
            <a:extLst>
              <a:ext uri="{FF2B5EF4-FFF2-40B4-BE49-F238E27FC236}">
                <a16:creationId xmlns:a16="http://schemas.microsoft.com/office/drawing/2014/main" id="{26090EDC-4FC9-DFE6-0B3C-C833D35A216E}"/>
              </a:ext>
            </a:extLst>
          </p:cNvPr>
          <p:cNvSpPr>
            <a:spLocks noGrp="1"/>
          </p:cNvSpPr>
          <p:nvPr>
            <p:ph type="sldNum" sz="quarter" idx="5"/>
          </p:nvPr>
        </p:nvSpPr>
        <p:spPr/>
        <p:txBody>
          <a:bodyPr/>
          <a:lstStyle/>
          <a:p>
            <a:fld id="{04F89E47-2BCA-45D2-8284-9B8468E9BEB5}" type="slidenum">
              <a:rPr lang="en-US" smtClean="0"/>
              <a:t>14</a:t>
            </a:fld>
            <a:endParaRPr lang="en-US"/>
          </a:p>
        </p:txBody>
      </p:sp>
    </p:spTree>
    <p:extLst>
      <p:ext uri="{BB962C8B-B14F-4D97-AF65-F5344CB8AC3E}">
        <p14:creationId xmlns:p14="http://schemas.microsoft.com/office/powerpoint/2010/main" val="1010209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4E4C2-85AE-D6C1-109A-0D340C165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005F94-B90C-AEDB-28BD-80F51034F1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32A49D-B534-C136-52DF-31B43D7A6106}"/>
              </a:ext>
            </a:extLst>
          </p:cNvPr>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dirty="0">
                <a:latin typeface="+mn-lt"/>
              </a:rPr>
              <a:t>Follow the prompts you will see on your dashboard. </a:t>
            </a:r>
            <a:r>
              <a:rPr lang="en-US" b="0" i="0" u="none" strike="noStrike" dirty="0">
                <a:solidFill>
                  <a:srgbClr val="FF0000"/>
                </a:solidFill>
                <a:effectLst/>
                <a:latin typeface="+mn-lt"/>
              </a:rPr>
              <a:t>The button will say ‘Attempt quiz’ if it’s your first time accessing the webinar. The button changes to “Re-attempt quiz” if you’ve already completed the webinar, or if you only got part way through. You can click on “Re-attempt quiz” when you want to finish the webinar at this point.  </a:t>
            </a:r>
            <a:endParaRPr lang="en-US" dirty="0">
              <a:latin typeface="+mn-lt"/>
            </a:endParaRPr>
          </a:p>
        </p:txBody>
      </p:sp>
      <p:sp>
        <p:nvSpPr>
          <p:cNvPr id="4" name="Slide Number Placeholder 3">
            <a:extLst>
              <a:ext uri="{FF2B5EF4-FFF2-40B4-BE49-F238E27FC236}">
                <a16:creationId xmlns:a16="http://schemas.microsoft.com/office/drawing/2014/main" id="{26090EDC-4FC9-DFE6-0B3C-C833D35A216E}"/>
              </a:ext>
            </a:extLst>
          </p:cNvPr>
          <p:cNvSpPr>
            <a:spLocks noGrp="1"/>
          </p:cNvSpPr>
          <p:nvPr>
            <p:ph type="sldNum" sz="quarter" idx="5"/>
          </p:nvPr>
        </p:nvSpPr>
        <p:spPr/>
        <p:txBody>
          <a:bodyPr/>
          <a:lstStyle/>
          <a:p>
            <a:fld id="{04F89E47-2BCA-45D2-8284-9B8468E9BEB5}" type="slidenum">
              <a:rPr lang="en-US" smtClean="0"/>
              <a:t>15</a:t>
            </a:fld>
            <a:endParaRPr lang="en-US"/>
          </a:p>
        </p:txBody>
      </p:sp>
    </p:spTree>
    <p:extLst>
      <p:ext uri="{BB962C8B-B14F-4D97-AF65-F5344CB8AC3E}">
        <p14:creationId xmlns:p14="http://schemas.microsoft.com/office/powerpoint/2010/main" val="524466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4E4C2-85AE-D6C1-109A-0D340C165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005F94-B90C-AEDB-28BD-80F51034F1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32A49D-B534-C136-52DF-31B43D7A6106}"/>
              </a:ext>
            </a:extLst>
          </p:cNvPr>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a:t>After viewing the webinar, you will answer 2 Questions.</a:t>
            </a:r>
          </a:p>
        </p:txBody>
      </p:sp>
      <p:sp>
        <p:nvSpPr>
          <p:cNvPr id="4" name="Slide Number Placeholder 3">
            <a:extLst>
              <a:ext uri="{FF2B5EF4-FFF2-40B4-BE49-F238E27FC236}">
                <a16:creationId xmlns:a16="http://schemas.microsoft.com/office/drawing/2014/main" id="{26090EDC-4FC9-DFE6-0B3C-C833D35A216E}"/>
              </a:ext>
            </a:extLst>
          </p:cNvPr>
          <p:cNvSpPr>
            <a:spLocks noGrp="1"/>
          </p:cNvSpPr>
          <p:nvPr>
            <p:ph type="sldNum" sz="quarter" idx="5"/>
          </p:nvPr>
        </p:nvSpPr>
        <p:spPr/>
        <p:txBody>
          <a:bodyPr/>
          <a:lstStyle/>
          <a:p>
            <a:fld id="{04F89E47-2BCA-45D2-8284-9B8468E9BEB5}" type="slidenum">
              <a:rPr lang="en-US" smtClean="0"/>
              <a:t>16</a:t>
            </a:fld>
            <a:endParaRPr lang="en-US"/>
          </a:p>
        </p:txBody>
      </p:sp>
    </p:spTree>
    <p:extLst>
      <p:ext uri="{BB962C8B-B14F-4D97-AF65-F5344CB8AC3E}">
        <p14:creationId xmlns:p14="http://schemas.microsoft.com/office/powerpoint/2010/main" val="2058409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4E4C2-85AE-D6C1-109A-0D340C165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005F94-B90C-AEDB-28BD-80F51034F1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32A49D-B534-C136-52DF-31B43D7A6106}"/>
              </a:ext>
            </a:extLst>
          </p:cNvPr>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a:t>Question 1 asks if you watched the webinar and know who to contact if you have further questions on the content presented.</a:t>
            </a:r>
          </a:p>
        </p:txBody>
      </p:sp>
      <p:sp>
        <p:nvSpPr>
          <p:cNvPr id="4" name="Slide Number Placeholder 3">
            <a:extLst>
              <a:ext uri="{FF2B5EF4-FFF2-40B4-BE49-F238E27FC236}">
                <a16:creationId xmlns:a16="http://schemas.microsoft.com/office/drawing/2014/main" id="{26090EDC-4FC9-DFE6-0B3C-C833D35A216E}"/>
              </a:ext>
            </a:extLst>
          </p:cNvPr>
          <p:cNvSpPr>
            <a:spLocks noGrp="1"/>
          </p:cNvSpPr>
          <p:nvPr>
            <p:ph type="sldNum" sz="quarter" idx="5"/>
          </p:nvPr>
        </p:nvSpPr>
        <p:spPr/>
        <p:txBody>
          <a:bodyPr/>
          <a:lstStyle/>
          <a:p>
            <a:fld id="{04F89E47-2BCA-45D2-8284-9B8468E9BEB5}" type="slidenum">
              <a:rPr lang="en-US" smtClean="0"/>
              <a:t>17</a:t>
            </a:fld>
            <a:endParaRPr lang="en-US"/>
          </a:p>
        </p:txBody>
      </p:sp>
    </p:spTree>
    <p:extLst>
      <p:ext uri="{BB962C8B-B14F-4D97-AF65-F5344CB8AC3E}">
        <p14:creationId xmlns:p14="http://schemas.microsoft.com/office/powerpoint/2010/main" val="2001518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4E4C2-85AE-D6C1-109A-0D340C165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005F94-B90C-AEDB-28BD-80F51034F1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32A49D-B534-C136-52DF-31B43D7A6106}"/>
              </a:ext>
            </a:extLst>
          </p:cNvPr>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a:t>Question 2 asks that you type your name to attest and then click “Finish attempt”. </a:t>
            </a:r>
          </a:p>
        </p:txBody>
      </p:sp>
      <p:sp>
        <p:nvSpPr>
          <p:cNvPr id="4" name="Slide Number Placeholder 3">
            <a:extLst>
              <a:ext uri="{FF2B5EF4-FFF2-40B4-BE49-F238E27FC236}">
                <a16:creationId xmlns:a16="http://schemas.microsoft.com/office/drawing/2014/main" id="{26090EDC-4FC9-DFE6-0B3C-C833D35A216E}"/>
              </a:ext>
            </a:extLst>
          </p:cNvPr>
          <p:cNvSpPr>
            <a:spLocks noGrp="1"/>
          </p:cNvSpPr>
          <p:nvPr>
            <p:ph type="sldNum" sz="quarter" idx="5"/>
          </p:nvPr>
        </p:nvSpPr>
        <p:spPr/>
        <p:txBody>
          <a:bodyPr/>
          <a:lstStyle/>
          <a:p>
            <a:fld id="{04F89E47-2BCA-45D2-8284-9B8468E9BEB5}" type="slidenum">
              <a:rPr lang="en-US" smtClean="0"/>
              <a:t>18</a:t>
            </a:fld>
            <a:endParaRPr lang="en-US"/>
          </a:p>
        </p:txBody>
      </p:sp>
    </p:spTree>
    <p:extLst>
      <p:ext uri="{BB962C8B-B14F-4D97-AF65-F5344CB8AC3E}">
        <p14:creationId xmlns:p14="http://schemas.microsoft.com/office/powerpoint/2010/main" val="2508850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4E4C2-85AE-D6C1-109A-0D340C165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005F94-B90C-AEDB-28BD-80F51034F1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32A49D-B534-C136-52DF-31B43D7A6106}"/>
              </a:ext>
            </a:extLst>
          </p:cNvPr>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a:t>You will submit your answers.</a:t>
            </a:r>
          </a:p>
        </p:txBody>
      </p:sp>
      <p:sp>
        <p:nvSpPr>
          <p:cNvPr id="4" name="Slide Number Placeholder 3">
            <a:extLst>
              <a:ext uri="{FF2B5EF4-FFF2-40B4-BE49-F238E27FC236}">
                <a16:creationId xmlns:a16="http://schemas.microsoft.com/office/drawing/2014/main" id="{26090EDC-4FC9-DFE6-0B3C-C833D35A216E}"/>
              </a:ext>
            </a:extLst>
          </p:cNvPr>
          <p:cNvSpPr>
            <a:spLocks noGrp="1"/>
          </p:cNvSpPr>
          <p:nvPr>
            <p:ph type="sldNum" sz="quarter" idx="5"/>
          </p:nvPr>
        </p:nvSpPr>
        <p:spPr/>
        <p:txBody>
          <a:bodyPr/>
          <a:lstStyle/>
          <a:p>
            <a:fld id="{04F89E47-2BCA-45D2-8284-9B8468E9BEB5}" type="slidenum">
              <a:rPr lang="en-US" smtClean="0"/>
              <a:t>19</a:t>
            </a:fld>
            <a:endParaRPr lang="en-US"/>
          </a:p>
        </p:txBody>
      </p:sp>
    </p:spTree>
    <p:extLst>
      <p:ext uri="{BB962C8B-B14F-4D97-AF65-F5344CB8AC3E}">
        <p14:creationId xmlns:p14="http://schemas.microsoft.com/office/powerpoint/2010/main" val="1143350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New” in the field. </a:t>
            </a:r>
          </a:p>
        </p:txBody>
      </p:sp>
      <p:sp>
        <p:nvSpPr>
          <p:cNvPr id="4" name="Slide Number Placeholder 3"/>
          <p:cNvSpPr>
            <a:spLocks noGrp="1"/>
          </p:cNvSpPr>
          <p:nvPr>
            <p:ph type="sldNum" sz="quarter" idx="5"/>
          </p:nvPr>
        </p:nvSpPr>
        <p:spPr/>
        <p:txBody>
          <a:bodyPr/>
          <a:lstStyle/>
          <a:p>
            <a:fld id="{932E23C6-E900-444A-8CF4-11EBB343C854}" type="slidenum">
              <a:rPr lang="en-US" smtClean="0"/>
              <a:t>2</a:t>
            </a:fld>
            <a:endParaRPr lang="en-US"/>
          </a:p>
        </p:txBody>
      </p:sp>
    </p:spTree>
    <p:extLst>
      <p:ext uri="{BB962C8B-B14F-4D97-AF65-F5344CB8AC3E}">
        <p14:creationId xmlns:p14="http://schemas.microsoft.com/office/powerpoint/2010/main" val="2309663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4E4C2-85AE-D6C1-109A-0D340C165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005F94-B90C-AEDB-28BD-80F51034F1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32A49D-B534-C136-52DF-31B43D7A6106}"/>
              </a:ext>
            </a:extLst>
          </p:cNvPr>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a:t>You will then see a confirmation screen with a link to click to view your Certificate of Completion. You must click and open the Certificate of Completion to receive it via email. </a:t>
            </a:r>
          </a:p>
        </p:txBody>
      </p:sp>
      <p:sp>
        <p:nvSpPr>
          <p:cNvPr id="4" name="Slide Number Placeholder 3">
            <a:extLst>
              <a:ext uri="{FF2B5EF4-FFF2-40B4-BE49-F238E27FC236}">
                <a16:creationId xmlns:a16="http://schemas.microsoft.com/office/drawing/2014/main" id="{26090EDC-4FC9-DFE6-0B3C-C833D35A216E}"/>
              </a:ext>
            </a:extLst>
          </p:cNvPr>
          <p:cNvSpPr>
            <a:spLocks noGrp="1"/>
          </p:cNvSpPr>
          <p:nvPr>
            <p:ph type="sldNum" sz="quarter" idx="5"/>
          </p:nvPr>
        </p:nvSpPr>
        <p:spPr/>
        <p:txBody>
          <a:bodyPr/>
          <a:lstStyle/>
          <a:p>
            <a:fld id="{04F89E47-2BCA-45D2-8284-9B8468E9BEB5}" type="slidenum">
              <a:rPr lang="en-US" smtClean="0"/>
              <a:t>20</a:t>
            </a:fld>
            <a:endParaRPr lang="en-US"/>
          </a:p>
        </p:txBody>
      </p:sp>
    </p:spTree>
    <p:extLst>
      <p:ext uri="{BB962C8B-B14F-4D97-AF65-F5344CB8AC3E}">
        <p14:creationId xmlns:p14="http://schemas.microsoft.com/office/powerpoint/2010/main" val="4135392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4E4C2-85AE-D6C1-109A-0D340C165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005F94-B90C-AEDB-28BD-80F51034F1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32A49D-B534-C136-52DF-31B43D7A6106}"/>
              </a:ext>
            </a:extLst>
          </p:cNvPr>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a:t>If either question is skipped, you will not receive credit. A ‘No’ on question 1 will also fail the quiz. You’ll see the message on the slide.</a:t>
            </a:r>
          </a:p>
        </p:txBody>
      </p:sp>
      <p:sp>
        <p:nvSpPr>
          <p:cNvPr id="4" name="Slide Number Placeholder 3">
            <a:extLst>
              <a:ext uri="{FF2B5EF4-FFF2-40B4-BE49-F238E27FC236}">
                <a16:creationId xmlns:a16="http://schemas.microsoft.com/office/drawing/2014/main" id="{26090EDC-4FC9-DFE6-0B3C-C833D35A216E}"/>
              </a:ext>
            </a:extLst>
          </p:cNvPr>
          <p:cNvSpPr>
            <a:spLocks noGrp="1"/>
          </p:cNvSpPr>
          <p:nvPr>
            <p:ph type="sldNum" sz="quarter" idx="5"/>
          </p:nvPr>
        </p:nvSpPr>
        <p:spPr/>
        <p:txBody>
          <a:bodyPr/>
          <a:lstStyle/>
          <a:p>
            <a:fld id="{04F89E47-2BCA-45D2-8284-9B8468E9BEB5}" type="slidenum">
              <a:rPr lang="en-US" smtClean="0"/>
              <a:t>21</a:t>
            </a:fld>
            <a:endParaRPr lang="en-US"/>
          </a:p>
        </p:txBody>
      </p:sp>
    </p:spTree>
    <p:extLst>
      <p:ext uri="{BB962C8B-B14F-4D97-AF65-F5344CB8AC3E}">
        <p14:creationId xmlns:p14="http://schemas.microsoft.com/office/powerpoint/2010/main" val="552654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4E4C2-85AE-D6C1-109A-0D340C165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005F94-B90C-AEDB-28BD-80F51034F1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32A49D-B534-C136-52DF-31B43D7A6106}"/>
              </a:ext>
            </a:extLst>
          </p:cNvPr>
          <p:cNvSpPr>
            <a:spLocks noGrp="1"/>
          </p:cNvSpPr>
          <p:nvPr>
            <p:ph type="body" idx="1"/>
          </p:nvPr>
        </p:nvSpPr>
        <p:spPr/>
        <p:txBody>
          <a:bodyPr/>
          <a:lstStyle/>
          <a:p>
            <a:pPr marL="0" marR="0">
              <a:spcBef>
                <a:spcPts val="0"/>
              </a:spcBef>
              <a:spcAft>
                <a:spcPts val="0"/>
              </a:spcAft>
            </a:pPr>
            <a:r>
              <a:rPr lang="en-US" sz="1200" dirty="0">
                <a:effectLst/>
                <a:latin typeface="+mn-lt"/>
                <a:ea typeface="Aptos" panose="020B0004020202020204" pitchFamily="34" charset="0"/>
                <a:cs typeface="Aptos" panose="020B0004020202020204" pitchFamily="34" charset="0"/>
              </a:rPr>
              <a:t>A Trainer can monitor their webinar compliance by going into the Required MAP Trainer Webinars course. All webinars are listed on the dashboard. When a trainer sees “To do” in grey this means the webinar is not yet completed. Conversely, if the trainer sees “Done” in green this means the webinar is successfully completed.</a:t>
            </a:r>
          </a:p>
          <a:p>
            <a:pPr marL="0" marR="0">
              <a:spcBef>
                <a:spcPts val="0"/>
              </a:spcBef>
              <a:spcAft>
                <a:spcPts val="0"/>
              </a:spcAft>
            </a:pPr>
            <a:endParaRPr lang="en-US" sz="1200" dirty="0">
              <a:effectLst/>
              <a:latin typeface="+mn-lt"/>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Aptos" panose="020B0004020202020204" pitchFamily="34" charset="0"/>
                <a:cs typeface="Aptos" panose="020B0004020202020204" pitchFamily="34" charset="0"/>
              </a:rPr>
              <a:t>Additionally, if you have successfully completed a webinar, you will also see the Certificate of Completion on the dashboard, directly under the name of the webinar. Here’s an example from the Fall 2024 webinar. The Certificate of Completion and your green completion status remains on the dashboard even after the </a:t>
            </a:r>
            <a:r>
              <a:rPr lang="en-US" sz="1200" dirty="0">
                <a:latin typeface="+mn-lt"/>
                <a:ea typeface="Aptos" panose="020B0004020202020204" pitchFamily="34" charset="0"/>
                <a:cs typeface="Aptos" panose="020B0004020202020204" pitchFamily="34" charset="0"/>
              </a:rPr>
              <a:t>viewing</a:t>
            </a:r>
            <a:r>
              <a:rPr lang="en-US" sz="1200" dirty="0">
                <a:effectLst/>
                <a:latin typeface="+mn-lt"/>
                <a:ea typeface="Aptos" panose="020B0004020202020204" pitchFamily="34" charset="0"/>
                <a:cs typeface="Aptos" panose="020B0004020202020204" pitchFamily="34" charset="0"/>
              </a:rPr>
              <a:t> period has ended. </a:t>
            </a:r>
          </a:p>
          <a:p>
            <a:pPr marL="0" marR="0">
              <a:spcBef>
                <a:spcPts val="0"/>
              </a:spcBef>
              <a:spcAft>
                <a:spcPts val="0"/>
              </a:spcAft>
            </a:pPr>
            <a:r>
              <a:rPr lang="en-US" sz="1800" dirty="0">
                <a:effectLst/>
                <a:latin typeface="Aptos"/>
                <a:ea typeface="Aptos" panose="020B0004020202020204" pitchFamily="34" charset="0"/>
                <a:cs typeface="Aptos" panose="020B0004020202020204" pitchFamily="34" charset="0"/>
              </a:rPr>
              <a:t> </a:t>
            </a:r>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lvl="0" indent="0">
              <a:spcBef>
                <a:spcPts val="0"/>
              </a:spcBef>
              <a:spcAft>
                <a:spcPts val="0"/>
              </a:spcAft>
              <a:buFont typeface="Symbol" panose="05050102010706020507" pitchFamily="18" charset="2"/>
              <a:buNone/>
            </a:pPr>
            <a:endParaRPr lang="en-US" dirty="0"/>
          </a:p>
        </p:txBody>
      </p:sp>
      <p:sp>
        <p:nvSpPr>
          <p:cNvPr id="4" name="Slide Number Placeholder 3">
            <a:extLst>
              <a:ext uri="{FF2B5EF4-FFF2-40B4-BE49-F238E27FC236}">
                <a16:creationId xmlns:a16="http://schemas.microsoft.com/office/drawing/2014/main" id="{26090EDC-4FC9-DFE6-0B3C-C833D35A216E}"/>
              </a:ext>
            </a:extLst>
          </p:cNvPr>
          <p:cNvSpPr>
            <a:spLocks noGrp="1"/>
          </p:cNvSpPr>
          <p:nvPr>
            <p:ph type="sldNum" sz="quarter" idx="5"/>
          </p:nvPr>
        </p:nvSpPr>
        <p:spPr/>
        <p:txBody>
          <a:bodyPr/>
          <a:lstStyle/>
          <a:p>
            <a:fld id="{04F89E47-2BCA-45D2-8284-9B8468E9BEB5}" type="slidenum">
              <a:rPr lang="en-US" smtClean="0"/>
              <a:t>22</a:t>
            </a:fld>
            <a:endParaRPr lang="en-US"/>
          </a:p>
        </p:txBody>
      </p:sp>
    </p:spTree>
    <p:extLst>
      <p:ext uri="{BB962C8B-B14F-4D97-AF65-F5344CB8AC3E}">
        <p14:creationId xmlns:p14="http://schemas.microsoft.com/office/powerpoint/2010/main" val="3369223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ea typeface="Aptos" panose="020B0004020202020204" pitchFamily="34" charset="0"/>
                <a:cs typeface="Aptos" panose="020B0004020202020204" pitchFamily="34" charset="0"/>
              </a:rPr>
              <a:t>If you would like to rewatch the webinar, and it’s still within the viewing period, you can simply click on the name of the webinar. Then, click </a:t>
            </a:r>
            <a:r>
              <a:rPr lang="en-US" sz="1200" dirty="0" err="1">
                <a:effectLst/>
                <a:latin typeface="Aptos" panose="020B0004020202020204" pitchFamily="34" charset="0"/>
                <a:ea typeface="Aptos" panose="020B0004020202020204" pitchFamily="34" charset="0"/>
                <a:cs typeface="Aptos" panose="020B0004020202020204" pitchFamily="34" charset="0"/>
              </a:rPr>
              <a:t>‘Re</a:t>
            </a:r>
            <a:r>
              <a:rPr lang="en-US" sz="1200" dirty="0">
                <a:effectLst/>
                <a:latin typeface="Aptos" panose="020B0004020202020204" pitchFamily="34" charset="0"/>
                <a:ea typeface="Aptos" panose="020B0004020202020204" pitchFamily="34" charset="0"/>
                <a:cs typeface="Aptos" panose="020B0004020202020204" pitchFamily="34" charset="0"/>
              </a:rPr>
              <a:t>-attempt Quiz’. You’ll then see the webinar and PowerPoint slides. Rewatching the webinar will not cancel out your first completion including if you skip the questions the second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32E23C6-E900-444A-8CF4-11EBB343C854}" type="slidenum">
              <a:rPr lang="en-US" smtClean="0"/>
              <a:t>23</a:t>
            </a:fld>
            <a:endParaRPr lang="en-US"/>
          </a:p>
        </p:txBody>
      </p:sp>
    </p:spTree>
    <p:extLst>
      <p:ext uri="{BB962C8B-B14F-4D97-AF65-F5344CB8AC3E}">
        <p14:creationId xmlns:p14="http://schemas.microsoft.com/office/powerpoint/2010/main" val="1775613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dirty="0"/>
              <a:t>Required MAP Trainer Webinars are archived after the specified time frame to receive ‘credit’ has passed. They are moved to the 'MAP Training Resources’ section of the home page. Webinars at this point are unlocked and accessible to all. If a trainer were to look for a webinar under Required MAP Trainers Webinar, the last required webinar will be listed but will include language that it can no longer be viewed for credit. </a:t>
            </a:r>
            <a:endParaRPr lang="en-US" strike="sngStrike" dirty="0"/>
          </a:p>
          <a:p>
            <a:endParaRPr lang="en-US" dirty="0"/>
          </a:p>
        </p:txBody>
      </p:sp>
      <p:sp>
        <p:nvSpPr>
          <p:cNvPr id="4" name="Slide Number Placeholder 3"/>
          <p:cNvSpPr>
            <a:spLocks noGrp="1"/>
          </p:cNvSpPr>
          <p:nvPr>
            <p:ph type="sldNum" sz="quarter" idx="5"/>
          </p:nvPr>
        </p:nvSpPr>
        <p:spPr/>
        <p:txBody>
          <a:bodyPr/>
          <a:lstStyle/>
          <a:p>
            <a:fld id="{24FB0E11-F290-8544-8C35-FDF2BECC449A}" type="slidenum">
              <a:rPr lang="en-US" smtClean="0"/>
              <a:t>24</a:t>
            </a:fld>
            <a:endParaRPr lang="en-US"/>
          </a:p>
        </p:txBody>
      </p:sp>
    </p:spTree>
    <p:extLst>
      <p:ext uri="{BB962C8B-B14F-4D97-AF65-F5344CB8AC3E}">
        <p14:creationId xmlns:p14="http://schemas.microsoft.com/office/powerpoint/2010/main" val="3055329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go over what’s new regarding MAP training.</a:t>
            </a:r>
          </a:p>
        </p:txBody>
      </p:sp>
      <p:sp>
        <p:nvSpPr>
          <p:cNvPr id="4" name="Slide Number Placeholder 3"/>
          <p:cNvSpPr>
            <a:spLocks noGrp="1"/>
          </p:cNvSpPr>
          <p:nvPr>
            <p:ph type="sldNum" sz="quarter" idx="5"/>
          </p:nvPr>
        </p:nvSpPr>
        <p:spPr/>
        <p:txBody>
          <a:bodyPr/>
          <a:lstStyle/>
          <a:p>
            <a:fld id="{932E23C6-E900-444A-8CF4-11EBB343C854}" type="slidenum">
              <a:rPr lang="en-US" smtClean="0"/>
              <a:t>25</a:t>
            </a:fld>
            <a:endParaRPr lang="en-US"/>
          </a:p>
        </p:txBody>
      </p:sp>
    </p:spTree>
    <p:extLst>
      <p:ext uri="{BB962C8B-B14F-4D97-AF65-F5344CB8AC3E}">
        <p14:creationId xmlns:p14="http://schemas.microsoft.com/office/powerpoint/2010/main" val="656123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effectLst/>
                <a:latin typeface="+mn-lt"/>
                <a:ea typeface="Times New Roman" panose="02020603050405020304" pitchFamily="18" charset="0"/>
                <a:cs typeface="Aptos" panose="020B0004020202020204" pitchFamily="34" charset="0"/>
              </a:rPr>
              <a:t>There are many training resources available to trainers on </a:t>
            </a:r>
            <a:r>
              <a:rPr lang="en-US" sz="1200" err="1">
                <a:solidFill>
                  <a:srgbClr val="000000"/>
                </a:solidFill>
                <a:effectLst/>
                <a:latin typeface="+mn-lt"/>
                <a:ea typeface="Times New Roman" panose="02020603050405020304" pitchFamily="18" charset="0"/>
                <a:cs typeface="Aptos" panose="020B0004020202020204" pitchFamily="34" charset="0"/>
              </a:rPr>
              <a:t>mapmass.com</a:t>
            </a:r>
            <a:r>
              <a:rPr lang="en-US" sz="1200">
                <a:solidFill>
                  <a:srgbClr val="000000"/>
                </a:solidFill>
                <a:effectLst/>
                <a:latin typeface="+mn-lt"/>
                <a:ea typeface="Times New Roman" panose="02020603050405020304" pitchFamily="18" charset="0"/>
                <a:cs typeface="Aptos" panose="020B0004020202020204" pitchFamily="34" charset="0"/>
              </a:rPr>
              <a:t>.</a:t>
            </a:r>
            <a:endParaRPr lang="en-US" strike="sngStrike">
              <a:latin typeface="+mn-lt"/>
            </a:endParaRPr>
          </a:p>
          <a:p>
            <a:endParaRPr lang="en-US"/>
          </a:p>
        </p:txBody>
      </p:sp>
      <p:sp>
        <p:nvSpPr>
          <p:cNvPr id="4" name="Slide Number Placeholder 3"/>
          <p:cNvSpPr>
            <a:spLocks noGrp="1"/>
          </p:cNvSpPr>
          <p:nvPr>
            <p:ph type="sldNum" sz="quarter" idx="5"/>
          </p:nvPr>
        </p:nvSpPr>
        <p:spPr/>
        <p:txBody>
          <a:bodyPr/>
          <a:lstStyle/>
          <a:p>
            <a:fld id="{932E23C6-E900-444A-8CF4-11EBB343C854}" type="slidenum">
              <a:rPr lang="en-US" smtClean="0"/>
              <a:t>26</a:t>
            </a:fld>
            <a:endParaRPr lang="en-US"/>
          </a:p>
        </p:txBody>
      </p:sp>
    </p:spTree>
    <p:extLst>
      <p:ext uri="{BB962C8B-B14F-4D97-AF65-F5344CB8AC3E}">
        <p14:creationId xmlns:p14="http://schemas.microsoft.com/office/powerpoint/2010/main" val="2633518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chemeClr val="tx1"/>
                </a:solidFill>
                <a:latin typeface="+mn-lt"/>
              </a:rPr>
              <a:t>The resource sections of the homepage of mapmass.com were modified. All RIA course resources were moved from the “MAP Training Resources” section to the “Course Resources for MAP Trainers and Course Supporters” section. Student Resources are now listed in a separate section. </a:t>
            </a:r>
            <a:r>
              <a:rPr lang="en-US" sz="1200" dirty="0">
                <a:solidFill>
                  <a:schemeClr val="tx1"/>
                </a:solidFill>
                <a:effectLst/>
                <a:latin typeface="+mn-lt"/>
              </a:rPr>
              <a:t>Trainers are</a:t>
            </a:r>
            <a:r>
              <a:rPr lang="en-US" sz="1200" dirty="0">
                <a:solidFill>
                  <a:schemeClr val="tx1"/>
                </a:solidFill>
                <a:effectLst/>
                <a:latin typeface="+mn-lt"/>
                <a:ea typeface="Times New Roman" panose="02020603050405020304" pitchFamily="18" charset="0"/>
                <a:cs typeface="Aptos" panose="020B0004020202020204" pitchFamily="34" charset="0"/>
              </a:rPr>
              <a:t> strongly recommended trainers to take the time and explore these resources.</a:t>
            </a:r>
          </a:p>
          <a:p>
            <a:endParaRPr lang="en-US" dirty="0"/>
          </a:p>
        </p:txBody>
      </p:sp>
      <p:sp>
        <p:nvSpPr>
          <p:cNvPr id="4" name="Slide Number Placeholder 3"/>
          <p:cNvSpPr>
            <a:spLocks noGrp="1"/>
          </p:cNvSpPr>
          <p:nvPr>
            <p:ph type="sldNum" sz="quarter" idx="5"/>
          </p:nvPr>
        </p:nvSpPr>
        <p:spPr/>
        <p:txBody>
          <a:bodyPr/>
          <a:lstStyle/>
          <a:p>
            <a:fld id="{932E23C6-E900-444A-8CF4-11EBB343C854}" type="slidenum">
              <a:rPr lang="en-US" smtClean="0"/>
              <a:t>27</a:t>
            </a:fld>
            <a:endParaRPr lang="en-US"/>
          </a:p>
        </p:txBody>
      </p:sp>
    </p:spTree>
    <p:extLst>
      <p:ext uri="{BB962C8B-B14F-4D97-AF65-F5344CB8AC3E}">
        <p14:creationId xmlns:p14="http://schemas.microsoft.com/office/powerpoint/2010/main" val="413742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mn-lt"/>
                <a:ea typeface="Aptos" panose="020B0004020202020204" pitchFamily="34" charset="0"/>
                <a:cs typeface="Aptos" panose="020B0004020202020204" pitchFamily="34" charset="0"/>
              </a:rPr>
              <a:t>Another resource is the MAP Trainer Tool Kit located within the Certification course. To access this, login to mapmass.com and enter the 2024 MAP Certification course. Open the right-hand block drawer which includes the “MAP Trainer Tool Kit.” The MAP Trainer Tool Kit provides detailed directions for when conducting the face-to-face (in-person or virtual) transcription and medication administration skill check session(s).</a:t>
            </a:r>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strike="sngStrike" dirty="0">
                <a:effectLst/>
                <a:latin typeface="Aptos"/>
                <a:ea typeface="Aptos" panose="020B0004020202020204" pitchFamily="34" charset="0"/>
                <a:cs typeface="Aptos" panose="020B0004020202020204" pitchFamily="34" charset="0"/>
              </a:rPr>
              <a:t> </a:t>
            </a:r>
          </a:p>
          <a:p>
            <a:pPr marL="0" marR="0">
              <a:spcBef>
                <a:spcPts val="0"/>
              </a:spcBef>
              <a:spcAft>
                <a:spcPts val="0"/>
              </a:spcAft>
            </a:pPr>
            <a:endPar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pPr marL="0" marR="0">
              <a:spcBef>
                <a:spcPts val="0"/>
              </a:spcBef>
              <a:spcAft>
                <a:spcPts val="0"/>
              </a:spcAft>
            </a:pPr>
            <a:endPar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32E23C6-E900-444A-8CF4-11EBB343C854}" type="slidenum">
              <a:rPr lang="en-US" smtClean="0"/>
              <a:t>28</a:t>
            </a:fld>
            <a:endParaRPr lang="en-US"/>
          </a:p>
        </p:txBody>
      </p:sp>
    </p:spTree>
    <p:extLst>
      <p:ext uri="{BB962C8B-B14F-4D97-AF65-F5344CB8AC3E}">
        <p14:creationId xmlns:p14="http://schemas.microsoft.com/office/powerpoint/2010/main" val="2097928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mn-lt"/>
                <a:ea typeface="Times New Roman" panose="02020603050405020304" pitchFamily="18" charset="0"/>
                <a:cs typeface="Aptos" panose="020B0004020202020204" pitchFamily="34" charset="0"/>
              </a:rPr>
              <a:t>All DDS, DMH, </a:t>
            </a:r>
            <a:r>
              <a:rPr lang="en-US" sz="1200" dirty="0" err="1">
                <a:solidFill>
                  <a:srgbClr val="000000"/>
                </a:solidFill>
                <a:effectLst/>
                <a:latin typeface="+mn-lt"/>
                <a:ea typeface="Times New Roman" panose="02020603050405020304" pitchFamily="18" charset="0"/>
                <a:cs typeface="Aptos" panose="020B0004020202020204" pitchFamily="34" charset="0"/>
              </a:rPr>
              <a:t>MassAbility</a:t>
            </a:r>
            <a:r>
              <a:rPr lang="en-US" sz="1200" dirty="0">
                <a:solidFill>
                  <a:srgbClr val="000000"/>
                </a:solidFill>
                <a:effectLst/>
                <a:latin typeface="+mn-lt"/>
                <a:ea typeface="Times New Roman" panose="02020603050405020304" pitchFamily="18" charset="0"/>
                <a:cs typeface="Aptos" panose="020B0004020202020204" pitchFamily="34" charset="0"/>
              </a:rPr>
              <a:t>, or DCF MAP Coordinators are your resources also, when you are training. </a:t>
            </a:r>
            <a:endParaRPr lang="en-US" dirty="0">
              <a:solidFill>
                <a:srgbClr val="000000"/>
              </a:solidFill>
              <a:latin typeface="+mn-lt"/>
              <a:ea typeface="Times New Roman" panose="02020603050405020304" pitchFamily="18" charset="0"/>
              <a:cs typeface="Aptos" panose="020B0004020202020204" pitchFamily="34" charset="0"/>
            </a:endParaRPr>
          </a:p>
          <a:p>
            <a:endParaRPr lang="en-US" dirty="0">
              <a:solidFill>
                <a:srgbClr val="000000"/>
              </a:solidFill>
              <a:latin typeface="+mn-lt"/>
              <a:ea typeface="Times New Roman" panose="02020603050405020304" pitchFamily="18"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932E23C6-E900-444A-8CF4-11EBB343C854}" type="slidenum">
              <a:rPr lang="en-US" smtClean="0"/>
              <a:t>29</a:t>
            </a:fld>
            <a:endParaRPr lang="en-US"/>
          </a:p>
        </p:txBody>
      </p:sp>
    </p:spTree>
    <p:extLst>
      <p:ext uri="{BB962C8B-B14F-4D97-AF65-F5344CB8AC3E}">
        <p14:creationId xmlns:p14="http://schemas.microsoft.com/office/powerpoint/2010/main" val="4107910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141414"/>
                </a:solidFill>
                <a:effectLst/>
                <a:latin typeface="+mn-lt"/>
              </a:rPr>
              <a:t>In September 2024, Governor Healey signed legislation renaming the Massachusetts Rehabilitation Commission to ‘</a:t>
            </a:r>
            <a:r>
              <a:rPr lang="en-US" b="0" i="0" u="none" strike="noStrike" err="1">
                <a:solidFill>
                  <a:srgbClr val="141414"/>
                </a:solidFill>
                <a:effectLst/>
                <a:latin typeface="+mn-lt"/>
              </a:rPr>
              <a:t>MassAbility</a:t>
            </a:r>
            <a:r>
              <a:rPr lang="en-US" b="0" i="0" u="none" strike="noStrike">
                <a:solidFill>
                  <a:srgbClr val="141414"/>
                </a:solidFill>
                <a:effectLst/>
                <a:latin typeface="+mn-lt"/>
              </a:rPr>
              <a:t>.’</a:t>
            </a:r>
            <a:endParaRPr lang="en-US">
              <a:latin typeface="+mn-lt"/>
            </a:endParaRPr>
          </a:p>
        </p:txBody>
      </p:sp>
      <p:sp>
        <p:nvSpPr>
          <p:cNvPr id="4" name="Slide Number Placeholder 3"/>
          <p:cNvSpPr>
            <a:spLocks noGrp="1"/>
          </p:cNvSpPr>
          <p:nvPr>
            <p:ph type="sldNum" sz="quarter" idx="5"/>
          </p:nvPr>
        </p:nvSpPr>
        <p:spPr/>
        <p:txBody>
          <a:bodyPr/>
          <a:lstStyle/>
          <a:p>
            <a:fld id="{932E23C6-E900-444A-8CF4-11EBB343C854}" type="slidenum">
              <a:rPr lang="en-US" smtClean="0"/>
              <a:t>3</a:t>
            </a:fld>
            <a:endParaRPr lang="en-US"/>
          </a:p>
        </p:txBody>
      </p:sp>
    </p:spTree>
    <p:extLst>
      <p:ext uri="{BB962C8B-B14F-4D97-AF65-F5344CB8AC3E}">
        <p14:creationId xmlns:p14="http://schemas.microsoft.com/office/powerpoint/2010/main" val="820471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F0F5D-364C-6F42-94D6-7B30170499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676FDF-7E27-5846-7C16-6BC7FA91FC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F6C1BF-0C7F-7865-4802-0BB48B99B874}"/>
              </a:ext>
            </a:extLst>
          </p:cNvPr>
          <p:cNvSpPr>
            <a:spLocks noGrp="1"/>
          </p:cNvSpPr>
          <p:nvPr>
            <p:ph type="body" idx="1"/>
          </p:nvPr>
        </p:nvSpPr>
        <p:spPr/>
        <p:txBody>
          <a:bodyPr/>
          <a:lstStyle/>
          <a:p>
            <a:r>
              <a:rPr lang="en-US" sz="1200">
                <a:solidFill>
                  <a:srgbClr val="000000"/>
                </a:solidFill>
                <a:effectLst/>
                <a:latin typeface="+mn-lt"/>
                <a:ea typeface="Times New Roman" panose="02020603050405020304" pitchFamily="18" charset="0"/>
                <a:cs typeface="Aptos" panose="020B0004020202020204" pitchFamily="34" charset="0"/>
              </a:rPr>
              <a:t>Their contact information can be found </a:t>
            </a:r>
            <a:r>
              <a:rPr lang="en-US">
                <a:solidFill>
                  <a:srgbClr val="000000"/>
                </a:solidFill>
                <a:latin typeface="+mn-lt"/>
                <a:ea typeface="Times New Roman" panose="02020603050405020304" pitchFamily="18" charset="0"/>
                <a:cs typeface="Aptos" panose="020B0004020202020204" pitchFamily="34" charset="0"/>
              </a:rPr>
              <a:t>on mapmass.com in the "General information about MAP”.</a:t>
            </a:r>
          </a:p>
        </p:txBody>
      </p:sp>
      <p:sp>
        <p:nvSpPr>
          <p:cNvPr id="4" name="Slide Number Placeholder 3">
            <a:extLst>
              <a:ext uri="{FF2B5EF4-FFF2-40B4-BE49-F238E27FC236}">
                <a16:creationId xmlns:a16="http://schemas.microsoft.com/office/drawing/2014/main" id="{EE7C70BE-61D1-94E4-B602-58F0C8A82CED}"/>
              </a:ext>
            </a:extLst>
          </p:cNvPr>
          <p:cNvSpPr>
            <a:spLocks noGrp="1"/>
          </p:cNvSpPr>
          <p:nvPr>
            <p:ph type="sldNum" sz="quarter" idx="5"/>
          </p:nvPr>
        </p:nvSpPr>
        <p:spPr/>
        <p:txBody>
          <a:bodyPr/>
          <a:lstStyle/>
          <a:p>
            <a:fld id="{932E23C6-E900-444A-8CF4-11EBB343C854}" type="slidenum">
              <a:rPr lang="en-US" smtClean="0"/>
              <a:t>30</a:t>
            </a:fld>
            <a:endParaRPr lang="en-US"/>
          </a:p>
        </p:txBody>
      </p:sp>
    </p:spTree>
    <p:extLst>
      <p:ext uri="{BB962C8B-B14F-4D97-AF65-F5344CB8AC3E}">
        <p14:creationId xmlns:p14="http://schemas.microsoft.com/office/powerpoint/2010/main" val="3790291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5D746-94CB-6640-418D-9C1768E11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971AF4-948C-7CC4-410A-F617902329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DE5539-8570-F291-37D6-76061F4E45E9}"/>
              </a:ext>
            </a:extLst>
          </p:cNvPr>
          <p:cNvSpPr>
            <a:spLocks noGrp="1"/>
          </p:cNvSpPr>
          <p:nvPr>
            <p:ph type="body" idx="1"/>
          </p:nvPr>
        </p:nvSpPr>
        <p:spPr/>
        <p:txBody>
          <a:bodyPr/>
          <a:lstStyle/>
          <a:p>
            <a:r>
              <a:rPr lang="en-US"/>
              <a:t>Now, let’s go over updates in the curriculum.</a:t>
            </a:r>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BF57B1E8-F11F-3A5F-A9D7-1A35AF8CE48D}"/>
              </a:ext>
            </a:extLst>
          </p:cNvPr>
          <p:cNvSpPr>
            <a:spLocks noGrp="1"/>
          </p:cNvSpPr>
          <p:nvPr>
            <p:ph type="sldNum" sz="quarter" idx="5"/>
          </p:nvPr>
        </p:nvSpPr>
        <p:spPr/>
        <p:txBody>
          <a:bodyPr/>
          <a:lstStyle/>
          <a:p>
            <a:fld id="{932E23C6-E900-444A-8CF4-11EBB343C854}" type="slidenum">
              <a:rPr lang="en-US" smtClean="0"/>
              <a:t>31</a:t>
            </a:fld>
            <a:endParaRPr lang="en-US"/>
          </a:p>
        </p:txBody>
      </p:sp>
    </p:spTree>
    <p:extLst>
      <p:ext uri="{BB962C8B-B14F-4D97-AF65-F5344CB8AC3E}">
        <p14:creationId xmlns:p14="http://schemas.microsoft.com/office/powerpoint/2010/main" val="761472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version of </a:t>
            </a:r>
            <a:r>
              <a:rPr lang="en-US" i="1" dirty="0"/>
              <a:t>‘Responsibilities in Action’ </a:t>
            </a:r>
            <a:r>
              <a:rPr lang="en-US" dirty="0"/>
              <a:t>is dated September 2024. It is available for download on </a:t>
            </a:r>
            <a:r>
              <a:rPr lang="en-US" dirty="0" err="1"/>
              <a:t>mapmass</a:t>
            </a:r>
            <a:r>
              <a:rPr lang="en-US" dirty="0"/>
              <a:t> or it may be purchased from Amazon. Edits from the March version to the September version primarily include punctuation, formatting and further clarification of words and concepts based on DPH Clinical Reviewer and MAP Trainer feedback. Other edits include the MRC name change to </a:t>
            </a:r>
            <a:r>
              <a:rPr lang="en-US" dirty="0" err="1"/>
              <a:t>MassAbility</a:t>
            </a:r>
            <a:r>
              <a:rPr lang="en-US" dirty="0"/>
              <a:t> and the bottom margin now shows the sections of the curriculum. The final version is noted as September 2024 on the cover and the bottom of page 3. </a:t>
            </a:r>
          </a:p>
          <a:p>
            <a:endParaRPr lang="en-US" dirty="0"/>
          </a:p>
          <a:p>
            <a:r>
              <a:rPr lang="en-US" dirty="0"/>
              <a:t>Sites are expected to have the September 2024 version available for staff reference by September 2025.</a:t>
            </a:r>
          </a:p>
          <a:p>
            <a:endParaRPr lang="en-US" dirty="0"/>
          </a:p>
        </p:txBody>
      </p:sp>
      <p:sp>
        <p:nvSpPr>
          <p:cNvPr id="4" name="Slide Number Placeholder 3"/>
          <p:cNvSpPr>
            <a:spLocks noGrp="1"/>
          </p:cNvSpPr>
          <p:nvPr>
            <p:ph type="sldNum" sz="quarter" idx="5"/>
          </p:nvPr>
        </p:nvSpPr>
        <p:spPr/>
        <p:txBody>
          <a:bodyPr/>
          <a:lstStyle/>
          <a:p>
            <a:fld id="{932E23C6-E900-444A-8CF4-11EBB343C854}" type="slidenum">
              <a:rPr lang="en-US" smtClean="0"/>
              <a:t>32</a:t>
            </a:fld>
            <a:endParaRPr lang="en-US"/>
          </a:p>
        </p:txBody>
      </p:sp>
    </p:spTree>
    <p:extLst>
      <p:ext uri="{BB962C8B-B14F-4D97-AF65-F5344CB8AC3E}">
        <p14:creationId xmlns:p14="http://schemas.microsoft.com/office/powerpoint/2010/main" val="1290242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BAA31-3478-6B36-6AA7-4F018F2EE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05A7F-74EA-8275-363C-272085B90B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EB817F-2D67-1811-957F-E9596708EC38}"/>
              </a:ext>
            </a:extLst>
          </p:cNvPr>
          <p:cNvSpPr>
            <a:spLocks noGrp="1"/>
          </p:cNvSpPr>
          <p:nvPr>
            <p:ph type="body" idx="1"/>
          </p:nvPr>
        </p:nvSpPr>
        <p:spPr/>
        <p:txBody>
          <a:bodyPr/>
          <a:lstStyle/>
          <a:p>
            <a:pPr>
              <a:defRPr/>
            </a:pPr>
            <a:r>
              <a:rPr lang="en-US" dirty="0">
                <a:latin typeface="+mn-lt"/>
              </a:rPr>
              <a:t>One of the more recent edits involves information on page 212 of the RIA curriculum, titled, Medication Supply Discrepancy. The bullet item that has a strike-through on your screen was removed from the September 2024 version.  </a:t>
            </a:r>
          </a:p>
          <a:p>
            <a:pPr marL="0" marR="0">
              <a:spcBef>
                <a:spcPts val="0"/>
              </a:spcBef>
              <a:spcAft>
                <a:spcPts val="0"/>
              </a:spcAft>
            </a:pPr>
            <a:endParaRPr lang="en-US" sz="1200" kern="1200" dirty="0">
              <a:solidFill>
                <a:srgbClr val="000000"/>
              </a:solidFill>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0" kern="1200" dirty="0">
                <a:solidFill>
                  <a:srgbClr val="FF0000"/>
                </a:solidFill>
                <a:effectLst/>
                <a:highlight>
                  <a:srgbClr val="FFFF00"/>
                </a:highlight>
                <a:latin typeface="+mn-lt"/>
                <a:ea typeface="Times New Roman" panose="02020603050405020304" pitchFamily="18" charset="0"/>
                <a:cs typeface="Times New Roman" panose="02020603050405020304" pitchFamily="18" charset="0"/>
              </a:rPr>
              <a:t>Disposal documentation for discontinued or expired medication requires that a MAP supervisor participate in the disposal process and signs in the supervisor space on the disposal form. However, a DIR is not filed for a disposal form that contains two signatures but neither of them is the Site Supervisor such as a MAP staff and a nurse, or 2 MAP staff. In this case, staff retraining is required.</a:t>
            </a:r>
            <a:endParaRPr lang="en-US" sz="1200" b="0" dirty="0">
              <a:solidFill>
                <a:srgbClr val="FF0000"/>
              </a:solidFill>
              <a:effectLst/>
              <a:highlight>
                <a:srgbClr val="FFFF00"/>
              </a:highlight>
              <a:latin typeface="+mn-lt"/>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mn-lt"/>
              <a:cs typeface="Arial"/>
            </a:endParaRPr>
          </a:p>
          <a:p>
            <a:pPr>
              <a:defRPr/>
            </a:pPr>
            <a:endParaRPr lang="en-US" sz="1200" dirty="0">
              <a:effectLst/>
              <a:latin typeface="+mn-lt"/>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8E5C8BC-C065-4E8D-2223-56480562FA2E}"/>
              </a:ext>
            </a:extLst>
          </p:cNvPr>
          <p:cNvSpPr>
            <a:spLocks noGrp="1"/>
          </p:cNvSpPr>
          <p:nvPr>
            <p:ph type="sldNum" sz="quarter" idx="5"/>
          </p:nvPr>
        </p:nvSpPr>
        <p:spPr/>
        <p:txBody>
          <a:bodyPr/>
          <a:lstStyle/>
          <a:p>
            <a:fld id="{9B7E2B5D-03D3-4E8A-8DFB-01E5D6E05492}" type="slidenum">
              <a:rPr lang="en-US" smtClean="0"/>
              <a:t>33</a:t>
            </a:fld>
            <a:endParaRPr lang="en-US"/>
          </a:p>
        </p:txBody>
      </p:sp>
    </p:spTree>
    <p:extLst>
      <p:ext uri="{BB962C8B-B14F-4D97-AF65-F5344CB8AC3E}">
        <p14:creationId xmlns:p14="http://schemas.microsoft.com/office/powerpoint/2010/main" val="586321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recent addition to the final </a:t>
            </a:r>
            <a:r>
              <a:rPr lang="en-US" b="0" dirty="0">
                <a:highlight>
                  <a:srgbClr val="FFFF00"/>
                </a:highlight>
              </a:rPr>
              <a:t>RIA</a:t>
            </a:r>
            <a:r>
              <a:rPr lang="en-US" dirty="0">
                <a:highlight>
                  <a:srgbClr val="FFFF00"/>
                </a:highlight>
              </a:rPr>
              <a:t> </a:t>
            </a:r>
            <a:r>
              <a:rPr lang="en-US" dirty="0"/>
              <a:t>version is an example of medication progress note, </a:t>
            </a:r>
            <a:r>
              <a:rPr lang="en-US" strike="noStrike" dirty="0"/>
              <a:t>documentation </a:t>
            </a:r>
            <a:r>
              <a:rPr lang="en-US" dirty="0"/>
              <a:t>following a </a:t>
            </a:r>
            <a:r>
              <a:rPr lang="en-US" b="1" dirty="0"/>
              <a:t>hotline</a:t>
            </a:r>
            <a:r>
              <a:rPr lang="en-US" dirty="0"/>
              <a:t> medication occurrence. </a:t>
            </a:r>
            <a:r>
              <a:rPr lang="en-US" b="0" dirty="0"/>
              <a:t>This example was added as feedback from DPH. </a:t>
            </a:r>
            <a:r>
              <a:rPr lang="en-US" dirty="0"/>
              <a:t>DPH </a:t>
            </a:r>
            <a:r>
              <a:rPr lang="en-US" b="0" dirty="0"/>
              <a:t>has</a:t>
            </a:r>
            <a:r>
              <a:rPr lang="en-US" dirty="0"/>
              <a:t> noted a </a:t>
            </a:r>
            <a:r>
              <a:rPr lang="en-US" b="0" dirty="0"/>
              <a:t>consistent</a:t>
            </a:r>
            <a:r>
              <a:rPr lang="en-US" dirty="0"/>
              <a:t> lack of medication progress note documentation during </a:t>
            </a:r>
            <a:r>
              <a:rPr lang="en-US" strike="noStrike" dirty="0"/>
              <a:t>their reviews of </a:t>
            </a:r>
            <a:r>
              <a:rPr lang="en-US" dirty="0"/>
              <a:t>hotline medication occurrence</a:t>
            </a:r>
            <a:r>
              <a:rPr lang="en-US" strike="noStrike" dirty="0"/>
              <a:t>s</a:t>
            </a:r>
            <a:r>
              <a:rPr lang="en-US" dirty="0"/>
              <a:t>. A corresponding medication progress note must be documented for all </a:t>
            </a:r>
            <a:r>
              <a:rPr lang="en-US" b="0" dirty="0"/>
              <a:t>MORs</a:t>
            </a:r>
            <a:r>
              <a:rPr lang="en-US" dirty="0"/>
              <a:t> including Hotlines. This </a:t>
            </a:r>
            <a:r>
              <a:rPr lang="en-US" b="0" dirty="0"/>
              <a:t>documentation example</a:t>
            </a:r>
            <a:r>
              <a:rPr lang="en-US" b="1" dirty="0"/>
              <a:t> </a:t>
            </a:r>
            <a:r>
              <a:rPr lang="en-US" dirty="0"/>
              <a:t>is also reflected in the online course. </a:t>
            </a:r>
          </a:p>
          <a:p>
            <a:endParaRPr lang="en-US" dirty="0"/>
          </a:p>
          <a:p>
            <a:r>
              <a:rPr lang="en-US" dirty="0"/>
              <a:t>  </a:t>
            </a:r>
          </a:p>
        </p:txBody>
      </p:sp>
      <p:sp>
        <p:nvSpPr>
          <p:cNvPr id="4" name="Slide Number Placeholder 3"/>
          <p:cNvSpPr>
            <a:spLocks noGrp="1"/>
          </p:cNvSpPr>
          <p:nvPr>
            <p:ph type="sldNum" sz="quarter" idx="5"/>
          </p:nvPr>
        </p:nvSpPr>
        <p:spPr/>
        <p:txBody>
          <a:bodyPr/>
          <a:lstStyle/>
          <a:p>
            <a:fld id="{932E23C6-E900-444A-8CF4-11EBB343C854}" type="slidenum">
              <a:rPr lang="en-US" smtClean="0"/>
              <a:t>34</a:t>
            </a:fld>
            <a:endParaRPr lang="en-US"/>
          </a:p>
        </p:txBody>
      </p:sp>
    </p:spTree>
    <p:extLst>
      <p:ext uri="{BB962C8B-B14F-4D97-AF65-F5344CB8AC3E}">
        <p14:creationId xmlns:p14="http://schemas.microsoft.com/office/powerpoint/2010/main" val="641339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initial review of the updated online course by MAP Trainers, modifications continue to be made. The highlights are covered on the following slides.</a:t>
            </a:r>
          </a:p>
        </p:txBody>
      </p:sp>
      <p:sp>
        <p:nvSpPr>
          <p:cNvPr id="4" name="Slide Number Placeholder 3"/>
          <p:cNvSpPr>
            <a:spLocks noGrp="1"/>
          </p:cNvSpPr>
          <p:nvPr>
            <p:ph type="sldNum" sz="quarter" idx="5"/>
          </p:nvPr>
        </p:nvSpPr>
        <p:spPr/>
        <p:txBody>
          <a:bodyPr/>
          <a:lstStyle/>
          <a:p>
            <a:fld id="{932E23C6-E900-444A-8CF4-11EBB343C854}" type="slidenum">
              <a:rPr lang="en-US" smtClean="0"/>
              <a:t>35</a:t>
            </a:fld>
            <a:endParaRPr lang="en-US"/>
          </a:p>
        </p:txBody>
      </p:sp>
    </p:spTree>
    <p:extLst>
      <p:ext uri="{BB962C8B-B14F-4D97-AF65-F5344CB8AC3E}">
        <p14:creationId xmlns:p14="http://schemas.microsoft.com/office/powerpoint/2010/main" val="2366302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Aptos" panose="020B0004020202020204" pitchFamily="34" charset="0"/>
                <a:cs typeface="Aptos" panose="020B0004020202020204" pitchFamily="34" charset="0"/>
              </a:rPr>
              <a:t>Another modification to the online course is an expanded viewing area for the content and the removal of duplicate ‘back’ and ‘next’ buttons from the top of each page. To navigate to the next page, a student must read to the bottom of each page </a:t>
            </a:r>
            <a:r>
              <a:rPr lang="en-US" sz="1200" dirty="0">
                <a:latin typeface="+mn-lt"/>
                <a:ea typeface="Aptos" panose="020B0004020202020204" pitchFamily="34" charset="0"/>
                <a:cs typeface="Aptos" panose="020B0004020202020204" pitchFamily="34" charset="0"/>
              </a:rPr>
              <a:t>and </a:t>
            </a:r>
            <a:r>
              <a:rPr lang="en-US" sz="1200" dirty="0">
                <a:effectLst/>
                <a:latin typeface="+mn-lt"/>
                <a:ea typeface="Aptos" panose="020B0004020202020204" pitchFamily="34" charset="0"/>
                <a:cs typeface="Aptos" panose="020B0004020202020204" pitchFamily="34" charset="0"/>
              </a:rPr>
              <a:t>click “next.” </a:t>
            </a:r>
          </a:p>
          <a:p>
            <a:pPr marL="0" marR="0">
              <a:spcBef>
                <a:spcPts val="0"/>
              </a:spcBef>
              <a:spcAft>
                <a:spcPts val="0"/>
              </a:spcAft>
            </a:pPr>
            <a:r>
              <a:rPr lang="en-US" sz="1200" dirty="0">
                <a:effectLst/>
                <a:latin typeface="+mn-lt"/>
                <a:ea typeface="Aptos" panose="020B0004020202020204" pitchFamily="34" charset="0"/>
                <a:cs typeface="Aptos" panose="020B0004020202020204" pitchFamily="34" charset="0"/>
              </a:rPr>
              <a:t> </a:t>
            </a:r>
            <a:endParaRPr lang="en-US" sz="1000" dirty="0">
              <a:latin typeface="+mn-lt"/>
            </a:endParaRPr>
          </a:p>
        </p:txBody>
      </p:sp>
      <p:sp>
        <p:nvSpPr>
          <p:cNvPr id="4" name="Slide Number Placeholder 3"/>
          <p:cNvSpPr>
            <a:spLocks noGrp="1"/>
          </p:cNvSpPr>
          <p:nvPr>
            <p:ph type="sldNum" sz="quarter" idx="5"/>
          </p:nvPr>
        </p:nvSpPr>
        <p:spPr/>
        <p:txBody>
          <a:bodyPr/>
          <a:lstStyle/>
          <a:p>
            <a:fld id="{932E23C6-E900-444A-8CF4-11EBB343C854}" type="slidenum">
              <a:rPr lang="en-US" smtClean="0"/>
              <a:t>36</a:t>
            </a:fld>
            <a:endParaRPr lang="en-US"/>
          </a:p>
        </p:txBody>
      </p:sp>
    </p:spTree>
    <p:extLst>
      <p:ext uri="{BB962C8B-B14F-4D97-AF65-F5344CB8AC3E}">
        <p14:creationId xmlns:p14="http://schemas.microsoft.com/office/powerpoint/2010/main" val="30465648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Coming soon is an additional feature called </a:t>
            </a:r>
            <a:r>
              <a:rPr lang="en-US" err="1"/>
              <a:t>Intelliboard</a:t>
            </a:r>
            <a:r>
              <a:rPr lang="en-US"/>
              <a:t>.</a:t>
            </a:r>
          </a:p>
        </p:txBody>
      </p:sp>
      <p:sp>
        <p:nvSpPr>
          <p:cNvPr id="4" name="Slide Number Placeholder 3"/>
          <p:cNvSpPr>
            <a:spLocks noGrp="1"/>
          </p:cNvSpPr>
          <p:nvPr>
            <p:ph type="sldNum" sz="quarter" idx="5"/>
          </p:nvPr>
        </p:nvSpPr>
        <p:spPr/>
        <p:txBody>
          <a:bodyPr/>
          <a:lstStyle/>
          <a:p>
            <a:fld id="{932E23C6-E900-444A-8CF4-11EBB343C854}" type="slidenum">
              <a:rPr lang="en-US" smtClean="0"/>
              <a:t>37</a:t>
            </a:fld>
            <a:endParaRPr lang="en-US"/>
          </a:p>
        </p:txBody>
      </p:sp>
    </p:spTree>
    <p:extLst>
      <p:ext uri="{BB962C8B-B14F-4D97-AF65-F5344CB8AC3E}">
        <p14:creationId xmlns:p14="http://schemas.microsoft.com/office/powerpoint/2010/main" val="188337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FF0000"/>
                </a:solidFill>
                <a:effectLst/>
                <a:latin typeface="+mn-lt"/>
              </a:rPr>
              <a:t>There will be enhanced </a:t>
            </a:r>
            <a:r>
              <a:rPr lang="en-US" dirty="0">
                <a:solidFill>
                  <a:srgbClr val="FF0000"/>
                </a:solidFill>
              </a:rPr>
              <a:t>student report </a:t>
            </a:r>
            <a:r>
              <a:rPr lang="en-US" sz="1200" b="0" i="0" u="none" strike="noStrike" dirty="0">
                <a:solidFill>
                  <a:srgbClr val="FF0000"/>
                </a:solidFill>
                <a:effectLst/>
                <a:latin typeface="+mn-lt"/>
              </a:rPr>
              <a:t>tools for MAP Trainers. These reports will show ALL students under a MAP Trainer, regardless of group. It pulls data from multiple sources in the course that previously had to be looked up in different places.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FF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FF0000"/>
                </a:solidFill>
                <a:effectLst/>
                <a:latin typeface="+mn-lt"/>
              </a:rPr>
              <a:t>There are two reports available:</a:t>
            </a:r>
            <a:endParaRPr lang="en-US" sz="1200" b="0" i="0" u="none" strike="noStrike" dirty="0">
              <a:solidFill>
                <a:srgbClr val="212121"/>
              </a:solidFill>
              <a:effectLst/>
              <a:latin typeface="+mn-lt"/>
            </a:endParaRPr>
          </a:p>
          <a:p>
            <a:pPr marL="171450" marR="0" indent="-171450" algn="l">
              <a:spcBef>
                <a:spcPts val="0"/>
              </a:spcBef>
              <a:spcAft>
                <a:spcPts val="0"/>
              </a:spcAft>
              <a:buFont typeface="Arial" panose="020B0604020202020204" pitchFamily="34" charset="0"/>
              <a:buChar char="•"/>
            </a:pPr>
            <a:r>
              <a:rPr lang="en-US" sz="1200" b="0" i="0" u="none" strike="noStrike" dirty="0">
                <a:solidFill>
                  <a:srgbClr val="FF0000"/>
                </a:solidFill>
                <a:effectLst/>
                <a:latin typeface="+mn-lt"/>
              </a:rPr>
              <a:t>Student Access and Course Completion Report</a:t>
            </a:r>
          </a:p>
          <a:p>
            <a:pPr marL="171450" marR="0" indent="-171450" algn="l">
              <a:spcBef>
                <a:spcPts val="0"/>
              </a:spcBef>
              <a:spcAft>
                <a:spcPts val="0"/>
              </a:spcAft>
              <a:buFont typeface="Arial" panose="020B0604020202020204" pitchFamily="34" charset="0"/>
              <a:buChar char="•"/>
            </a:pPr>
            <a:r>
              <a:rPr lang="en-US" sz="1200" b="0" i="0" u="none" strike="noStrike" dirty="0">
                <a:solidFill>
                  <a:srgbClr val="FF0000"/>
                </a:solidFill>
                <a:effectLst/>
                <a:latin typeface="+mn-lt"/>
              </a:rPr>
              <a:t>Student Activity Report</a:t>
            </a:r>
          </a:p>
          <a:p>
            <a:pPr marL="0" marR="0" algn="l">
              <a:spcBef>
                <a:spcPts val="0"/>
              </a:spcBef>
              <a:spcAft>
                <a:spcPts val="0"/>
              </a:spcAft>
            </a:pPr>
            <a:r>
              <a:rPr lang="en-US" sz="1200" b="0" i="0" u="none" strike="noStrike" dirty="0">
                <a:solidFill>
                  <a:srgbClr val="FF0000"/>
                </a:solidFill>
                <a:effectLst/>
                <a:latin typeface="+mn-lt"/>
              </a:rPr>
              <a:t> </a:t>
            </a:r>
            <a:endParaRPr lang="en-US" sz="1200" b="0" i="0" u="none" strike="noStrike" dirty="0">
              <a:solidFill>
                <a:srgbClr val="212121"/>
              </a:solidFill>
              <a:effectLst/>
              <a:latin typeface="+mn-lt"/>
            </a:endParaRPr>
          </a:p>
          <a:p>
            <a:pPr marL="0" marR="0">
              <a:spcBef>
                <a:spcPts val="0"/>
              </a:spcBef>
              <a:spcAft>
                <a:spcPts val="0"/>
              </a:spcAft>
            </a:pPr>
            <a:r>
              <a:rPr lang="en-US" sz="1200" b="0" i="0" u="none" strike="noStrike" dirty="0">
                <a:solidFill>
                  <a:srgbClr val="FF0000"/>
                </a:solidFill>
                <a:effectLst/>
                <a:latin typeface="+mn-lt"/>
              </a:rPr>
              <a:t>These reports are accessed by clicking on “</a:t>
            </a:r>
            <a:r>
              <a:rPr lang="en-US" sz="1200" b="0" i="0" u="none" strike="noStrike" dirty="0" err="1">
                <a:solidFill>
                  <a:srgbClr val="FF0000"/>
                </a:solidFill>
                <a:effectLst/>
                <a:latin typeface="+mn-lt"/>
              </a:rPr>
              <a:t>Intelliboard</a:t>
            </a:r>
            <a:r>
              <a:rPr lang="en-US" sz="1200" b="0" i="0" u="none" strike="noStrike" dirty="0">
                <a:solidFill>
                  <a:srgbClr val="FF0000"/>
                </a:solidFill>
                <a:effectLst/>
                <a:latin typeface="+mn-lt"/>
              </a:rPr>
              <a:t> Report” in the upper menu. </a:t>
            </a:r>
            <a:endParaRPr lang="en-US" sz="1200" dirty="0">
              <a:effectLst/>
              <a:latin typeface="+mn-lt"/>
              <a:ea typeface="Aptos" panose="020B0004020202020204" pitchFamily="34" charset="0"/>
              <a:cs typeface="Aptos" panose="020B0004020202020204" pitchFamily="34" charset="0"/>
            </a:endParaRPr>
          </a:p>
          <a:p>
            <a:pPr marL="0" marR="0">
              <a:spcBef>
                <a:spcPts val="0"/>
              </a:spcBef>
              <a:spcAft>
                <a:spcPts val="0"/>
              </a:spcAft>
            </a:pPr>
            <a:endParaRPr lang="en-US" sz="1200" dirty="0">
              <a:effectLst/>
              <a:latin typeface="+mn-lt"/>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32E23C6-E900-444A-8CF4-11EBB343C854}" type="slidenum">
              <a:rPr lang="en-US" smtClean="0"/>
              <a:t>38</a:t>
            </a:fld>
            <a:endParaRPr lang="en-US"/>
          </a:p>
        </p:txBody>
      </p:sp>
    </p:spTree>
    <p:extLst>
      <p:ext uri="{BB962C8B-B14F-4D97-AF65-F5344CB8AC3E}">
        <p14:creationId xmlns:p14="http://schemas.microsoft.com/office/powerpoint/2010/main" val="3780582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2E9B3-BA63-6BAF-9D20-822477EFC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C65B57-3779-6A72-8C40-4F164EE06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CEEA8-EDA4-7AB0-57E9-70F406251AF6}"/>
              </a:ext>
            </a:extLst>
          </p:cNvPr>
          <p:cNvSpPr>
            <a:spLocks noGrp="1"/>
          </p:cNvSpPr>
          <p:nvPr>
            <p:ph type="body" idx="1"/>
          </p:nvPr>
        </p:nvSpPr>
        <p:spPr/>
        <p:txBody>
          <a:bodyPr/>
          <a:lstStyle/>
          <a:p>
            <a:pPr marL="0" marR="0" algn="l">
              <a:spcBef>
                <a:spcPts val="0"/>
              </a:spcBef>
              <a:spcAft>
                <a:spcPts val="0"/>
              </a:spcAft>
            </a:pPr>
            <a:r>
              <a:rPr lang="en-US" b="0" i="0" u="none" strike="noStrike">
                <a:solidFill>
                  <a:srgbClr val="FF0000"/>
                </a:solidFill>
                <a:effectLst/>
                <a:latin typeface="+mn-lt"/>
              </a:rPr>
              <a:t>This opens the report in a small window. Click “Go to </a:t>
            </a:r>
            <a:r>
              <a:rPr lang="en-US" b="0" i="0" u="none" strike="noStrike" err="1">
                <a:solidFill>
                  <a:srgbClr val="FF0000"/>
                </a:solidFill>
                <a:effectLst/>
                <a:latin typeface="+mn-lt"/>
              </a:rPr>
              <a:t>IntelliBoard</a:t>
            </a:r>
            <a:r>
              <a:rPr lang="en-US" b="0" i="0" u="none" strike="noStrike">
                <a:solidFill>
                  <a:srgbClr val="FF0000"/>
                </a:solidFill>
                <a:effectLst/>
                <a:latin typeface="+mn-lt"/>
              </a:rPr>
              <a:t>” so that you can view the full report.</a:t>
            </a:r>
            <a:endParaRPr lang="en-US" sz="1200" b="0" i="0" u="none" strike="noStrike">
              <a:solidFill>
                <a:srgbClr val="FF0000"/>
              </a:solidFill>
              <a:effectLst/>
              <a:latin typeface="+mn-lt"/>
            </a:endParaRPr>
          </a:p>
          <a:p>
            <a:pPr marL="0" marR="0" algn="l">
              <a:spcBef>
                <a:spcPts val="0"/>
              </a:spcBef>
              <a:spcAft>
                <a:spcPts val="0"/>
              </a:spcAft>
            </a:pPr>
            <a:endParaRPr lang="en-US" sz="1200" b="0" i="0" u="none" strike="noStrike">
              <a:solidFill>
                <a:srgbClr val="FF0000"/>
              </a:solidFill>
              <a:effectLst/>
              <a:latin typeface="+mn-lt"/>
            </a:endParaRPr>
          </a:p>
          <a:p>
            <a:endParaRPr lang="en-US"/>
          </a:p>
        </p:txBody>
      </p:sp>
      <p:sp>
        <p:nvSpPr>
          <p:cNvPr id="4" name="Slide Number Placeholder 3">
            <a:extLst>
              <a:ext uri="{FF2B5EF4-FFF2-40B4-BE49-F238E27FC236}">
                <a16:creationId xmlns:a16="http://schemas.microsoft.com/office/drawing/2014/main" id="{088F2316-159E-CDB3-79E2-00939D51D316}"/>
              </a:ext>
            </a:extLst>
          </p:cNvPr>
          <p:cNvSpPr>
            <a:spLocks noGrp="1"/>
          </p:cNvSpPr>
          <p:nvPr>
            <p:ph type="sldNum" sz="quarter" idx="5"/>
          </p:nvPr>
        </p:nvSpPr>
        <p:spPr/>
        <p:txBody>
          <a:bodyPr/>
          <a:lstStyle/>
          <a:p>
            <a:fld id="{932E23C6-E900-444A-8CF4-11EBB343C854}" type="slidenum">
              <a:rPr lang="en-US" smtClean="0"/>
              <a:t>39</a:t>
            </a:fld>
            <a:endParaRPr lang="en-US"/>
          </a:p>
        </p:txBody>
      </p:sp>
    </p:spTree>
    <p:extLst>
      <p:ext uri="{BB962C8B-B14F-4D97-AF65-F5344CB8AC3E}">
        <p14:creationId xmlns:p14="http://schemas.microsoft.com/office/powerpoint/2010/main" val="3416554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MAP Coordinators</a:t>
            </a:r>
          </a:p>
        </p:txBody>
      </p:sp>
      <p:sp>
        <p:nvSpPr>
          <p:cNvPr id="4" name="Slide Number Placeholder 3"/>
          <p:cNvSpPr>
            <a:spLocks noGrp="1"/>
          </p:cNvSpPr>
          <p:nvPr>
            <p:ph type="sldNum" sz="quarter" idx="5"/>
          </p:nvPr>
        </p:nvSpPr>
        <p:spPr/>
        <p:txBody>
          <a:bodyPr/>
          <a:lstStyle/>
          <a:p>
            <a:fld id="{932E23C6-E900-444A-8CF4-11EBB343C854}" type="slidenum">
              <a:rPr lang="en-US" smtClean="0"/>
              <a:t>4</a:t>
            </a:fld>
            <a:endParaRPr lang="en-US"/>
          </a:p>
        </p:txBody>
      </p:sp>
    </p:spTree>
    <p:extLst>
      <p:ext uri="{BB962C8B-B14F-4D97-AF65-F5344CB8AC3E}">
        <p14:creationId xmlns:p14="http://schemas.microsoft.com/office/powerpoint/2010/main" val="28735823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9980D-52DB-865E-9EBA-9D3B1D824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4E79D0-73F3-728D-CBC5-59D17C41D6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C8768C-A35F-F880-E501-5077142536F2}"/>
              </a:ext>
            </a:extLst>
          </p:cNvPr>
          <p:cNvSpPr>
            <a:spLocks noGrp="1"/>
          </p:cNvSpPr>
          <p:nvPr>
            <p:ph type="body" idx="1"/>
          </p:nvPr>
        </p:nvSpPr>
        <p:spPr/>
        <p:txBody>
          <a:bodyPr/>
          <a:lstStyle/>
          <a:p>
            <a:pPr marL="0" marR="0" algn="l">
              <a:spcBef>
                <a:spcPts val="0"/>
              </a:spcBef>
              <a:spcAft>
                <a:spcPts val="0"/>
              </a:spcAft>
            </a:pPr>
            <a:r>
              <a:rPr lang="en-US" sz="1200" b="0" i="0" u="none" strike="noStrike">
                <a:solidFill>
                  <a:srgbClr val="FF0000"/>
                </a:solidFill>
                <a:effectLst/>
                <a:latin typeface="+mn-lt"/>
              </a:rPr>
              <a:t>The full</a:t>
            </a:r>
            <a:r>
              <a:rPr lang="en-US" sz="1200" b="0" i="0" u="none" strike="noStrike">
                <a:solidFill>
                  <a:srgbClr val="212121"/>
                </a:solidFill>
                <a:effectLst/>
                <a:latin typeface="+mn-lt"/>
              </a:rPr>
              <a:t> “</a:t>
            </a:r>
            <a:r>
              <a:rPr lang="en-US" sz="1200" b="0" i="0" u="none" strike="noStrike">
                <a:solidFill>
                  <a:srgbClr val="FF0000"/>
                </a:solidFill>
                <a:effectLst/>
                <a:latin typeface="+mn-lt"/>
              </a:rPr>
              <a:t>Student Access and Course Completion Report” shows the number of times each student has visited the course, the time spent in the course, their enrollment date, the last access date, and their course completion date (if they completed the course). </a:t>
            </a:r>
          </a:p>
          <a:p>
            <a:pPr marL="0" marR="0" algn="l">
              <a:spcBef>
                <a:spcPts val="0"/>
              </a:spcBef>
              <a:spcAft>
                <a:spcPts val="0"/>
              </a:spcAft>
            </a:pPr>
            <a:r>
              <a:rPr lang="en-US" sz="1200" b="0" i="0" u="none" strike="noStrike">
                <a:solidFill>
                  <a:srgbClr val="FF0000"/>
                </a:solidFill>
                <a:effectLst/>
                <a:latin typeface="+mn-lt"/>
              </a:rPr>
              <a:t> </a:t>
            </a:r>
            <a:endParaRPr lang="en-US" sz="1200" b="0" i="0" u="none" strike="noStrike">
              <a:solidFill>
                <a:srgbClr val="212121"/>
              </a:solidFill>
              <a:effectLst/>
              <a:latin typeface="+mn-lt"/>
            </a:endParaRPr>
          </a:p>
          <a:p>
            <a:endParaRPr lang="en-US"/>
          </a:p>
        </p:txBody>
      </p:sp>
      <p:sp>
        <p:nvSpPr>
          <p:cNvPr id="4" name="Slide Number Placeholder 3">
            <a:extLst>
              <a:ext uri="{FF2B5EF4-FFF2-40B4-BE49-F238E27FC236}">
                <a16:creationId xmlns:a16="http://schemas.microsoft.com/office/drawing/2014/main" id="{E1D33334-F922-7EF5-94C0-581913B288A0}"/>
              </a:ext>
            </a:extLst>
          </p:cNvPr>
          <p:cNvSpPr>
            <a:spLocks noGrp="1"/>
          </p:cNvSpPr>
          <p:nvPr>
            <p:ph type="sldNum" sz="quarter" idx="5"/>
          </p:nvPr>
        </p:nvSpPr>
        <p:spPr/>
        <p:txBody>
          <a:bodyPr/>
          <a:lstStyle/>
          <a:p>
            <a:fld id="{932E23C6-E900-444A-8CF4-11EBB343C854}" type="slidenum">
              <a:rPr lang="en-US" smtClean="0"/>
              <a:t>40</a:t>
            </a:fld>
            <a:endParaRPr lang="en-US"/>
          </a:p>
        </p:txBody>
      </p:sp>
    </p:spTree>
    <p:extLst>
      <p:ext uri="{BB962C8B-B14F-4D97-AF65-F5344CB8AC3E}">
        <p14:creationId xmlns:p14="http://schemas.microsoft.com/office/powerpoint/2010/main" val="38491363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CC0FF-E923-D331-4D96-3AC8664D0B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000B37-1765-D912-B8D8-485FB31153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21FEF5-E4B6-AB3D-002D-04B3500A07BC}"/>
              </a:ext>
            </a:extLst>
          </p:cNvPr>
          <p:cNvSpPr>
            <a:spLocks noGrp="1"/>
          </p:cNvSpPr>
          <p:nvPr>
            <p:ph type="body" idx="1"/>
          </p:nvPr>
        </p:nvSpPr>
        <p:spPr/>
        <p:txBody>
          <a:bodyPr/>
          <a:lstStyle/>
          <a:p>
            <a:pPr marL="0" marR="0" algn="l">
              <a:spcBef>
                <a:spcPts val="0"/>
              </a:spcBef>
              <a:spcAft>
                <a:spcPts val="0"/>
              </a:spcAft>
              <a:buFontTx/>
              <a:buNone/>
            </a:pPr>
            <a:r>
              <a:rPr lang="en-US" sz="1200" b="0" i="0" u="none" strike="noStrike">
                <a:solidFill>
                  <a:srgbClr val="FF0000"/>
                </a:solidFill>
                <a:effectLst/>
                <a:latin typeface="+mn-lt"/>
              </a:rPr>
              <a:t>This is</a:t>
            </a:r>
            <a:r>
              <a:rPr lang="en-US" b="0" i="0" u="none" strike="noStrike">
                <a:solidFill>
                  <a:srgbClr val="212121"/>
                </a:solidFill>
                <a:effectLst/>
                <a:latin typeface="Aptos" panose="020B0004020202020204" pitchFamily="34" charset="0"/>
              </a:rPr>
              <a:t> an example of the User Status Report. There will be one additional report showing Student Completion. The Student Completion report will show all students under a MAP Trainer and will show their completion status on activities such as the Unit Quizzes, Transcription Assignment, and Medication Demonstration pretest. </a:t>
            </a:r>
            <a:r>
              <a:rPr lang="en-US" sz="1200" b="0" i="0" u="none" strike="noStrike">
                <a:solidFill>
                  <a:srgbClr val="FF0000"/>
                </a:solidFill>
                <a:effectLst/>
                <a:latin typeface="+mn-lt"/>
              </a:rPr>
              <a:t> </a:t>
            </a:r>
            <a:endParaRPr lang="en-US" sz="1200" b="0" i="0" u="none" strike="noStrike">
              <a:solidFill>
                <a:srgbClr val="212121"/>
              </a:solidFill>
              <a:effectLst/>
              <a:latin typeface="+mn-lt"/>
            </a:endParaRPr>
          </a:p>
          <a:p>
            <a:endParaRPr lang="en-US"/>
          </a:p>
          <a:p>
            <a:r>
              <a:rPr lang="en-US" b="0" i="0" u="none" strike="noStrike">
                <a:solidFill>
                  <a:srgbClr val="212121"/>
                </a:solidFill>
                <a:effectLst/>
                <a:latin typeface="Aptos" panose="020B0004020202020204" pitchFamily="34" charset="0"/>
              </a:rPr>
              <a:t>This enhanced reporting will roll out to MAP Trainers this fall and will be available through the </a:t>
            </a:r>
            <a:r>
              <a:rPr lang="en-US" b="0" i="0" u="none" strike="noStrike" err="1">
                <a:solidFill>
                  <a:srgbClr val="212121"/>
                </a:solidFill>
                <a:effectLst/>
                <a:latin typeface="Aptos" panose="020B0004020202020204" pitchFamily="34" charset="0"/>
              </a:rPr>
              <a:t>Intelliboard</a:t>
            </a:r>
            <a:r>
              <a:rPr lang="en-US" b="0" i="0" u="none" strike="noStrike">
                <a:solidFill>
                  <a:srgbClr val="212121"/>
                </a:solidFill>
                <a:effectLst/>
                <a:latin typeface="Aptos" panose="020B0004020202020204" pitchFamily="34" charset="0"/>
              </a:rPr>
              <a:t> link on the homepage. Instructions and help videos for viewing the forms will be available when the reporting goes live.</a:t>
            </a:r>
            <a:endParaRPr lang="en-US"/>
          </a:p>
        </p:txBody>
      </p:sp>
      <p:sp>
        <p:nvSpPr>
          <p:cNvPr id="4" name="Slide Number Placeholder 3">
            <a:extLst>
              <a:ext uri="{FF2B5EF4-FFF2-40B4-BE49-F238E27FC236}">
                <a16:creationId xmlns:a16="http://schemas.microsoft.com/office/drawing/2014/main" id="{8661FB3A-EEBA-C9C1-28B5-2E93E559E79C}"/>
              </a:ext>
            </a:extLst>
          </p:cNvPr>
          <p:cNvSpPr>
            <a:spLocks noGrp="1"/>
          </p:cNvSpPr>
          <p:nvPr>
            <p:ph type="sldNum" sz="quarter" idx="5"/>
          </p:nvPr>
        </p:nvSpPr>
        <p:spPr/>
        <p:txBody>
          <a:bodyPr/>
          <a:lstStyle/>
          <a:p>
            <a:fld id="{932E23C6-E900-444A-8CF4-11EBB343C854}" type="slidenum">
              <a:rPr lang="en-US" smtClean="0"/>
              <a:t>41</a:t>
            </a:fld>
            <a:endParaRPr lang="en-US"/>
          </a:p>
        </p:txBody>
      </p:sp>
    </p:spTree>
    <p:extLst>
      <p:ext uri="{BB962C8B-B14F-4D97-AF65-F5344CB8AC3E}">
        <p14:creationId xmlns:p14="http://schemas.microsoft.com/office/powerpoint/2010/main" val="9013548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12121"/>
                </a:solidFill>
                <a:effectLst/>
                <a:latin typeface="Aptos" panose="020B0004020202020204" pitchFamily="34" charset="0"/>
              </a:rPr>
              <a:t>CDDER will have an updated roster for Trainers to enroll their students. It will be out in November with the expectation that Trainers begin using it with December class enrollment. All the same student information is required, but in a slightly different format. Your cooperation is appreciated! The 2025 class schedule is posted on mapmass.com</a:t>
            </a:r>
            <a:endParaRPr lang="en-US" dirty="0"/>
          </a:p>
        </p:txBody>
      </p:sp>
      <p:sp>
        <p:nvSpPr>
          <p:cNvPr id="4" name="Slide Number Placeholder 3"/>
          <p:cNvSpPr>
            <a:spLocks noGrp="1"/>
          </p:cNvSpPr>
          <p:nvPr>
            <p:ph type="sldNum" sz="quarter" idx="5"/>
          </p:nvPr>
        </p:nvSpPr>
        <p:spPr/>
        <p:txBody>
          <a:bodyPr/>
          <a:lstStyle/>
          <a:p>
            <a:fld id="{932E23C6-E900-444A-8CF4-11EBB343C854}" type="slidenum">
              <a:rPr lang="en-US" smtClean="0"/>
              <a:t>42</a:t>
            </a:fld>
            <a:endParaRPr lang="en-US"/>
          </a:p>
        </p:txBody>
      </p:sp>
    </p:spTree>
    <p:extLst>
      <p:ext uri="{BB962C8B-B14F-4D97-AF65-F5344CB8AC3E}">
        <p14:creationId xmlns:p14="http://schemas.microsoft.com/office/powerpoint/2010/main" val="6355938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Online Course Features.</a:t>
            </a:r>
          </a:p>
        </p:txBody>
      </p:sp>
      <p:sp>
        <p:nvSpPr>
          <p:cNvPr id="4" name="Slide Number Placeholder 3"/>
          <p:cNvSpPr>
            <a:spLocks noGrp="1"/>
          </p:cNvSpPr>
          <p:nvPr>
            <p:ph type="sldNum" sz="quarter" idx="5"/>
          </p:nvPr>
        </p:nvSpPr>
        <p:spPr/>
        <p:txBody>
          <a:bodyPr/>
          <a:lstStyle/>
          <a:p>
            <a:fld id="{932E23C6-E900-444A-8CF4-11EBB343C854}" type="slidenum">
              <a:rPr lang="en-US" smtClean="0"/>
              <a:t>43</a:t>
            </a:fld>
            <a:endParaRPr lang="en-US"/>
          </a:p>
        </p:txBody>
      </p:sp>
    </p:spTree>
    <p:extLst>
      <p:ext uri="{BB962C8B-B14F-4D97-AF65-F5344CB8AC3E}">
        <p14:creationId xmlns:p14="http://schemas.microsoft.com/office/powerpoint/2010/main" val="15309631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200" b="0" i="0" u="none" strike="noStrike">
                <a:solidFill>
                  <a:srgbClr val="212121"/>
                </a:solidFill>
                <a:effectLst/>
                <a:latin typeface="+mn-lt"/>
              </a:rPr>
              <a:t>A new feature CDDER has developed is where the MAP Trainer or the student can trigger their own login e-mail when the student cannot find their ‘welcome email’ or temporary password. Click on the “forgot password” link on the Login screen.</a:t>
            </a:r>
          </a:p>
          <a:p>
            <a:pPr marL="0" marR="0" algn="l">
              <a:spcBef>
                <a:spcPts val="0"/>
              </a:spcBef>
              <a:spcAft>
                <a:spcPts val="0"/>
              </a:spcAft>
            </a:pPr>
            <a:endParaRPr lang="en-US" sz="1200" b="0" i="0" u="none" strike="noStrike">
              <a:solidFill>
                <a:srgbClr val="212121"/>
              </a:solidFill>
              <a:effectLst/>
              <a:latin typeface="Aptos" panose="020B0004020202020204" pitchFamily="34" charset="0"/>
            </a:endParaRPr>
          </a:p>
          <a:p>
            <a:pPr marL="0" marR="0" algn="l">
              <a:spcBef>
                <a:spcPts val="0"/>
              </a:spcBef>
              <a:spcAft>
                <a:spcPts val="0"/>
              </a:spcAft>
            </a:pPr>
            <a:endParaRPr lang="en-US" sz="1200" b="0" i="0" u="none" strike="noStrike">
              <a:solidFill>
                <a:srgbClr val="212121"/>
              </a:solidFill>
              <a:effectLst/>
              <a:latin typeface="Aptos" panose="020B0004020202020204" pitchFamily="34" charset="0"/>
            </a:endParaRPr>
          </a:p>
        </p:txBody>
      </p:sp>
      <p:sp>
        <p:nvSpPr>
          <p:cNvPr id="4" name="Slide Number Placeholder 3"/>
          <p:cNvSpPr>
            <a:spLocks noGrp="1"/>
          </p:cNvSpPr>
          <p:nvPr>
            <p:ph type="sldNum" sz="quarter" idx="5"/>
          </p:nvPr>
        </p:nvSpPr>
        <p:spPr/>
        <p:txBody>
          <a:bodyPr/>
          <a:lstStyle/>
          <a:p>
            <a:fld id="{932E23C6-E900-444A-8CF4-11EBB343C854}" type="slidenum">
              <a:rPr lang="en-US" smtClean="0"/>
              <a:t>44</a:t>
            </a:fld>
            <a:endParaRPr lang="en-US"/>
          </a:p>
        </p:txBody>
      </p:sp>
    </p:spTree>
    <p:extLst>
      <p:ext uri="{BB962C8B-B14F-4D97-AF65-F5344CB8AC3E}">
        <p14:creationId xmlns:p14="http://schemas.microsoft.com/office/powerpoint/2010/main" val="17836020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5F14A-1E5E-0BAD-FA3E-413368E72A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DE5C2-9A3E-8C80-642E-84E652CC58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2C5788-B4D3-501E-1E14-9F3AD5FE3317}"/>
              </a:ext>
            </a:extLst>
          </p:cNvPr>
          <p:cNvSpPr>
            <a:spLocks noGrp="1"/>
          </p:cNvSpPr>
          <p:nvPr>
            <p:ph type="body" idx="1"/>
          </p:nvPr>
        </p:nvSpPr>
        <p:spPr/>
        <p:txBody>
          <a:bodyPr/>
          <a:lstStyle/>
          <a:p>
            <a:pPr marL="0" marR="0" algn="l">
              <a:spcBef>
                <a:spcPts val="0"/>
              </a:spcBef>
              <a:spcAft>
                <a:spcPts val="0"/>
              </a:spcAft>
            </a:pPr>
            <a:r>
              <a:rPr lang="en-US" sz="1200" b="0" i="0" u="none" strike="noStrike" dirty="0">
                <a:solidFill>
                  <a:srgbClr val="212121"/>
                </a:solidFill>
                <a:effectLst/>
                <a:latin typeface="+mn-lt"/>
              </a:rPr>
              <a:t>Next, type the student’s email address into the email address field. Be sure to leave the username field blank. Click ‘search’. This will immediately trigger an email to the student with a unique link to log in and change their password! This will work for any student who is enrolled in the RIA course, whether or not they’ve ever logged in. </a:t>
            </a:r>
          </a:p>
        </p:txBody>
      </p:sp>
      <p:sp>
        <p:nvSpPr>
          <p:cNvPr id="4" name="Slide Number Placeholder 3">
            <a:extLst>
              <a:ext uri="{FF2B5EF4-FFF2-40B4-BE49-F238E27FC236}">
                <a16:creationId xmlns:a16="http://schemas.microsoft.com/office/drawing/2014/main" id="{5E599C51-CE60-7329-2CE7-9DEFE57D7DED}"/>
              </a:ext>
            </a:extLst>
          </p:cNvPr>
          <p:cNvSpPr>
            <a:spLocks noGrp="1"/>
          </p:cNvSpPr>
          <p:nvPr>
            <p:ph type="sldNum" sz="quarter" idx="5"/>
          </p:nvPr>
        </p:nvSpPr>
        <p:spPr/>
        <p:txBody>
          <a:bodyPr/>
          <a:lstStyle/>
          <a:p>
            <a:fld id="{932E23C6-E900-444A-8CF4-11EBB343C854}" type="slidenum">
              <a:rPr lang="en-US" smtClean="0"/>
              <a:t>45</a:t>
            </a:fld>
            <a:endParaRPr lang="en-US"/>
          </a:p>
        </p:txBody>
      </p:sp>
    </p:spTree>
    <p:extLst>
      <p:ext uri="{BB962C8B-B14F-4D97-AF65-F5344CB8AC3E}">
        <p14:creationId xmlns:p14="http://schemas.microsoft.com/office/powerpoint/2010/main" val="38186961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DB033-F4ED-06B5-B030-8153844E31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261CF-4E50-D458-F99F-D2BD275A87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2A899D-BF0E-6F44-59C3-40D76AF70C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212121"/>
                </a:solidFill>
                <a:effectLst/>
                <a:latin typeface="+mn-lt"/>
              </a:rPr>
              <a:t>Additionally, here is the link for the ‘forgot password’ screen that can be emailed to students who need password reset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21212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212121"/>
                </a:solidFill>
                <a:effectLst/>
                <a:latin typeface="+mn-lt"/>
              </a:rPr>
              <a:t>Please be aware that the email link is valid for 4 hours only, so wait to trigger the email until the student is ready to log in. </a:t>
            </a:r>
          </a:p>
          <a:p>
            <a:pPr marL="0" marR="0" algn="l">
              <a:spcBef>
                <a:spcPts val="0"/>
              </a:spcBef>
              <a:spcAft>
                <a:spcPts val="0"/>
              </a:spcAft>
            </a:pPr>
            <a:endParaRPr lang="en-US"/>
          </a:p>
        </p:txBody>
      </p:sp>
      <p:sp>
        <p:nvSpPr>
          <p:cNvPr id="4" name="Slide Number Placeholder 3">
            <a:extLst>
              <a:ext uri="{FF2B5EF4-FFF2-40B4-BE49-F238E27FC236}">
                <a16:creationId xmlns:a16="http://schemas.microsoft.com/office/drawing/2014/main" id="{32E2A34B-93E1-8EC3-7CEB-22BA81CDF8FC}"/>
              </a:ext>
            </a:extLst>
          </p:cNvPr>
          <p:cNvSpPr>
            <a:spLocks noGrp="1"/>
          </p:cNvSpPr>
          <p:nvPr>
            <p:ph type="sldNum" sz="quarter" idx="5"/>
          </p:nvPr>
        </p:nvSpPr>
        <p:spPr/>
        <p:txBody>
          <a:bodyPr/>
          <a:lstStyle/>
          <a:p>
            <a:fld id="{932E23C6-E900-444A-8CF4-11EBB343C854}" type="slidenum">
              <a:rPr lang="en-US" smtClean="0"/>
              <a:t>46</a:t>
            </a:fld>
            <a:endParaRPr lang="en-US"/>
          </a:p>
        </p:txBody>
      </p:sp>
    </p:spTree>
    <p:extLst>
      <p:ext uri="{BB962C8B-B14F-4D97-AF65-F5344CB8AC3E}">
        <p14:creationId xmlns:p14="http://schemas.microsoft.com/office/powerpoint/2010/main" val="9047333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mn-lt"/>
                <a:ea typeface="Aptos" panose="020B0004020202020204" pitchFamily="34" charset="0"/>
                <a:cs typeface="Aptos" panose="020B0004020202020204" pitchFamily="34" charset="0"/>
              </a:rPr>
              <a:t>The RIA study guide has been converted into an interactive, fill-in-the-blank workbook that once completed, can be used as a Study Guide. The intent is for students to find the answers within the course and write them down as they complete each unit. Once complete, students will have a Study Guide that serves the function of reinforcing the concepts that they are later tested on. </a:t>
            </a:r>
            <a:endParaRPr lang="en-US" sz="1200" dirty="0">
              <a:effectLst/>
              <a:latin typeface="+mn-lt"/>
              <a:ea typeface="Aptos" panose="020B0004020202020204" pitchFamily="34" charset="0"/>
              <a:cs typeface="Aptos" panose="020B0004020202020204" pitchFamily="34" charset="0"/>
            </a:endParaRPr>
          </a:p>
          <a:p>
            <a:pPr marL="0" marR="0">
              <a:spcBef>
                <a:spcPts val="0"/>
              </a:spcBef>
              <a:spcAft>
                <a:spcPts val="0"/>
              </a:spcAft>
            </a:pPr>
            <a:r>
              <a:rPr lang="en-US" sz="1200" dirty="0">
                <a:effectLst/>
                <a:latin typeface="+mn-lt"/>
                <a:ea typeface="Aptos" panose="020B0004020202020204" pitchFamily="34" charset="0"/>
                <a:cs typeface="Aptos" panose="020B0004020202020204" pitchFamily="34" charset="0"/>
              </a:rPr>
              <a:t> </a:t>
            </a:r>
          </a:p>
          <a:p>
            <a:pPr marL="0" marR="0">
              <a:spcBef>
                <a:spcPts val="0"/>
              </a:spcBef>
              <a:spcAft>
                <a:spcPts val="0"/>
              </a:spcAft>
            </a:pPr>
            <a:r>
              <a:rPr lang="en-US" sz="1200" dirty="0">
                <a:solidFill>
                  <a:srgbClr val="000000"/>
                </a:solidFill>
                <a:effectLst/>
                <a:latin typeface="+mn-lt"/>
                <a:ea typeface="Aptos" panose="020B0004020202020204" pitchFamily="34" charset="0"/>
                <a:cs typeface="Aptos" panose="020B0004020202020204" pitchFamily="34" charset="0"/>
              </a:rPr>
              <a:t>The “RIA Core Concepts Workbook and Study Guide” was piloted by six MAP Trainers. One trainer initially instructed students to find the answers after finishing a unit, however, quickly realized students could easily complete each section of the workbook while going through the corresponding unit in RIA. Another trainer had students complete the guide at the end of the course. The trainer session review of answers with the students added more than 2 hours to the course time. Going forward, her plan is to have students complete the guide as they go through the course.</a:t>
            </a:r>
          </a:p>
          <a:p>
            <a:pPr marL="0" marR="0">
              <a:spcBef>
                <a:spcPts val="0"/>
              </a:spcBef>
              <a:spcAft>
                <a:spcPts val="0"/>
              </a:spcAft>
            </a:pPr>
            <a:endParaRPr lang="en-US" sz="1200" dirty="0">
              <a:solidFill>
                <a:srgbClr val="000000"/>
              </a:solidFill>
              <a:effectLst/>
              <a:latin typeface="+mn-lt"/>
              <a:ea typeface="Aptos" panose="020B0004020202020204" pitchFamily="34" charset="0"/>
              <a:cs typeface="Aptos" panose="020B0004020202020204" pitchFamily="34" charset="0"/>
            </a:endParaRPr>
          </a:p>
          <a:p>
            <a:pPr marL="0" marR="0">
              <a:spcBef>
                <a:spcPts val="0"/>
              </a:spcBef>
              <a:spcAft>
                <a:spcPts val="0"/>
              </a:spcAft>
            </a:pPr>
            <a:r>
              <a:rPr lang="en-US" sz="1200" dirty="0">
                <a:solidFill>
                  <a:srgbClr val="000000"/>
                </a:solidFill>
                <a:effectLst/>
                <a:latin typeface="+mn-lt"/>
                <a:ea typeface="Aptos" panose="020B0004020202020204" pitchFamily="34" charset="0"/>
                <a:cs typeface="Aptos" panose="020B0004020202020204" pitchFamily="34" charset="0"/>
              </a:rPr>
              <a:t>Completion of the Study Guide does not replace the exercises in the online course, it reinforces them.</a:t>
            </a:r>
            <a:endParaRPr lang="en-US" sz="1200" dirty="0">
              <a:effectLst/>
              <a:latin typeface="+mn-lt"/>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fld id="{932E23C6-E900-444A-8CF4-11EBB343C854}" type="slidenum">
              <a:rPr lang="en-US" smtClean="0"/>
              <a:t>47</a:t>
            </a:fld>
            <a:endParaRPr lang="en-US"/>
          </a:p>
        </p:txBody>
      </p:sp>
    </p:spTree>
    <p:extLst>
      <p:ext uri="{BB962C8B-B14F-4D97-AF65-F5344CB8AC3E}">
        <p14:creationId xmlns:p14="http://schemas.microsoft.com/office/powerpoint/2010/main" val="38406503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BBADE-F406-1B3A-9502-0804924E2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0E782C-B959-54D9-1EAF-84905E367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2454B5-8A41-4856-D2D3-F24ADF7E6D21}"/>
              </a:ext>
            </a:extLst>
          </p:cNvPr>
          <p:cNvSpPr>
            <a:spLocks noGrp="1"/>
          </p:cNvSpPr>
          <p:nvPr>
            <p:ph type="body" idx="1"/>
          </p:nvPr>
        </p:nvSpPr>
        <p:spPr/>
        <p:txBody>
          <a:bodyPr/>
          <a:lstStyle/>
          <a:p>
            <a:pPr marL="0" marR="0">
              <a:spcBef>
                <a:spcPts val="0"/>
              </a:spcBef>
              <a:spcAft>
                <a:spcPts val="0"/>
              </a:spcAft>
            </a:pPr>
            <a:r>
              <a:rPr lang="en-US" sz="1200" b="0" i="0" u="none" strike="noStrike" dirty="0">
                <a:solidFill>
                  <a:srgbClr val="FF0000"/>
                </a:solidFill>
                <a:effectLst/>
                <a:latin typeface="+mn-lt"/>
                <a:ea typeface="Aptos" panose="020B0004020202020204" pitchFamily="34" charset="0"/>
                <a:cs typeface="Aptos" panose="020B0004020202020204" pitchFamily="34" charset="0"/>
              </a:rPr>
              <a:t>The Trainer Instructions on how to use the Course Workbook/Study guide is posted in the MAP Trainer Tool Kit.</a:t>
            </a:r>
            <a:endParaRPr lang="en-US" sz="1200" strike="noStrike" dirty="0">
              <a:effectLst/>
              <a:latin typeface="+mn-lt"/>
              <a:ea typeface="Aptos" panose="020B0004020202020204" pitchFamily="34" charset="0"/>
              <a:cs typeface="Aptos" panose="020B0004020202020204" pitchFamily="34" charset="0"/>
            </a:endParaRPr>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strike="sngStrike" dirty="0">
                <a:effectLst/>
                <a:latin typeface="Aptos"/>
                <a:ea typeface="Aptos" panose="020B0004020202020204" pitchFamily="34" charset="0"/>
                <a:cs typeface="Aptos" panose="020B0004020202020204" pitchFamily="34" charset="0"/>
              </a:rPr>
              <a:t> </a:t>
            </a:r>
          </a:p>
          <a:p>
            <a:pPr marL="0" marR="0">
              <a:spcBef>
                <a:spcPts val="0"/>
              </a:spcBef>
              <a:spcAft>
                <a:spcPts val="0"/>
              </a:spcAft>
            </a:pPr>
            <a:endPar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pPr marL="0" marR="0">
              <a:spcBef>
                <a:spcPts val="0"/>
              </a:spcBef>
              <a:spcAft>
                <a:spcPts val="0"/>
              </a:spcAft>
            </a:pPr>
            <a:endPar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C8EE9C16-0A89-EB45-9D45-DBEDD9E745FB}"/>
              </a:ext>
            </a:extLst>
          </p:cNvPr>
          <p:cNvSpPr>
            <a:spLocks noGrp="1"/>
          </p:cNvSpPr>
          <p:nvPr>
            <p:ph type="sldNum" sz="quarter" idx="5"/>
          </p:nvPr>
        </p:nvSpPr>
        <p:spPr/>
        <p:txBody>
          <a:bodyPr/>
          <a:lstStyle/>
          <a:p>
            <a:fld id="{932E23C6-E900-444A-8CF4-11EBB343C854}" type="slidenum">
              <a:rPr lang="en-US" smtClean="0"/>
              <a:t>48</a:t>
            </a:fld>
            <a:endParaRPr lang="en-US"/>
          </a:p>
        </p:txBody>
      </p:sp>
    </p:spTree>
    <p:extLst>
      <p:ext uri="{BB962C8B-B14F-4D97-AF65-F5344CB8AC3E}">
        <p14:creationId xmlns:p14="http://schemas.microsoft.com/office/powerpoint/2010/main" val="36812280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F368B-1AA0-9A1C-D1D9-4135CE5E8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068536-C829-CB3F-021B-2198417024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B786F-3C94-D43A-E782-974DFE406C54}"/>
              </a:ext>
            </a:extLst>
          </p:cNvPr>
          <p:cNvSpPr>
            <a:spLocks noGrp="1"/>
          </p:cNvSpPr>
          <p:nvPr>
            <p:ph type="body" idx="1"/>
          </p:nvPr>
        </p:nvSpPr>
        <p:spPr/>
        <p:txBody>
          <a:bodyPr/>
          <a:lstStyle/>
          <a:p>
            <a:pPr marL="0" marR="0">
              <a:spcBef>
                <a:spcPts val="0"/>
              </a:spcBef>
              <a:spcAft>
                <a:spcPts val="0"/>
              </a:spcAft>
            </a:pPr>
            <a:r>
              <a:rPr lang="en-US" sz="1200" dirty="0">
                <a:effectLst/>
                <a:latin typeface="+mn-lt"/>
                <a:ea typeface="Aptos" panose="020B0004020202020204" pitchFamily="34" charset="0"/>
                <a:cs typeface="Aptos" panose="020B0004020202020204" pitchFamily="34" charset="0"/>
              </a:rPr>
              <a:t>The guide </a:t>
            </a:r>
            <a:r>
              <a:rPr lang="en-US" sz="1200" i="0" dirty="0">
                <a:effectLst/>
                <a:latin typeface="+mn-lt"/>
                <a:ea typeface="Aptos" panose="020B0004020202020204" pitchFamily="34" charset="0"/>
                <a:cs typeface="Aptos" panose="020B0004020202020204" pitchFamily="34" charset="0"/>
              </a:rPr>
              <a:t>is now </a:t>
            </a:r>
            <a:r>
              <a:rPr lang="en-US" sz="1200" dirty="0">
                <a:effectLst/>
                <a:latin typeface="+mn-lt"/>
                <a:ea typeface="Aptos" panose="020B0004020202020204" pitchFamily="34" charset="0"/>
                <a:cs typeface="Aptos" panose="020B0004020202020204" pitchFamily="34" charset="0"/>
              </a:rPr>
              <a:t>included in the Student ‘Resource Packet’. The </a:t>
            </a:r>
            <a:r>
              <a:rPr lang="en-US" b="0" i="0" u="none" strike="noStrike" dirty="0">
                <a:solidFill>
                  <a:srgbClr val="FF0000"/>
                </a:solidFill>
                <a:effectLst/>
                <a:latin typeface="+mn-lt"/>
              </a:rPr>
              <a:t>RIA Core Concepts Workbook and Study Guide is also posted in “Student Resources” in Word and as a PDF to the online course.</a:t>
            </a:r>
          </a:p>
          <a:p>
            <a:pPr marL="0" marR="0">
              <a:spcBef>
                <a:spcPts val="0"/>
              </a:spcBef>
              <a:spcAft>
                <a:spcPts val="0"/>
              </a:spcAft>
            </a:pPr>
            <a:endParaRPr lang="en-US" sz="1200" dirty="0">
              <a:effectLst/>
              <a:latin typeface="+mn-lt"/>
              <a:ea typeface="Aptos" panose="020B0004020202020204" pitchFamily="34" charset="0"/>
              <a:cs typeface="Aptos" panose="020B0004020202020204" pitchFamily="34" charset="0"/>
            </a:endParaRPr>
          </a:p>
          <a:p>
            <a:r>
              <a:rPr lang="en-US" sz="1800" dirty="0">
                <a:effectLst/>
                <a:latin typeface="Aptos" panose="020B0004020202020204" pitchFamily="34" charset="0"/>
                <a:ea typeface="Aptos" panose="020B0004020202020204" pitchFamily="34" charset="0"/>
                <a:cs typeface="Aptos" panose="020B0004020202020204" pitchFamily="34" charset="0"/>
              </a:rPr>
              <a:t>A quick reminder about Resource Packets. The Resource Packet is required training material. It has come to our attention that the number of Resource Packets distributed to Trainers is far less than the number of students enrolled in the course. Remember that these Resource Packets are free of cost and can be ordered online at mapmass.com under the Course Resources for MAP trainers and Course Supporters section.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BBE1FF9D-00D7-F353-482E-264460894B2E}"/>
              </a:ext>
            </a:extLst>
          </p:cNvPr>
          <p:cNvSpPr>
            <a:spLocks noGrp="1"/>
          </p:cNvSpPr>
          <p:nvPr>
            <p:ph type="sldNum" sz="quarter" idx="5"/>
          </p:nvPr>
        </p:nvSpPr>
        <p:spPr/>
        <p:txBody>
          <a:bodyPr/>
          <a:lstStyle/>
          <a:p>
            <a:fld id="{932E23C6-E900-444A-8CF4-11EBB343C854}" type="slidenum">
              <a:rPr lang="en-US" smtClean="0"/>
              <a:t>49</a:t>
            </a:fld>
            <a:endParaRPr lang="en-US"/>
          </a:p>
        </p:txBody>
      </p:sp>
    </p:spTree>
    <p:extLst>
      <p:ext uri="{BB962C8B-B14F-4D97-AF65-F5344CB8AC3E}">
        <p14:creationId xmlns:p14="http://schemas.microsoft.com/office/powerpoint/2010/main" val="1771364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would like to welcome the new DMH MAP Coordinator covering Western Massachusetts, Kristi Marques.</a:t>
            </a:r>
          </a:p>
          <a:p>
            <a:endParaRPr lang="en-US"/>
          </a:p>
          <a:p>
            <a:endParaRPr lang="en-US"/>
          </a:p>
          <a:p>
            <a:endParaRPr lang="en-US">
              <a:latin typeface="Calibri"/>
              <a:cs typeface="Calibri"/>
            </a:endParaRPr>
          </a:p>
        </p:txBody>
      </p:sp>
      <p:sp>
        <p:nvSpPr>
          <p:cNvPr id="4" name="Slide Number Placeholder 3"/>
          <p:cNvSpPr>
            <a:spLocks noGrp="1"/>
          </p:cNvSpPr>
          <p:nvPr>
            <p:ph type="sldNum" sz="quarter" idx="5"/>
          </p:nvPr>
        </p:nvSpPr>
        <p:spPr/>
        <p:txBody>
          <a:bodyPr/>
          <a:lstStyle/>
          <a:p>
            <a:fld id="{932E23C6-E900-444A-8CF4-11EBB343C854}" type="slidenum">
              <a:rPr lang="en-US" smtClean="0"/>
              <a:t>5</a:t>
            </a:fld>
            <a:endParaRPr lang="en-US"/>
          </a:p>
        </p:txBody>
      </p:sp>
    </p:spTree>
    <p:extLst>
      <p:ext uri="{BB962C8B-B14F-4D97-AF65-F5344CB8AC3E}">
        <p14:creationId xmlns:p14="http://schemas.microsoft.com/office/powerpoint/2010/main" val="7910119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a:effectLst/>
                <a:latin typeface="+mn-lt"/>
                <a:ea typeface="Aptos" panose="020B0004020202020204" pitchFamily="34" charset="0"/>
                <a:cs typeface="Times New Roman" panose="02020603050405020304" pitchFamily="18" charset="0"/>
              </a:rPr>
              <a:t>An addition to the online training is a Unit Overview at the start of each unit. Each overview contains what the student will learn in that unit, as well as simple explanations for MAP terms and concepts that are unique to medication administration. The purpose is to provide simple explanations. </a:t>
            </a:r>
          </a:p>
          <a:p>
            <a:endParaRPr lang="en-US"/>
          </a:p>
        </p:txBody>
      </p:sp>
      <p:sp>
        <p:nvSpPr>
          <p:cNvPr id="4" name="Slide Number Placeholder 3"/>
          <p:cNvSpPr>
            <a:spLocks noGrp="1"/>
          </p:cNvSpPr>
          <p:nvPr>
            <p:ph type="sldNum" sz="quarter" idx="5"/>
          </p:nvPr>
        </p:nvSpPr>
        <p:spPr/>
        <p:txBody>
          <a:bodyPr/>
          <a:lstStyle/>
          <a:p>
            <a:fld id="{932E23C6-E900-444A-8CF4-11EBB343C854}" type="slidenum">
              <a:rPr lang="en-US" smtClean="0"/>
              <a:t>50</a:t>
            </a:fld>
            <a:endParaRPr lang="en-US"/>
          </a:p>
        </p:txBody>
      </p:sp>
    </p:spTree>
    <p:extLst>
      <p:ext uri="{BB962C8B-B14F-4D97-AF65-F5344CB8AC3E}">
        <p14:creationId xmlns:p14="http://schemas.microsoft.com/office/powerpoint/2010/main" val="19623423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The unit overviews </a:t>
            </a:r>
            <a:r>
              <a:rPr lang="en-US" sz="1200" i="0">
                <a:latin typeface="+mn-lt"/>
              </a:rPr>
              <a:t>will be </a:t>
            </a:r>
            <a:r>
              <a:rPr lang="en-US" sz="1200">
                <a:latin typeface="+mn-lt"/>
              </a:rPr>
              <a:t>translated into multiple</a:t>
            </a:r>
            <a:r>
              <a:rPr lang="en-US" b="0" i="0" u="none" strike="noStrike">
                <a:solidFill>
                  <a:srgbClr val="212121"/>
                </a:solidFill>
                <a:effectLst/>
                <a:latin typeface="Aptos" panose="020B0004020202020204" pitchFamily="34" charset="0"/>
              </a:rPr>
              <a:t> languages over the next month. These are certified translations NOT Google Translate. Translated versions will appear as hyperlinks off the Overview page as they become available. </a:t>
            </a:r>
            <a:r>
              <a:rPr lang="en-US" sz="1200">
                <a:latin typeface="+mn-lt"/>
              </a:rPr>
              <a:t>The thought process (supported by research) is that having the core concepts in a person’s native language will help the concept “click” and make it easier to transition to the English term.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endParaRPr>
          </a:p>
          <a:p>
            <a:endParaRPr lang="en-US"/>
          </a:p>
        </p:txBody>
      </p:sp>
      <p:sp>
        <p:nvSpPr>
          <p:cNvPr id="4" name="Slide Number Placeholder 3"/>
          <p:cNvSpPr>
            <a:spLocks noGrp="1"/>
          </p:cNvSpPr>
          <p:nvPr>
            <p:ph type="sldNum" sz="quarter" idx="5"/>
          </p:nvPr>
        </p:nvSpPr>
        <p:spPr/>
        <p:txBody>
          <a:bodyPr/>
          <a:lstStyle/>
          <a:p>
            <a:fld id="{932E23C6-E900-444A-8CF4-11EBB343C854}" type="slidenum">
              <a:rPr lang="en-US" smtClean="0"/>
              <a:t>51</a:t>
            </a:fld>
            <a:endParaRPr lang="en-US"/>
          </a:p>
        </p:txBody>
      </p:sp>
    </p:spTree>
    <p:extLst>
      <p:ext uri="{BB962C8B-B14F-4D97-AF65-F5344CB8AC3E}">
        <p14:creationId xmlns:p14="http://schemas.microsoft.com/office/powerpoint/2010/main" val="23156845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01C62-F0FD-C6A7-526E-518D58452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68299-BD76-739D-A6ED-2F5365242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BE7E20-E371-5EE3-9955-C63733A72EC2}"/>
              </a:ext>
            </a:extLst>
          </p:cNvPr>
          <p:cNvSpPr>
            <a:spLocks noGrp="1"/>
          </p:cNvSpPr>
          <p:nvPr>
            <p:ph type="body" idx="1"/>
          </p:nvPr>
        </p:nvSpPr>
        <p:spPr/>
        <p:txBody>
          <a:bodyPr/>
          <a:lstStyle/>
          <a:p>
            <a:pPr marL="0" marR="0">
              <a:spcBef>
                <a:spcPts val="0"/>
              </a:spcBef>
              <a:spcAft>
                <a:spcPts val="0"/>
              </a:spcAft>
            </a:pPr>
            <a:r>
              <a:rPr lang="en-US" sz="1200">
                <a:solidFill>
                  <a:srgbClr val="FF0000"/>
                </a:solidFill>
                <a:effectLst/>
                <a:latin typeface="+mn-lt"/>
                <a:ea typeface="Aptos" panose="020B0004020202020204" pitchFamily="34" charset="0"/>
                <a:cs typeface="Aptos" panose="020B0004020202020204" pitchFamily="34" charset="0"/>
              </a:rPr>
              <a:t>Coming soon is the RIA course specifically designed for students that are deaf and hard of hearing. This course will contain:</a:t>
            </a:r>
            <a:endParaRPr lang="en-US" sz="1200">
              <a:effectLst/>
              <a:latin typeface="+mn-lt"/>
              <a:ea typeface="Times New Roman" panose="02020603050405020304" pitchFamily="18" charset="0"/>
              <a:cs typeface="Aptos" panose="020B0004020202020204" pitchFamily="34" charset="0"/>
            </a:endParaRPr>
          </a:p>
          <a:p>
            <a:pPr marL="342900" marR="0" lvl="0" indent="-342900">
              <a:spcBef>
                <a:spcPts val="0"/>
              </a:spcBef>
              <a:spcAft>
                <a:spcPts val="0"/>
              </a:spcAft>
              <a:buSzPts val="1000"/>
              <a:buFont typeface="Symbol" pitchFamily="2" charset="2"/>
              <a:buChar char=""/>
              <a:tabLst>
                <a:tab pos="457200" algn="l"/>
              </a:tabLst>
            </a:pPr>
            <a:r>
              <a:rPr lang="en-US" sz="1200">
                <a:solidFill>
                  <a:srgbClr val="FF0000"/>
                </a:solidFill>
                <a:effectLst/>
                <a:latin typeface="+mn-lt"/>
                <a:ea typeface="Times New Roman" panose="02020603050405020304" pitchFamily="18" charset="0"/>
                <a:cs typeface="Aptos" panose="020B0004020202020204" pitchFamily="34" charset="0"/>
              </a:rPr>
              <a:t>Expanded glossary terms, translated into ASL. These will appear as pop-up videos when the student hovers over the word</a:t>
            </a:r>
          </a:p>
          <a:p>
            <a:pPr marL="342900" marR="0" lvl="0" indent="-342900">
              <a:spcBef>
                <a:spcPts val="0"/>
              </a:spcBef>
              <a:spcAft>
                <a:spcPts val="0"/>
              </a:spcAft>
              <a:buSzPts val="1000"/>
              <a:buFont typeface="Symbol" pitchFamily="2" charset="2"/>
              <a:buChar char=""/>
              <a:tabLst>
                <a:tab pos="457200" algn="l"/>
              </a:tabLst>
            </a:pPr>
            <a:r>
              <a:rPr lang="en-US" sz="1200">
                <a:solidFill>
                  <a:srgbClr val="FF0000"/>
                </a:solidFill>
                <a:effectLst/>
                <a:latin typeface="+mn-lt"/>
                <a:ea typeface="Times New Roman" panose="02020603050405020304" pitchFamily="18" charset="0"/>
                <a:cs typeface="Aptos" panose="020B0004020202020204" pitchFamily="34" charset="0"/>
              </a:rPr>
              <a:t>A medication administration demonstration video conducted by a Deaf staff </a:t>
            </a:r>
          </a:p>
          <a:p>
            <a:pPr marL="342900" marR="0" lvl="0" indent="-342900">
              <a:spcBef>
                <a:spcPts val="0"/>
              </a:spcBef>
              <a:spcAft>
                <a:spcPts val="0"/>
              </a:spcAft>
              <a:buSzPts val="1000"/>
              <a:buFont typeface="Symbol" pitchFamily="2" charset="2"/>
              <a:buChar char=""/>
              <a:tabLst>
                <a:tab pos="457200" algn="l"/>
              </a:tabLst>
            </a:pPr>
            <a:r>
              <a:rPr lang="en-US" sz="1200">
                <a:solidFill>
                  <a:srgbClr val="FF0000"/>
                </a:solidFill>
                <a:effectLst/>
                <a:latin typeface="+mn-lt"/>
                <a:ea typeface="Times New Roman" panose="02020603050405020304" pitchFamily="18" charset="0"/>
                <a:cs typeface="Aptos" panose="020B0004020202020204" pitchFamily="34" charset="0"/>
              </a:rPr>
              <a:t>Unit overviews in ASL (which are the same overviews that have been translated into multiple languages)</a:t>
            </a:r>
          </a:p>
          <a:p>
            <a:endParaRPr lang="en-US" b="0" i="0" u="none" strike="noStrike">
              <a:solidFill>
                <a:srgbClr val="212121"/>
              </a:solidFill>
              <a:effectLst/>
              <a:latin typeface="+mn-lt"/>
            </a:endParaRPr>
          </a:p>
          <a:p>
            <a:endParaRPr lang="en-US" b="0" i="0" u="none" strike="noStrike">
              <a:solidFill>
                <a:srgbClr val="212121"/>
              </a:solidFill>
              <a:effectLst/>
              <a:latin typeface="+mn-lt"/>
            </a:endParaRPr>
          </a:p>
          <a:p>
            <a:endParaRPr lang="en-US" i="1"/>
          </a:p>
        </p:txBody>
      </p:sp>
      <p:sp>
        <p:nvSpPr>
          <p:cNvPr id="4" name="Slide Number Placeholder 3">
            <a:extLst>
              <a:ext uri="{FF2B5EF4-FFF2-40B4-BE49-F238E27FC236}">
                <a16:creationId xmlns:a16="http://schemas.microsoft.com/office/drawing/2014/main" id="{D69A5087-3BED-3DD0-8B90-F0213C71D670}"/>
              </a:ext>
            </a:extLst>
          </p:cNvPr>
          <p:cNvSpPr>
            <a:spLocks noGrp="1"/>
          </p:cNvSpPr>
          <p:nvPr>
            <p:ph type="sldNum" sz="quarter" idx="5"/>
          </p:nvPr>
        </p:nvSpPr>
        <p:spPr/>
        <p:txBody>
          <a:bodyPr/>
          <a:lstStyle/>
          <a:p>
            <a:fld id="{932E23C6-E900-444A-8CF4-11EBB343C854}" type="slidenum">
              <a:rPr lang="en-US" smtClean="0"/>
              <a:t>52</a:t>
            </a:fld>
            <a:endParaRPr lang="en-US"/>
          </a:p>
        </p:txBody>
      </p:sp>
    </p:spTree>
    <p:extLst>
      <p:ext uri="{BB962C8B-B14F-4D97-AF65-F5344CB8AC3E}">
        <p14:creationId xmlns:p14="http://schemas.microsoft.com/office/powerpoint/2010/main" val="40646715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of August 2024, all unit quiz questions in the online course were reviewed. Questions were edited to improve readability and to align with the revised RIA curriculum.</a:t>
            </a:r>
          </a:p>
          <a:p>
            <a:endParaRPr lang="en-US">
              <a:latin typeface="Aptos"/>
            </a:endParaRPr>
          </a:p>
        </p:txBody>
      </p:sp>
      <p:sp>
        <p:nvSpPr>
          <p:cNvPr id="4" name="Slide Number Placeholder 3"/>
          <p:cNvSpPr>
            <a:spLocks noGrp="1"/>
          </p:cNvSpPr>
          <p:nvPr>
            <p:ph type="sldNum" sz="quarter" idx="5"/>
          </p:nvPr>
        </p:nvSpPr>
        <p:spPr/>
        <p:txBody>
          <a:bodyPr/>
          <a:lstStyle/>
          <a:p>
            <a:fld id="{932E23C6-E900-444A-8CF4-11EBB343C854}" type="slidenum">
              <a:rPr lang="en-US" smtClean="0"/>
              <a:t>53</a:t>
            </a:fld>
            <a:endParaRPr lang="en-US"/>
          </a:p>
        </p:txBody>
      </p:sp>
    </p:spTree>
    <p:extLst>
      <p:ext uri="{BB962C8B-B14F-4D97-AF65-F5344CB8AC3E}">
        <p14:creationId xmlns:p14="http://schemas.microsoft.com/office/powerpoint/2010/main" val="22223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your dashboard, after the Unit 9 quiz is a section devoted to the “Training Pretests”. This section includes the Knowledge Pretest Instructions and the Medication Administration Demonstration Pretest Instructions. After a student has practiced medication administration skills, it is the MAP Trainer’s discretion when the student will take the medication administration demonstration pre-test. This can be done face-to-face (in-person or virtual) with the MAP Trainer or by the student submitting a video of themselves. Instructions for submitting a medication administration demonstration video are in the pretest section.</a:t>
            </a:r>
          </a:p>
        </p:txBody>
      </p:sp>
      <p:sp>
        <p:nvSpPr>
          <p:cNvPr id="4" name="Slide Number Placeholder 3"/>
          <p:cNvSpPr>
            <a:spLocks noGrp="1"/>
          </p:cNvSpPr>
          <p:nvPr>
            <p:ph type="sldNum" sz="quarter" idx="5"/>
          </p:nvPr>
        </p:nvSpPr>
        <p:spPr/>
        <p:txBody>
          <a:bodyPr/>
          <a:lstStyle/>
          <a:p>
            <a:fld id="{932E23C6-E900-444A-8CF4-11EBB343C854}" type="slidenum">
              <a:rPr lang="en-US" smtClean="0"/>
              <a:t>54</a:t>
            </a:fld>
            <a:endParaRPr lang="en-US"/>
          </a:p>
        </p:txBody>
      </p:sp>
    </p:spTree>
    <p:extLst>
      <p:ext uri="{BB962C8B-B14F-4D97-AF65-F5344CB8AC3E}">
        <p14:creationId xmlns:p14="http://schemas.microsoft.com/office/powerpoint/2010/main" val="34936870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mn-lt"/>
              </a:rPr>
              <a:t>As of July 2024, all Knowledge pretest questions were also reviewed and edited to improve readability and to align with the revised RIA curriculum. Another purpose of the review was to ensure the Pretest questions will help the students assess their knowledge of the course content and gauge their preparedness for the Certification Knowledge Test.</a:t>
            </a:r>
          </a:p>
          <a:p>
            <a:pPr marL="0" marR="0">
              <a:spcBef>
                <a:spcPts val="0"/>
              </a:spcBef>
              <a:spcAft>
                <a:spcPts val="0"/>
              </a:spcAft>
            </a:pPr>
            <a:r>
              <a:rPr lang="en-US" sz="1200">
                <a:effectLst/>
                <a:latin typeface="+mn-lt"/>
                <a:ea typeface="Aptos" panose="020B0004020202020204" pitchFamily="34" charset="0"/>
                <a:cs typeface="Aptos" panose="020B0004020202020204" pitchFamily="34" charset="0"/>
              </a:rPr>
              <a:t> </a:t>
            </a:r>
          </a:p>
          <a:p>
            <a:pPr marL="0" marR="0">
              <a:spcBef>
                <a:spcPts val="0"/>
              </a:spcBef>
              <a:spcAft>
                <a:spcPts val="0"/>
              </a:spcAft>
            </a:pPr>
            <a:endParaRPr lang="en-US" sz="1200">
              <a:effectLst/>
              <a:latin typeface="Aptos"/>
              <a:ea typeface="Aptos" panose="020B0004020202020204" pitchFamily="34" charset="0"/>
              <a:cs typeface="Aptos" panose="020B0004020202020204" pitchFamily="34" charset="0"/>
            </a:endParaRPr>
          </a:p>
          <a:p>
            <a:pPr marL="0" marR="0">
              <a:spcBef>
                <a:spcPts val="0"/>
              </a:spcBef>
              <a:spcAft>
                <a:spcPts val="0"/>
              </a:spcAft>
            </a:pPr>
            <a:r>
              <a:rPr lang="en-US" sz="1200">
                <a:effectLst/>
                <a:latin typeface="Aptos"/>
                <a:ea typeface="Aptos" panose="020B0004020202020204" pitchFamily="34" charset="0"/>
                <a:cs typeface="Aptos" panose="020B0004020202020204" pitchFamily="34" charset="0"/>
              </a:rPr>
              <a:t> </a:t>
            </a:r>
          </a:p>
          <a:p>
            <a:pPr marL="0" marR="0">
              <a:spcBef>
                <a:spcPts val="0"/>
              </a:spcBef>
              <a:spcAft>
                <a:spcPts val="0"/>
              </a:spcAft>
            </a:pPr>
            <a:endParaRPr lang="en-US">
              <a:latin typeface="Aptos"/>
            </a:endParaRPr>
          </a:p>
        </p:txBody>
      </p:sp>
      <p:sp>
        <p:nvSpPr>
          <p:cNvPr id="4" name="Slide Number Placeholder 3"/>
          <p:cNvSpPr>
            <a:spLocks noGrp="1"/>
          </p:cNvSpPr>
          <p:nvPr>
            <p:ph type="sldNum" sz="quarter" idx="5"/>
          </p:nvPr>
        </p:nvSpPr>
        <p:spPr/>
        <p:txBody>
          <a:bodyPr/>
          <a:lstStyle/>
          <a:p>
            <a:fld id="{932E23C6-E900-444A-8CF4-11EBB343C854}" type="slidenum">
              <a:rPr lang="en-US" smtClean="0"/>
              <a:t>55</a:t>
            </a:fld>
            <a:endParaRPr lang="en-US"/>
          </a:p>
        </p:txBody>
      </p:sp>
    </p:spTree>
    <p:extLst>
      <p:ext uri="{BB962C8B-B14F-4D97-AF65-F5344CB8AC3E}">
        <p14:creationId xmlns:p14="http://schemas.microsoft.com/office/powerpoint/2010/main" val="19931645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“Training Pretests” on the course dashboard is the section titled ”Next Steps and Testing Directions”. This section includes information regarding MAP Certification Test Preparation and an RIA Course Video collection.</a:t>
            </a:r>
          </a:p>
          <a:p>
            <a:endParaRPr lang="en-US" dirty="0"/>
          </a:p>
        </p:txBody>
      </p:sp>
      <p:sp>
        <p:nvSpPr>
          <p:cNvPr id="4" name="Slide Number Placeholder 3"/>
          <p:cNvSpPr>
            <a:spLocks noGrp="1"/>
          </p:cNvSpPr>
          <p:nvPr>
            <p:ph type="sldNum" sz="quarter" idx="5"/>
          </p:nvPr>
        </p:nvSpPr>
        <p:spPr/>
        <p:txBody>
          <a:bodyPr/>
          <a:lstStyle/>
          <a:p>
            <a:fld id="{932E23C6-E900-444A-8CF4-11EBB343C854}" type="slidenum">
              <a:rPr lang="en-US" smtClean="0"/>
              <a:t>56</a:t>
            </a:fld>
            <a:endParaRPr lang="en-US"/>
          </a:p>
        </p:txBody>
      </p:sp>
    </p:spTree>
    <p:extLst>
      <p:ext uri="{BB962C8B-B14F-4D97-AF65-F5344CB8AC3E}">
        <p14:creationId xmlns:p14="http://schemas.microsoft.com/office/powerpoint/2010/main" val="20030475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MAP Certification Test Preparation section contains key resources to help a student prepare for the MAP Certification Test.</a:t>
            </a:r>
          </a:p>
        </p:txBody>
      </p:sp>
      <p:sp>
        <p:nvSpPr>
          <p:cNvPr id="4" name="Slide Number Placeholder 3"/>
          <p:cNvSpPr>
            <a:spLocks noGrp="1"/>
          </p:cNvSpPr>
          <p:nvPr>
            <p:ph type="sldNum" sz="quarter" idx="5"/>
          </p:nvPr>
        </p:nvSpPr>
        <p:spPr/>
        <p:txBody>
          <a:bodyPr/>
          <a:lstStyle/>
          <a:p>
            <a:fld id="{932E23C6-E900-444A-8CF4-11EBB343C854}" type="slidenum">
              <a:rPr lang="en-US" smtClean="0"/>
              <a:t>57</a:t>
            </a:fld>
            <a:endParaRPr lang="en-US"/>
          </a:p>
        </p:txBody>
      </p:sp>
    </p:spTree>
    <p:extLst>
      <p:ext uri="{BB962C8B-B14F-4D97-AF65-F5344CB8AC3E}">
        <p14:creationId xmlns:p14="http://schemas.microsoft.com/office/powerpoint/2010/main" val="7170191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mn-lt"/>
              </a:rPr>
              <a:t>The RIA course video collection is a library of all the videos from the course. Rewatching the course videos is one way your students can review core MAP concepts. You may have noticed videos were moved to Vimeo from YouTube. </a:t>
            </a:r>
            <a:endParaRPr lang="en-US" dirty="0">
              <a:latin typeface="+mn-lt"/>
            </a:endParaRPr>
          </a:p>
        </p:txBody>
      </p:sp>
      <p:sp>
        <p:nvSpPr>
          <p:cNvPr id="4" name="Slide Number Placeholder 3"/>
          <p:cNvSpPr>
            <a:spLocks noGrp="1"/>
          </p:cNvSpPr>
          <p:nvPr>
            <p:ph type="sldNum" sz="quarter" idx="5"/>
          </p:nvPr>
        </p:nvSpPr>
        <p:spPr/>
        <p:txBody>
          <a:bodyPr/>
          <a:lstStyle/>
          <a:p>
            <a:fld id="{932E23C6-E900-444A-8CF4-11EBB343C854}" type="slidenum">
              <a:rPr lang="en-US" smtClean="0"/>
              <a:t>58</a:t>
            </a:fld>
            <a:endParaRPr lang="en-US"/>
          </a:p>
        </p:txBody>
      </p:sp>
    </p:spTree>
    <p:extLst>
      <p:ext uri="{BB962C8B-B14F-4D97-AF65-F5344CB8AC3E}">
        <p14:creationId xmlns:p14="http://schemas.microsoft.com/office/powerpoint/2010/main" val="8978977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Now we will review updates from D&amp;S, the testing vendor.</a:t>
            </a:r>
          </a:p>
        </p:txBody>
      </p:sp>
      <p:sp>
        <p:nvSpPr>
          <p:cNvPr id="4" name="Slide Number Placeholder 3"/>
          <p:cNvSpPr>
            <a:spLocks noGrp="1"/>
          </p:cNvSpPr>
          <p:nvPr>
            <p:ph type="sldNum" sz="quarter" idx="5"/>
          </p:nvPr>
        </p:nvSpPr>
        <p:spPr/>
        <p:txBody>
          <a:bodyPr/>
          <a:lstStyle/>
          <a:p>
            <a:fld id="{932E23C6-E900-444A-8CF4-11EBB343C854}" type="slidenum">
              <a:rPr lang="en-US" smtClean="0"/>
              <a:t>59</a:t>
            </a:fld>
            <a:endParaRPr lang="en-US"/>
          </a:p>
        </p:txBody>
      </p:sp>
    </p:spTree>
    <p:extLst>
      <p:ext uri="{BB962C8B-B14F-4D97-AF65-F5344CB8AC3E}">
        <p14:creationId xmlns:p14="http://schemas.microsoft.com/office/powerpoint/2010/main" val="2906793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would also like to welcome Danielle Parvez, a new DCF MAP Coordinator.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932E23C6-E900-444A-8CF4-11EBB343C854}" type="slidenum">
              <a:rPr lang="en-US" smtClean="0"/>
              <a:t>6</a:t>
            </a:fld>
            <a:endParaRPr lang="en-US"/>
          </a:p>
        </p:txBody>
      </p:sp>
    </p:spTree>
    <p:extLst>
      <p:ext uri="{BB962C8B-B14F-4D97-AF65-F5344CB8AC3E}">
        <p14:creationId xmlns:p14="http://schemas.microsoft.com/office/powerpoint/2010/main" val="38236024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check out the streamlined D&amp;S Massachusetts Home Page. The links to the on-site proctor test supplies have been added to the D&amp;S home page. All training related information, including the list of Independent Trainers, is now exclusively on the </a:t>
            </a:r>
            <a:r>
              <a:rPr lang="en-US" err="1"/>
              <a:t>mapmass</a:t>
            </a:r>
            <a:r>
              <a:rPr lang="en-US"/>
              <a:t> site.  </a:t>
            </a:r>
          </a:p>
        </p:txBody>
      </p:sp>
      <p:sp>
        <p:nvSpPr>
          <p:cNvPr id="4" name="Slide Number Placeholder 3"/>
          <p:cNvSpPr>
            <a:spLocks noGrp="1"/>
          </p:cNvSpPr>
          <p:nvPr>
            <p:ph type="sldNum" sz="quarter" idx="5"/>
          </p:nvPr>
        </p:nvSpPr>
        <p:spPr/>
        <p:txBody>
          <a:bodyPr/>
          <a:lstStyle/>
          <a:p>
            <a:fld id="{932E23C6-E900-444A-8CF4-11EBB343C854}" type="slidenum">
              <a:rPr lang="en-US" smtClean="0"/>
              <a:t>60</a:t>
            </a:fld>
            <a:endParaRPr lang="en-US"/>
          </a:p>
        </p:txBody>
      </p:sp>
    </p:spTree>
    <p:extLst>
      <p:ext uri="{BB962C8B-B14F-4D97-AF65-F5344CB8AC3E}">
        <p14:creationId xmlns:p14="http://schemas.microsoft.com/office/powerpoint/2010/main" val="33835393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When completing a TMU student record, there are </a:t>
            </a:r>
            <a:r>
              <a:rPr lang="en-US" dirty="0"/>
              <a:t>fields for the number of classroom hours and online hours. Completion of these fields is currently optional. Trainers should consider completing them, going forward. In 2025, completion of these fields will be mandatory. </a:t>
            </a:r>
          </a:p>
        </p:txBody>
      </p:sp>
      <p:sp>
        <p:nvSpPr>
          <p:cNvPr id="4" name="Slide Number Placeholder 3"/>
          <p:cNvSpPr>
            <a:spLocks noGrp="1"/>
          </p:cNvSpPr>
          <p:nvPr>
            <p:ph type="sldNum" sz="quarter" idx="5"/>
          </p:nvPr>
        </p:nvSpPr>
        <p:spPr/>
        <p:txBody>
          <a:bodyPr/>
          <a:lstStyle/>
          <a:p>
            <a:fld id="{932E23C6-E900-444A-8CF4-11EBB343C854}" type="slidenum">
              <a:rPr lang="en-US" smtClean="0"/>
              <a:t>61</a:t>
            </a:fld>
            <a:endParaRPr lang="en-US"/>
          </a:p>
        </p:txBody>
      </p:sp>
    </p:spTree>
    <p:extLst>
      <p:ext uri="{BB962C8B-B14F-4D97-AF65-F5344CB8AC3E}">
        <p14:creationId xmlns:p14="http://schemas.microsoft.com/office/powerpoint/2010/main" val="22456733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mn-lt"/>
                <a:ea typeface="Aptos" panose="020B0004020202020204" pitchFamily="34" charset="0"/>
                <a:cs typeface="Aptos" panose="020B0004020202020204" pitchFamily="34" charset="0"/>
              </a:rPr>
              <a:t>In addition to Unit Quiz questions and Knowledge Pretest questions, a team</a:t>
            </a:r>
            <a:r>
              <a:rPr lang="en-US" sz="1200">
                <a:effectLst/>
                <a:latin typeface="+mn-lt"/>
                <a:ea typeface="Aptos" panose="020B0004020202020204" pitchFamily="34" charset="0"/>
                <a:cs typeface="Aptos" panose="020B0004020202020204" pitchFamily="34" charset="0"/>
              </a:rPr>
              <a:t> of professionals thoroughly reviewed 900 questions in the Knowledge Test bank. Questions were edited to improve readability and to align with the revised RIA curriculum. The team included ESL staff, which further helped to revise hard and/or confusing English words into simpler ones. Feedback from ESL speakers was incorporated in other ways into this review as well. For example, eliminating </a:t>
            </a:r>
            <a:r>
              <a:rPr lang="en-US">
                <a:latin typeface="+mn-lt"/>
                <a:ea typeface="Aptos" panose="020B0004020202020204" pitchFamily="34" charset="0"/>
                <a:cs typeface="Aptos" panose="020B0004020202020204" pitchFamily="34" charset="0"/>
              </a:rPr>
              <a:t>words</a:t>
            </a:r>
            <a:r>
              <a:rPr lang="en-US" sz="1200">
                <a:effectLst/>
                <a:latin typeface="+mn-lt"/>
                <a:ea typeface="Aptos" panose="020B0004020202020204" pitchFamily="34" charset="0"/>
                <a:cs typeface="Aptos" panose="020B0004020202020204" pitchFamily="34" charset="0"/>
              </a:rPr>
              <a:t> </a:t>
            </a:r>
            <a:r>
              <a:rPr lang="en-US">
                <a:latin typeface="+mn-lt"/>
                <a:ea typeface="Aptos" panose="020B0004020202020204" pitchFamily="34" charset="0"/>
                <a:cs typeface="Aptos" panose="020B0004020202020204" pitchFamily="34" charset="0"/>
              </a:rPr>
              <a:t>that can be easily misinterpreted as</a:t>
            </a:r>
            <a:r>
              <a:rPr lang="en-US" sz="1200">
                <a:effectLst/>
                <a:latin typeface="+mn-lt"/>
                <a:ea typeface="Aptos" panose="020B0004020202020204" pitchFamily="34" charset="0"/>
                <a:cs typeface="Aptos" panose="020B0004020202020204" pitchFamily="34" charset="0"/>
              </a:rPr>
              <a:t> answer choices, such as ‘independent’ and ‘dependent’.</a:t>
            </a:r>
            <a:r>
              <a:rPr lang="en-US">
                <a:latin typeface="+mn-lt"/>
                <a:ea typeface="Aptos" panose="020B0004020202020204" pitchFamily="34" charset="0"/>
                <a:cs typeface="Aptos" panose="020B0004020202020204" pitchFamily="34" charset="0"/>
              </a:rPr>
              <a:t> New Certification Knowledge tests</a:t>
            </a:r>
            <a:r>
              <a:rPr lang="en-US">
                <a:latin typeface="+mn-lt"/>
              </a:rPr>
              <a:t> were created using the reviewed test questions and were added as of September 3rd, 2024.</a:t>
            </a:r>
            <a:r>
              <a:rPr lang="en-US">
                <a:latin typeface="+mn-lt"/>
                <a:ea typeface="Aptos" panose="020B0004020202020204" pitchFamily="34" charset="0"/>
                <a:cs typeface="Aptos" panose="020B0004020202020204" pitchFamily="34" charset="0"/>
              </a:rPr>
              <a:t> </a:t>
            </a:r>
          </a:p>
          <a:p>
            <a:endParaRPr lang="en-US" sz="1200">
              <a:effectLst/>
              <a:latin typeface="+mn-lt"/>
              <a:ea typeface="Aptos" panose="020B0004020202020204" pitchFamily="34" charset="0"/>
              <a:cs typeface="Aptos" panose="020B0004020202020204" pitchFamily="34" charset="0"/>
            </a:endParaRPr>
          </a:p>
          <a:p>
            <a:r>
              <a:rPr lang="en-US" b="0" i="0" u="none" strike="noStrike">
                <a:solidFill>
                  <a:srgbClr val="000000"/>
                </a:solidFill>
                <a:effectLst/>
                <a:latin typeface="+mn-lt"/>
              </a:rPr>
              <a:t>In 2025, the test bank will have additional test questions added relative to telehealth visits and specific steps for the modified Medication Administration Process, that were temporarily excluded from testing during the transition to the revised online course.</a:t>
            </a:r>
            <a:endParaRPr lang="en-US" sz="1200">
              <a:effectLst/>
              <a:latin typeface="+mn-lt"/>
              <a:ea typeface="Aptos" panose="020B0004020202020204" pitchFamily="34" charset="0"/>
              <a:cs typeface="Aptos" panose="020B0004020202020204" pitchFamily="34" charset="0"/>
            </a:endParaRPr>
          </a:p>
          <a:p>
            <a:pPr marL="0" marR="0">
              <a:spcBef>
                <a:spcPts val="0"/>
              </a:spcBef>
              <a:spcAft>
                <a:spcPts val="0"/>
              </a:spcAft>
            </a:pPr>
            <a:r>
              <a:rPr lang="en-US" sz="1200">
                <a:effectLst/>
                <a:latin typeface="+mn-lt"/>
                <a:ea typeface="Aptos" panose="020B0004020202020204" pitchFamily="34" charset="0"/>
                <a:cs typeface="Aptos" panose="020B0004020202020204" pitchFamily="34" charset="0"/>
              </a:rPr>
              <a:t> </a:t>
            </a:r>
          </a:p>
          <a:p>
            <a:pPr marL="0" marR="0">
              <a:spcBef>
                <a:spcPts val="0"/>
              </a:spcBef>
              <a:spcAft>
                <a:spcPts val="0"/>
              </a:spcAft>
            </a:pPr>
            <a:endParaRPr lang="en-US">
              <a:latin typeface="Aptos"/>
            </a:endParaRPr>
          </a:p>
        </p:txBody>
      </p:sp>
      <p:sp>
        <p:nvSpPr>
          <p:cNvPr id="4" name="Slide Number Placeholder 3"/>
          <p:cNvSpPr>
            <a:spLocks noGrp="1"/>
          </p:cNvSpPr>
          <p:nvPr>
            <p:ph type="sldNum" sz="quarter" idx="5"/>
          </p:nvPr>
        </p:nvSpPr>
        <p:spPr/>
        <p:txBody>
          <a:bodyPr/>
          <a:lstStyle/>
          <a:p>
            <a:fld id="{932E23C6-E900-444A-8CF4-11EBB343C854}" type="slidenum">
              <a:rPr lang="en-US" smtClean="0"/>
              <a:t>62</a:t>
            </a:fld>
            <a:endParaRPr lang="en-US"/>
          </a:p>
        </p:txBody>
      </p:sp>
    </p:spTree>
    <p:extLst>
      <p:ext uri="{BB962C8B-B14F-4D97-AF65-F5344CB8AC3E}">
        <p14:creationId xmlns:p14="http://schemas.microsoft.com/office/powerpoint/2010/main" val="28940209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 to the Medication Administration Demonstration test, D&amp;S no longer notifies the Service Provider Proctor of the specific scenario to be used during the testing. The Proctor must ensure they have the complete Test Packet containing all 6 Blister Packs. This allows for 9 different possible scenarios.</a:t>
            </a:r>
          </a:p>
          <a:p>
            <a:pPr marL="0" marR="0">
              <a:spcBef>
                <a:spcPts val="0"/>
              </a:spcBef>
              <a:spcAft>
                <a:spcPts val="0"/>
              </a:spcAft>
            </a:pPr>
            <a:endParaRPr lang="en-US" sz="1200" i="1" dirty="0">
              <a:effectLst/>
              <a:latin typeface="+mn-lt"/>
              <a:ea typeface="Times New Roman" panose="02020603050405020304" pitchFamily="18" charset="0"/>
              <a:cs typeface="Arial" panose="020B0604020202020204" pitchFamily="34" charset="0"/>
            </a:endParaRPr>
          </a:p>
          <a:p>
            <a:pPr marL="0" marR="0">
              <a:spcBef>
                <a:spcPts val="0"/>
              </a:spcBef>
              <a:spcAft>
                <a:spcPts val="0"/>
              </a:spcAft>
            </a:pPr>
            <a:r>
              <a:rPr lang="en-US" sz="1200" i="0" dirty="0">
                <a:effectLst/>
                <a:latin typeface="+mn-lt"/>
                <a:ea typeface="Times New Roman" panose="02020603050405020304" pitchFamily="18" charset="0"/>
                <a:cs typeface="Arial" panose="020B0604020202020204" pitchFamily="34" charset="0"/>
              </a:rPr>
              <a:t>If you are a Test Proctor, please position the ZOOM linked device to the side of the candidate if possible. This is preferred but not required.</a:t>
            </a:r>
          </a:p>
          <a:p>
            <a:pPr marL="0" marR="0">
              <a:spcBef>
                <a:spcPts val="0"/>
              </a:spcBef>
              <a:spcAft>
                <a:spcPts val="0"/>
              </a:spcAft>
            </a:pPr>
            <a:endParaRPr lang="en-US" sz="1200" i="1" dirty="0">
              <a:effectLst/>
              <a:latin typeface="+mn-lt"/>
              <a:ea typeface="Times New Roman" panose="02020603050405020304" pitchFamily="18" charset="0"/>
              <a:cs typeface="Aptos" panose="020B0004020202020204" pitchFamily="34" charset="0"/>
            </a:endParaRPr>
          </a:p>
          <a:p>
            <a:pPr marL="0" marR="0">
              <a:spcBef>
                <a:spcPts val="0"/>
              </a:spcBef>
              <a:spcAft>
                <a:spcPts val="0"/>
              </a:spcAft>
            </a:pPr>
            <a:r>
              <a:rPr lang="en-US" sz="1200" i="0" dirty="0">
                <a:effectLst/>
                <a:latin typeface="+mn-lt"/>
                <a:ea typeface="Times New Roman" panose="02020603050405020304" pitchFamily="18" charset="0"/>
                <a:cs typeface="Aptos" panose="020B0004020202020204" pitchFamily="34" charset="0"/>
              </a:rPr>
              <a:t>Remote Test Observers grade the medication administration demonstration as it is performed. Please remind your test candidate to speak loud and clear, and to demonstrate defined hand movements while comparing the 5 Rights between the pharmacy label and the medication sheet.     </a:t>
            </a:r>
          </a:p>
          <a:p>
            <a:endParaRPr lang="en-US" dirty="0"/>
          </a:p>
        </p:txBody>
      </p:sp>
      <p:sp>
        <p:nvSpPr>
          <p:cNvPr id="4" name="Slide Number Placeholder 3"/>
          <p:cNvSpPr>
            <a:spLocks noGrp="1"/>
          </p:cNvSpPr>
          <p:nvPr>
            <p:ph type="sldNum" sz="quarter" idx="5"/>
          </p:nvPr>
        </p:nvSpPr>
        <p:spPr/>
        <p:txBody>
          <a:bodyPr/>
          <a:lstStyle/>
          <a:p>
            <a:fld id="{932E23C6-E900-444A-8CF4-11EBB343C854}" type="slidenum">
              <a:rPr lang="en-US" smtClean="0"/>
              <a:t>63</a:t>
            </a:fld>
            <a:endParaRPr lang="en-US"/>
          </a:p>
        </p:txBody>
      </p:sp>
    </p:spTree>
    <p:extLst>
      <p:ext uri="{BB962C8B-B14F-4D97-AF65-F5344CB8AC3E}">
        <p14:creationId xmlns:p14="http://schemas.microsoft.com/office/powerpoint/2010/main" val="2069071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has been brought to the attention of the state agencies, that staff are demonstrating the process of medication administration that is inconsistent with what is reflected in the online course.  Please impress upon your students during the face-to-face (virtual or in-person) skills practice sessions that after the prepare phase, they must Confirm the HCP order first, then complete Check 1 (comparing the 5 Rights between pharmacy label to the medication sheet), prepare, then complete Check 2 (comparing the 5 Rights between pharmacy label to the medication sheet), etc. in that order. The correct sequence of the steps must be followed. </a:t>
            </a:r>
          </a:p>
        </p:txBody>
      </p:sp>
      <p:sp>
        <p:nvSpPr>
          <p:cNvPr id="4" name="Slide Number Placeholder 3"/>
          <p:cNvSpPr>
            <a:spLocks noGrp="1"/>
          </p:cNvSpPr>
          <p:nvPr>
            <p:ph type="sldNum" sz="quarter" idx="5"/>
          </p:nvPr>
        </p:nvSpPr>
        <p:spPr/>
        <p:txBody>
          <a:bodyPr/>
          <a:lstStyle/>
          <a:p>
            <a:fld id="{932E23C6-E900-444A-8CF4-11EBB343C854}" type="slidenum">
              <a:rPr lang="en-US" smtClean="0"/>
              <a:t>64</a:t>
            </a:fld>
            <a:endParaRPr lang="en-US"/>
          </a:p>
        </p:txBody>
      </p:sp>
    </p:spTree>
    <p:extLst>
      <p:ext uri="{BB962C8B-B14F-4D97-AF65-F5344CB8AC3E}">
        <p14:creationId xmlns:p14="http://schemas.microsoft.com/office/powerpoint/2010/main" val="32029911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solidFill>
                  <a:srgbClr val="000000"/>
                </a:solidFill>
                <a:effectLst/>
                <a:latin typeface="+mn-lt"/>
                <a:ea typeface="Times New Roman" panose="02020603050405020304" pitchFamily="18" charset="0"/>
                <a:cs typeface="Aptos" panose="020B0004020202020204" pitchFamily="34" charset="0"/>
              </a:rPr>
              <a:t>Service Provider Test Proctors must never highlight the blister of a tablet that was popped out of order, the 5 Rights on the pharmacy label, the medication sheet or the count sheet page. The only writing on Test Packet materials is by staff who are testing.</a:t>
            </a:r>
            <a:r>
              <a:rPr lang="en-US" sz="1200" dirty="0">
                <a:solidFill>
                  <a:schemeClr val="tx1"/>
                </a:solidFill>
                <a:effectLst/>
                <a:latin typeface="+mn-lt"/>
                <a:ea typeface="Times New Roman" panose="02020603050405020304" pitchFamily="18" charset="0"/>
                <a:cs typeface="Aptos" panose="020B0004020202020204" pitchFamily="34" charset="0"/>
              </a:rPr>
              <a:t> </a:t>
            </a:r>
            <a:endParaRPr lang="en-US" sz="1200" dirty="0">
              <a:solidFill>
                <a:srgbClr val="000000"/>
              </a:solidFill>
              <a:effectLst/>
              <a:latin typeface="+mn-lt"/>
              <a:ea typeface="Times New Roman" panose="02020603050405020304" pitchFamily="18" charset="0"/>
              <a:cs typeface="Aptos" panose="020B0004020202020204" pitchFamily="34" charset="0"/>
            </a:endParaRPr>
          </a:p>
          <a:p>
            <a:pPr marL="0" marR="0">
              <a:spcBef>
                <a:spcPts val="0"/>
              </a:spcBef>
              <a:spcAft>
                <a:spcPts val="0"/>
              </a:spcAft>
            </a:pPr>
            <a:endParaRPr lang="en-US" sz="1200" dirty="0">
              <a:effectLst/>
              <a:latin typeface="+mn-lt"/>
              <a:ea typeface="Times New Roman" panose="02020603050405020304" pitchFamily="18" charset="0"/>
              <a:cs typeface="Aptos" panose="020B0004020202020204" pitchFamily="34" charset="0"/>
            </a:endParaRPr>
          </a:p>
          <a:p>
            <a:pPr marL="0" marR="0">
              <a:spcBef>
                <a:spcPts val="0"/>
              </a:spcBef>
              <a:spcAft>
                <a:spcPts val="0"/>
              </a:spcAft>
            </a:pPr>
            <a:r>
              <a:rPr lang="en-US" sz="1200" dirty="0">
                <a:effectLst/>
                <a:latin typeface="+mn-lt"/>
                <a:ea typeface="Times New Roman" panose="02020603050405020304" pitchFamily="18" charset="0"/>
                <a:cs typeface="Aptos" panose="020B0004020202020204" pitchFamily="34" charset="0"/>
              </a:rPr>
              <a:t>In addition, Test Packet materials must not be given to staff for practice.  </a:t>
            </a:r>
            <a:endParaRPr lang="en-US" sz="1200" dirty="0">
              <a:effectLst/>
              <a:latin typeface="+mn-lt"/>
              <a:ea typeface="Aptos" panose="020B0004020202020204" pitchFamily="34" charset="0"/>
              <a:cs typeface="Aptos" panose="020B0004020202020204" pitchFamily="34" charset="0"/>
            </a:endParaRPr>
          </a:p>
          <a:p>
            <a:pPr marL="0" marR="0">
              <a:spcBef>
                <a:spcPts val="0"/>
              </a:spcBef>
              <a:spcAft>
                <a:spcPts val="0"/>
              </a:spcAft>
            </a:pPr>
            <a:endParaRPr lang="en-US" sz="1200" dirty="0">
              <a:effectLst/>
              <a:latin typeface="+mn-lt"/>
              <a:ea typeface="Aptos" panose="020B0004020202020204" pitchFamily="34" charset="0"/>
              <a:cs typeface="Aptos" panose="020B0004020202020204" pitchFamily="34" charset="0"/>
            </a:endParaRPr>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32E23C6-E900-444A-8CF4-11EBB343C854}" type="slidenum">
              <a:rPr lang="en-US" smtClean="0"/>
              <a:t>65</a:t>
            </a:fld>
            <a:endParaRPr lang="en-US"/>
          </a:p>
        </p:txBody>
      </p:sp>
    </p:spTree>
    <p:extLst>
      <p:ext uri="{BB962C8B-B14F-4D97-AF65-F5344CB8AC3E}">
        <p14:creationId xmlns:p14="http://schemas.microsoft.com/office/powerpoint/2010/main" val="15515755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Issues in the field.</a:t>
            </a:r>
          </a:p>
        </p:txBody>
      </p:sp>
      <p:sp>
        <p:nvSpPr>
          <p:cNvPr id="4" name="Slide Number Placeholder 3"/>
          <p:cNvSpPr>
            <a:spLocks noGrp="1"/>
          </p:cNvSpPr>
          <p:nvPr>
            <p:ph type="sldNum" sz="quarter" idx="5"/>
          </p:nvPr>
        </p:nvSpPr>
        <p:spPr/>
        <p:txBody>
          <a:bodyPr/>
          <a:lstStyle/>
          <a:p>
            <a:fld id="{932E23C6-E900-444A-8CF4-11EBB343C854}" type="slidenum">
              <a:rPr lang="en-US" smtClean="0"/>
              <a:t>66</a:t>
            </a:fld>
            <a:endParaRPr lang="en-US"/>
          </a:p>
        </p:txBody>
      </p:sp>
    </p:spTree>
    <p:extLst>
      <p:ext uri="{BB962C8B-B14F-4D97-AF65-F5344CB8AC3E}">
        <p14:creationId xmlns:p14="http://schemas.microsoft.com/office/powerpoint/2010/main" val="4579838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a:effectLst/>
                <a:latin typeface="+mn-lt"/>
                <a:ea typeface="Aptos" panose="020B0004020202020204" pitchFamily="34" charset="0"/>
                <a:cs typeface="Aptos" panose="020B0004020202020204" pitchFamily="34" charset="0"/>
              </a:rPr>
              <a:t>Waivers are </a:t>
            </a:r>
            <a:r>
              <a:rPr lang="en-US" sz="1200" b="1" i="1">
                <a:effectLst/>
                <a:latin typeface="+mn-lt"/>
                <a:ea typeface="Aptos" panose="020B0004020202020204" pitchFamily="34" charset="0"/>
                <a:cs typeface="Aptos" panose="020B0004020202020204" pitchFamily="34" charset="0"/>
              </a:rPr>
              <a:t>not</a:t>
            </a:r>
            <a:r>
              <a:rPr lang="en-US" sz="1200" b="1">
                <a:effectLst/>
                <a:latin typeface="+mn-lt"/>
                <a:ea typeface="Aptos" panose="020B0004020202020204" pitchFamily="34" charset="0"/>
                <a:cs typeface="Aptos" panose="020B0004020202020204" pitchFamily="34" charset="0"/>
              </a:rPr>
              <a:t> </a:t>
            </a:r>
            <a:r>
              <a:rPr lang="en-US" sz="1200">
                <a:effectLst/>
                <a:latin typeface="+mn-lt"/>
                <a:ea typeface="Aptos" panose="020B0004020202020204" pitchFamily="34" charset="0"/>
                <a:cs typeface="Aptos" panose="020B0004020202020204" pitchFamily="34" charset="0"/>
              </a:rPr>
              <a:t>meant to be used because a service provider has trouble complying with a MAP requirement. </a:t>
            </a:r>
          </a:p>
          <a:p>
            <a:pPr marL="0" marR="0">
              <a:spcBef>
                <a:spcPts val="0"/>
              </a:spcBef>
              <a:spcAft>
                <a:spcPts val="0"/>
              </a:spcAft>
            </a:pPr>
            <a:endParaRPr lang="en-US" sz="1200">
              <a:effectLst/>
              <a:latin typeface="+mn-lt"/>
              <a:ea typeface="Aptos" panose="020B0004020202020204" pitchFamily="34" charset="0"/>
              <a:cs typeface="Aptos" panose="020B0004020202020204" pitchFamily="34" charset="0"/>
            </a:endParaRPr>
          </a:p>
          <a:p>
            <a:pPr marL="0" marR="0">
              <a:spcBef>
                <a:spcPts val="0"/>
              </a:spcBef>
              <a:spcAft>
                <a:spcPts val="0"/>
              </a:spcAft>
            </a:pPr>
            <a:r>
              <a:rPr lang="en-US" sz="1200">
                <a:effectLst/>
                <a:latin typeface="+mn-lt"/>
                <a:ea typeface="Aptos" panose="020B0004020202020204" pitchFamily="34" charset="0"/>
                <a:cs typeface="Aptos" panose="020B0004020202020204" pitchFamily="34" charset="0"/>
              </a:rPr>
              <a:t>A waiver is meant to be used when there is </a:t>
            </a:r>
            <a:r>
              <a:rPr lang="en-US" sz="1200" u="sng">
                <a:effectLst/>
                <a:latin typeface="+mn-lt"/>
                <a:ea typeface="Aptos" panose="020B0004020202020204" pitchFamily="34" charset="0"/>
                <a:cs typeface="Aptos" panose="020B0004020202020204" pitchFamily="34" charset="0"/>
              </a:rPr>
              <a:t>no other</a:t>
            </a:r>
            <a:r>
              <a:rPr lang="en-US" sz="1200" u="none">
                <a:effectLst/>
                <a:latin typeface="+mn-lt"/>
                <a:ea typeface="Aptos" panose="020B0004020202020204" pitchFamily="34" charset="0"/>
                <a:cs typeface="Aptos" panose="020B0004020202020204" pitchFamily="34" charset="0"/>
              </a:rPr>
              <a:t> </a:t>
            </a:r>
            <a:r>
              <a:rPr lang="en-US" sz="1200">
                <a:effectLst/>
                <a:latin typeface="+mn-lt"/>
                <a:ea typeface="Aptos" panose="020B0004020202020204" pitchFamily="34" charset="0"/>
                <a:cs typeface="Aptos" panose="020B0004020202020204" pitchFamily="34" charset="0"/>
              </a:rPr>
              <a:t>alternative. For example, if </a:t>
            </a:r>
            <a:r>
              <a:rPr lang="en-US" sz="1200" err="1">
                <a:effectLst/>
                <a:latin typeface="+mn-lt"/>
                <a:ea typeface="Aptos" panose="020B0004020202020204" pitchFamily="34" charset="0"/>
                <a:cs typeface="Aptos" panose="020B0004020202020204" pitchFamily="34" charset="0"/>
              </a:rPr>
              <a:t>Onfi</a:t>
            </a:r>
            <a:r>
              <a:rPr lang="en-US" sz="1200">
                <a:effectLst/>
                <a:latin typeface="+mn-lt"/>
                <a:ea typeface="Aptos" panose="020B0004020202020204" pitchFamily="34" charset="0"/>
                <a:cs typeface="Aptos" panose="020B0004020202020204" pitchFamily="34" charset="0"/>
              </a:rPr>
              <a:t> is ordered in liquid form, a pharmacy cannot repackage based on the manufacturer’s instructions. In this case, the service provider will need to apply to DPH for a Waiver. </a:t>
            </a:r>
            <a:endParaRPr lang="en-US" sz="1200" strike="sngStrike">
              <a:effectLst/>
              <a:latin typeface="+mn-lt"/>
              <a:ea typeface="Aptos" panose="020B0004020202020204" pitchFamily="34" charset="0"/>
              <a:cs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932E23C6-E900-444A-8CF4-11EBB343C854}" type="slidenum">
              <a:rPr lang="en-US" smtClean="0"/>
              <a:t>67</a:t>
            </a:fld>
            <a:endParaRPr lang="en-US"/>
          </a:p>
        </p:txBody>
      </p:sp>
    </p:spTree>
    <p:extLst>
      <p:ext uri="{BB962C8B-B14F-4D97-AF65-F5344CB8AC3E}">
        <p14:creationId xmlns:p14="http://schemas.microsoft.com/office/powerpoint/2010/main" val="39318784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mn-lt"/>
                <a:ea typeface="Aptos" panose="020B0004020202020204" pitchFamily="34" charset="0"/>
                <a:cs typeface="Aptos" panose="020B0004020202020204" pitchFamily="34" charset="0"/>
              </a:rPr>
              <a:t>When sharing documents with DPH send via </a:t>
            </a:r>
            <a:r>
              <a:rPr lang="en-US" sz="1200" dirty="0" err="1">
                <a:effectLst/>
                <a:latin typeface="+mn-lt"/>
                <a:ea typeface="Aptos" panose="020B0004020202020204" pitchFamily="34" charset="0"/>
                <a:cs typeface="Aptos" panose="020B0004020202020204" pitchFamily="34" charset="0"/>
              </a:rPr>
              <a:t>ProofPoint</a:t>
            </a:r>
            <a:r>
              <a:rPr lang="en-US" sz="1200" dirty="0">
                <a:effectLst/>
                <a:latin typeface="+mn-lt"/>
                <a:ea typeface="Aptos" panose="020B0004020202020204" pitchFamily="34" charset="0"/>
                <a:cs typeface="Aptos" panose="020B0004020202020204" pitchFamily="34" charset="0"/>
              </a:rPr>
              <a:t>, a secure email. A service provider may contact Carolyn Whittemore or Sherri Manning to ask them for assistance setting up a </a:t>
            </a:r>
            <a:r>
              <a:rPr lang="en-US" sz="1200" dirty="0" err="1">
                <a:effectLst/>
                <a:latin typeface="+mn-lt"/>
                <a:ea typeface="Aptos" panose="020B0004020202020204" pitchFamily="34" charset="0"/>
                <a:cs typeface="Aptos" panose="020B0004020202020204" pitchFamily="34" charset="0"/>
              </a:rPr>
              <a:t>ProofPoint</a:t>
            </a:r>
            <a:r>
              <a:rPr lang="en-US" sz="1200" dirty="0">
                <a:effectLst/>
                <a:latin typeface="+mn-lt"/>
                <a:ea typeface="Aptos" panose="020B0004020202020204" pitchFamily="34" charset="0"/>
                <a:cs typeface="Aptos" panose="020B0004020202020204" pitchFamily="34" charset="0"/>
              </a:rPr>
              <a:t> email. </a:t>
            </a:r>
            <a:r>
              <a:rPr lang="en-US" sz="1200" b="0" dirty="0">
                <a:effectLst/>
                <a:latin typeface="+mn-lt"/>
                <a:ea typeface="Aptos" panose="020B0004020202020204" pitchFamily="34" charset="0"/>
                <a:cs typeface="Aptos" panose="020B0004020202020204" pitchFamily="34" charset="0"/>
              </a:rPr>
              <a:t>DPH prefers that </a:t>
            </a:r>
            <a:r>
              <a:rPr lang="en-US" sz="1200" b="0" dirty="0" err="1">
                <a:effectLst/>
                <a:latin typeface="+mn-lt"/>
                <a:ea typeface="Aptos" panose="020B0004020202020204" pitchFamily="34" charset="0"/>
                <a:cs typeface="Aptos" panose="020B0004020202020204" pitchFamily="34" charset="0"/>
              </a:rPr>
              <a:t>ProofPoint</a:t>
            </a:r>
            <a:r>
              <a:rPr lang="en-US" sz="1200" b="0" dirty="0">
                <a:effectLst/>
                <a:latin typeface="+mn-lt"/>
                <a:ea typeface="Aptos" panose="020B0004020202020204" pitchFamily="34" charset="0"/>
                <a:cs typeface="Aptos" panose="020B0004020202020204" pitchFamily="34" charset="0"/>
              </a:rPr>
              <a:t> is used versus the fax.</a:t>
            </a:r>
            <a:endParaRPr lang="en-US" sz="1200" dirty="0">
              <a:effectLst/>
              <a:latin typeface="+mn-lt"/>
              <a:ea typeface="Aptos" panose="020B0004020202020204" pitchFamily="34" charset="0"/>
              <a:cs typeface="Aptos" panose="020B0004020202020204" pitchFamily="34" charset="0"/>
            </a:endParaRPr>
          </a:p>
          <a:p>
            <a:pPr marL="0" marR="0">
              <a:spcBef>
                <a:spcPts val="0"/>
              </a:spcBef>
              <a:spcAft>
                <a:spcPts val="0"/>
              </a:spcAft>
            </a:pPr>
            <a:endParaRPr lang="en-US" sz="1200" dirty="0">
              <a:effectLst/>
              <a:latin typeface="+mn-lt"/>
              <a:ea typeface="Aptos" panose="020B0004020202020204" pitchFamily="34" charset="0"/>
              <a:cs typeface="Aptos" panose="020B0004020202020204" pitchFamily="34" charset="0"/>
            </a:endParaRPr>
          </a:p>
          <a:p>
            <a:pPr marL="0" marR="0">
              <a:spcBef>
                <a:spcPts val="0"/>
              </a:spcBef>
              <a:spcAft>
                <a:spcPts val="0"/>
              </a:spcAft>
            </a:pPr>
            <a:r>
              <a:rPr lang="en-US" sz="1200" strike="noStrike" dirty="0">
                <a:effectLst/>
                <a:latin typeface="+mn-lt"/>
                <a:ea typeface="Aptos" panose="020B0004020202020204" pitchFamily="34" charset="0"/>
                <a:cs typeface="Aptos" panose="020B0004020202020204" pitchFamily="34" charset="0"/>
              </a:rPr>
              <a:t>P</a:t>
            </a:r>
            <a:r>
              <a:rPr lang="en-US" sz="1200" dirty="0">
                <a:effectLst/>
                <a:latin typeface="+mn-lt"/>
                <a:ea typeface="Aptos" panose="020B0004020202020204" pitchFamily="34" charset="0"/>
                <a:cs typeface="Aptos" panose="020B0004020202020204" pitchFamily="34" charset="0"/>
              </a:rPr>
              <a:t>lease note that the DPH has a new fax number. D</a:t>
            </a:r>
            <a:r>
              <a:rPr lang="en-US" sz="1200" b="0" u="none" dirty="0">
                <a:effectLst/>
                <a:latin typeface="+mn-lt"/>
                <a:ea typeface="Aptos" panose="020B0004020202020204" pitchFamily="34" charset="0"/>
                <a:cs typeface="Aptos" panose="020B0004020202020204" pitchFamily="34" charset="0"/>
              </a:rPr>
              <a:t>o not use the old number. </a:t>
            </a:r>
            <a:r>
              <a:rPr lang="en-US" sz="1200" dirty="0">
                <a:effectLst/>
                <a:latin typeface="+mn-lt"/>
                <a:ea typeface="Aptos" panose="020B0004020202020204" pitchFamily="34" charset="0"/>
                <a:cs typeface="Aptos" panose="020B0004020202020204" pitchFamily="34" charset="0"/>
              </a:rPr>
              <a:t>The new number is listed on the DPH website. </a:t>
            </a:r>
          </a:p>
          <a:p>
            <a:pPr marL="0" marR="0">
              <a:spcBef>
                <a:spcPts val="0"/>
              </a:spcBef>
              <a:spcAft>
                <a:spcPts val="0"/>
              </a:spcAft>
            </a:pPr>
            <a:r>
              <a:rPr lang="en-US" sz="1200" dirty="0">
                <a:effectLst/>
                <a:latin typeface="+mn-lt"/>
                <a:ea typeface="Aptos" panose="020B0004020202020204" pitchFamily="34" charset="0"/>
                <a:cs typeface="Aptos" panose="020B0004020202020204" pitchFamily="34" charset="0"/>
              </a:rPr>
              <a:t> </a:t>
            </a:r>
          </a:p>
        </p:txBody>
      </p:sp>
      <p:sp>
        <p:nvSpPr>
          <p:cNvPr id="4" name="Slide Number Placeholder 3"/>
          <p:cNvSpPr>
            <a:spLocks noGrp="1"/>
          </p:cNvSpPr>
          <p:nvPr>
            <p:ph type="sldNum" sz="quarter" idx="5"/>
          </p:nvPr>
        </p:nvSpPr>
        <p:spPr/>
        <p:txBody>
          <a:bodyPr/>
          <a:lstStyle/>
          <a:p>
            <a:fld id="{932E23C6-E900-444A-8CF4-11EBB343C854}" type="slidenum">
              <a:rPr lang="en-US" smtClean="0"/>
              <a:t>68</a:t>
            </a:fld>
            <a:endParaRPr lang="en-US"/>
          </a:p>
        </p:txBody>
      </p:sp>
    </p:spTree>
    <p:extLst>
      <p:ext uri="{BB962C8B-B14F-4D97-AF65-F5344CB8AC3E}">
        <p14:creationId xmlns:p14="http://schemas.microsoft.com/office/powerpoint/2010/main" val="11954894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trend noted is omission of medication due to not obtaining a new prescription when there are no refills left. When receiving a medication delivery, staff must document the number of refills remaining in the ordering and receiving log. When documenting, if the staff see that the number of refills is ‘0’, they must follow up and document their action. For example, staff contacts the HCP to request a new prescription and documents this action.  </a:t>
            </a:r>
          </a:p>
          <a:p>
            <a:endParaRPr lang="en-US" dirty="0"/>
          </a:p>
          <a:p>
            <a:r>
              <a:rPr lang="en-US" dirty="0"/>
              <a:t>It is strongly recommended that the Site Supervisor establish who is responsible for ordering and receiving medication and ensure refills are ordered and/or new prescriptions obtained well in advance of medication running out.</a:t>
            </a:r>
          </a:p>
        </p:txBody>
      </p:sp>
      <p:sp>
        <p:nvSpPr>
          <p:cNvPr id="4" name="Slide Number Placeholder 3"/>
          <p:cNvSpPr>
            <a:spLocks noGrp="1"/>
          </p:cNvSpPr>
          <p:nvPr>
            <p:ph type="sldNum" sz="quarter" idx="5"/>
          </p:nvPr>
        </p:nvSpPr>
        <p:spPr/>
        <p:txBody>
          <a:bodyPr/>
          <a:lstStyle/>
          <a:p>
            <a:fld id="{932E23C6-E900-444A-8CF4-11EBB343C854}" type="slidenum">
              <a:rPr lang="en-US" smtClean="0"/>
              <a:t>69</a:t>
            </a:fld>
            <a:endParaRPr lang="en-US"/>
          </a:p>
        </p:txBody>
      </p:sp>
    </p:spTree>
    <p:extLst>
      <p:ext uri="{BB962C8B-B14F-4D97-AF65-F5344CB8AC3E}">
        <p14:creationId xmlns:p14="http://schemas.microsoft.com/office/powerpoint/2010/main" val="78496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EBD6A-AAD9-4FC9-F791-E1009F4F7D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718414-117B-934B-4C49-A826BA0469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7C3C2-7CD2-BB42-AE8A-F3C39E5781F8}"/>
              </a:ext>
            </a:extLst>
          </p:cNvPr>
          <p:cNvSpPr>
            <a:spLocks noGrp="1"/>
          </p:cNvSpPr>
          <p:nvPr>
            <p:ph type="body" idx="1"/>
          </p:nvPr>
        </p:nvSpPr>
        <p:spPr/>
        <p:txBody>
          <a:bodyPr/>
          <a:lstStyle/>
          <a:p>
            <a:r>
              <a:rPr lang="en-US"/>
              <a:t>Now, in the next few slides are a review of what you need to do to keep your MAP Trainer status active. </a:t>
            </a:r>
          </a:p>
        </p:txBody>
      </p:sp>
      <p:sp>
        <p:nvSpPr>
          <p:cNvPr id="4" name="Slide Number Placeholder 3">
            <a:extLst>
              <a:ext uri="{FF2B5EF4-FFF2-40B4-BE49-F238E27FC236}">
                <a16:creationId xmlns:a16="http://schemas.microsoft.com/office/drawing/2014/main" id="{F5EDADFA-F9C8-0618-1807-27F2DEE907C3}"/>
              </a:ext>
            </a:extLst>
          </p:cNvPr>
          <p:cNvSpPr>
            <a:spLocks noGrp="1"/>
          </p:cNvSpPr>
          <p:nvPr>
            <p:ph type="sldNum" sz="quarter" idx="5"/>
          </p:nvPr>
        </p:nvSpPr>
        <p:spPr/>
        <p:txBody>
          <a:bodyPr/>
          <a:lstStyle/>
          <a:p>
            <a:fld id="{932E23C6-E900-444A-8CF4-11EBB343C854}" type="slidenum">
              <a:rPr lang="en-US" smtClean="0"/>
              <a:t>7</a:t>
            </a:fld>
            <a:endParaRPr lang="en-US"/>
          </a:p>
        </p:txBody>
      </p:sp>
    </p:spTree>
    <p:extLst>
      <p:ext uri="{BB962C8B-B14F-4D97-AF65-F5344CB8AC3E}">
        <p14:creationId xmlns:p14="http://schemas.microsoft.com/office/powerpoint/2010/main" val="31955967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mn-lt"/>
                <a:ea typeface="Calibri"/>
                <a:cs typeface="Times New Roman" panose="02020603050405020304" pitchFamily="18" charset="0"/>
              </a:rPr>
              <a:t>If a medication is not received from the pharmacy because it is out of stock, a prescription is needed, prior authorization is needed, etc., staff must contact the HCP for </a:t>
            </a:r>
            <a:r>
              <a:rPr lang="en-US" dirty="0">
                <a:ea typeface="Calibri"/>
                <a:cs typeface="Times New Roman" panose="02020603050405020304" pitchFamily="18" charset="0"/>
              </a:rPr>
              <a:t>a recommendation </a:t>
            </a:r>
            <a:r>
              <a:rPr lang="en-US" sz="1200" dirty="0">
                <a:effectLst/>
                <a:latin typeface="+mn-lt"/>
                <a:ea typeface="Calibri"/>
                <a:cs typeface="Times New Roman" panose="02020603050405020304" pitchFamily="18" charset="0"/>
              </a:rPr>
              <a:t>about what to do until it is available.</a:t>
            </a:r>
            <a:r>
              <a:rPr lang="en-US" dirty="0">
                <a:ea typeface="Calibri"/>
                <a:cs typeface="Times New Roman" panose="02020603050405020304" pitchFamily="18" charset="0"/>
              </a:rPr>
              <a:t> </a:t>
            </a:r>
            <a:r>
              <a:rPr lang="en-US" sz="1200" dirty="0">
                <a:effectLst/>
                <a:latin typeface="+mn-lt"/>
                <a:ea typeface="Calibri"/>
                <a:cs typeface="Times New Roman" panose="02020603050405020304" pitchFamily="18" charset="0"/>
              </a:rPr>
              <a:t>If no HCP </a:t>
            </a:r>
            <a:r>
              <a:rPr lang="en-US" dirty="0">
                <a:ea typeface="Calibri"/>
                <a:cs typeface="Times New Roman" panose="02020603050405020304" pitchFamily="18" charset="0"/>
              </a:rPr>
              <a:t>recommendation is </a:t>
            </a:r>
            <a:r>
              <a:rPr lang="en-US" sz="1200" dirty="0">
                <a:effectLst/>
                <a:latin typeface="+mn-lt"/>
                <a:ea typeface="Calibri"/>
                <a:cs typeface="Times New Roman" panose="02020603050405020304" pitchFamily="18" charset="0"/>
              </a:rPr>
              <a:t>obtained, staff must contact the MAP Consultant for each omission of the medication</a:t>
            </a:r>
            <a:r>
              <a:rPr lang="en-US" sz="1200" dirty="0">
                <a:solidFill>
                  <a:schemeClr val="tx1"/>
                </a:solidFill>
                <a:effectLst/>
                <a:latin typeface="+mn-lt"/>
                <a:ea typeface="Times New Roman" panose="02020603050405020304" pitchFamily="18" charset="0"/>
              </a:rPr>
              <a:t>. Documentation of each notification</a:t>
            </a:r>
            <a:r>
              <a:rPr lang="en-US" dirty="0">
                <a:ea typeface="Times New Roman" panose="02020603050405020304" pitchFamily="18" charset="0"/>
              </a:rPr>
              <a:t>, along with the recommendation,</a:t>
            </a:r>
            <a:r>
              <a:rPr lang="en-US" sz="1200" dirty="0">
                <a:solidFill>
                  <a:schemeClr val="tx1"/>
                </a:solidFill>
                <a:effectLst/>
                <a:latin typeface="+mn-lt"/>
                <a:ea typeface="Times New Roman" panose="02020603050405020304" pitchFamily="18" charset="0"/>
              </a:rPr>
              <a:t> must be included in the progress note.</a:t>
            </a:r>
            <a:r>
              <a:rPr lang="en-US" dirty="0">
                <a:ea typeface="Times New Roman" panose="02020603050405020304" pitchFamily="18" charset="0"/>
              </a:rPr>
              <a:t> </a:t>
            </a:r>
          </a:p>
          <a:p>
            <a:pPr marL="0" marR="0">
              <a:lnSpc>
                <a:spcPct val="115000"/>
              </a:lnSpc>
              <a:spcBef>
                <a:spcPts val="0"/>
              </a:spcBef>
              <a:spcAft>
                <a:spcPts val="1000"/>
              </a:spcAft>
            </a:pPr>
            <a:endParaRPr lang="en-US" sz="1200" dirty="0">
              <a:solidFill>
                <a:schemeClr val="tx1"/>
              </a:solidFill>
              <a:latin typeface="+mn-lt"/>
            </a:endParaRPr>
          </a:p>
          <a:p>
            <a:pPr marL="0" marR="0">
              <a:lnSpc>
                <a:spcPct val="115000"/>
              </a:lnSpc>
              <a:spcBef>
                <a:spcPts val="0"/>
              </a:spcBef>
              <a:spcAft>
                <a:spcPts val="1000"/>
              </a:spcAft>
            </a:pPr>
            <a:r>
              <a:rPr lang="en-US" sz="1200" dirty="0">
                <a:effectLst/>
                <a:latin typeface="+mn-lt"/>
                <a:ea typeface="Calibri"/>
                <a:cs typeface="Times New Roman" panose="02020603050405020304" pitchFamily="18" charset="0"/>
              </a:rPr>
              <a:t>A single MOR is to be submitted for consecutive omissions once the medication is available, or a substitute order is obtained. </a:t>
            </a:r>
            <a:endParaRPr lang="en-US" sz="1200" dirty="0">
              <a:solidFill>
                <a:schemeClr val="tx1"/>
              </a:solidFill>
              <a:latin typeface="+mn-lt"/>
            </a:endParaRPr>
          </a:p>
          <a:p>
            <a:endParaRPr lang="en-US" dirty="0"/>
          </a:p>
        </p:txBody>
      </p:sp>
      <p:sp>
        <p:nvSpPr>
          <p:cNvPr id="4" name="Slide Number Placeholder 3"/>
          <p:cNvSpPr>
            <a:spLocks noGrp="1"/>
          </p:cNvSpPr>
          <p:nvPr>
            <p:ph type="sldNum" sz="quarter" idx="5"/>
          </p:nvPr>
        </p:nvSpPr>
        <p:spPr/>
        <p:txBody>
          <a:bodyPr/>
          <a:lstStyle/>
          <a:p>
            <a:fld id="{24FB0E11-F290-8544-8C35-FDF2BECC449A}" type="slidenum">
              <a:rPr lang="en-US" smtClean="0"/>
              <a:t>70</a:t>
            </a:fld>
            <a:endParaRPr lang="en-US"/>
          </a:p>
        </p:txBody>
      </p:sp>
    </p:spTree>
    <p:extLst>
      <p:ext uri="{BB962C8B-B14F-4D97-AF65-F5344CB8AC3E}">
        <p14:creationId xmlns:p14="http://schemas.microsoft.com/office/powerpoint/2010/main" val="17034465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mn-lt"/>
                <a:ea typeface="Times New Roman" panose="02020603050405020304" pitchFamily="18" charset="0"/>
                <a:cs typeface="Aptos" panose="020B0004020202020204" pitchFamily="34" charset="0"/>
              </a:rPr>
              <a:t>Please note, DDS </a:t>
            </a:r>
            <a:r>
              <a:rPr lang="en-US" sz="1200" i="0" dirty="0">
                <a:solidFill>
                  <a:srgbClr val="000000"/>
                </a:solidFill>
                <a:effectLst/>
                <a:latin typeface="+mn-lt"/>
                <a:ea typeface="Times New Roman" panose="02020603050405020304" pitchFamily="18" charset="0"/>
                <a:cs typeface="Aptos" panose="020B0004020202020204" pitchFamily="34" charset="0"/>
              </a:rPr>
              <a:t>and </a:t>
            </a:r>
            <a:r>
              <a:rPr lang="en-US" sz="1200" i="0" dirty="0" err="1">
                <a:solidFill>
                  <a:srgbClr val="000000"/>
                </a:solidFill>
                <a:effectLst/>
                <a:latin typeface="+mn-lt"/>
                <a:ea typeface="Times New Roman" panose="02020603050405020304" pitchFamily="18" charset="0"/>
                <a:cs typeface="Aptos" panose="020B0004020202020204" pitchFamily="34" charset="0"/>
              </a:rPr>
              <a:t>MassAbility</a:t>
            </a:r>
            <a:r>
              <a:rPr lang="en-US" sz="1200" i="0" dirty="0">
                <a:solidFill>
                  <a:srgbClr val="000000"/>
                </a:solidFill>
                <a:effectLst/>
                <a:latin typeface="+mn-lt"/>
                <a:ea typeface="Times New Roman" panose="02020603050405020304" pitchFamily="18" charset="0"/>
                <a:cs typeface="Aptos" panose="020B0004020202020204" pitchFamily="34" charset="0"/>
              </a:rPr>
              <a:t> Service Providers must report</a:t>
            </a:r>
            <a:r>
              <a:rPr lang="en-US" sz="1200" i="1" dirty="0">
                <a:solidFill>
                  <a:srgbClr val="000000"/>
                </a:solidFill>
                <a:effectLst/>
                <a:latin typeface="+mn-lt"/>
                <a:ea typeface="Times New Roman" panose="02020603050405020304" pitchFamily="18" charset="0"/>
                <a:cs typeface="Aptos" panose="020B0004020202020204" pitchFamily="34" charset="0"/>
              </a:rPr>
              <a:t> </a:t>
            </a:r>
            <a:r>
              <a:rPr lang="en-US" sz="1200" dirty="0">
                <a:solidFill>
                  <a:srgbClr val="000000"/>
                </a:solidFill>
                <a:effectLst/>
                <a:latin typeface="+mn-lt"/>
                <a:ea typeface="Times New Roman" panose="02020603050405020304" pitchFamily="18" charset="0"/>
                <a:cs typeface="Aptos" panose="020B0004020202020204" pitchFamily="34" charset="0"/>
              </a:rPr>
              <a:t>Hotline medication occurrences to DPPC.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mn-lt"/>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mn-lt"/>
                <a:ea typeface="Times New Roman" panose="02020603050405020304" pitchFamily="18" charset="0"/>
                <a:cs typeface="Aptos" panose="020B0004020202020204" pitchFamily="34" charset="0"/>
              </a:rPr>
              <a:t>Additionally, in DDS, when filing a Hotline MOR in HCSIS the corresponding Incident Report ID number must be included. If there is no Incident ID filled in the form, the Hotline MOR will be marked as ‘not approved’ by the MAP Coordinator. The MOR should be resubmitted with a corresponding Incident ID.  </a:t>
            </a:r>
          </a:p>
          <a:p>
            <a:endParaRPr lang="en-US" dirty="0"/>
          </a:p>
        </p:txBody>
      </p:sp>
      <p:sp>
        <p:nvSpPr>
          <p:cNvPr id="4" name="Slide Number Placeholder 3"/>
          <p:cNvSpPr>
            <a:spLocks noGrp="1"/>
          </p:cNvSpPr>
          <p:nvPr>
            <p:ph type="sldNum" sz="quarter" idx="5"/>
          </p:nvPr>
        </p:nvSpPr>
        <p:spPr/>
        <p:txBody>
          <a:bodyPr/>
          <a:lstStyle/>
          <a:p>
            <a:fld id="{932E23C6-E900-444A-8CF4-11EBB343C854}" type="slidenum">
              <a:rPr lang="en-US" smtClean="0"/>
              <a:t>71</a:t>
            </a:fld>
            <a:endParaRPr lang="en-US"/>
          </a:p>
        </p:txBody>
      </p:sp>
    </p:spTree>
    <p:extLst>
      <p:ext uri="{BB962C8B-B14F-4D97-AF65-F5344CB8AC3E}">
        <p14:creationId xmlns:p14="http://schemas.microsoft.com/office/powerpoint/2010/main" val="15649632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viewing this webinar, please make sure that you see a green check mark next to the webinar on your screen. This confirms that you have received credit for viewing. It is advised to print a copy of the webinar completion certificate, or you can save the electronic copy that will be sent to your email. To do this, you must click and open the “Fall 2024 Webinar Certificate of Completion” link.</a:t>
            </a:r>
          </a:p>
        </p:txBody>
      </p:sp>
      <p:sp>
        <p:nvSpPr>
          <p:cNvPr id="4" name="Slide Number Placeholder 3"/>
          <p:cNvSpPr>
            <a:spLocks noGrp="1"/>
          </p:cNvSpPr>
          <p:nvPr>
            <p:ph type="sldNum" sz="quarter" idx="5"/>
          </p:nvPr>
        </p:nvSpPr>
        <p:spPr/>
        <p:txBody>
          <a:bodyPr/>
          <a:lstStyle/>
          <a:p>
            <a:fld id="{FF33CEA8-1D06-42CA-950E-958494173958}" type="slidenum">
              <a:rPr lang="en-US" smtClean="0"/>
              <a:t>72</a:t>
            </a:fld>
            <a:endParaRPr lang="en-US"/>
          </a:p>
        </p:txBody>
      </p:sp>
    </p:spTree>
    <p:extLst>
      <p:ext uri="{BB962C8B-B14F-4D97-AF65-F5344CB8AC3E}">
        <p14:creationId xmlns:p14="http://schemas.microsoft.com/office/powerpoint/2010/main" val="7872474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2489E-545B-E437-A0A1-7D4B076E26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F61185-80AE-7C47-E50C-58066FD20E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9FA978-F75A-0CD6-6B17-2ED4B9236354}"/>
              </a:ext>
            </a:extLst>
          </p:cNvPr>
          <p:cNvSpPr>
            <a:spLocks noGrp="1"/>
          </p:cNvSpPr>
          <p:nvPr>
            <p:ph type="body" idx="1"/>
          </p:nvPr>
        </p:nvSpPr>
        <p:spPr/>
        <p:txBody>
          <a:bodyPr/>
          <a:lstStyle/>
          <a:p>
            <a:r>
              <a:rPr lang="en-US"/>
              <a:t>Remember, to revisit the webinar, select ‘My Courses’, locate the ‘Required MAP Trainer Webinars’ tab and click on the webinar you want to revisit. You will see a </a:t>
            </a:r>
            <a:r>
              <a:rPr lang="en-US" i="0"/>
              <a:t>re-attempt</a:t>
            </a:r>
            <a:r>
              <a:rPr lang="en-US" i="1"/>
              <a:t> </a:t>
            </a:r>
            <a:r>
              <a:rPr lang="en-US"/>
              <a:t>quiz tab. Click the tab to view the webinar again. </a:t>
            </a:r>
          </a:p>
          <a:p>
            <a:pPr marL="0" marR="0">
              <a:spcBef>
                <a:spcPts val="0"/>
              </a:spcBef>
              <a:spcAft>
                <a:spcPts val="0"/>
              </a:spcAft>
            </a:pPr>
            <a:endParaRPr lang="en-US" sz="120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4" name="Slide Number Placeholder 3">
            <a:extLst>
              <a:ext uri="{FF2B5EF4-FFF2-40B4-BE49-F238E27FC236}">
                <a16:creationId xmlns:a16="http://schemas.microsoft.com/office/drawing/2014/main" id="{3CA1BAC1-CED6-335D-0982-C623D73269C8}"/>
              </a:ext>
            </a:extLst>
          </p:cNvPr>
          <p:cNvSpPr>
            <a:spLocks noGrp="1"/>
          </p:cNvSpPr>
          <p:nvPr>
            <p:ph type="sldNum" sz="quarter" idx="5"/>
          </p:nvPr>
        </p:nvSpPr>
        <p:spPr/>
        <p:txBody>
          <a:bodyPr/>
          <a:lstStyle/>
          <a:p>
            <a:fld id="{932E23C6-E900-444A-8CF4-11EBB343C854}" type="slidenum">
              <a:rPr lang="en-US" smtClean="0"/>
              <a:t>73</a:t>
            </a:fld>
            <a:endParaRPr lang="en-US"/>
          </a:p>
        </p:txBody>
      </p:sp>
    </p:spTree>
    <p:extLst>
      <p:ext uri="{BB962C8B-B14F-4D97-AF65-F5344CB8AC3E}">
        <p14:creationId xmlns:p14="http://schemas.microsoft.com/office/powerpoint/2010/main" val="2491986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cs typeface="Calibri" panose="020F0502020204030204"/>
              </a:rPr>
              <a:t>This concludes the Fall 2024 MAP Trainer Webinar.</a:t>
            </a:r>
            <a:r>
              <a:rPr lang="en-US" dirty="0">
                <a:solidFill>
                  <a:schemeClr val="tx1"/>
                </a:solidFill>
              </a:rPr>
              <a:t> Please contact your State, Regional or Area MAP Coordinator if you have any questions or need further clarification on a topic presented. Thank you for viewing!</a:t>
            </a:r>
            <a:endParaRPr lang="en-US" dirty="0">
              <a:solidFill>
                <a:schemeClr val="tx1"/>
              </a:solidFill>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74</a:t>
            </a:fld>
            <a:endParaRPr lang="en-US"/>
          </a:p>
        </p:txBody>
      </p:sp>
    </p:spTree>
    <p:extLst>
      <p:ext uri="{BB962C8B-B14F-4D97-AF65-F5344CB8AC3E}">
        <p14:creationId xmlns:p14="http://schemas.microsoft.com/office/powerpoint/2010/main" val="4146606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Email notification is the primary means of communication to MAP Trainers. You must report changes in your email address to CDDER. CDDER sends out regular email blasts to all trainers to provide updates, new information related to MAP, and to announce that required webinars are posted for viewing.</a:t>
            </a:r>
          </a:p>
          <a:p>
            <a:endParaRPr lang="en-US"/>
          </a:p>
          <a:p>
            <a:endParaRPr lang="en-US"/>
          </a:p>
        </p:txBody>
      </p:sp>
      <p:sp>
        <p:nvSpPr>
          <p:cNvPr id="4" name="Slide Number Placeholder 3"/>
          <p:cNvSpPr>
            <a:spLocks noGrp="1"/>
          </p:cNvSpPr>
          <p:nvPr>
            <p:ph type="sldNum" sz="quarter" idx="5"/>
          </p:nvPr>
        </p:nvSpPr>
        <p:spPr/>
        <p:txBody>
          <a:bodyPr/>
          <a:lstStyle/>
          <a:p>
            <a:fld id="{FF33CEA8-1D06-42CA-950E-958494173958}" type="slidenum">
              <a:rPr lang="en-US" smtClean="0"/>
              <a:t>8</a:t>
            </a:fld>
            <a:endParaRPr lang="en-US"/>
          </a:p>
        </p:txBody>
      </p:sp>
    </p:spTree>
    <p:extLst>
      <p:ext uri="{BB962C8B-B14F-4D97-AF65-F5344CB8AC3E}">
        <p14:creationId xmlns:p14="http://schemas.microsoft.com/office/powerpoint/2010/main" val="1535694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To maintain your Active MAP Trainer status, you must view the required webinars within the specified time frame and conduct a minimum of one blended MAP Certification Course within one year from the date of your last training. As a reminder, ‘blended’ is a combination of the online course and your face-to-face (in-person or virtual) skill sessions. </a:t>
            </a:r>
          </a:p>
          <a:p>
            <a:endParaRPr lang="en-US" sz="1200" dirty="0">
              <a:latin typeface="+mn-lt"/>
            </a:endParaRPr>
          </a:p>
          <a:p>
            <a:pPr>
              <a:defRPr/>
            </a:pPr>
            <a:r>
              <a:rPr lang="en-US" sz="1200" dirty="0">
                <a:latin typeface="+mn-lt"/>
              </a:rPr>
              <a:t>For current trainers, </a:t>
            </a:r>
            <a:r>
              <a:rPr lang="en-US" sz="1200" b="0" i="0" u="none" strike="noStrike" dirty="0">
                <a:solidFill>
                  <a:srgbClr val="000000"/>
                </a:solidFill>
                <a:effectLst/>
                <a:latin typeface="+mn-lt"/>
              </a:rPr>
              <a:t>the once-a-year requirement for providing the </a:t>
            </a:r>
            <a:r>
              <a:rPr lang="en-US" dirty="0">
                <a:solidFill>
                  <a:srgbClr val="000000"/>
                </a:solidFill>
              </a:rPr>
              <a:t>blended</a:t>
            </a:r>
            <a:r>
              <a:rPr lang="en-US" sz="1200" b="0" i="0" u="none" strike="noStrike" dirty="0">
                <a:solidFill>
                  <a:srgbClr val="000000"/>
                </a:solidFill>
                <a:effectLst/>
                <a:latin typeface="+mn-lt"/>
              </a:rPr>
              <a:t> Certification Training is calculated using your last </a:t>
            </a:r>
            <a:r>
              <a:rPr lang="en-US" dirty="0">
                <a:solidFill>
                  <a:srgbClr val="000000"/>
                </a:solidFill>
              </a:rPr>
              <a:t>blended</a:t>
            </a:r>
            <a:r>
              <a:rPr lang="en-US" sz="1200" b="0" i="0" u="none" strike="noStrike" dirty="0">
                <a:solidFill>
                  <a:srgbClr val="000000"/>
                </a:solidFill>
                <a:effectLst/>
                <a:latin typeface="+mn-lt"/>
              </a:rPr>
              <a:t> Certification Training and ensuring that your next training falls within 365 days of that date. For example, if a trainer conducts the </a:t>
            </a:r>
            <a:r>
              <a:rPr lang="en-US" dirty="0">
                <a:solidFill>
                  <a:srgbClr val="000000"/>
                </a:solidFill>
              </a:rPr>
              <a:t>blended</a:t>
            </a:r>
            <a:r>
              <a:rPr lang="en-US" sz="1200" b="0" i="0" u="none" strike="noStrike" dirty="0">
                <a:solidFill>
                  <a:srgbClr val="000000"/>
                </a:solidFill>
                <a:effectLst/>
                <a:latin typeface="+mn-lt"/>
              </a:rPr>
              <a:t> Certification course beginning November 7</a:t>
            </a:r>
            <a:r>
              <a:rPr lang="en-US" sz="1200" b="0" i="0" u="none" strike="noStrike" baseline="30000" dirty="0">
                <a:solidFill>
                  <a:srgbClr val="000000"/>
                </a:solidFill>
                <a:effectLst/>
                <a:latin typeface="+mn-lt"/>
              </a:rPr>
              <a:t>th</a:t>
            </a:r>
            <a:r>
              <a:rPr lang="en-US" sz="1200" b="0" i="0" u="none" strike="noStrike" dirty="0">
                <a:solidFill>
                  <a:srgbClr val="000000"/>
                </a:solidFill>
                <a:effectLst/>
                <a:latin typeface="+mn-lt"/>
              </a:rPr>
              <a:t>, 2024. To meet the requirement to train annually, the trainer must submit their roster to CDDER and enter student records of their next training program in TMU before November 7</a:t>
            </a:r>
            <a:r>
              <a:rPr lang="en-US" sz="1200" b="0" i="0" u="none" strike="noStrike" baseline="30000" dirty="0">
                <a:solidFill>
                  <a:srgbClr val="000000"/>
                </a:solidFill>
                <a:effectLst/>
                <a:latin typeface="+mn-lt"/>
              </a:rPr>
              <a:t>th</a:t>
            </a:r>
            <a:r>
              <a:rPr lang="en-US" sz="1200" b="0" i="0" u="none" strike="noStrike" dirty="0">
                <a:solidFill>
                  <a:srgbClr val="000000"/>
                </a:solidFill>
                <a:effectLst/>
                <a:latin typeface="+mn-lt"/>
              </a:rPr>
              <a:t>, 2025. </a:t>
            </a:r>
          </a:p>
          <a:p>
            <a:pPr>
              <a:defRPr/>
            </a:pPr>
            <a:endParaRPr lang="en-US" sz="1200" b="0" i="0" u="none" strike="noStrike"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For new trainers, your one-year clock starts when your status is changed to ‘trainer’ on mapmass.com. </a:t>
            </a:r>
          </a:p>
          <a:p>
            <a:pPr>
              <a:defRPr/>
            </a:pPr>
            <a:endParaRPr lang="en-US" sz="1200" b="0" i="0" u="none" strike="noStrike" dirty="0">
              <a:solidFill>
                <a:srgbClr val="000000"/>
              </a:solidFill>
              <a:effectLst/>
              <a:latin typeface="+mn-lt"/>
            </a:endParaRPr>
          </a:p>
          <a:p>
            <a:endParaRPr lang="en-US" sz="1200" dirty="0">
              <a:latin typeface="+mn-lt"/>
            </a:endParaRPr>
          </a:p>
          <a:p>
            <a:endParaRPr lang="en-US" dirty="0">
              <a:solidFill>
                <a:schemeClr val="tx1"/>
              </a:solidFill>
              <a:latin typeface="+mn-lt"/>
            </a:endParaRPr>
          </a:p>
          <a:p>
            <a:endParaRPr lang="en-US" dirty="0"/>
          </a:p>
          <a:p>
            <a:pPr>
              <a:defRPr/>
            </a:pPr>
            <a:endParaRPr lang="en-US" sz="1200" dirty="0">
              <a:solidFill>
                <a:schemeClr val="tx1"/>
              </a:solidFill>
              <a:effectLst/>
              <a:latin typeface="+mn-lt"/>
              <a:ea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FF33CEA8-1D06-42CA-950E-958494173958}" type="slidenum">
              <a:rPr lang="en-US" smtClean="0"/>
              <a:t>9</a:t>
            </a:fld>
            <a:endParaRPr lang="en-US"/>
          </a:p>
        </p:txBody>
      </p:sp>
    </p:spTree>
    <p:extLst>
      <p:ext uri="{BB962C8B-B14F-4D97-AF65-F5344CB8AC3E}">
        <p14:creationId xmlns:p14="http://schemas.microsoft.com/office/powerpoint/2010/main" val="3091667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C1E49-8DA1-BD6E-E77B-7E66276757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FDD469-CCF4-0C42-713E-1F25407484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9B8DE3-CDFB-CADF-351B-886C82CB99FD}"/>
              </a:ext>
            </a:extLst>
          </p:cNvPr>
          <p:cNvSpPr>
            <a:spLocks noGrp="1"/>
          </p:cNvSpPr>
          <p:nvPr>
            <p:ph type="dt" sz="half" idx="10"/>
          </p:nvPr>
        </p:nvSpPr>
        <p:spPr/>
        <p:txBody>
          <a:bodyPr/>
          <a:lstStyle/>
          <a:p>
            <a:fld id="{18F38225-41AD-4A81-886F-E1410A230921}" type="datetimeFigureOut">
              <a:rPr lang="en-US" smtClean="0"/>
              <a:t>11/12/2024</a:t>
            </a:fld>
            <a:endParaRPr lang="en-US"/>
          </a:p>
        </p:txBody>
      </p:sp>
      <p:sp>
        <p:nvSpPr>
          <p:cNvPr id="5" name="Footer Placeholder 4">
            <a:extLst>
              <a:ext uri="{FF2B5EF4-FFF2-40B4-BE49-F238E27FC236}">
                <a16:creationId xmlns:a16="http://schemas.microsoft.com/office/drawing/2014/main" id="{80DF1ABF-4047-3416-5419-8FA43CEA95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A1B9E-A5BB-71F0-A00F-909B9C9836EA}"/>
              </a:ext>
            </a:extLst>
          </p:cNvPr>
          <p:cNvSpPr>
            <a:spLocks noGrp="1"/>
          </p:cNvSpPr>
          <p:nvPr>
            <p:ph type="sldNum" sz="quarter" idx="12"/>
          </p:nvPr>
        </p:nvSpPr>
        <p:spPr/>
        <p:txBody>
          <a:bodyPr/>
          <a:lstStyle/>
          <a:p>
            <a:fld id="{385FAC15-65AC-4F25-8D3B-F5DA52EAC39E}" type="slidenum">
              <a:rPr lang="en-US" smtClean="0"/>
              <a:t>‹#›</a:t>
            </a:fld>
            <a:endParaRPr lang="en-US"/>
          </a:p>
        </p:txBody>
      </p:sp>
    </p:spTree>
    <p:extLst>
      <p:ext uri="{BB962C8B-B14F-4D97-AF65-F5344CB8AC3E}">
        <p14:creationId xmlns:p14="http://schemas.microsoft.com/office/powerpoint/2010/main" val="3264720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521F-3424-FDE9-C857-73D0577552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2FC233-69BD-6C76-4EE4-BA98831A35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2C342-6AF9-41FE-90F8-3A254EE4D001}"/>
              </a:ext>
            </a:extLst>
          </p:cNvPr>
          <p:cNvSpPr>
            <a:spLocks noGrp="1"/>
          </p:cNvSpPr>
          <p:nvPr>
            <p:ph type="dt" sz="half" idx="10"/>
          </p:nvPr>
        </p:nvSpPr>
        <p:spPr/>
        <p:txBody>
          <a:bodyPr/>
          <a:lstStyle/>
          <a:p>
            <a:fld id="{18F38225-41AD-4A81-886F-E1410A230921}" type="datetimeFigureOut">
              <a:rPr lang="en-US" smtClean="0"/>
              <a:t>11/12/2024</a:t>
            </a:fld>
            <a:endParaRPr lang="en-US"/>
          </a:p>
        </p:txBody>
      </p:sp>
      <p:sp>
        <p:nvSpPr>
          <p:cNvPr id="5" name="Footer Placeholder 4">
            <a:extLst>
              <a:ext uri="{FF2B5EF4-FFF2-40B4-BE49-F238E27FC236}">
                <a16:creationId xmlns:a16="http://schemas.microsoft.com/office/drawing/2014/main" id="{4C413AB8-73BE-C415-472F-C41E80F65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95DF79-9C72-F57A-97EB-194181FC04DF}"/>
              </a:ext>
            </a:extLst>
          </p:cNvPr>
          <p:cNvSpPr>
            <a:spLocks noGrp="1"/>
          </p:cNvSpPr>
          <p:nvPr>
            <p:ph type="sldNum" sz="quarter" idx="12"/>
          </p:nvPr>
        </p:nvSpPr>
        <p:spPr/>
        <p:txBody>
          <a:bodyPr/>
          <a:lstStyle/>
          <a:p>
            <a:fld id="{385FAC15-65AC-4F25-8D3B-F5DA52EAC39E}" type="slidenum">
              <a:rPr lang="en-US" smtClean="0"/>
              <a:t>‹#›</a:t>
            </a:fld>
            <a:endParaRPr lang="en-US"/>
          </a:p>
        </p:txBody>
      </p:sp>
    </p:spTree>
    <p:extLst>
      <p:ext uri="{BB962C8B-B14F-4D97-AF65-F5344CB8AC3E}">
        <p14:creationId xmlns:p14="http://schemas.microsoft.com/office/powerpoint/2010/main" val="151209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2FC3D5-6F77-D0EA-E050-EB2511046D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A8F07-94C4-AA7D-3AE8-CBB5BB6B39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023A0-0EDC-43B1-5D98-820E1F4F6FD5}"/>
              </a:ext>
            </a:extLst>
          </p:cNvPr>
          <p:cNvSpPr>
            <a:spLocks noGrp="1"/>
          </p:cNvSpPr>
          <p:nvPr>
            <p:ph type="dt" sz="half" idx="10"/>
          </p:nvPr>
        </p:nvSpPr>
        <p:spPr/>
        <p:txBody>
          <a:bodyPr/>
          <a:lstStyle/>
          <a:p>
            <a:fld id="{18F38225-41AD-4A81-886F-E1410A230921}" type="datetimeFigureOut">
              <a:rPr lang="en-US" smtClean="0"/>
              <a:t>11/12/2024</a:t>
            </a:fld>
            <a:endParaRPr lang="en-US"/>
          </a:p>
        </p:txBody>
      </p:sp>
      <p:sp>
        <p:nvSpPr>
          <p:cNvPr id="5" name="Footer Placeholder 4">
            <a:extLst>
              <a:ext uri="{FF2B5EF4-FFF2-40B4-BE49-F238E27FC236}">
                <a16:creationId xmlns:a16="http://schemas.microsoft.com/office/drawing/2014/main" id="{405530B8-85CA-BB3D-5B18-C3A9DCD63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C3ACE4-E301-BB5B-EDEB-1ECFE025385A}"/>
              </a:ext>
            </a:extLst>
          </p:cNvPr>
          <p:cNvSpPr>
            <a:spLocks noGrp="1"/>
          </p:cNvSpPr>
          <p:nvPr>
            <p:ph type="sldNum" sz="quarter" idx="12"/>
          </p:nvPr>
        </p:nvSpPr>
        <p:spPr/>
        <p:txBody>
          <a:bodyPr/>
          <a:lstStyle/>
          <a:p>
            <a:fld id="{385FAC15-65AC-4F25-8D3B-F5DA52EAC39E}" type="slidenum">
              <a:rPr lang="en-US" smtClean="0"/>
              <a:t>‹#›</a:t>
            </a:fld>
            <a:endParaRPr lang="en-US"/>
          </a:p>
        </p:txBody>
      </p:sp>
    </p:spTree>
    <p:extLst>
      <p:ext uri="{BB962C8B-B14F-4D97-AF65-F5344CB8AC3E}">
        <p14:creationId xmlns:p14="http://schemas.microsoft.com/office/powerpoint/2010/main" val="3561078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6" name="Picture 5" descr="HD-ShadowLong.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616D6166-2B42-4F11-BAA6-8ABAE1BE810C}" type="datetimeFigureOut">
              <a:rPr lang="en-US" noProof="0" smtClean="0"/>
              <a:t>11/12/2024</a:t>
            </a:fld>
            <a:endParaRPr lang="en-US" noProof="0"/>
          </a:p>
        </p:txBody>
      </p:sp>
      <p:sp>
        <p:nvSpPr>
          <p:cNvPr id="4" name="Footer Placeholder 3"/>
          <p:cNvSpPr>
            <a:spLocks noGrp="1"/>
          </p:cNvSpPr>
          <p:nvPr>
            <p:ph type="ftr" sz="quarter" idx="11"/>
          </p:nvPr>
        </p:nvSpPr>
        <p:spPr/>
        <p:txBody>
          <a:bodyPr/>
          <a:lstStyle/>
          <a:p>
            <a:r>
              <a:rPr lang="en-US" noProof="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a:p>
        </p:txBody>
      </p:sp>
      <p:sp>
        <p:nvSpPr>
          <p:cNvPr id="17" name="Text Placeholder 16">
            <a:extLst>
              <a:ext uri="{FF2B5EF4-FFF2-40B4-BE49-F238E27FC236}">
                <a16:creationId xmlns:a16="http://schemas.microsoft.com/office/drawing/2014/main" id="{D683A405-3ADE-448E-893F-D3D2E11CCA4C}"/>
              </a:ext>
            </a:extLst>
          </p:cNvPr>
          <p:cNvSpPr>
            <a:spLocks noGrp="1"/>
          </p:cNvSpPr>
          <p:nvPr>
            <p:ph type="body" sz="quarter" idx="13"/>
          </p:nvPr>
        </p:nvSpPr>
        <p:spPr>
          <a:xfrm>
            <a:off x="1897819" y="2290763"/>
            <a:ext cx="8396362" cy="3100387"/>
          </a:xfrm>
        </p:spPr>
        <p:txBody>
          <a:bodyPr anchor="ctr">
            <a:normAutofit/>
          </a:bodyPr>
          <a:lstStyle>
            <a:lvl1pPr marL="0" indent="0" algn="ctr">
              <a:buNone/>
              <a:defRPr sz="6000"/>
            </a:lvl1pPr>
          </a:lstStyle>
          <a:p>
            <a:pPr lvl="0"/>
            <a:r>
              <a:rPr lang="en-US" noProof="0"/>
              <a:t>Click to edit Master text styles</a:t>
            </a:r>
          </a:p>
        </p:txBody>
      </p:sp>
    </p:spTree>
    <p:extLst>
      <p:ext uri="{BB962C8B-B14F-4D97-AF65-F5344CB8AC3E}">
        <p14:creationId xmlns:p14="http://schemas.microsoft.com/office/powerpoint/2010/main" val="320626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F5F60-E9FB-3BAB-3202-E351178E6C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84B8B7-BE30-ADB9-E60F-E3392C5EEC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6EE52-C9F9-3D7E-5C05-C6A955B91E67}"/>
              </a:ext>
            </a:extLst>
          </p:cNvPr>
          <p:cNvSpPr>
            <a:spLocks noGrp="1"/>
          </p:cNvSpPr>
          <p:nvPr>
            <p:ph type="dt" sz="half" idx="10"/>
          </p:nvPr>
        </p:nvSpPr>
        <p:spPr/>
        <p:txBody>
          <a:bodyPr/>
          <a:lstStyle/>
          <a:p>
            <a:fld id="{18F38225-41AD-4A81-886F-E1410A230921}" type="datetimeFigureOut">
              <a:rPr lang="en-US" smtClean="0"/>
              <a:t>11/12/2024</a:t>
            </a:fld>
            <a:endParaRPr lang="en-US"/>
          </a:p>
        </p:txBody>
      </p:sp>
      <p:sp>
        <p:nvSpPr>
          <p:cNvPr id="5" name="Footer Placeholder 4">
            <a:extLst>
              <a:ext uri="{FF2B5EF4-FFF2-40B4-BE49-F238E27FC236}">
                <a16:creationId xmlns:a16="http://schemas.microsoft.com/office/drawing/2014/main" id="{8AA855AE-1825-3923-AEF6-AE08E22C7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D4F5B-354E-F4DA-1576-C63C3C63AB92}"/>
              </a:ext>
            </a:extLst>
          </p:cNvPr>
          <p:cNvSpPr>
            <a:spLocks noGrp="1"/>
          </p:cNvSpPr>
          <p:nvPr>
            <p:ph type="sldNum" sz="quarter" idx="12"/>
          </p:nvPr>
        </p:nvSpPr>
        <p:spPr/>
        <p:txBody>
          <a:bodyPr/>
          <a:lstStyle/>
          <a:p>
            <a:fld id="{385FAC15-65AC-4F25-8D3B-F5DA52EAC39E}" type="slidenum">
              <a:rPr lang="en-US" smtClean="0"/>
              <a:t>‹#›</a:t>
            </a:fld>
            <a:endParaRPr lang="en-US"/>
          </a:p>
        </p:txBody>
      </p:sp>
    </p:spTree>
    <p:extLst>
      <p:ext uri="{BB962C8B-B14F-4D97-AF65-F5344CB8AC3E}">
        <p14:creationId xmlns:p14="http://schemas.microsoft.com/office/powerpoint/2010/main" val="301630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72517-851F-B1E5-E6F3-8DE4EB250A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5F07A-58DE-1C6B-6A13-20F01EA65F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0FA70A-C7AC-A8AB-A5A7-1CD03E7C1D58}"/>
              </a:ext>
            </a:extLst>
          </p:cNvPr>
          <p:cNvSpPr>
            <a:spLocks noGrp="1"/>
          </p:cNvSpPr>
          <p:nvPr>
            <p:ph type="dt" sz="half" idx="10"/>
          </p:nvPr>
        </p:nvSpPr>
        <p:spPr/>
        <p:txBody>
          <a:bodyPr/>
          <a:lstStyle/>
          <a:p>
            <a:fld id="{18F38225-41AD-4A81-886F-E1410A230921}" type="datetimeFigureOut">
              <a:rPr lang="en-US" smtClean="0"/>
              <a:t>11/12/2024</a:t>
            </a:fld>
            <a:endParaRPr lang="en-US"/>
          </a:p>
        </p:txBody>
      </p:sp>
      <p:sp>
        <p:nvSpPr>
          <p:cNvPr id="5" name="Footer Placeholder 4">
            <a:extLst>
              <a:ext uri="{FF2B5EF4-FFF2-40B4-BE49-F238E27FC236}">
                <a16:creationId xmlns:a16="http://schemas.microsoft.com/office/drawing/2014/main" id="{F7E66F3C-C01B-26E4-456A-E88002D58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85C59-B3B5-31C9-65A9-24942D83E2DE}"/>
              </a:ext>
            </a:extLst>
          </p:cNvPr>
          <p:cNvSpPr>
            <a:spLocks noGrp="1"/>
          </p:cNvSpPr>
          <p:nvPr>
            <p:ph type="sldNum" sz="quarter" idx="12"/>
          </p:nvPr>
        </p:nvSpPr>
        <p:spPr/>
        <p:txBody>
          <a:bodyPr/>
          <a:lstStyle/>
          <a:p>
            <a:fld id="{385FAC15-65AC-4F25-8D3B-F5DA52EAC39E}" type="slidenum">
              <a:rPr lang="en-US" smtClean="0"/>
              <a:t>‹#›</a:t>
            </a:fld>
            <a:endParaRPr lang="en-US"/>
          </a:p>
        </p:txBody>
      </p:sp>
    </p:spTree>
    <p:extLst>
      <p:ext uri="{BB962C8B-B14F-4D97-AF65-F5344CB8AC3E}">
        <p14:creationId xmlns:p14="http://schemas.microsoft.com/office/powerpoint/2010/main" val="1103460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683A0-D879-8508-BE8E-3D7DBCDC44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AED330-829A-9939-07CA-5D535F61F5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7D3236-8895-473F-064E-EE210A4E5A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B7FBD5-7660-228E-64E9-87D987C11172}"/>
              </a:ext>
            </a:extLst>
          </p:cNvPr>
          <p:cNvSpPr>
            <a:spLocks noGrp="1"/>
          </p:cNvSpPr>
          <p:nvPr>
            <p:ph type="dt" sz="half" idx="10"/>
          </p:nvPr>
        </p:nvSpPr>
        <p:spPr/>
        <p:txBody>
          <a:bodyPr/>
          <a:lstStyle/>
          <a:p>
            <a:fld id="{18F38225-41AD-4A81-886F-E1410A230921}" type="datetimeFigureOut">
              <a:rPr lang="en-US" smtClean="0"/>
              <a:t>11/12/2024</a:t>
            </a:fld>
            <a:endParaRPr lang="en-US"/>
          </a:p>
        </p:txBody>
      </p:sp>
      <p:sp>
        <p:nvSpPr>
          <p:cNvPr id="6" name="Footer Placeholder 5">
            <a:extLst>
              <a:ext uri="{FF2B5EF4-FFF2-40B4-BE49-F238E27FC236}">
                <a16:creationId xmlns:a16="http://schemas.microsoft.com/office/drawing/2014/main" id="{4577522B-C0D1-4FB8-B4BE-DFF9D98BCA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4D30C6-060D-4E1F-0D03-5AEF047C3921}"/>
              </a:ext>
            </a:extLst>
          </p:cNvPr>
          <p:cNvSpPr>
            <a:spLocks noGrp="1"/>
          </p:cNvSpPr>
          <p:nvPr>
            <p:ph type="sldNum" sz="quarter" idx="12"/>
          </p:nvPr>
        </p:nvSpPr>
        <p:spPr/>
        <p:txBody>
          <a:bodyPr/>
          <a:lstStyle/>
          <a:p>
            <a:fld id="{385FAC15-65AC-4F25-8D3B-F5DA52EAC39E}" type="slidenum">
              <a:rPr lang="en-US" smtClean="0"/>
              <a:t>‹#›</a:t>
            </a:fld>
            <a:endParaRPr lang="en-US"/>
          </a:p>
        </p:txBody>
      </p:sp>
    </p:spTree>
    <p:extLst>
      <p:ext uri="{BB962C8B-B14F-4D97-AF65-F5344CB8AC3E}">
        <p14:creationId xmlns:p14="http://schemas.microsoft.com/office/powerpoint/2010/main" val="196030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0745-C1CE-7E14-453B-CECD052E7E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7EA248-AC8B-4517-B83B-4EF6B30D4C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23F501-9BE3-9190-554F-33A8B7CB6A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ED30DD-C2EF-642E-2CE4-EDDA56A626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4CEB36-D2FD-9559-4BEC-7D30657D18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C18571-FF2D-A7B7-8DB6-48B3F0103F8F}"/>
              </a:ext>
            </a:extLst>
          </p:cNvPr>
          <p:cNvSpPr>
            <a:spLocks noGrp="1"/>
          </p:cNvSpPr>
          <p:nvPr>
            <p:ph type="dt" sz="half" idx="10"/>
          </p:nvPr>
        </p:nvSpPr>
        <p:spPr/>
        <p:txBody>
          <a:bodyPr/>
          <a:lstStyle/>
          <a:p>
            <a:fld id="{18F38225-41AD-4A81-886F-E1410A230921}" type="datetimeFigureOut">
              <a:rPr lang="en-US" smtClean="0"/>
              <a:t>11/12/2024</a:t>
            </a:fld>
            <a:endParaRPr lang="en-US"/>
          </a:p>
        </p:txBody>
      </p:sp>
      <p:sp>
        <p:nvSpPr>
          <p:cNvPr id="8" name="Footer Placeholder 7">
            <a:extLst>
              <a:ext uri="{FF2B5EF4-FFF2-40B4-BE49-F238E27FC236}">
                <a16:creationId xmlns:a16="http://schemas.microsoft.com/office/drawing/2014/main" id="{77F375DF-09B1-3155-CC95-3EF5D44A75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82794E-41DC-772D-5219-CF1255A3430D}"/>
              </a:ext>
            </a:extLst>
          </p:cNvPr>
          <p:cNvSpPr>
            <a:spLocks noGrp="1"/>
          </p:cNvSpPr>
          <p:nvPr>
            <p:ph type="sldNum" sz="quarter" idx="12"/>
          </p:nvPr>
        </p:nvSpPr>
        <p:spPr/>
        <p:txBody>
          <a:bodyPr/>
          <a:lstStyle/>
          <a:p>
            <a:fld id="{385FAC15-65AC-4F25-8D3B-F5DA52EAC39E}" type="slidenum">
              <a:rPr lang="en-US" smtClean="0"/>
              <a:t>‹#›</a:t>
            </a:fld>
            <a:endParaRPr lang="en-US"/>
          </a:p>
        </p:txBody>
      </p:sp>
    </p:spTree>
    <p:extLst>
      <p:ext uri="{BB962C8B-B14F-4D97-AF65-F5344CB8AC3E}">
        <p14:creationId xmlns:p14="http://schemas.microsoft.com/office/powerpoint/2010/main" val="216967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47DAC-0D69-D655-C8E4-F22A1E70F6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A01AC8-1C54-C6D8-1784-A2103F991EDB}"/>
              </a:ext>
            </a:extLst>
          </p:cNvPr>
          <p:cNvSpPr>
            <a:spLocks noGrp="1"/>
          </p:cNvSpPr>
          <p:nvPr>
            <p:ph type="dt" sz="half" idx="10"/>
          </p:nvPr>
        </p:nvSpPr>
        <p:spPr/>
        <p:txBody>
          <a:bodyPr/>
          <a:lstStyle/>
          <a:p>
            <a:fld id="{18F38225-41AD-4A81-886F-E1410A230921}" type="datetimeFigureOut">
              <a:rPr lang="en-US" smtClean="0"/>
              <a:t>11/12/2024</a:t>
            </a:fld>
            <a:endParaRPr lang="en-US"/>
          </a:p>
        </p:txBody>
      </p:sp>
      <p:sp>
        <p:nvSpPr>
          <p:cNvPr id="4" name="Footer Placeholder 3">
            <a:extLst>
              <a:ext uri="{FF2B5EF4-FFF2-40B4-BE49-F238E27FC236}">
                <a16:creationId xmlns:a16="http://schemas.microsoft.com/office/drawing/2014/main" id="{5BB95329-E691-C394-4FE1-5F61A8B5E0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C952EF-4EAD-C177-5404-E01825475363}"/>
              </a:ext>
            </a:extLst>
          </p:cNvPr>
          <p:cNvSpPr>
            <a:spLocks noGrp="1"/>
          </p:cNvSpPr>
          <p:nvPr>
            <p:ph type="sldNum" sz="quarter" idx="12"/>
          </p:nvPr>
        </p:nvSpPr>
        <p:spPr/>
        <p:txBody>
          <a:bodyPr/>
          <a:lstStyle/>
          <a:p>
            <a:fld id="{385FAC15-65AC-4F25-8D3B-F5DA52EAC39E}" type="slidenum">
              <a:rPr lang="en-US" smtClean="0"/>
              <a:t>‹#›</a:t>
            </a:fld>
            <a:endParaRPr lang="en-US"/>
          </a:p>
        </p:txBody>
      </p:sp>
    </p:spTree>
    <p:extLst>
      <p:ext uri="{BB962C8B-B14F-4D97-AF65-F5344CB8AC3E}">
        <p14:creationId xmlns:p14="http://schemas.microsoft.com/office/powerpoint/2010/main" val="120605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560EAB-EFEF-280F-41A1-6EF645652250}"/>
              </a:ext>
            </a:extLst>
          </p:cNvPr>
          <p:cNvSpPr>
            <a:spLocks noGrp="1"/>
          </p:cNvSpPr>
          <p:nvPr>
            <p:ph type="dt" sz="half" idx="10"/>
          </p:nvPr>
        </p:nvSpPr>
        <p:spPr/>
        <p:txBody>
          <a:bodyPr/>
          <a:lstStyle/>
          <a:p>
            <a:fld id="{18F38225-41AD-4A81-886F-E1410A230921}" type="datetimeFigureOut">
              <a:rPr lang="en-US" smtClean="0"/>
              <a:t>11/12/2024</a:t>
            </a:fld>
            <a:endParaRPr lang="en-US"/>
          </a:p>
        </p:txBody>
      </p:sp>
      <p:sp>
        <p:nvSpPr>
          <p:cNvPr id="3" name="Footer Placeholder 2">
            <a:extLst>
              <a:ext uri="{FF2B5EF4-FFF2-40B4-BE49-F238E27FC236}">
                <a16:creationId xmlns:a16="http://schemas.microsoft.com/office/drawing/2014/main" id="{6A776BA2-71FA-C34D-271E-9ECD5AACB2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6C999E-9A8C-A19D-8A39-D8C1E68AB954}"/>
              </a:ext>
            </a:extLst>
          </p:cNvPr>
          <p:cNvSpPr>
            <a:spLocks noGrp="1"/>
          </p:cNvSpPr>
          <p:nvPr>
            <p:ph type="sldNum" sz="quarter" idx="12"/>
          </p:nvPr>
        </p:nvSpPr>
        <p:spPr/>
        <p:txBody>
          <a:bodyPr/>
          <a:lstStyle/>
          <a:p>
            <a:fld id="{385FAC15-65AC-4F25-8D3B-F5DA52EAC39E}" type="slidenum">
              <a:rPr lang="en-US" smtClean="0"/>
              <a:t>‹#›</a:t>
            </a:fld>
            <a:endParaRPr lang="en-US"/>
          </a:p>
        </p:txBody>
      </p:sp>
    </p:spTree>
    <p:extLst>
      <p:ext uri="{BB962C8B-B14F-4D97-AF65-F5344CB8AC3E}">
        <p14:creationId xmlns:p14="http://schemas.microsoft.com/office/powerpoint/2010/main" val="320651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F799E-1E07-4B51-7689-8B10C85CBF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5DE384-184F-2577-9DC5-301BDD5E2A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015060-923E-EE10-1503-C09D581198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F6FD34-1E3C-DDB7-5132-18BA8189E5E8}"/>
              </a:ext>
            </a:extLst>
          </p:cNvPr>
          <p:cNvSpPr>
            <a:spLocks noGrp="1"/>
          </p:cNvSpPr>
          <p:nvPr>
            <p:ph type="dt" sz="half" idx="10"/>
          </p:nvPr>
        </p:nvSpPr>
        <p:spPr/>
        <p:txBody>
          <a:bodyPr/>
          <a:lstStyle/>
          <a:p>
            <a:fld id="{18F38225-41AD-4A81-886F-E1410A230921}" type="datetimeFigureOut">
              <a:rPr lang="en-US" smtClean="0"/>
              <a:t>11/12/2024</a:t>
            </a:fld>
            <a:endParaRPr lang="en-US"/>
          </a:p>
        </p:txBody>
      </p:sp>
      <p:sp>
        <p:nvSpPr>
          <p:cNvPr id="6" name="Footer Placeholder 5">
            <a:extLst>
              <a:ext uri="{FF2B5EF4-FFF2-40B4-BE49-F238E27FC236}">
                <a16:creationId xmlns:a16="http://schemas.microsoft.com/office/drawing/2014/main" id="{ED1566DE-0F75-9C5D-FE56-938A9EB7DD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83C95-E36B-3F8C-A4AA-7A0694A517CB}"/>
              </a:ext>
            </a:extLst>
          </p:cNvPr>
          <p:cNvSpPr>
            <a:spLocks noGrp="1"/>
          </p:cNvSpPr>
          <p:nvPr>
            <p:ph type="sldNum" sz="quarter" idx="12"/>
          </p:nvPr>
        </p:nvSpPr>
        <p:spPr/>
        <p:txBody>
          <a:bodyPr/>
          <a:lstStyle/>
          <a:p>
            <a:fld id="{385FAC15-65AC-4F25-8D3B-F5DA52EAC39E}" type="slidenum">
              <a:rPr lang="en-US" smtClean="0"/>
              <a:t>‹#›</a:t>
            </a:fld>
            <a:endParaRPr lang="en-US"/>
          </a:p>
        </p:txBody>
      </p:sp>
    </p:spTree>
    <p:extLst>
      <p:ext uri="{BB962C8B-B14F-4D97-AF65-F5344CB8AC3E}">
        <p14:creationId xmlns:p14="http://schemas.microsoft.com/office/powerpoint/2010/main" val="380671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FB7C-E37C-212D-1A2E-BBDC170A93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9B2951-4FC7-8489-25A2-BD70F4B089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7C22AA-0FB9-958B-4733-3BF8A6E74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AC8500-6122-D7E5-6A15-A952FF44259A}"/>
              </a:ext>
            </a:extLst>
          </p:cNvPr>
          <p:cNvSpPr>
            <a:spLocks noGrp="1"/>
          </p:cNvSpPr>
          <p:nvPr>
            <p:ph type="dt" sz="half" idx="10"/>
          </p:nvPr>
        </p:nvSpPr>
        <p:spPr/>
        <p:txBody>
          <a:bodyPr/>
          <a:lstStyle/>
          <a:p>
            <a:fld id="{18F38225-41AD-4A81-886F-E1410A230921}" type="datetimeFigureOut">
              <a:rPr lang="en-US" smtClean="0"/>
              <a:t>11/12/2024</a:t>
            </a:fld>
            <a:endParaRPr lang="en-US"/>
          </a:p>
        </p:txBody>
      </p:sp>
      <p:sp>
        <p:nvSpPr>
          <p:cNvPr id="6" name="Footer Placeholder 5">
            <a:extLst>
              <a:ext uri="{FF2B5EF4-FFF2-40B4-BE49-F238E27FC236}">
                <a16:creationId xmlns:a16="http://schemas.microsoft.com/office/drawing/2014/main" id="{DDB1A7B6-9191-9036-987A-DAD4A22A51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309D22-E0A8-BFF8-0867-8C4EB534DD8C}"/>
              </a:ext>
            </a:extLst>
          </p:cNvPr>
          <p:cNvSpPr>
            <a:spLocks noGrp="1"/>
          </p:cNvSpPr>
          <p:nvPr>
            <p:ph type="sldNum" sz="quarter" idx="12"/>
          </p:nvPr>
        </p:nvSpPr>
        <p:spPr/>
        <p:txBody>
          <a:bodyPr/>
          <a:lstStyle/>
          <a:p>
            <a:fld id="{385FAC15-65AC-4F25-8D3B-F5DA52EAC39E}" type="slidenum">
              <a:rPr lang="en-US" smtClean="0"/>
              <a:t>‹#›</a:t>
            </a:fld>
            <a:endParaRPr lang="en-US"/>
          </a:p>
        </p:txBody>
      </p:sp>
    </p:spTree>
    <p:extLst>
      <p:ext uri="{BB962C8B-B14F-4D97-AF65-F5344CB8AC3E}">
        <p14:creationId xmlns:p14="http://schemas.microsoft.com/office/powerpoint/2010/main" val="1765213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D3E3DD-FF47-C22E-0605-5744100496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AAB548-0712-AE0E-9BFE-EE2C1DB39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5C528-7711-D12F-9DD2-07E5531FE3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F38225-41AD-4A81-886F-E1410A230921}" type="datetimeFigureOut">
              <a:rPr lang="en-US" smtClean="0"/>
              <a:t>11/12/2024</a:t>
            </a:fld>
            <a:endParaRPr lang="en-US"/>
          </a:p>
        </p:txBody>
      </p:sp>
      <p:sp>
        <p:nvSpPr>
          <p:cNvPr id="5" name="Footer Placeholder 4">
            <a:extLst>
              <a:ext uri="{FF2B5EF4-FFF2-40B4-BE49-F238E27FC236}">
                <a16:creationId xmlns:a16="http://schemas.microsoft.com/office/drawing/2014/main" id="{E2626E3E-DA49-47CE-9E5F-F3232BBE37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7FA1BB3-7560-5303-A8BB-8C4E883E3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5FAC15-65AC-4F25-8D3B-F5DA52EAC39E}" type="slidenum">
              <a:rPr lang="en-US" smtClean="0"/>
              <a:t>‹#›</a:t>
            </a:fld>
            <a:endParaRPr lang="en-US"/>
          </a:p>
        </p:txBody>
      </p:sp>
    </p:spTree>
    <p:extLst>
      <p:ext uri="{BB962C8B-B14F-4D97-AF65-F5344CB8AC3E}">
        <p14:creationId xmlns:p14="http://schemas.microsoft.com/office/powerpoint/2010/main" val="4249410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mapmas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www.mapmass.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mapmass.com/"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mapmass.com/pluginfile.php/128390/mod_resource/content/1/05.20.2024%20MAP%20State%20Agency%20Contact%20List%20ALL.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mapmass.com/login/forgot_password.php"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mailto:CDDER@umassmed.edu" TargetMode="Externa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1" name="Straight Connector 1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7D810-03EE-C949-4BF0-937D6FE13DC8}"/>
              </a:ext>
            </a:extLst>
          </p:cNvPr>
          <p:cNvSpPr>
            <a:spLocks noGrp="1"/>
          </p:cNvSpPr>
          <p:nvPr>
            <p:ph type="ctrTitle"/>
          </p:nvPr>
        </p:nvSpPr>
        <p:spPr>
          <a:xfrm>
            <a:off x="1524000" y="1584683"/>
            <a:ext cx="9144000" cy="2551829"/>
          </a:xfrm>
        </p:spPr>
        <p:txBody>
          <a:bodyPr anchor="ctr">
            <a:normAutofit/>
          </a:bodyPr>
          <a:lstStyle/>
          <a:p>
            <a:r>
              <a:rPr lang="en-US" sz="6600"/>
              <a:t>MAP Trainer Fall Webinar </a:t>
            </a:r>
          </a:p>
        </p:txBody>
      </p:sp>
      <p:sp>
        <p:nvSpPr>
          <p:cNvPr id="3" name="Subtitle 2">
            <a:extLst>
              <a:ext uri="{FF2B5EF4-FFF2-40B4-BE49-F238E27FC236}">
                <a16:creationId xmlns:a16="http://schemas.microsoft.com/office/drawing/2014/main" id="{09DF81C5-DBC4-4537-F11E-04654EDE2CD7}"/>
              </a:ext>
            </a:extLst>
          </p:cNvPr>
          <p:cNvSpPr>
            <a:spLocks noGrp="1"/>
          </p:cNvSpPr>
          <p:nvPr>
            <p:ph type="subTitle" idx="1"/>
          </p:nvPr>
        </p:nvSpPr>
        <p:spPr>
          <a:xfrm>
            <a:off x="1521055" y="5232098"/>
            <a:ext cx="9144000" cy="983746"/>
          </a:xfrm>
        </p:spPr>
        <p:txBody>
          <a:bodyPr vert="horz" lIns="91440" tIns="45720" rIns="91440" bIns="45720" rtlCol="0" anchor="ctr">
            <a:normAutofit/>
          </a:bodyPr>
          <a:lstStyle/>
          <a:p>
            <a:r>
              <a:rPr lang="en-US" sz="1800"/>
              <a:t>Third Webinar of 2024</a:t>
            </a:r>
          </a:p>
        </p:txBody>
      </p:sp>
    </p:spTree>
    <p:extLst>
      <p:ext uri="{BB962C8B-B14F-4D97-AF65-F5344CB8AC3E}">
        <p14:creationId xmlns:p14="http://schemas.microsoft.com/office/powerpoint/2010/main" val="1486211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727C90-DE29-BE66-F22C-7A75D7E4CCD3}"/>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49214C0B-4429-AAD2-A561-10AA5C7CF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502A15-6C9C-BF60-24CC-4ECD778CAB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2CD3E926-694D-27E7-1D68-4FFE3E9DB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AFB59B-BD01-2234-B113-5F21B24EC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A3075E9-8474-28F2-1E42-297D93A00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F6ABE07A-DC28-3435-9330-98FE89A4A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3CAA14-3335-EEA4-E9EE-229EF1C968D8}"/>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5400"/>
              <a:t>MAP Trainer Responsibility</a:t>
            </a:r>
            <a:endParaRPr lang="en-US" sz="5400" kern="1200">
              <a:latin typeface="+mj-lt"/>
            </a:endParaRPr>
          </a:p>
        </p:txBody>
      </p:sp>
      <p:sp>
        <p:nvSpPr>
          <p:cNvPr id="3" name="Content Placeholder 2">
            <a:extLst>
              <a:ext uri="{FF2B5EF4-FFF2-40B4-BE49-F238E27FC236}">
                <a16:creationId xmlns:a16="http://schemas.microsoft.com/office/drawing/2014/main" id="{7E4E2DA4-800D-FAB7-19D4-E14B1107DFAE}"/>
              </a:ext>
            </a:extLst>
          </p:cNvPr>
          <p:cNvSpPr>
            <a:spLocks noGrp="1"/>
          </p:cNvSpPr>
          <p:nvPr>
            <p:ph idx="1"/>
          </p:nvPr>
        </p:nvSpPr>
        <p:spPr>
          <a:xfrm>
            <a:off x="838200" y="2934369"/>
            <a:ext cx="10282083" cy="3550936"/>
          </a:xfrm>
        </p:spPr>
        <p:txBody>
          <a:bodyPr vert="horz" lIns="91440" tIns="45720" rIns="91440" bIns="45720" rtlCol="0" anchor="ctr">
            <a:normAutofit/>
          </a:bodyPr>
          <a:lstStyle/>
          <a:p>
            <a:pPr marL="914400" indent="-571500">
              <a:spcBef>
                <a:spcPts val="0"/>
              </a:spcBef>
              <a:spcAft>
                <a:spcPts val="600"/>
              </a:spcAft>
            </a:pPr>
            <a:r>
              <a:rPr lang="en-US" sz="4400"/>
              <a:t>Compliance </a:t>
            </a:r>
            <a:endParaRPr lang="en-US" sz="4400">
              <a:highlight>
                <a:srgbClr val="FFFF00"/>
              </a:highlight>
            </a:endParaRPr>
          </a:p>
          <a:p>
            <a:pPr marL="1485900" lvl="1" indent="-457200">
              <a:spcBef>
                <a:spcPts val="0"/>
              </a:spcBef>
              <a:spcAft>
                <a:spcPts val="600"/>
              </a:spcAft>
              <a:buSzPct val="75000"/>
              <a:buFont typeface="Courier New" panose="020B0604020202020204" pitchFamily="34" charset="0"/>
              <a:buChar char="o"/>
            </a:pPr>
            <a:r>
              <a:rPr lang="en-US" sz="4000"/>
              <a:t>MAP Policy 04-1</a:t>
            </a:r>
          </a:p>
          <a:p>
            <a:pPr marL="1943100" lvl="2" indent="-457200">
              <a:spcBef>
                <a:spcPts val="0"/>
              </a:spcBef>
              <a:spcAft>
                <a:spcPts val="600"/>
              </a:spcAft>
              <a:buFont typeface="Wingdings" pitchFamily="2" charset="2"/>
              <a:buChar char="§"/>
            </a:pPr>
            <a:r>
              <a:rPr lang="en-US" sz="3600"/>
              <a:t>MAP Trainer Requirements</a:t>
            </a:r>
          </a:p>
          <a:p>
            <a:pPr marL="800100" lvl="1" indent="0">
              <a:spcBef>
                <a:spcPts val="0"/>
              </a:spcBef>
              <a:spcAft>
                <a:spcPts val="600"/>
              </a:spcAft>
              <a:buNone/>
            </a:pPr>
            <a:br>
              <a:rPr lang="en-US" sz="2800"/>
            </a:br>
            <a:endParaRPr lang="en-US"/>
          </a:p>
          <a:p>
            <a:endParaRPr lang="en-US" sz="2400"/>
          </a:p>
        </p:txBody>
      </p:sp>
      <p:cxnSp>
        <p:nvCxnSpPr>
          <p:cNvPr id="17" name="Straight Connector 16">
            <a:extLst>
              <a:ext uri="{FF2B5EF4-FFF2-40B4-BE49-F238E27FC236}">
                <a16:creationId xmlns:a16="http://schemas.microsoft.com/office/drawing/2014/main" id="{406F0626-BB58-003B-4092-C17C130E75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361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4">
            <a:extLst>
              <a:ext uri="{FF2B5EF4-FFF2-40B4-BE49-F238E27FC236}">
                <a16:creationId xmlns:a16="http://schemas.microsoft.com/office/drawing/2014/main" id="{9BE36AE3-6031-2DAB-C542-D79ACDE777AD}"/>
              </a:ext>
            </a:extLst>
          </p:cNvPr>
          <p:cNvSpPr>
            <a:spLocks noGrp="1"/>
          </p:cNvSpPr>
          <p:nvPr>
            <p:ph type="title"/>
          </p:nvPr>
        </p:nvSpPr>
        <p:spPr>
          <a:xfrm>
            <a:off x="838200" y="365125"/>
            <a:ext cx="10515599" cy="1325563"/>
          </a:xfrm>
        </p:spPr>
        <p:txBody>
          <a:bodyPr>
            <a:normAutofit/>
          </a:bodyPr>
          <a:lstStyle/>
          <a:p>
            <a:r>
              <a:rPr lang="en-US" sz="5400"/>
              <a:t>Co-Training MAP Certification Course</a:t>
            </a:r>
          </a:p>
        </p:txBody>
      </p:sp>
      <p:sp>
        <p:nvSpPr>
          <p:cNvPr id="2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7" name="Content Placeholder 2">
            <a:extLst>
              <a:ext uri="{FF2B5EF4-FFF2-40B4-BE49-F238E27FC236}">
                <a16:creationId xmlns:a16="http://schemas.microsoft.com/office/drawing/2014/main" id="{07B81B06-83ED-E118-9904-09205EBBD371}"/>
              </a:ext>
            </a:extLst>
          </p:cNvPr>
          <p:cNvGraphicFramePr>
            <a:graphicFrameLocks noGrp="1"/>
          </p:cNvGraphicFramePr>
          <p:nvPr>
            <p:ph idx="1"/>
            <p:extLst>
              <p:ext uri="{D42A27DB-BD31-4B8C-83A1-F6EECF244321}">
                <p14:modId xmlns:p14="http://schemas.microsoft.com/office/powerpoint/2010/main" val="3265749154"/>
              </p:ext>
            </p:extLst>
          </p:nvPr>
        </p:nvGraphicFramePr>
        <p:xfrm>
          <a:off x="838200" y="1825624"/>
          <a:ext cx="9601200" cy="4803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1920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E84130-9E25-6F8F-D281-F0EF2DBD0869}"/>
              </a:ext>
            </a:extLst>
          </p:cNvPr>
          <p:cNvSpPr>
            <a:spLocks noGrp="1"/>
          </p:cNvSpPr>
          <p:nvPr>
            <p:ph type="title"/>
          </p:nvPr>
        </p:nvSpPr>
        <p:spPr>
          <a:xfrm>
            <a:off x="838200" y="184805"/>
            <a:ext cx="10515600" cy="1505883"/>
          </a:xfrm>
        </p:spPr>
        <p:txBody>
          <a:bodyPr vert="horz" lIns="91440" tIns="45720" rIns="91440" bIns="45720" rtlCol="0" anchor="ctr">
            <a:normAutofit fontScale="90000"/>
          </a:bodyPr>
          <a:lstStyle/>
          <a:p>
            <a:pPr algn="ctr"/>
            <a:br>
              <a:rPr lang="en-US" sz="5200" kern="1200">
                <a:solidFill>
                  <a:schemeClr val="tx1"/>
                </a:solidFill>
                <a:latin typeface="+mj-lt"/>
                <a:ea typeface="+mj-ea"/>
                <a:cs typeface="+mj-cs"/>
              </a:rPr>
            </a:br>
            <a:r>
              <a:rPr lang="en-US" sz="5200" kern="1200">
                <a:solidFill>
                  <a:schemeClr val="tx1"/>
                </a:solidFill>
                <a:latin typeface="+mj-lt"/>
                <a:ea typeface="+mj-ea"/>
                <a:cs typeface="+mj-cs"/>
              </a:rPr>
              <a:t>Required MAP Trainer Webinar Access</a:t>
            </a:r>
            <a:br>
              <a:rPr lang="en-US" sz="5200" kern="1200">
                <a:solidFill>
                  <a:schemeClr val="tx1"/>
                </a:solidFill>
                <a:latin typeface="+mj-lt"/>
                <a:ea typeface="+mj-ea"/>
                <a:cs typeface="+mj-cs"/>
              </a:rPr>
            </a:br>
            <a:r>
              <a:rPr lang="en-US" sz="5200" kern="1200">
                <a:solidFill>
                  <a:schemeClr val="tx1"/>
                </a:solidFill>
                <a:latin typeface="+mj-lt"/>
                <a:ea typeface="+mj-ea"/>
                <a:cs typeface="+mj-cs"/>
                <a:hlinkClick r:id="rId3"/>
              </a:rPr>
              <a:t>www.mapmass</a:t>
            </a:r>
            <a:br>
              <a:rPr lang="en-US" sz="5200" kern="1200">
                <a:solidFill>
                  <a:schemeClr val="tx1"/>
                </a:solidFill>
                <a:latin typeface="+mj-lt"/>
                <a:ea typeface="+mj-ea"/>
                <a:cs typeface="+mj-cs"/>
              </a:rPr>
            </a:br>
            <a:endParaRPr lang="en-US" sz="5200" kern="1200">
              <a:solidFill>
                <a:schemeClr val="tx1"/>
              </a:solidFill>
              <a:latin typeface="+mj-lt"/>
              <a:ea typeface="+mj-ea"/>
              <a:cs typeface="+mj-cs"/>
            </a:endParaRPr>
          </a:p>
        </p:txBody>
      </p:sp>
      <p:pic>
        <p:nvPicPr>
          <p:cNvPr id="10" name="Picture 9">
            <a:extLst>
              <a:ext uri="{FF2B5EF4-FFF2-40B4-BE49-F238E27FC236}">
                <a16:creationId xmlns:a16="http://schemas.microsoft.com/office/drawing/2014/main" id="{50605071-13C9-FB1D-EC77-6700E40426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54656" y="1845426"/>
            <a:ext cx="8279635" cy="4450303"/>
          </a:xfrm>
          <a:prstGeom prst="rect">
            <a:avLst/>
          </a:prstGeom>
          <a:ln>
            <a:solidFill>
              <a:schemeClr val="tx1"/>
            </a:solidFill>
          </a:ln>
        </p:spPr>
      </p:pic>
      <p:sp>
        <p:nvSpPr>
          <p:cNvPr id="15" name="TextBox 14">
            <a:extLst>
              <a:ext uri="{FF2B5EF4-FFF2-40B4-BE49-F238E27FC236}">
                <a16:creationId xmlns:a16="http://schemas.microsoft.com/office/drawing/2014/main" id="{AF43BC03-BD52-7DB2-C16D-BE1DDD604CD4}"/>
              </a:ext>
            </a:extLst>
          </p:cNvPr>
          <p:cNvSpPr txBox="1"/>
          <p:nvPr/>
        </p:nvSpPr>
        <p:spPr>
          <a:xfrm>
            <a:off x="2647121" y="2937571"/>
            <a:ext cx="6258339" cy="246221"/>
          </a:xfrm>
          <a:prstGeom prst="rect">
            <a:avLst/>
          </a:prstGeom>
          <a:solidFill>
            <a:srgbClr val="0040DB"/>
          </a:solidFill>
        </p:spPr>
        <p:txBody>
          <a:bodyPr wrap="square">
            <a:spAutoFit/>
          </a:bodyPr>
          <a:lstStyle/>
          <a:p>
            <a:r>
              <a:rPr lang="en-US" sz="800">
                <a:solidFill>
                  <a:schemeClr val="bg1"/>
                </a:solidFill>
                <a:effectLst/>
                <a:latin typeface="Helvetica" pitchFamily="2" charset="0"/>
              </a:rPr>
              <a:t>Attention MAP Trainers: The Fall 2024 Required MAP Webinar is now available for you viewing under 'My Courses. View by </a:t>
            </a:r>
            <a:r>
              <a:rPr lang="en-US" sz="800">
                <a:solidFill>
                  <a:schemeClr val="bg1"/>
                </a:solidFill>
                <a:latin typeface="Helvetica" pitchFamily="2" charset="0"/>
              </a:rPr>
              <a:t>x</a:t>
            </a:r>
            <a:r>
              <a:rPr lang="en-US" sz="800">
                <a:solidFill>
                  <a:schemeClr val="bg1"/>
                </a:solidFill>
                <a:effectLst/>
                <a:latin typeface="Helvetica" pitchFamily="2" charset="0"/>
              </a:rPr>
              <a:t>x-xx-xx</a:t>
            </a:r>
            <a:r>
              <a:rPr lang="en-US" sz="1000">
                <a:solidFill>
                  <a:schemeClr val="bg1"/>
                </a:solidFill>
                <a:effectLst/>
                <a:latin typeface="Helvetica" pitchFamily="2" charset="0"/>
              </a:rPr>
              <a:t>.</a:t>
            </a:r>
          </a:p>
        </p:txBody>
      </p:sp>
    </p:spTree>
    <p:extLst>
      <p:ext uri="{BB962C8B-B14F-4D97-AF65-F5344CB8AC3E}">
        <p14:creationId xmlns:p14="http://schemas.microsoft.com/office/powerpoint/2010/main" val="2988240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7DDA743-134D-ED65-874D-1FEBBD4A2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611" y="643466"/>
            <a:ext cx="10364778" cy="5571067"/>
          </a:xfrm>
          <a:prstGeom prst="rect">
            <a:avLst/>
          </a:prstGeom>
          <a:ln>
            <a:solidFill>
              <a:schemeClr val="tx1"/>
            </a:solidFill>
          </a:ln>
        </p:spPr>
      </p:pic>
      <p:sp>
        <p:nvSpPr>
          <p:cNvPr id="15" name="Left Arrow 14">
            <a:extLst>
              <a:ext uri="{FF2B5EF4-FFF2-40B4-BE49-F238E27FC236}">
                <a16:creationId xmlns:a16="http://schemas.microsoft.com/office/drawing/2014/main" id="{3C5A42C5-2B59-1427-FDC1-A6D6E18A6906}"/>
              </a:ext>
            </a:extLst>
          </p:cNvPr>
          <p:cNvSpPr/>
          <p:nvPr/>
        </p:nvSpPr>
        <p:spPr>
          <a:xfrm>
            <a:off x="6277947" y="5364938"/>
            <a:ext cx="978408" cy="484632"/>
          </a:xfrm>
          <a:prstGeom prst="lef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3959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FBCFC-DC77-4EA5-8477-6C1DB4F98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D1922-8D70-5C7E-91E4-5855525AAE0B}"/>
              </a:ext>
            </a:extLst>
          </p:cNvPr>
          <p:cNvSpPr>
            <a:spLocks noGrp="1"/>
          </p:cNvSpPr>
          <p:nvPr>
            <p:ph type="title"/>
          </p:nvPr>
        </p:nvSpPr>
        <p:spPr>
          <a:xfrm>
            <a:off x="839788" y="457199"/>
            <a:ext cx="9269412" cy="1676401"/>
          </a:xfrm>
        </p:spPr>
        <p:txBody>
          <a:bodyPr>
            <a:normAutofit fontScale="90000"/>
          </a:bodyPr>
          <a:lstStyle/>
          <a:p>
            <a:pPr algn="ctr">
              <a:spcAft>
                <a:spcPts val="1200"/>
              </a:spcAft>
            </a:pPr>
            <a:r>
              <a:rPr lang="en-US" sz="6000"/>
              <a:t>Dashboard Instructions</a:t>
            </a:r>
            <a:br>
              <a:rPr lang="en-US" sz="3200"/>
            </a:br>
            <a:br>
              <a:rPr lang="en-US" sz="1700"/>
            </a:br>
            <a:br>
              <a:rPr lang="en-US" sz="3200"/>
            </a:br>
            <a:endParaRPr lang="en-US" sz="3200"/>
          </a:p>
        </p:txBody>
      </p:sp>
      <p:sp>
        <p:nvSpPr>
          <p:cNvPr id="13" name="Text Placeholder 12">
            <a:extLst>
              <a:ext uri="{FF2B5EF4-FFF2-40B4-BE49-F238E27FC236}">
                <a16:creationId xmlns:a16="http://schemas.microsoft.com/office/drawing/2014/main" id="{4FD28509-165E-C13F-A48D-7F4E200F1ED2}"/>
              </a:ext>
            </a:extLst>
          </p:cNvPr>
          <p:cNvSpPr>
            <a:spLocks noGrp="1"/>
          </p:cNvSpPr>
          <p:nvPr>
            <p:ph type="body" sz="half" idx="2"/>
          </p:nvPr>
        </p:nvSpPr>
        <p:spPr>
          <a:xfrm>
            <a:off x="2438400" y="1332730"/>
            <a:ext cx="6309360" cy="1398437"/>
          </a:xfrm>
        </p:spPr>
        <p:txBody>
          <a:bodyPr/>
          <a:lstStyle/>
          <a:p>
            <a:pPr marL="285750" indent="-285750">
              <a:buFont typeface="Arial" panose="020B0604020202020204" pitchFamily="34" charset="0"/>
              <a:buChar char="•"/>
            </a:pPr>
            <a:r>
              <a:rPr lang="en-US" sz="2400"/>
              <a:t>Clear Indication Whether Completed or Not</a:t>
            </a:r>
          </a:p>
          <a:p>
            <a:pPr marL="285750" indent="-285750">
              <a:buFont typeface="Arial" panose="020B0604020202020204" pitchFamily="34" charset="0"/>
              <a:buChar char="•"/>
            </a:pPr>
            <a:r>
              <a:rPr lang="en-US" sz="2400"/>
              <a:t>If Not Completed</a:t>
            </a:r>
          </a:p>
          <a:p>
            <a:pPr marL="800100" lvl="1" indent="-342900">
              <a:buSzPct val="75000"/>
              <a:buFont typeface="Courier New" panose="02070309020205020404" pitchFamily="49" charset="0"/>
              <a:buChar char="o"/>
            </a:pPr>
            <a:r>
              <a:rPr lang="en-US" sz="2200"/>
              <a:t>Will see  “To do” on Dashboard</a:t>
            </a:r>
          </a:p>
        </p:txBody>
      </p:sp>
      <p:pic>
        <p:nvPicPr>
          <p:cNvPr id="5" name="Picture 4">
            <a:extLst>
              <a:ext uri="{FF2B5EF4-FFF2-40B4-BE49-F238E27FC236}">
                <a16:creationId xmlns:a16="http://schemas.microsoft.com/office/drawing/2014/main" id="{867F7E27-8D39-90BB-3356-0D8F5F66F1A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4416" y="2731167"/>
            <a:ext cx="9849067" cy="3472888"/>
          </a:xfrm>
          <a:prstGeom prst="rect">
            <a:avLst/>
          </a:prstGeom>
        </p:spPr>
      </p:pic>
      <p:sp>
        <p:nvSpPr>
          <p:cNvPr id="4" name="TextBox 3">
            <a:extLst>
              <a:ext uri="{FF2B5EF4-FFF2-40B4-BE49-F238E27FC236}">
                <a16:creationId xmlns:a16="http://schemas.microsoft.com/office/drawing/2014/main" id="{B3FA7ABA-513E-B430-072B-B6BE7B609F99}"/>
              </a:ext>
            </a:extLst>
          </p:cNvPr>
          <p:cNvSpPr txBox="1"/>
          <p:nvPr/>
        </p:nvSpPr>
        <p:spPr>
          <a:xfrm>
            <a:off x="935985" y="3621756"/>
            <a:ext cx="2743200" cy="2616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View by xx-xx-xx</a:t>
            </a:r>
          </a:p>
        </p:txBody>
      </p:sp>
      <p:sp>
        <p:nvSpPr>
          <p:cNvPr id="6" name="TextBox 5">
            <a:extLst>
              <a:ext uri="{FF2B5EF4-FFF2-40B4-BE49-F238E27FC236}">
                <a16:creationId xmlns:a16="http://schemas.microsoft.com/office/drawing/2014/main" id="{E2DA5378-170C-8F13-6FF1-02F67C86C166}"/>
              </a:ext>
            </a:extLst>
          </p:cNvPr>
          <p:cNvSpPr txBox="1"/>
          <p:nvPr/>
        </p:nvSpPr>
        <p:spPr>
          <a:xfrm>
            <a:off x="900420" y="2939368"/>
            <a:ext cx="1720589" cy="307777"/>
          </a:xfrm>
          <a:prstGeom prst="rect">
            <a:avLst/>
          </a:prstGeom>
          <a:solidFill>
            <a:schemeClr val="bg1"/>
          </a:solidFill>
        </p:spPr>
        <p:txBody>
          <a:bodyPr wrap="square" rtlCol="0">
            <a:spAutoFit/>
          </a:bodyPr>
          <a:lstStyle/>
          <a:p>
            <a:r>
              <a:rPr lang="en-US" sz="1400"/>
              <a:t>Fall 2024 Webinar</a:t>
            </a:r>
          </a:p>
        </p:txBody>
      </p:sp>
      <p:sp>
        <p:nvSpPr>
          <p:cNvPr id="7" name="TextBox 6">
            <a:extLst>
              <a:ext uri="{FF2B5EF4-FFF2-40B4-BE49-F238E27FC236}">
                <a16:creationId xmlns:a16="http://schemas.microsoft.com/office/drawing/2014/main" id="{D6558374-FA4F-DAC3-54BB-EE7FDF93B8D4}"/>
              </a:ext>
            </a:extLst>
          </p:cNvPr>
          <p:cNvSpPr txBox="1"/>
          <p:nvPr/>
        </p:nvSpPr>
        <p:spPr>
          <a:xfrm>
            <a:off x="2993202" y="3846247"/>
            <a:ext cx="1345118" cy="230832"/>
          </a:xfrm>
          <a:prstGeom prst="rect">
            <a:avLst/>
          </a:prstGeom>
          <a:solidFill>
            <a:schemeClr val="bg1"/>
          </a:solidFill>
        </p:spPr>
        <p:txBody>
          <a:bodyPr wrap="square" rtlCol="0">
            <a:spAutoFit/>
          </a:bodyPr>
          <a:lstStyle/>
          <a:p>
            <a:r>
              <a:rPr lang="en-US" sz="900"/>
              <a:t>“</a:t>
            </a:r>
            <a:r>
              <a:rPr lang="en-US" sz="900">
                <a:solidFill>
                  <a:schemeClr val="tx2">
                    <a:lumMod val="50000"/>
                    <a:lumOff val="50000"/>
                  </a:schemeClr>
                </a:solidFill>
              </a:rPr>
              <a:t>Fall 2024 Webinar</a:t>
            </a:r>
            <a:r>
              <a:rPr lang="en-US" sz="900"/>
              <a:t>”</a:t>
            </a:r>
          </a:p>
        </p:txBody>
      </p:sp>
      <p:sp>
        <p:nvSpPr>
          <p:cNvPr id="9" name="TextBox 8">
            <a:extLst>
              <a:ext uri="{FF2B5EF4-FFF2-40B4-BE49-F238E27FC236}">
                <a16:creationId xmlns:a16="http://schemas.microsoft.com/office/drawing/2014/main" id="{26552DFA-5CC2-2CE6-6E58-F136BB8640E3}"/>
              </a:ext>
            </a:extLst>
          </p:cNvPr>
          <p:cNvSpPr txBox="1"/>
          <p:nvPr/>
        </p:nvSpPr>
        <p:spPr>
          <a:xfrm>
            <a:off x="1280160" y="5259918"/>
            <a:ext cx="1249680" cy="230832"/>
          </a:xfrm>
          <a:prstGeom prst="rect">
            <a:avLst/>
          </a:prstGeom>
          <a:solidFill>
            <a:schemeClr val="bg1"/>
          </a:solidFill>
        </p:spPr>
        <p:txBody>
          <a:bodyPr wrap="square" rtlCol="0">
            <a:spAutoFit/>
          </a:bodyPr>
          <a:lstStyle/>
          <a:p>
            <a:r>
              <a:rPr lang="en-US" sz="900">
                <a:solidFill>
                  <a:schemeClr val="tx2">
                    <a:lumMod val="50000"/>
                    <a:lumOff val="50000"/>
                  </a:schemeClr>
                </a:solidFill>
              </a:rPr>
              <a:t>Fall 2024 Webinar</a:t>
            </a:r>
            <a:endParaRPr lang="en-US" sz="900"/>
          </a:p>
        </p:txBody>
      </p:sp>
      <p:sp>
        <p:nvSpPr>
          <p:cNvPr id="14" name="Up Arrow 13">
            <a:extLst>
              <a:ext uri="{FF2B5EF4-FFF2-40B4-BE49-F238E27FC236}">
                <a16:creationId xmlns:a16="http://schemas.microsoft.com/office/drawing/2014/main" id="{D906A247-4F99-4913-620A-3A83B029C635}"/>
              </a:ext>
            </a:extLst>
          </p:cNvPr>
          <p:cNvSpPr/>
          <p:nvPr/>
        </p:nvSpPr>
        <p:spPr>
          <a:xfrm>
            <a:off x="8869680" y="5714851"/>
            <a:ext cx="484632" cy="978408"/>
          </a:xfrm>
          <a:prstGeom prst="upArrow">
            <a:avLst/>
          </a:prstGeom>
          <a:solidFill>
            <a:schemeClr val="accent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482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FBCFC-DC77-4EA5-8477-6C1DB4F98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D1922-8D70-5C7E-91E4-5855525AAE0B}"/>
              </a:ext>
            </a:extLst>
          </p:cNvPr>
          <p:cNvSpPr>
            <a:spLocks noGrp="1"/>
          </p:cNvSpPr>
          <p:nvPr>
            <p:ph type="title"/>
          </p:nvPr>
        </p:nvSpPr>
        <p:spPr>
          <a:xfrm>
            <a:off x="1868215" y="329558"/>
            <a:ext cx="7985759" cy="868823"/>
          </a:xfrm>
        </p:spPr>
        <p:txBody>
          <a:bodyPr vert="horz" lIns="91440" tIns="45720" rIns="91440" bIns="45720" rtlCol="0" anchor="ctr">
            <a:normAutofit/>
          </a:bodyPr>
          <a:lstStyle/>
          <a:p>
            <a:pPr algn="ctr"/>
            <a:r>
              <a:rPr lang="en-US" sz="4000"/>
              <a:t>    Attempt Quiz</a:t>
            </a:r>
          </a:p>
        </p:txBody>
      </p:sp>
      <p:pic>
        <p:nvPicPr>
          <p:cNvPr id="8" name="Picture 7">
            <a:extLst>
              <a:ext uri="{FF2B5EF4-FFF2-40B4-BE49-F238E27FC236}">
                <a16:creationId xmlns:a16="http://schemas.microsoft.com/office/drawing/2014/main" id="{A9A08852-E749-B7F7-040B-B6A4949F2D22}"/>
              </a:ext>
            </a:extLst>
          </p:cNvPr>
          <p:cNvPicPr>
            <a:picLocks noChangeAspect="1"/>
          </p:cNvPicPr>
          <p:nvPr/>
        </p:nvPicPr>
        <p:blipFill>
          <a:blip r:embed="rId3"/>
          <a:stretch>
            <a:fillRect/>
          </a:stretch>
        </p:blipFill>
        <p:spPr>
          <a:xfrm>
            <a:off x="506177" y="2139484"/>
            <a:ext cx="5354918" cy="4096512"/>
          </a:xfrm>
          <a:prstGeom prst="rect">
            <a:avLst/>
          </a:prstGeom>
        </p:spPr>
      </p:pic>
      <p:pic>
        <p:nvPicPr>
          <p:cNvPr id="10" name="Picture 9">
            <a:extLst>
              <a:ext uri="{FF2B5EF4-FFF2-40B4-BE49-F238E27FC236}">
                <a16:creationId xmlns:a16="http://schemas.microsoft.com/office/drawing/2014/main" id="{245D1180-F0E9-7F67-841E-A98B7C273436}"/>
              </a:ext>
            </a:extLst>
          </p:cNvPr>
          <p:cNvPicPr>
            <a:picLocks noChangeAspect="1"/>
          </p:cNvPicPr>
          <p:nvPr/>
        </p:nvPicPr>
        <p:blipFill>
          <a:blip r:embed="rId4"/>
          <a:stretch>
            <a:fillRect/>
          </a:stretch>
        </p:blipFill>
        <p:spPr>
          <a:xfrm>
            <a:off x="6210302" y="3161315"/>
            <a:ext cx="5596128" cy="2052850"/>
          </a:xfrm>
          <a:prstGeom prst="rect">
            <a:avLst/>
          </a:prstGeom>
        </p:spPr>
      </p:pic>
      <p:sp>
        <p:nvSpPr>
          <p:cNvPr id="3" name="TextBox 2">
            <a:extLst>
              <a:ext uri="{FF2B5EF4-FFF2-40B4-BE49-F238E27FC236}">
                <a16:creationId xmlns:a16="http://schemas.microsoft.com/office/drawing/2014/main" id="{4E145752-7DB2-241C-F4D4-29D551F901BD}"/>
              </a:ext>
            </a:extLst>
          </p:cNvPr>
          <p:cNvSpPr txBox="1"/>
          <p:nvPr/>
        </p:nvSpPr>
        <p:spPr>
          <a:xfrm>
            <a:off x="1612701" y="4267479"/>
            <a:ext cx="4367840"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MS Mincho"/>
                <a:ea typeface="MS Mincho"/>
              </a:rPr>
              <a:t>Saturday, Month xx, 2024,  3:50pm</a:t>
            </a:r>
          </a:p>
        </p:txBody>
      </p:sp>
      <p:sp>
        <p:nvSpPr>
          <p:cNvPr id="4" name="TextBox 3">
            <a:extLst>
              <a:ext uri="{FF2B5EF4-FFF2-40B4-BE49-F238E27FC236}">
                <a16:creationId xmlns:a16="http://schemas.microsoft.com/office/drawing/2014/main" id="{DCB37A3D-3B86-D425-63B2-3A27DFE2090D}"/>
              </a:ext>
            </a:extLst>
          </p:cNvPr>
          <p:cNvSpPr txBox="1"/>
          <p:nvPr/>
        </p:nvSpPr>
        <p:spPr>
          <a:xfrm>
            <a:off x="1172037" y="2590521"/>
            <a:ext cx="2820117" cy="338554"/>
          </a:xfrm>
          <a:prstGeom prst="rect">
            <a:avLst/>
          </a:prstGeom>
          <a:solidFill>
            <a:schemeClr val="bg1"/>
          </a:solidFill>
        </p:spPr>
        <p:txBody>
          <a:bodyPr wrap="square" rtlCol="0">
            <a:spAutoFit/>
          </a:bodyPr>
          <a:lstStyle/>
          <a:p>
            <a:r>
              <a:rPr lang="en-US" sz="1600" b="1"/>
              <a:t>Fall 2024 Webinar</a:t>
            </a:r>
          </a:p>
        </p:txBody>
      </p:sp>
      <p:sp>
        <p:nvSpPr>
          <p:cNvPr id="5" name="TextBox 4">
            <a:extLst>
              <a:ext uri="{FF2B5EF4-FFF2-40B4-BE49-F238E27FC236}">
                <a16:creationId xmlns:a16="http://schemas.microsoft.com/office/drawing/2014/main" id="{099E489B-8108-AD56-745F-8B169E473A1D}"/>
              </a:ext>
            </a:extLst>
          </p:cNvPr>
          <p:cNvSpPr txBox="1"/>
          <p:nvPr/>
        </p:nvSpPr>
        <p:spPr>
          <a:xfrm>
            <a:off x="7702061" y="3903730"/>
            <a:ext cx="1965025" cy="369332"/>
          </a:xfrm>
          <a:prstGeom prst="rect">
            <a:avLst/>
          </a:prstGeom>
          <a:solidFill>
            <a:schemeClr val="bg1"/>
          </a:solidFill>
        </p:spPr>
        <p:txBody>
          <a:bodyPr wrap="none" rtlCol="0">
            <a:spAutoFit/>
          </a:bodyPr>
          <a:lstStyle/>
          <a:p>
            <a:r>
              <a:rPr lang="en-US">
                <a:solidFill>
                  <a:schemeClr val="tx2">
                    <a:lumMod val="50000"/>
                    <a:lumOff val="50000"/>
                  </a:schemeClr>
                </a:solidFill>
              </a:rPr>
              <a:t>Fall 2024 Webinar</a:t>
            </a:r>
          </a:p>
        </p:txBody>
      </p:sp>
      <p:sp>
        <p:nvSpPr>
          <p:cNvPr id="6" name="TextBox 5">
            <a:extLst>
              <a:ext uri="{FF2B5EF4-FFF2-40B4-BE49-F238E27FC236}">
                <a16:creationId xmlns:a16="http://schemas.microsoft.com/office/drawing/2014/main" id="{AC036328-0419-8D17-F8B9-003AA49D55E5}"/>
              </a:ext>
            </a:extLst>
          </p:cNvPr>
          <p:cNvSpPr txBox="1"/>
          <p:nvPr/>
        </p:nvSpPr>
        <p:spPr>
          <a:xfrm>
            <a:off x="2934366" y="2234198"/>
            <a:ext cx="2986452" cy="261610"/>
          </a:xfrm>
          <a:prstGeom prst="rect">
            <a:avLst/>
          </a:prstGeom>
          <a:solidFill>
            <a:schemeClr val="bg1"/>
          </a:solidFill>
        </p:spPr>
        <p:txBody>
          <a:bodyPr wrap="square" rtlCol="0">
            <a:spAutoFit/>
          </a:bodyPr>
          <a:lstStyle/>
          <a:p>
            <a:r>
              <a:rPr lang="en-US" sz="1100">
                <a:solidFill>
                  <a:schemeClr val="tx1">
                    <a:lumMod val="50000"/>
                    <a:lumOff val="50000"/>
                  </a:schemeClr>
                </a:solidFill>
              </a:rPr>
              <a:t>Fall 2024 Webinar</a:t>
            </a:r>
          </a:p>
        </p:txBody>
      </p:sp>
    </p:spTree>
    <p:extLst>
      <p:ext uri="{BB962C8B-B14F-4D97-AF65-F5344CB8AC3E}">
        <p14:creationId xmlns:p14="http://schemas.microsoft.com/office/powerpoint/2010/main" val="3808399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FBCFC-DC77-4EA5-8477-6C1DB4F98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D1922-8D70-5C7E-91E4-5855525AAE0B}"/>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kern="1200">
                <a:latin typeface="+mj-lt"/>
                <a:ea typeface="+mj-ea"/>
                <a:cs typeface="+mj-cs"/>
              </a:rPr>
              <a:t>    View Webinar</a:t>
            </a:r>
            <a:endParaRPr lang="en-US" kern="1200">
              <a:latin typeface="+mj-lt"/>
            </a:endParaRPr>
          </a:p>
        </p:txBody>
      </p:sp>
      <p:pic>
        <p:nvPicPr>
          <p:cNvPr id="4" name="Picture 3">
            <a:extLst>
              <a:ext uri="{FF2B5EF4-FFF2-40B4-BE49-F238E27FC236}">
                <a16:creationId xmlns:a16="http://schemas.microsoft.com/office/drawing/2014/main" id="{E48E1CA9-C1BF-139C-D51E-7529C28735DA}"/>
              </a:ext>
            </a:extLst>
          </p:cNvPr>
          <p:cNvPicPr>
            <a:picLocks noChangeAspect="1"/>
          </p:cNvPicPr>
          <p:nvPr/>
        </p:nvPicPr>
        <p:blipFill>
          <a:blip r:embed="rId3"/>
          <a:stretch>
            <a:fillRect/>
          </a:stretch>
        </p:blipFill>
        <p:spPr>
          <a:xfrm>
            <a:off x="1016063" y="2044069"/>
            <a:ext cx="9871116" cy="4096512"/>
          </a:xfrm>
          <a:prstGeom prst="rect">
            <a:avLst/>
          </a:prstGeom>
        </p:spPr>
      </p:pic>
      <p:sp>
        <p:nvSpPr>
          <p:cNvPr id="5" name="TextBox 4">
            <a:extLst>
              <a:ext uri="{FF2B5EF4-FFF2-40B4-BE49-F238E27FC236}">
                <a16:creationId xmlns:a16="http://schemas.microsoft.com/office/drawing/2014/main" id="{99FFDDBC-85B5-E329-312F-01C08072E85E}"/>
              </a:ext>
            </a:extLst>
          </p:cNvPr>
          <p:cNvSpPr txBox="1"/>
          <p:nvPr/>
        </p:nvSpPr>
        <p:spPr>
          <a:xfrm>
            <a:off x="6636327" y="2435189"/>
            <a:ext cx="880534" cy="230832"/>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latin typeface="Calibri"/>
                <a:ea typeface="Calibri"/>
                <a:cs typeface="Calibri"/>
              </a:rPr>
              <a:t>Month xx, </a:t>
            </a:r>
            <a:r>
              <a:rPr lang="en-US" sz="900" err="1">
                <a:latin typeface="Calibri"/>
                <a:ea typeface="Calibri"/>
                <a:cs typeface="Calibri"/>
              </a:rPr>
              <a:t>xxxx</a:t>
            </a:r>
            <a:endParaRPr lang="en-US" sz="900">
              <a:latin typeface="Calibri"/>
              <a:ea typeface="Calibri"/>
              <a:cs typeface="Calibri"/>
            </a:endParaRPr>
          </a:p>
        </p:txBody>
      </p:sp>
      <p:sp>
        <p:nvSpPr>
          <p:cNvPr id="6" name="TextBox 5">
            <a:extLst>
              <a:ext uri="{FF2B5EF4-FFF2-40B4-BE49-F238E27FC236}">
                <a16:creationId xmlns:a16="http://schemas.microsoft.com/office/drawing/2014/main" id="{44DE05BC-3BA6-CC1F-50F6-74ADEE3FEE8C}"/>
              </a:ext>
            </a:extLst>
          </p:cNvPr>
          <p:cNvSpPr txBox="1"/>
          <p:nvPr/>
        </p:nvSpPr>
        <p:spPr>
          <a:xfrm>
            <a:off x="2470141" y="2308800"/>
            <a:ext cx="795868" cy="148046"/>
          </a:xfrm>
          <a:prstGeom prst="rect">
            <a:avLst/>
          </a:prstGeom>
          <a:solidFill>
            <a:schemeClr val="accent3">
              <a:lumMod val="20000"/>
              <a:lumOff val="80000"/>
            </a:schemeClr>
          </a:solidFill>
          <a:ln>
            <a:solidFill>
              <a:schemeClr val="accent3">
                <a:lumMod val="40000"/>
                <a:lumOff val="6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FA7EEB62-6192-D332-BEEA-2C44C6291D09}"/>
              </a:ext>
            </a:extLst>
          </p:cNvPr>
          <p:cNvSpPr txBox="1"/>
          <p:nvPr/>
        </p:nvSpPr>
        <p:spPr>
          <a:xfrm>
            <a:off x="1222408" y="3321749"/>
            <a:ext cx="4248957" cy="2346158"/>
          </a:xfrm>
          <a:prstGeom prst="rect">
            <a:avLst/>
          </a:prstGeom>
          <a:solidFill>
            <a:schemeClr val="bg1"/>
          </a:solidFill>
        </p:spPr>
        <p:txBody>
          <a:bodyPr wrap="square" rtlCol="0">
            <a:spAutoFit/>
          </a:bodyPr>
          <a:lstStyle/>
          <a:p>
            <a:endParaRPr lang="en-US"/>
          </a:p>
        </p:txBody>
      </p:sp>
      <p:sp>
        <p:nvSpPr>
          <p:cNvPr id="9" name="TextBox 8">
            <a:extLst>
              <a:ext uri="{FF2B5EF4-FFF2-40B4-BE49-F238E27FC236}">
                <a16:creationId xmlns:a16="http://schemas.microsoft.com/office/drawing/2014/main" id="{6E11D46F-44EC-649F-4FAA-F895316D77E5}"/>
              </a:ext>
            </a:extLst>
          </p:cNvPr>
          <p:cNvSpPr txBox="1"/>
          <p:nvPr/>
        </p:nvSpPr>
        <p:spPr>
          <a:xfrm>
            <a:off x="2103121" y="4092325"/>
            <a:ext cx="1965025" cy="369332"/>
          </a:xfrm>
          <a:prstGeom prst="rect">
            <a:avLst/>
          </a:prstGeom>
          <a:noFill/>
        </p:spPr>
        <p:txBody>
          <a:bodyPr wrap="none" rtlCol="0">
            <a:spAutoFit/>
          </a:bodyPr>
          <a:lstStyle/>
          <a:p>
            <a:r>
              <a:rPr lang="en-US"/>
              <a:t>Fall Webinar 2024</a:t>
            </a:r>
          </a:p>
        </p:txBody>
      </p:sp>
      <p:sp>
        <p:nvSpPr>
          <p:cNvPr id="10" name="TextBox 9">
            <a:extLst>
              <a:ext uri="{FF2B5EF4-FFF2-40B4-BE49-F238E27FC236}">
                <a16:creationId xmlns:a16="http://schemas.microsoft.com/office/drawing/2014/main" id="{BA9DF352-F986-333D-61AE-4178BDB4E75D}"/>
              </a:ext>
            </a:extLst>
          </p:cNvPr>
          <p:cNvSpPr txBox="1"/>
          <p:nvPr/>
        </p:nvSpPr>
        <p:spPr>
          <a:xfrm>
            <a:off x="817418" y="2044069"/>
            <a:ext cx="304800" cy="634063"/>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2562178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FBCFC-DC77-4EA5-8477-6C1DB4F98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D1922-8D70-5C7E-91E4-5855525AAE0B}"/>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kern="1200">
                <a:solidFill>
                  <a:schemeClr val="tx1"/>
                </a:solidFill>
                <a:latin typeface="+mj-lt"/>
                <a:ea typeface="+mj-ea"/>
                <a:cs typeface="+mj-cs"/>
              </a:rPr>
              <a:t>   Answer Question 1</a:t>
            </a:r>
          </a:p>
        </p:txBody>
      </p:sp>
      <p:pic>
        <p:nvPicPr>
          <p:cNvPr id="5" name="Picture 4">
            <a:extLst>
              <a:ext uri="{FF2B5EF4-FFF2-40B4-BE49-F238E27FC236}">
                <a16:creationId xmlns:a16="http://schemas.microsoft.com/office/drawing/2014/main" id="{56BB5351-AA82-A039-71A7-D6E20F5F430E}"/>
              </a:ext>
            </a:extLst>
          </p:cNvPr>
          <p:cNvPicPr>
            <a:picLocks noChangeAspect="1"/>
          </p:cNvPicPr>
          <p:nvPr/>
        </p:nvPicPr>
        <p:blipFill>
          <a:blip r:embed="rId3"/>
          <a:stretch>
            <a:fillRect/>
          </a:stretch>
        </p:blipFill>
        <p:spPr>
          <a:xfrm>
            <a:off x="385572" y="2189090"/>
            <a:ext cx="11420856" cy="3997300"/>
          </a:xfrm>
          <a:prstGeom prst="rect">
            <a:avLst/>
          </a:prstGeom>
        </p:spPr>
      </p:pic>
      <p:sp>
        <p:nvSpPr>
          <p:cNvPr id="3" name="TextBox 2">
            <a:extLst>
              <a:ext uri="{FF2B5EF4-FFF2-40B4-BE49-F238E27FC236}">
                <a16:creationId xmlns:a16="http://schemas.microsoft.com/office/drawing/2014/main" id="{CDEEBF9E-7703-49F5-B9FA-4F53210B1894}"/>
              </a:ext>
            </a:extLst>
          </p:cNvPr>
          <p:cNvSpPr txBox="1"/>
          <p:nvPr/>
        </p:nvSpPr>
        <p:spPr>
          <a:xfrm>
            <a:off x="1092005" y="2391507"/>
            <a:ext cx="2022231" cy="338554"/>
          </a:xfrm>
          <a:prstGeom prst="rect">
            <a:avLst/>
          </a:prstGeom>
          <a:solidFill>
            <a:schemeClr val="bg1"/>
          </a:solidFill>
        </p:spPr>
        <p:txBody>
          <a:bodyPr wrap="square" rtlCol="0">
            <a:spAutoFit/>
          </a:bodyPr>
          <a:lstStyle/>
          <a:p>
            <a:r>
              <a:rPr lang="en-US" sz="1600"/>
              <a:t>Fall 2024 Webinar</a:t>
            </a:r>
          </a:p>
        </p:txBody>
      </p:sp>
    </p:spTree>
    <p:extLst>
      <p:ext uri="{BB962C8B-B14F-4D97-AF65-F5344CB8AC3E}">
        <p14:creationId xmlns:p14="http://schemas.microsoft.com/office/powerpoint/2010/main" val="3018421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FBCFC-DC77-4EA5-8477-6C1DB4F98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D1922-8D70-5C7E-91E4-5855525AAE0B}"/>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3400" kern="1200">
                <a:solidFill>
                  <a:schemeClr val="tx1"/>
                </a:solidFill>
                <a:latin typeface="+mj-lt"/>
                <a:ea typeface="+mj-ea"/>
                <a:cs typeface="+mj-cs"/>
              </a:rPr>
              <a:t>  Answer Question 2 and Click Finish Attempt</a:t>
            </a:r>
          </a:p>
        </p:txBody>
      </p:sp>
      <p:pic>
        <p:nvPicPr>
          <p:cNvPr id="7" name="Picture 6">
            <a:extLst>
              <a:ext uri="{FF2B5EF4-FFF2-40B4-BE49-F238E27FC236}">
                <a16:creationId xmlns:a16="http://schemas.microsoft.com/office/drawing/2014/main" id="{1F7AC5A7-A994-8516-44A5-62FFB6C1B375}"/>
              </a:ext>
            </a:extLst>
          </p:cNvPr>
          <p:cNvPicPr>
            <a:picLocks noChangeAspect="1"/>
          </p:cNvPicPr>
          <p:nvPr/>
        </p:nvPicPr>
        <p:blipFill>
          <a:blip r:embed="rId3"/>
          <a:stretch>
            <a:fillRect/>
          </a:stretch>
        </p:blipFill>
        <p:spPr>
          <a:xfrm>
            <a:off x="670154" y="2139484"/>
            <a:ext cx="10851692" cy="4096512"/>
          </a:xfrm>
          <a:prstGeom prst="rect">
            <a:avLst/>
          </a:prstGeom>
        </p:spPr>
      </p:pic>
      <p:sp>
        <p:nvSpPr>
          <p:cNvPr id="3" name="TextBox 2">
            <a:extLst>
              <a:ext uri="{FF2B5EF4-FFF2-40B4-BE49-F238E27FC236}">
                <a16:creationId xmlns:a16="http://schemas.microsoft.com/office/drawing/2014/main" id="{F42A7737-C3BD-4EC0-80AB-6EFF7D926D7B}"/>
              </a:ext>
            </a:extLst>
          </p:cNvPr>
          <p:cNvSpPr txBox="1"/>
          <p:nvPr/>
        </p:nvSpPr>
        <p:spPr>
          <a:xfrm>
            <a:off x="1125415" y="2268415"/>
            <a:ext cx="1723292" cy="276999"/>
          </a:xfrm>
          <a:prstGeom prst="rect">
            <a:avLst/>
          </a:prstGeom>
          <a:solidFill>
            <a:schemeClr val="bg1"/>
          </a:solidFill>
        </p:spPr>
        <p:txBody>
          <a:bodyPr wrap="square" rtlCol="0">
            <a:spAutoFit/>
          </a:bodyPr>
          <a:lstStyle/>
          <a:p>
            <a:r>
              <a:rPr lang="en-US" sz="1200"/>
              <a:t>Fall 2024 Webinar</a:t>
            </a:r>
          </a:p>
        </p:txBody>
      </p:sp>
    </p:spTree>
    <p:extLst>
      <p:ext uri="{BB962C8B-B14F-4D97-AF65-F5344CB8AC3E}">
        <p14:creationId xmlns:p14="http://schemas.microsoft.com/office/powerpoint/2010/main" val="1756157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FBCFC-DC77-4EA5-8477-6C1DB4F98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D1922-8D70-5C7E-91E4-5855525AAE0B}"/>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kern="1200">
                <a:latin typeface="+mj-lt"/>
                <a:ea typeface="+mj-ea"/>
                <a:cs typeface="+mj-cs"/>
              </a:rPr>
              <a:t>  Submit All and Finish</a:t>
            </a:r>
            <a:endParaRPr lang="en-US" kern="1200">
              <a:latin typeface="+mj-lt"/>
            </a:endParaRPr>
          </a:p>
        </p:txBody>
      </p:sp>
      <p:pic>
        <p:nvPicPr>
          <p:cNvPr id="5" name="Picture 4">
            <a:extLst>
              <a:ext uri="{FF2B5EF4-FFF2-40B4-BE49-F238E27FC236}">
                <a16:creationId xmlns:a16="http://schemas.microsoft.com/office/drawing/2014/main" id="{053305E5-4AB4-DF96-7FC1-88474370BC50}"/>
              </a:ext>
            </a:extLst>
          </p:cNvPr>
          <p:cNvPicPr>
            <a:picLocks noChangeAspect="1"/>
          </p:cNvPicPr>
          <p:nvPr/>
        </p:nvPicPr>
        <p:blipFill>
          <a:blip r:embed="rId3"/>
          <a:stretch>
            <a:fillRect/>
          </a:stretch>
        </p:blipFill>
        <p:spPr>
          <a:xfrm>
            <a:off x="633983" y="2139484"/>
            <a:ext cx="10924033" cy="4096512"/>
          </a:xfrm>
          <a:prstGeom prst="rect">
            <a:avLst/>
          </a:prstGeom>
        </p:spPr>
      </p:pic>
      <p:sp>
        <p:nvSpPr>
          <p:cNvPr id="3" name="TextBox 2">
            <a:extLst>
              <a:ext uri="{FF2B5EF4-FFF2-40B4-BE49-F238E27FC236}">
                <a16:creationId xmlns:a16="http://schemas.microsoft.com/office/drawing/2014/main" id="{795AD910-3D08-967B-9B42-2B6355835D22}"/>
              </a:ext>
            </a:extLst>
          </p:cNvPr>
          <p:cNvSpPr txBox="1"/>
          <p:nvPr/>
        </p:nvSpPr>
        <p:spPr>
          <a:xfrm>
            <a:off x="633983" y="2708029"/>
            <a:ext cx="2303585" cy="276999"/>
          </a:xfrm>
          <a:prstGeom prst="rect">
            <a:avLst/>
          </a:prstGeom>
          <a:solidFill>
            <a:schemeClr val="bg1"/>
          </a:solidFill>
        </p:spPr>
        <p:txBody>
          <a:bodyPr wrap="square" rtlCol="0">
            <a:spAutoFit/>
          </a:bodyPr>
          <a:lstStyle/>
          <a:p>
            <a:r>
              <a:rPr lang="en-US" sz="1200">
                <a:solidFill>
                  <a:schemeClr val="tx1">
                    <a:lumMod val="50000"/>
                    <a:lumOff val="50000"/>
                  </a:schemeClr>
                </a:solidFill>
              </a:rPr>
              <a:t>Fall 2024 Webinar</a:t>
            </a:r>
          </a:p>
        </p:txBody>
      </p:sp>
    </p:spTree>
    <p:extLst>
      <p:ext uri="{BB962C8B-B14F-4D97-AF65-F5344CB8AC3E}">
        <p14:creationId xmlns:p14="http://schemas.microsoft.com/office/powerpoint/2010/main" val="209305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2B8BA9-7D8B-284C-B496-9EB2A4377E1F}"/>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What’s New</a:t>
            </a:r>
          </a:p>
        </p:txBody>
      </p:sp>
      <p:sp>
        <p:nvSpPr>
          <p:cNvPr id="10"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900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FBCFC-DC77-4EA5-8477-6C1DB4F98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D1922-8D70-5C7E-91E4-5855525AAE0B}"/>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kern="1200">
                <a:solidFill>
                  <a:schemeClr val="tx1"/>
                </a:solidFill>
                <a:latin typeface="+mj-lt"/>
                <a:ea typeface="+mj-ea"/>
                <a:cs typeface="+mj-cs"/>
              </a:rPr>
              <a:t>Confirmation Screen</a:t>
            </a:r>
          </a:p>
        </p:txBody>
      </p:sp>
      <p:pic>
        <p:nvPicPr>
          <p:cNvPr id="6" name="Picture 5">
            <a:extLst>
              <a:ext uri="{FF2B5EF4-FFF2-40B4-BE49-F238E27FC236}">
                <a16:creationId xmlns:a16="http://schemas.microsoft.com/office/drawing/2014/main" id="{3E047C4C-44EF-E1AD-B3BD-A79EC43EB875}"/>
              </a:ext>
            </a:extLst>
          </p:cNvPr>
          <p:cNvPicPr>
            <a:picLocks noChangeAspect="1"/>
          </p:cNvPicPr>
          <p:nvPr/>
        </p:nvPicPr>
        <p:blipFill>
          <a:blip r:embed="rId3"/>
          <a:stretch>
            <a:fillRect/>
          </a:stretch>
        </p:blipFill>
        <p:spPr>
          <a:xfrm>
            <a:off x="385572" y="2959998"/>
            <a:ext cx="11420856" cy="2455483"/>
          </a:xfrm>
          <a:prstGeom prst="rect">
            <a:avLst/>
          </a:prstGeom>
        </p:spPr>
      </p:pic>
      <p:sp>
        <p:nvSpPr>
          <p:cNvPr id="3" name="TextBox 2">
            <a:extLst>
              <a:ext uri="{FF2B5EF4-FFF2-40B4-BE49-F238E27FC236}">
                <a16:creationId xmlns:a16="http://schemas.microsoft.com/office/drawing/2014/main" id="{5842CD4B-CF59-7CBC-CB37-EDABD1E100FA}"/>
              </a:ext>
            </a:extLst>
          </p:cNvPr>
          <p:cNvSpPr txBox="1"/>
          <p:nvPr/>
        </p:nvSpPr>
        <p:spPr>
          <a:xfrm>
            <a:off x="2154104" y="3956907"/>
            <a:ext cx="672850" cy="230832"/>
          </a:xfrm>
          <a:prstGeom prst="rect">
            <a:avLst/>
          </a:prstGeom>
          <a:solidFill>
            <a:schemeClr val="bg2"/>
          </a:solidFill>
        </p:spPr>
        <p:txBody>
          <a:bodyPr wrap="square" rtlCol="0">
            <a:spAutoFit/>
          </a:bodyPr>
          <a:lstStyle/>
          <a:p>
            <a:r>
              <a:rPr lang="en-US" sz="900">
                <a:solidFill>
                  <a:schemeClr val="tx1">
                    <a:lumMod val="50000"/>
                    <a:lumOff val="50000"/>
                  </a:schemeClr>
                </a:solidFill>
              </a:rPr>
              <a:t>xx-xx-xx</a:t>
            </a:r>
          </a:p>
        </p:txBody>
      </p:sp>
    </p:spTree>
    <p:extLst>
      <p:ext uri="{BB962C8B-B14F-4D97-AF65-F5344CB8AC3E}">
        <p14:creationId xmlns:p14="http://schemas.microsoft.com/office/powerpoint/2010/main" val="1102086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FBCFC-DC77-4EA5-8477-6C1DB4F98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D1922-8D70-5C7E-91E4-5855525AAE0B}"/>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kern="1200">
                <a:latin typeface="+mj-lt"/>
                <a:ea typeface="+mj-ea"/>
                <a:cs typeface="+mj-cs"/>
              </a:rPr>
              <a:t>  Skipping a Question</a:t>
            </a:r>
            <a:endParaRPr lang="en-US" kern="1200">
              <a:latin typeface="+mj-lt"/>
            </a:endParaRPr>
          </a:p>
        </p:txBody>
      </p:sp>
      <p:pic>
        <p:nvPicPr>
          <p:cNvPr id="4" name="Picture 3">
            <a:extLst>
              <a:ext uri="{FF2B5EF4-FFF2-40B4-BE49-F238E27FC236}">
                <a16:creationId xmlns:a16="http://schemas.microsoft.com/office/drawing/2014/main" id="{ED4264EC-1031-BBE8-699E-C841203412EC}"/>
              </a:ext>
            </a:extLst>
          </p:cNvPr>
          <p:cNvPicPr>
            <a:picLocks noChangeAspect="1"/>
          </p:cNvPicPr>
          <p:nvPr/>
        </p:nvPicPr>
        <p:blipFill>
          <a:blip r:embed="rId3"/>
          <a:stretch>
            <a:fillRect/>
          </a:stretch>
        </p:blipFill>
        <p:spPr>
          <a:xfrm>
            <a:off x="385572" y="3759458"/>
            <a:ext cx="11420856" cy="856564"/>
          </a:xfrm>
          <a:prstGeom prst="rect">
            <a:avLst/>
          </a:prstGeom>
        </p:spPr>
      </p:pic>
      <p:sp>
        <p:nvSpPr>
          <p:cNvPr id="3" name="TextBox 2">
            <a:extLst>
              <a:ext uri="{FF2B5EF4-FFF2-40B4-BE49-F238E27FC236}">
                <a16:creationId xmlns:a16="http://schemas.microsoft.com/office/drawing/2014/main" id="{86349ED7-8D88-DF0A-5FB6-DB243432FEB4}"/>
              </a:ext>
            </a:extLst>
          </p:cNvPr>
          <p:cNvSpPr txBox="1"/>
          <p:nvPr/>
        </p:nvSpPr>
        <p:spPr>
          <a:xfrm>
            <a:off x="1937853" y="3987685"/>
            <a:ext cx="597280" cy="200055"/>
          </a:xfrm>
          <a:prstGeom prst="rect">
            <a:avLst/>
          </a:prstGeom>
          <a:solidFill>
            <a:schemeClr val="bg1"/>
          </a:solidFill>
        </p:spPr>
        <p:txBody>
          <a:bodyPr wrap="square" rtlCol="0">
            <a:spAutoFit/>
          </a:bodyPr>
          <a:lstStyle/>
          <a:p>
            <a:r>
              <a:rPr lang="en-US" sz="700"/>
              <a:t>xx-xx-xx</a:t>
            </a:r>
          </a:p>
        </p:txBody>
      </p:sp>
    </p:spTree>
    <p:extLst>
      <p:ext uri="{BB962C8B-B14F-4D97-AF65-F5344CB8AC3E}">
        <p14:creationId xmlns:p14="http://schemas.microsoft.com/office/powerpoint/2010/main" val="3187699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FBCFC-DC77-4EA5-8477-6C1DB4F98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D1922-8D70-5C7E-91E4-5855525AAE0B}"/>
              </a:ext>
            </a:extLst>
          </p:cNvPr>
          <p:cNvSpPr>
            <a:spLocks noGrp="1"/>
          </p:cNvSpPr>
          <p:nvPr>
            <p:ph type="title"/>
          </p:nvPr>
        </p:nvSpPr>
        <p:spPr>
          <a:xfrm>
            <a:off x="1422400" y="574503"/>
            <a:ext cx="9495819" cy="868823"/>
          </a:xfrm>
        </p:spPr>
        <p:txBody>
          <a:bodyPr vert="horz" lIns="91440" tIns="45720" rIns="91440" bIns="45720" rtlCol="0" anchor="ctr">
            <a:normAutofit/>
          </a:bodyPr>
          <a:lstStyle/>
          <a:p>
            <a:pPr algn="ctr"/>
            <a:r>
              <a:rPr lang="en-US" kern="1200">
                <a:solidFill>
                  <a:schemeClr val="tx1"/>
                </a:solidFill>
                <a:latin typeface="+mj-lt"/>
                <a:ea typeface="+mj-ea"/>
                <a:cs typeface="+mj-cs"/>
              </a:rPr>
              <a:t>Webinar Compliance Status</a:t>
            </a:r>
          </a:p>
        </p:txBody>
      </p:sp>
      <p:pic>
        <p:nvPicPr>
          <p:cNvPr id="5" name="Picture 4" descr="A white background with black text&#10;&#10;Description automatically generated">
            <a:extLst>
              <a:ext uri="{FF2B5EF4-FFF2-40B4-BE49-F238E27FC236}">
                <a16:creationId xmlns:a16="http://schemas.microsoft.com/office/drawing/2014/main" id="{6E1505C5-A1D5-E90C-B783-9184ADAD68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5572" y="3110908"/>
            <a:ext cx="11420856" cy="2153664"/>
          </a:xfrm>
          <a:prstGeom prst="rect">
            <a:avLst/>
          </a:prstGeom>
        </p:spPr>
      </p:pic>
      <p:sp>
        <p:nvSpPr>
          <p:cNvPr id="3" name="TextBox 2">
            <a:extLst>
              <a:ext uri="{FF2B5EF4-FFF2-40B4-BE49-F238E27FC236}">
                <a16:creationId xmlns:a16="http://schemas.microsoft.com/office/drawing/2014/main" id="{5FC5BAFF-1E46-D579-6AFB-9450CF8A3ECE}"/>
              </a:ext>
            </a:extLst>
          </p:cNvPr>
          <p:cNvSpPr txBox="1"/>
          <p:nvPr/>
        </p:nvSpPr>
        <p:spPr>
          <a:xfrm>
            <a:off x="1273781" y="3648287"/>
            <a:ext cx="1765612" cy="338554"/>
          </a:xfrm>
          <a:prstGeom prst="rect">
            <a:avLst/>
          </a:prstGeom>
          <a:solidFill>
            <a:schemeClr val="bg1"/>
          </a:solidFill>
        </p:spPr>
        <p:txBody>
          <a:bodyPr wrap="none" rtlCol="0">
            <a:spAutoFit/>
          </a:bodyPr>
          <a:lstStyle/>
          <a:p>
            <a:r>
              <a:rPr lang="en-US" sz="1600">
                <a:solidFill>
                  <a:schemeClr val="tx2">
                    <a:lumMod val="50000"/>
                    <a:lumOff val="50000"/>
                  </a:schemeClr>
                </a:solidFill>
              </a:rPr>
              <a:t>Fall 2024 Webinar</a:t>
            </a:r>
          </a:p>
        </p:txBody>
      </p:sp>
      <p:sp>
        <p:nvSpPr>
          <p:cNvPr id="4" name="TextBox 3">
            <a:extLst>
              <a:ext uri="{FF2B5EF4-FFF2-40B4-BE49-F238E27FC236}">
                <a16:creationId xmlns:a16="http://schemas.microsoft.com/office/drawing/2014/main" id="{14545DCD-3808-00A1-FB71-0EB78406295C}"/>
              </a:ext>
            </a:extLst>
          </p:cNvPr>
          <p:cNvSpPr txBox="1"/>
          <p:nvPr/>
        </p:nvSpPr>
        <p:spPr>
          <a:xfrm>
            <a:off x="1273781" y="4678326"/>
            <a:ext cx="2739404" cy="338554"/>
          </a:xfrm>
          <a:prstGeom prst="rect">
            <a:avLst/>
          </a:prstGeom>
          <a:solidFill>
            <a:schemeClr val="bg1"/>
          </a:solidFill>
        </p:spPr>
        <p:txBody>
          <a:bodyPr wrap="none" rtlCol="0">
            <a:spAutoFit/>
          </a:bodyPr>
          <a:lstStyle/>
          <a:p>
            <a:r>
              <a:rPr lang="en-US" sz="1600">
                <a:solidFill>
                  <a:schemeClr val="tx2">
                    <a:lumMod val="50000"/>
                    <a:lumOff val="50000"/>
                  </a:schemeClr>
                </a:solidFill>
              </a:rPr>
              <a:t>Fall 2024 Webinar Certificate</a:t>
            </a:r>
          </a:p>
        </p:txBody>
      </p:sp>
      <p:sp>
        <p:nvSpPr>
          <p:cNvPr id="6" name="Up Arrow 5">
            <a:extLst>
              <a:ext uri="{FF2B5EF4-FFF2-40B4-BE49-F238E27FC236}">
                <a16:creationId xmlns:a16="http://schemas.microsoft.com/office/drawing/2014/main" id="{B4D43F97-95F8-FC08-D5CF-0834EFE765F6}"/>
              </a:ext>
            </a:extLst>
          </p:cNvPr>
          <p:cNvSpPr/>
          <p:nvPr/>
        </p:nvSpPr>
        <p:spPr>
          <a:xfrm>
            <a:off x="10433587" y="4286164"/>
            <a:ext cx="484632" cy="978408"/>
          </a:xfrm>
          <a:prstGeom prst="up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5355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Rectangle 47">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8A600D-A375-EAE4-8021-F06C66365910}"/>
              </a:ext>
            </a:extLst>
          </p:cNvPr>
          <p:cNvSpPr>
            <a:spLocks noGrp="1"/>
          </p:cNvSpPr>
          <p:nvPr>
            <p:ph type="title"/>
          </p:nvPr>
        </p:nvSpPr>
        <p:spPr>
          <a:xfrm>
            <a:off x="2103121" y="310343"/>
            <a:ext cx="7985759" cy="868823"/>
          </a:xfrm>
        </p:spPr>
        <p:txBody>
          <a:bodyPr vert="horz" lIns="91440" tIns="45720" rIns="91440" bIns="45720" rtlCol="0" anchor="ctr">
            <a:normAutofit fontScale="90000"/>
          </a:bodyPr>
          <a:lstStyle/>
          <a:p>
            <a:pPr algn="ctr"/>
            <a:r>
              <a:rPr lang="en-US" sz="4000" kern="1200">
                <a:solidFill>
                  <a:schemeClr val="tx1"/>
                </a:solidFill>
                <a:latin typeface="+mj-lt"/>
                <a:ea typeface="+mj-ea"/>
                <a:cs typeface="+mj-cs"/>
              </a:rPr>
              <a:t>Rewatching the Required MAP Webinar </a:t>
            </a:r>
          </a:p>
        </p:txBody>
      </p:sp>
      <p:sp>
        <p:nvSpPr>
          <p:cNvPr id="49" name="Rectangle: Rounded Corners 48">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Content Placeholder 4">
            <a:extLst>
              <a:ext uri="{FF2B5EF4-FFF2-40B4-BE49-F238E27FC236}">
                <a16:creationId xmlns:a16="http://schemas.microsoft.com/office/drawing/2014/main" id="{A90A2A22-EF79-F31F-5DD7-342B822C5D87}"/>
              </a:ext>
            </a:extLst>
          </p:cNvPr>
          <p:cNvPicPr>
            <a:picLocks noGrp="1" noChangeAspect="1"/>
          </p:cNvPicPr>
          <p:nvPr>
            <p:ph idx="1"/>
          </p:nvPr>
        </p:nvPicPr>
        <p:blipFill>
          <a:blip r:embed="rId3"/>
          <a:stretch>
            <a:fillRect/>
          </a:stretch>
        </p:blipFill>
        <p:spPr>
          <a:xfrm>
            <a:off x="385572" y="2203366"/>
            <a:ext cx="11420856" cy="3968747"/>
          </a:xfrm>
          <a:prstGeom prst="rect">
            <a:avLst/>
          </a:prstGeom>
        </p:spPr>
      </p:pic>
      <p:pic>
        <p:nvPicPr>
          <p:cNvPr id="4" name="Picture 3">
            <a:extLst>
              <a:ext uri="{FF2B5EF4-FFF2-40B4-BE49-F238E27FC236}">
                <a16:creationId xmlns:a16="http://schemas.microsoft.com/office/drawing/2014/main" id="{D81BBAE2-82AB-9319-48B6-852BD8393EBB}"/>
              </a:ext>
            </a:extLst>
          </p:cNvPr>
          <p:cNvPicPr>
            <a:picLocks noChangeAspect="1"/>
          </p:cNvPicPr>
          <p:nvPr/>
        </p:nvPicPr>
        <p:blipFill>
          <a:blip r:embed="rId4"/>
          <a:stretch>
            <a:fillRect/>
          </a:stretch>
        </p:blipFill>
        <p:spPr>
          <a:xfrm>
            <a:off x="1333562" y="5197033"/>
            <a:ext cx="2023018" cy="449559"/>
          </a:xfrm>
          <a:prstGeom prst="rect">
            <a:avLst/>
          </a:prstGeom>
          <a:ln>
            <a:solidFill>
              <a:schemeClr val="accent1"/>
            </a:solidFill>
          </a:ln>
        </p:spPr>
      </p:pic>
    </p:spTree>
    <p:extLst>
      <p:ext uri="{BB962C8B-B14F-4D97-AF65-F5344CB8AC3E}">
        <p14:creationId xmlns:p14="http://schemas.microsoft.com/office/powerpoint/2010/main" val="600764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0C6DFF-6876-ECCB-410D-A63EB34C6679}"/>
              </a:ext>
            </a:extLst>
          </p:cNvPr>
          <p:cNvSpPr>
            <a:spLocks noGrp="1"/>
          </p:cNvSpPr>
          <p:nvPr>
            <p:ph type="title"/>
          </p:nvPr>
        </p:nvSpPr>
        <p:spPr>
          <a:xfrm>
            <a:off x="1115568" y="548640"/>
            <a:ext cx="10168128" cy="1179576"/>
          </a:xfrm>
        </p:spPr>
        <p:txBody>
          <a:bodyPr>
            <a:normAutofit/>
          </a:bodyPr>
          <a:lstStyle/>
          <a:p>
            <a:r>
              <a:rPr lang="en-US" sz="5400"/>
              <a:t>Archived Webinars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1D0F8F2-1C1A-B666-FC1F-050CEDA28D46}"/>
              </a:ext>
            </a:extLst>
          </p:cNvPr>
          <p:cNvSpPr>
            <a:spLocks noGrp="1"/>
          </p:cNvSpPr>
          <p:nvPr>
            <p:ph idx="1"/>
          </p:nvPr>
        </p:nvSpPr>
        <p:spPr>
          <a:xfrm>
            <a:off x="1115568" y="2481943"/>
            <a:ext cx="10168128" cy="3695020"/>
          </a:xfrm>
        </p:spPr>
        <p:txBody>
          <a:bodyPr>
            <a:normAutofit/>
          </a:bodyPr>
          <a:lstStyle/>
          <a:p>
            <a:r>
              <a:rPr lang="en-US" sz="3200"/>
              <a:t>Removed from </a:t>
            </a:r>
            <a:r>
              <a:rPr lang="en-US" sz="3200" i="1"/>
              <a:t>Required MAP Trainer Webinars </a:t>
            </a:r>
            <a:r>
              <a:rPr lang="en-US" sz="3200"/>
              <a:t>Course</a:t>
            </a:r>
          </a:p>
          <a:p>
            <a:pPr lvl="1">
              <a:buClr>
                <a:schemeClr val="tx1"/>
              </a:buClr>
              <a:buSzPct val="75000"/>
              <a:buFont typeface="Courier New" panose="02070309020205020404" pitchFamily="49" charset="0"/>
              <a:buChar char="o"/>
            </a:pPr>
            <a:r>
              <a:rPr lang="en-US" sz="2800"/>
              <a:t>After Viewing Period Ends</a:t>
            </a:r>
            <a:endParaRPr lang="en-US" sz="2200"/>
          </a:p>
          <a:p>
            <a:r>
              <a:rPr lang="en-US" sz="3200"/>
              <a:t>Posted on </a:t>
            </a:r>
            <a:r>
              <a:rPr lang="en-US" sz="3200">
                <a:solidFill>
                  <a:schemeClr val="accent6"/>
                </a:solidFill>
                <a:hlinkClick r:id="rId3">
                  <a:extLst>
                    <a:ext uri="{A12FA001-AC4F-418D-AE19-62706E023703}">
                      <ahyp:hlinkClr xmlns:ahyp="http://schemas.microsoft.com/office/drawing/2018/hyperlinkcolor" val="tx"/>
                    </a:ext>
                  </a:extLst>
                </a:hlinkClick>
              </a:rPr>
              <a:t>www.mapmass.com</a:t>
            </a:r>
            <a:r>
              <a:rPr lang="en-US" sz="3200">
                <a:solidFill>
                  <a:schemeClr val="accent6"/>
                </a:solidFill>
              </a:rPr>
              <a:t>  </a:t>
            </a:r>
          </a:p>
          <a:p>
            <a:pPr lvl="1">
              <a:buClr>
                <a:schemeClr val="tx1"/>
              </a:buClr>
              <a:buSzPct val="75000"/>
              <a:buFont typeface="Courier New" panose="02070309020205020404" pitchFamily="49" charset="0"/>
              <a:buChar char="o"/>
            </a:pPr>
            <a:r>
              <a:rPr lang="en-US" sz="2800"/>
              <a:t>MAP Training Resources Section</a:t>
            </a:r>
          </a:p>
          <a:p>
            <a:pPr lvl="1">
              <a:buClr>
                <a:srgbClr val="000000"/>
              </a:buClr>
              <a:buSzPct val="75000"/>
              <a:buFont typeface="Courier New" panose="02070309020205020404" pitchFamily="49" charset="0"/>
              <a:buChar char="o"/>
            </a:pPr>
            <a:r>
              <a:rPr lang="en-US" sz="2800"/>
              <a:t>Not 'Locked'</a:t>
            </a:r>
          </a:p>
          <a:p>
            <a:pPr lvl="2">
              <a:buClr>
                <a:srgbClr val="000000"/>
              </a:buClr>
              <a:buSzPct val="75000"/>
              <a:buFont typeface="Wingdings" panose="02070309020205020404" pitchFamily="49" charset="0"/>
              <a:buChar char="§"/>
            </a:pPr>
            <a:r>
              <a:rPr lang="en-US" sz="2400"/>
              <a:t>Anyone can Access</a:t>
            </a:r>
          </a:p>
          <a:p>
            <a:pPr lvl="1">
              <a:buClr>
                <a:srgbClr val="000000"/>
              </a:buClr>
              <a:buSzPct val="75000"/>
              <a:buFont typeface="Courier New" panose="02070309020205020404" pitchFamily="49" charset="0"/>
              <a:buChar char="o"/>
            </a:pPr>
            <a:endParaRPr lang="en-US" sz="2200"/>
          </a:p>
          <a:p>
            <a:endParaRPr lang="en-US" sz="2200" i="1"/>
          </a:p>
        </p:txBody>
      </p:sp>
    </p:spTree>
    <p:extLst>
      <p:ext uri="{BB962C8B-B14F-4D97-AF65-F5344CB8AC3E}">
        <p14:creationId xmlns:p14="http://schemas.microsoft.com/office/powerpoint/2010/main" val="3347729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08B7024-0644-624E-5FFB-FC6946EB281A}"/>
              </a:ext>
            </a:extLst>
          </p:cNvPr>
          <p:cNvSpPr>
            <a:spLocks noGrp="1"/>
          </p:cNvSpPr>
          <p:nvPr>
            <p:ph type="title"/>
          </p:nvPr>
        </p:nvSpPr>
        <p:spPr>
          <a:xfrm>
            <a:off x="987689" y="3071183"/>
            <a:ext cx="9910296" cy="2590027"/>
          </a:xfrm>
        </p:spPr>
        <p:txBody>
          <a:bodyPr vert="horz" lIns="91440" tIns="45720" rIns="91440" bIns="45720" rtlCol="0" anchor="t">
            <a:normAutofit/>
          </a:bodyPr>
          <a:lstStyle/>
          <a:p>
            <a:r>
              <a:rPr lang="en-US" kern="1200">
                <a:solidFill>
                  <a:schemeClr val="tx1"/>
                </a:solidFill>
                <a:latin typeface="+mj-lt"/>
                <a:ea typeface="+mj-ea"/>
                <a:cs typeface="+mj-cs"/>
              </a:rPr>
              <a:t>MAP Training</a:t>
            </a:r>
          </a:p>
        </p:txBody>
      </p:sp>
      <p:sp>
        <p:nvSpPr>
          <p:cNvPr id="5" name="Text Placeholder 4">
            <a:extLst>
              <a:ext uri="{FF2B5EF4-FFF2-40B4-BE49-F238E27FC236}">
                <a16:creationId xmlns:a16="http://schemas.microsoft.com/office/drawing/2014/main" id="{9DB5547E-9D71-BA68-0BE4-BE2B237648A9}"/>
              </a:ext>
            </a:extLst>
          </p:cNvPr>
          <p:cNvSpPr>
            <a:spLocks noGrp="1"/>
          </p:cNvSpPr>
          <p:nvPr>
            <p:ph type="body" idx="1"/>
          </p:nvPr>
        </p:nvSpPr>
        <p:spPr>
          <a:xfrm>
            <a:off x="987688" y="1553518"/>
            <a:ext cx="9910295" cy="1281733"/>
          </a:xfrm>
        </p:spPr>
        <p:txBody>
          <a:bodyPr vert="horz" lIns="91440" tIns="45720" rIns="91440" bIns="45720" rtlCol="0" anchor="b">
            <a:normAutofit/>
          </a:bodyPr>
          <a:lstStyle/>
          <a:p>
            <a:r>
              <a:rPr lang="en-US" sz="4000" kern="1200">
                <a:solidFill>
                  <a:schemeClr val="tx1"/>
                </a:solidFill>
                <a:latin typeface="+mn-lt"/>
                <a:ea typeface="+mn-ea"/>
                <a:cs typeface="+mn-cs"/>
              </a:rPr>
              <a:t>What’s New</a:t>
            </a:r>
          </a:p>
        </p:txBody>
      </p:sp>
      <p:sp>
        <p:nvSpPr>
          <p:cNvPr id="29" name="Rectangle 28">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027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BEB22-0028-0A0C-B089-1CAA50962D32}"/>
              </a:ext>
            </a:extLst>
          </p:cNvPr>
          <p:cNvSpPr>
            <a:spLocks noGrp="1"/>
          </p:cNvSpPr>
          <p:nvPr>
            <p:ph type="ctrTitle"/>
          </p:nvPr>
        </p:nvSpPr>
        <p:spPr>
          <a:xfrm>
            <a:off x="987689" y="3071183"/>
            <a:ext cx="9910296" cy="2590027"/>
          </a:xfrm>
        </p:spPr>
        <p:txBody>
          <a:bodyPr anchor="t">
            <a:normAutofit/>
          </a:bodyPr>
          <a:lstStyle/>
          <a:p>
            <a:pPr algn="l"/>
            <a:r>
              <a:rPr lang="en-US" sz="8000"/>
              <a:t>MAP Trainer  Resources</a:t>
            </a:r>
          </a:p>
        </p:txBody>
      </p:sp>
      <p:sp>
        <p:nvSpPr>
          <p:cNvPr id="3" name="Subtitle 2">
            <a:extLst>
              <a:ext uri="{FF2B5EF4-FFF2-40B4-BE49-F238E27FC236}">
                <a16:creationId xmlns:a16="http://schemas.microsoft.com/office/drawing/2014/main" id="{6E999265-F0EF-EDBF-4A7F-9BECF97C5317}"/>
              </a:ext>
            </a:extLst>
          </p:cNvPr>
          <p:cNvSpPr>
            <a:spLocks noGrp="1"/>
          </p:cNvSpPr>
          <p:nvPr>
            <p:ph type="subTitle" idx="1"/>
          </p:nvPr>
        </p:nvSpPr>
        <p:spPr>
          <a:xfrm>
            <a:off x="987688" y="1553518"/>
            <a:ext cx="9910295" cy="1281733"/>
          </a:xfrm>
        </p:spPr>
        <p:txBody>
          <a:bodyPr anchor="b">
            <a:normAutofit fontScale="25000" lnSpcReduction="20000"/>
          </a:bodyPr>
          <a:lstStyle/>
          <a:p>
            <a:pPr algn="l"/>
            <a:endParaRPr lang="en-US">
              <a:solidFill>
                <a:srgbClr val="467886"/>
              </a:solidFill>
              <a:hlinkClick r:id="rId3">
                <a:extLst>
                  <a:ext uri="{A12FA001-AC4F-418D-AE19-62706E023703}">
                    <ahyp:hlinkClr xmlns:ahyp="http://schemas.microsoft.com/office/drawing/2018/hyperlinkcolor" val="tx"/>
                  </a:ext>
                </a:extLst>
              </a:hlinkClick>
            </a:endParaRPr>
          </a:p>
          <a:p>
            <a:pPr algn="l"/>
            <a:endParaRPr lang="en-US">
              <a:solidFill>
                <a:srgbClr val="467886"/>
              </a:solidFill>
              <a:hlinkClick r:id="rId3">
                <a:extLst>
                  <a:ext uri="{A12FA001-AC4F-418D-AE19-62706E023703}">
                    <ahyp:hlinkClr xmlns:ahyp="http://schemas.microsoft.com/office/drawing/2018/hyperlinkcolor" val="tx"/>
                  </a:ext>
                </a:extLst>
              </a:hlinkClick>
            </a:endParaRPr>
          </a:p>
          <a:p>
            <a:pPr algn="l"/>
            <a:endParaRPr lang="en-US">
              <a:solidFill>
                <a:srgbClr val="467886"/>
              </a:solidFill>
              <a:hlinkClick r:id="rId3">
                <a:extLst>
                  <a:ext uri="{A12FA001-AC4F-418D-AE19-62706E023703}">
                    <ahyp:hlinkClr xmlns:ahyp="http://schemas.microsoft.com/office/drawing/2018/hyperlinkcolor" val="tx"/>
                  </a:ext>
                </a:extLst>
              </a:hlinkClick>
            </a:endParaRPr>
          </a:p>
          <a:p>
            <a:pPr algn="l"/>
            <a:endParaRPr lang="en-US">
              <a:solidFill>
                <a:srgbClr val="467886"/>
              </a:solidFill>
              <a:hlinkClick r:id="rId3">
                <a:extLst>
                  <a:ext uri="{A12FA001-AC4F-418D-AE19-62706E023703}">
                    <ahyp:hlinkClr xmlns:ahyp="http://schemas.microsoft.com/office/drawing/2018/hyperlinkcolor" val="tx"/>
                  </a:ext>
                </a:extLst>
              </a:hlinkClick>
            </a:endParaRPr>
          </a:p>
          <a:p>
            <a:pPr algn="l"/>
            <a:r>
              <a:rPr lang="en-US" sz="12800">
                <a:solidFill>
                  <a:schemeClr val="accent6"/>
                </a:solidFill>
                <a:hlinkClick r:id="rId3">
                  <a:extLst>
                    <a:ext uri="{A12FA001-AC4F-418D-AE19-62706E023703}">
                      <ahyp:hlinkClr xmlns:ahyp="http://schemas.microsoft.com/office/drawing/2018/hyperlinkcolor" val="tx"/>
                    </a:ext>
                  </a:extLst>
                </a:hlinkClick>
              </a:rPr>
              <a:t>www.mapmass.com</a:t>
            </a:r>
            <a:endParaRPr lang="en-US" sz="12800">
              <a:solidFill>
                <a:schemeClr val="accent6"/>
              </a:solidFill>
            </a:endParaRPr>
          </a:p>
          <a:p>
            <a:pPr algn="l"/>
            <a:endParaRPr lang="en-US">
              <a:solidFill>
                <a:schemeClr val="accent6"/>
              </a:solidFill>
            </a:endParaRPr>
          </a:p>
          <a:p>
            <a:pPr algn="l"/>
            <a:endParaRPr lang="en-US"/>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5740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3CB1E7-69B3-866C-2333-467D7BFDB708}"/>
              </a:ext>
            </a:extLst>
          </p:cNvPr>
          <p:cNvSpPr>
            <a:spLocks noGrp="1"/>
          </p:cNvSpPr>
          <p:nvPr>
            <p:ph type="title"/>
          </p:nvPr>
        </p:nvSpPr>
        <p:spPr>
          <a:xfrm>
            <a:off x="645064" y="525982"/>
            <a:ext cx="4282983" cy="1200361"/>
          </a:xfrm>
        </p:spPr>
        <p:txBody>
          <a:bodyPr anchor="b">
            <a:normAutofit/>
          </a:bodyPr>
          <a:lstStyle/>
          <a:p>
            <a:r>
              <a:rPr lang="en-US" sz="5400"/>
              <a:t>Resources</a:t>
            </a:r>
          </a:p>
        </p:txBody>
      </p:sp>
      <p:sp>
        <p:nvSpPr>
          <p:cNvPr id="30" name="Rectangle 29">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7">
            <a:extLst>
              <a:ext uri="{FF2B5EF4-FFF2-40B4-BE49-F238E27FC236}">
                <a16:creationId xmlns:a16="http://schemas.microsoft.com/office/drawing/2014/main" id="{2E636483-4655-A74F-6E71-A95E74399E67}"/>
              </a:ext>
            </a:extLst>
          </p:cNvPr>
          <p:cNvSpPr>
            <a:spLocks noGrp="1"/>
          </p:cNvSpPr>
          <p:nvPr>
            <p:ph idx="1"/>
          </p:nvPr>
        </p:nvSpPr>
        <p:spPr>
          <a:xfrm>
            <a:off x="645066" y="2031101"/>
            <a:ext cx="4631472" cy="3511943"/>
          </a:xfrm>
        </p:spPr>
        <p:txBody>
          <a:bodyPr anchor="ctr">
            <a:normAutofit/>
          </a:bodyPr>
          <a:lstStyle/>
          <a:p>
            <a:r>
              <a:rPr lang="en-US" sz="3200"/>
              <a:t>MAP Training Resources</a:t>
            </a:r>
          </a:p>
          <a:p>
            <a:r>
              <a:rPr lang="en-US" sz="3200"/>
              <a:t>Course Resources</a:t>
            </a:r>
          </a:p>
          <a:p>
            <a:pPr lvl="1">
              <a:buSzPct val="75000"/>
              <a:buFont typeface="Courier New" panose="02070309020205020404" pitchFamily="49" charset="0"/>
              <a:buChar char="o"/>
            </a:pPr>
            <a:r>
              <a:rPr lang="en-US"/>
              <a:t>MAP Trainers</a:t>
            </a:r>
          </a:p>
          <a:p>
            <a:pPr lvl="1">
              <a:buSzPct val="75000"/>
              <a:buFont typeface="Courier New" panose="02070309020205020404" pitchFamily="49" charset="0"/>
              <a:buChar char="o"/>
            </a:pPr>
            <a:r>
              <a:rPr lang="en-US"/>
              <a:t>Course Supporters</a:t>
            </a:r>
          </a:p>
          <a:p>
            <a:r>
              <a:rPr lang="en-US" sz="3200"/>
              <a:t>Student Resources</a:t>
            </a:r>
          </a:p>
        </p:txBody>
      </p:sp>
      <p:sp>
        <p:nvSpPr>
          <p:cNvPr id="32" name="Rectangle 31">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10;&#10;Description automatically generated">
            <a:extLst>
              <a:ext uri="{FF2B5EF4-FFF2-40B4-BE49-F238E27FC236}">
                <a16:creationId xmlns:a16="http://schemas.microsoft.com/office/drawing/2014/main" id="{529145D0-ECEF-9F88-7A63-D1428FBD5C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7738" y="1596019"/>
            <a:ext cx="5628018" cy="3433091"/>
          </a:xfrm>
          <a:prstGeom prst="rect">
            <a:avLst/>
          </a:prstGeom>
          <a:ln>
            <a:solidFill>
              <a:schemeClr val="tx1"/>
            </a:solidFill>
          </a:ln>
        </p:spPr>
      </p:pic>
    </p:spTree>
    <p:extLst>
      <p:ext uri="{BB962C8B-B14F-4D97-AF65-F5344CB8AC3E}">
        <p14:creationId xmlns:p14="http://schemas.microsoft.com/office/powerpoint/2010/main" val="1813689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86776139-B094-EA41-EFC3-920B5429F3C4}"/>
              </a:ext>
            </a:extLst>
          </p:cNvPr>
          <p:cNvSpPr>
            <a:spLocks noGrp="1"/>
          </p:cNvSpPr>
          <p:nvPr>
            <p:ph type="title"/>
          </p:nvPr>
        </p:nvSpPr>
        <p:spPr>
          <a:xfrm>
            <a:off x="556532" y="643467"/>
            <a:ext cx="11210925" cy="744836"/>
          </a:xfrm>
        </p:spPr>
        <p:txBody>
          <a:bodyPr vert="horz" lIns="91440" tIns="45720" rIns="91440" bIns="45720" rtlCol="0">
            <a:normAutofit/>
          </a:bodyPr>
          <a:lstStyle/>
          <a:p>
            <a:pPr algn="ctr"/>
            <a:r>
              <a:rPr lang="en-US" sz="3200">
                <a:solidFill>
                  <a:schemeClr val="bg1"/>
                </a:solidFill>
              </a:rPr>
              <a:t>MAP Trainer Tool Kit</a:t>
            </a:r>
          </a:p>
        </p:txBody>
      </p:sp>
      <p:pic>
        <p:nvPicPr>
          <p:cNvPr id="2" name="Picture 1">
            <a:extLst>
              <a:ext uri="{FF2B5EF4-FFF2-40B4-BE49-F238E27FC236}">
                <a16:creationId xmlns:a16="http://schemas.microsoft.com/office/drawing/2014/main" id="{44C35D28-926C-E814-EBD8-7BFE16EB79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8710" y="1675227"/>
            <a:ext cx="9154580" cy="4394199"/>
          </a:xfrm>
          <a:prstGeom prst="rect">
            <a:avLst/>
          </a:prstGeom>
          <a:ln>
            <a:solidFill>
              <a:schemeClr val="tx1"/>
            </a:solidFill>
          </a:ln>
        </p:spPr>
      </p:pic>
    </p:spTree>
    <p:extLst>
      <p:ext uri="{BB962C8B-B14F-4D97-AF65-F5344CB8AC3E}">
        <p14:creationId xmlns:p14="http://schemas.microsoft.com/office/powerpoint/2010/main" val="2631662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814443-5761-3499-F5D0-7BF49BD43AD9}"/>
              </a:ext>
            </a:extLst>
          </p:cNvPr>
          <p:cNvSpPr>
            <a:spLocks noGrp="1"/>
          </p:cNvSpPr>
          <p:nvPr>
            <p:ph type="title"/>
          </p:nvPr>
        </p:nvSpPr>
        <p:spPr>
          <a:xfrm>
            <a:off x="1115568" y="548640"/>
            <a:ext cx="10168128" cy="1179576"/>
          </a:xfrm>
        </p:spPr>
        <p:txBody>
          <a:bodyPr>
            <a:normAutofit/>
          </a:bodyPr>
          <a:lstStyle/>
          <a:p>
            <a:r>
              <a:rPr lang="en-US" sz="5400"/>
              <a:t>Other Resources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C3FFD28-DF5A-5D30-10C0-F6944FEFC5E2}"/>
              </a:ext>
            </a:extLst>
          </p:cNvPr>
          <p:cNvSpPr>
            <a:spLocks noGrp="1"/>
          </p:cNvSpPr>
          <p:nvPr>
            <p:ph idx="1"/>
          </p:nvPr>
        </p:nvSpPr>
        <p:spPr>
          <a:xfrm>
            <a:off x="1115568" y="2481943"/>
            <a:ext cx="10168128" cy="3695020"/>
          </a:xfrm>
        </p:spPr>
        <p:txBody>
          <a:bodyPr>
            <a:normAutofit/>
          </a:bodyPr>
          <a:lstStyle/>
          <a:p>
            <a:pPr marR="0">
              <a:spcBef>
                <a:spcPts val="0"/>
              </a:spcBef>
              <a:spcAft>
                <a:spcPts val="0"/>
              </a:spcAft>
            </a:pPr>
            <a:r>
              <a:rPr lang="en-US" sz="3200">
                <a:effectLst/>
                <a:latin typeface="Aptos" panose="020B0004020202020204" pitchFamily="34" charset="0"/>
                <a:ea typeface="Times New Roman" panose="02020603050405020304" pitchFamily="18" charset="0"/>
                <a:cs typeface="Aptos" panose="020B0004020202020204" pitchFamily="34" charset="0"/>
              </a:rPr>
              <a:t>Agency Specific MAP Coordinators</a:t>
            </a:r>
          </a:p>
          <a:p>
            <a:pPr lvl="1">
              <a:spcBef>
                <a:spcPts val="0"/>
              </a:spcBef>
              <a:buSzPct val="75000"/>
              <a:buFont typeface="Courier New" panose="02070309020205020404" pitchFamily="49" charset="0"/>
              <a:buChar char="o"/>
            </a:pPr>
            <a:r>
              <a:rPr lang="en-US" sz="2800">
                <a:effectLst/>
                <a:latin typeface="Aptos" panose="020B0004020202020204" pitchFamily="34" charset="0"/>
                <a:ea typeface="Times New Roman" panose="02020603050405020304" pitchFamily="18" charset="0"/>
                <a:cs typeface="Aptos" panose="020B0004020202020204" pitchFamily="34" charset="0"/>
              </a:rPr>
              <a:t>DDS</a:t>
            </a:r>
            <a:endParaRPr lang="en-US" sz="2800">
              <a:latin typeface="Aptos" panose="020B0004020202020204" pitchFamily="34" charset="0"/>
              <a:ea typeface="Times New Roman" panose="02020603050405020304" pitchFamily="18" charset="0"/>
              <a:cs typeface="Aptos" panose="020B0004020202020204" pitchFamily="34" charset="0"/>
            </a:endParaRPr>
          </a:p>
          <a:p>
            <a:pPr lvl="1">
              <a:spcBef>
                <a:spcPts val="0"/>
              </a:spcBef>
              <a:buSzPct val="75000"/>
              <a:buFont typeface="Courier New" panose="02070309020205020404" pitchFamily="49" charset="0"/>
              <a:buChar char="o"/>
            </a:pPr>
            <a:r>
              <a:rPr lang="en-US" sz="2800">
                <a:effectLst/>
                <a:latin typeface="Aptos" panose="020B0004020202020204" pitchFamily="34" charset="0"/>
                <a:ea typeface="Times New Roman" panose="02020603050405020304" pitchFamily="18" charset="0"/>
                <a:cs typeface="Aptos" panose="020B0004020202020204" pitchFamily="34" charset="0"/>
              </a:rPr>
              <a:t>DMH</a:t>
            </a:r>
            <a:endParaRPr lang="en-US" sz="2800">
              <a:latin typeface="Aptos" panose="020B0004020202020204" pitchFamily="34" charset="0"/>
              <a:ea typeface="Times New Roman" panose="02020603050405020304" pitchFamily="18" charset="0"/>
              <a:cs typeface="Aptos" panose="020B0004020202020204" pitchFamily="34" charset="0"/>
            </a:endParaRPr>
          </a:p>
          <a:p>
            <a:pPr lvl="1">
              <a:spcBef>
                <a:spcPts val="0"/>
              </a:spcBef>
              <a:buSzPct val="75000"/>
              <a:buFont typeface="Courier New" panose="02070309020205020404" pitchFamily="49" charset="0"/>
              <a:buChar char="o"/>
            </a:pPr>
            <a:r>
              <a:rPr lang="en-US" sz="2800" err="1">
                <a:effectLst/>
                <a:latin typeface="Aptos" panose="020B0004020202020204" pitchFamily="34" charset="0"/>
                <a:ea typeface="Times New Roman" panose="02020603050405020304" pitchFamily="18" charset="0"/>
                <a:cs typeface="Aptos" panose="020B0004020202020204" pitchFamily="34" charset="0"/>
              </a:rPr>
              <a:t>MassAbility</a:t>
            </a:r>
            <a:endParaRPr lang="en-US" sz="2800">
              <a:latin typeface="Aptos" panose="020B0004020202020204" pitchFamily="34" charset="0"/>
              <a:ea typeface="Times New Roman" panose="02020603050405020304" pitchFamily="18" charset="0"/>
              <a:cs typeface="Aptos" panose="020B0004020202020204" pitchFamily="34" charset="0"/>
            </a:endParaRPr>
          </a:p>
          <a:p>
            <a:pPr lvl="1">
              <a:spcBef>
                <a:spcPts val="0"/>
              </a:spcBef>
              <a:buSzPct val="75000"/>
              <a:buFont typeface="Courier New" panose="02070309020205020404" pitchFamily="49" charset="0"/>
              <a:buChar char="o"/>
            </a:pPr>
            <a:r>
              <a:rPr lang="en-US" sz="2800">
                <a:effectLst/>
                <a:latin typeface="Aptos" panose="020B0004020202020204" pitchFamily="34" charset="0"/>
                <a:ea typeface="Times New Roman" panose="02020603050405020304" pitchFamily="18" charset="0"/>
                <a:cs typeface="Aptos" panose="020B0004020202020204" pitchFamily="34" charset="0"/>
              </a:rPr>
              <a:t>DCF</a:t>
            </a:r>
            <a:r>
              <a:rPr lang="en-US" sz="2200">
                <a:latin typeface="Aptos" panose="020B0004020202020204" pitchFamily="34" charset="0"/>
                <a:ea typeface="Times New Roman" panose="02020603050405020304" pitchFamily="18" charset="0"/>
                <a:cs typeface="Aptos" panose="020B0004020202020204" pitchFamily="34" charset="0"/>
              </a:rPr>
              <a:t>	</a:t>
            </a:r>
          </a:p>
          <a:p>
            <a:pPr marL="0" indent="0">
              <a:spcBef>
                <a:spcPts val="0"/>
              </a:spcBef>
              <a:buNone/>
            </a:pPr>
            <a:endParaRPr lang="en-US" sz="320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3200">
              <a:latin typeface="Aptos" panose="020B0004020202020204" pitchFamily="34" charset="0"/>
              <a:ea typeface="Times New Roman" panose="02020603050405020304" pitchFamily="18" charset="0"/>
              <a:cs typeface="Aptos" panose="020B0004020202020204" pitchFamily="34" charset="0"/>
            </a:endParaRPr>
          </a:p>
          <a:p>
            <a:pPr marL="0" marR="0" indent="0">
              <a:spcBef>
                <a:spcPts val="0"/>
              </a:spcBef>
              <a:spcAft>
                <a:spcPts val="0"/>
              </a:spcAft>
              <a:buNone/>
            </a:pPr>
            <a:r>
              <a:rPr lang="en-US" sz="2200" u="sng">
                <a:effectLst/>
                <a:latin typeface="Aptos" panose="020B0004020202020204" pitchFamily="34" charset="0"/>
                <a:ea typeface="Times New Roman" panose="02020603050405020304" pitchFamily="18" charset="0"/>
                <a:cs typeface="Aptos" panose="020B0004020202020204" pitchFamily="34" charset="0"/>
                <a:hlinkClick r:id="rId3"/>
              </a:rPr>
              <a:t>                   </a:t>
            </a:r>
          </a:p>
          <a:p>
            <a:pPr marL="0" indent="0">
              <a:buNone/>
            </a:pPr>
            <a:endParaRPr lang="en-US" sz="2200"/>
          </a:p>
        </p:txBody>
      </p:sp>
    </p:spTree>
    <p:extLst>
      <p:ext uri="{BB962C8B-B14F-4D97-AF65-F5344CB8AC3E}">
        <p14:creationId xmlns:p14="http://schemas.microsoft.com/office/powerpoint/2010/main" val="2618801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6AA2897-4007-9B0F-FDC5-BDDDEE03062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State Agency Name Change</a:t>
            </a:r>
          </a:p>
        </p:txBody>
      </p:sp>
      <p:pic>
        <p:nvPicPr>
          <p:cNvPr id="2" name="Content Placeholder 1">
            <a:extLst>
              <a:ext uri="{FF2B5EF4-FFF2-40B4-BE49-F238E27FC236}">
                <a16:creationId xmlns:a16="http://schemas.microsoft.com/office/drawing/2014/main" id="{F84CF3E6-E2D5-8E94-24C0-E2FFB6F79E5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43467" y="2481931"/>
            <a:ext cx="10905066" cy="2780790"/>
          </a:xfrm>
          <a:prstGeom prst="rect">
            <a:avLst/>
          </a:prstGeom>
        </p:spPr>
      </p:pic>
    </p:spTree>
    <p:extLst>
      <p:ext uri="{BB962C8B-B14F-4D97-AF65-F5344CB8AC3E}">
        <p14:creationId xmlns:p14="http://schemas.microsoft.com/office/powerpoint/2010/main" val="1834020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5B47FA-A4F3-5CF8-E793-5F97C747D5C1}"/>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45C3F5-EEDE-E233-3472-BFEDF4A9FE86}"/>
              </a:ext>
            </a:extLst>
          </p:cNvPr>
          <p:cNvSpPr>
            <a:spLocks noGrp="1"/>
          </p:cNvSpPr>
          <p:nvPr>
            <p:ph type="title"/>
          </p:nvPr>
        </p:nvSpPr>
        <p:spPr>
          <a:xfrm>
            <a:off x="680487" y="2281179"/>
            <a:ext cx="4826212" cy="2800004"/>
          </a:xfrm>
        </p:spPr>
        <p:txBody>
          <a:bodyPr vert="horz" lIns="91440" tIns="45720" rIns="91440" bIns="45720" rtlCol="0" anchor="t">
            <a:normAutofit fontScale="90000"/>
          </a:bodyPr>
          <a:lstStyle/>
          <a:p>
            <a:r>
              <a:rPr lang="en-US" sz="5400" kern="1200">
                <a:solidFill>
                  <a:schemeClr val="tx1"/>
                </a:solidFill>
                <a:latin typeface="+mj-lt"/>
                <a:ea typeface="+mj-ea"/>
                <a:cs typeface="+mj-cs"/>
              </a:rPr>
              <a:t>State Agency  MAP Coordinators contact</a:t>
            </a:r>
          </a:p>
        </p:txBody>
      </p:sp>
      <p:grpSp>
        <p:nvGrpSpPr>
          <p:cNvPr id="21" name="Group 2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website&#10;&#10;Description automatically generated">
            <a:extLst>
              <a:ext uri="{FF2B5EF4-FFF2-40B4-BE49-F238E27FC236}">
                <a16:creationId xmlns:a16="http://schemas.microsoft.com/office/drawing/2014/main" id="{8C36B56F-DBA8-6776-FC9F-AB41B6A8EC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2492" y="1718064"/>
            <a:ext cx="5536001" cy="3363119"/>
          </a:xfrm>
          <a:prstGeom prst="rect">
            <a:avLst/>
          </a:prstGeom>
        </p:spPr>
      </p:pic>
      <p:sp>
        <p:nvSpPr>
          <p:cNvPr id="7" name="Down Arrow 6">
            <a:extLst>
              <a:ext uri="{FF2B5EF4-FFF2-40B4-BE49-F238E27FC236}">
                <a16:creationId xmlns:a16="http://schemas.microsoft.com/office/drawing/2014/main" id="{6D1C1BD9-93F2-8F7C-E1D0-D5B9A2E1C199}"/>
              </a:ext>
            </a:extLst>
          </p:cNvPr>
          <p:cNvSpPr/>
          <p:nvPr/>
        </p:nvSpPr>
        <p:spPr>
          <a:xfrm>
            <a:off x="10213038" y="2171700"/>
            <a:ext cx="484632" cy="978408"/>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319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FAE150-CB30-979B-D123-7C4DC11B2302}"/>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7755341-6B98-4BE9-56B5-20B743FF5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27BACD4-E660-E071-EDA7-F5710C7C8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FF5A172-2C14-AB69-2154-8391449F2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3780663-72DF-4BDD-C950-FE40EE378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A0CB6D6-3753-3FB8-49E3-837CEDE4415E}"/>
              </a:ext>
            </a:extLst>
          </p:cNvPr>
          <p:cNvSpPr>
            <a:spLocks noGrp="1"/>
          </p:cNvSpPr>
          <p:nvPr>
            <p:ph type="title"/>
          </p:nvPr>
        </p:nvSpPr>
        <p:spPr>
          <a:xfrm>
            <a:off x="987689" y="3071183"/>
            <a:ext cx="9910296" cy="2590027"/>
          </a:xfrm>
        </p:spPr>
        <p:txBody>
          <a:bodyPr vert="horz" lIns="91440" tIns="45720" rIns="91440" bIns="45720" rtlCol="0" anchor="t">
            <a:normAutofit/>
          </a:bodyPr>
          <a:lstStyle/>
          <a:p>
            <a:r>
              <a:rPr lang="en-US"/>
              <a:t>Curriculum</a:t>
            </a:r>
            <a:endParaRPr lang="en-US" kern="1200">
              <a:solidFill>
                <a:schemeClr val="tx1"/>
              </a:solidFill>
              <a:latin typeface="+mj-lt"/>
              <a:ea typeface="+mj-ea"/>
              <a:cs typeface="+mj-cs"/>
            </a:endParaRPr>
          </a:p>
        </p:txBody>
      </p:sp>
      <p:sp>
        <p:nvSpPr>
          <p:cNvPr id="5" name="Text Placeholder 4">
            <a:extLst>
              <a:ext uri="{FF2B5EF4-FFF2-40B4-BE49-F238E27FC236}">
                <a16:creationId xmlns:a16="http://schemas.microsoft.com/office/drawing/2014/main" id="{D60B6753-4E68-C3D9-538B-66CB1CF60F17}"/>
              </a:ext>
            </a:extLst>
          </p:cNvPr>
          <p:cNvSpPr>
            <a:spLocks noGrp="1"/>
          </p:cNvSpPr>
          <p:nvPr>
            <p:ph type="body" idx="1"/>
          </p:nvPr>
        </p:nvSpPr>
        <p:spPr>
          <a:xfrm>
            <a:off x="987688" y="1553518"/>
            <a:ext cx="9910295" cy="1281733"/>
          </a:xfrm>
        </p:spPr>
        <p:txBody>
          <a:bodyPr vert="horz" lIns="91440" tIns="45720" rIns="91440" bIns="45720" rtlCol="0" anchor="b">
            <a:normAutofit/>
          </a:bodyPr>
          <a:lstStyle/>
          <a:p>
            <a:r>
              <a:rPr lang="en-US" sz="4000" kern="1200">
                <a:solidFill>
                  <a:schemeClr val="tx1"/>
                </a:solidFill>
                <a:latin typeface="+mn-lt"/>
                <a:ea typeface="+mn-ea"/>
                <a:cs typeface="+mn-cs"/>
              </a:rPr>
              <a:t>Updates</a:t>
            </a:r>
          </a:p>
        </p:txBody>
      </p:sp>
      <p:sp>
        <p:nvSpPr>
          <p:cNvPr id="29" name="Rectangle 28">
            <a:extLst>
              <a:ext uri="{FF2B5EF4-FFF2-40B4-BE49-F238E27FC236}">
                <a16:creationId xmlns:a16="http://schemas.microsoft.com/office/drawing/2014/main" id="{5278BD5C-18DB-3C65-1AD8-5B0439AC4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6632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AE47195D-EC06-4298-8805-0F0D65997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A58AE276-D2A2-62A1-A4F2-96E4C2A7D4E0}"/>
              </a:ext>
            </a:extLst>
          </p:cNvPr>
          <p:cNvSpPr>
            <a:spLocks noGrp="1"/>
          </p:cNvSpPr>
          <p:nvPr>
            <p:ph type="title"/>
          </p:nvPr>
        </p:nvSpPr>
        <p:spPr>
          <a:xfrm>
            <a:off x="9267909" y="2023110"/>
            <a:ext cx="2469624" cy="2846070"/>
          </a:xfrm>
        </p:spPr>
        <p:txBody>
          <a:bodyPr vert="horz" lIns="91440" tIns="45720" rIns="91440" bIns="45720" rtlCol="0" anchor="ctr">
            <a:normAutofit/>
          </a:bodyPr>
          <a:lstStyle/>
          <a:p>
            <a:br>
              <a:rPr lang="en-US" sz="3700">
                <a:highlight>
                  <a:srgbClr val="FFFF00"/>
                </a:highlight>
              </a:rPr>
            </a:br>
            <a:r>
              <a:rPr lang="en-US" sz="3700"/>
              <a:t>Revised</a:t>
            </a:r>
            <a:br>
              <a:rPr lang="en-US" sz="3700"/>
            </a:br>
            <a:r>
              <a:rPr lang="en-US" sz="3700"/>
              <a:t>September 2024</a:t>
            </a:r>
            <a:endParaRPr lang="en-US" sz="3700">
              <a:highlight>
                <a:srgbClr val="FFFF00"/>
              </a:highlight>
            </a:endParaRPr>
          </a:p>
        </p:txBody>
      </p:sp>
      <p:sp>
        <p:nvSpPr>
          <p:cNvPr id="42" name="Rectangle 4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descr="A close-up of a document&#10;&#10;Description automatically generated">
            <a:extLst>
              <a:ext uri="{FF2B5EF4-FFF2-40B4-BE49-F238E27FC236}">
                <a16:creationId xmlns:a16="http://schemas.microsoft.com/office/drawing/2014/main" id="{845B4145-D62B-69BE-7DDF-55080EAE3B62}"/>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269562" y="869385"/>
            <a:ext cx="4061320" cy="5190185"/>
          </a:xfrm>
          <a:prstGeom prst="rect">
            <a:avLst/>
          </a:prstGeom>
          <a:ln>
            <a:solidFill>
              <a:schemeClr val="tx1"/>
            </a:solidFill>
          </a:ln>
        </p:spPr>
      </p:pic>
      <p:sp>
        <p:nvSpPr>
          <p:cNvPr id="46" name="Rectangle 4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8EF44C9-A4B7-CE27-C165-3F6F0CF24529}"/>
              </a:ext>
            </a:extLst>
          </p:cNvPr>
          <p:cNvPicPr>
            <a:picLocks noChangeAspect="1"/>
          </p:cNvPicPr>
          <p:nvPr/>
        </p:nvPicPr>
        <p:blipFill>
          <a:blip r:embed="rId4"/>
          <a:stretch>
            <a:fillRect/>
          </a:stretch>
        </p:blipFill>
        <p:spPr>
          <a:xfrm>
            <a:off x="350992" y="869385"/>
            <a:ext cx="3824347" cy="5190185"/>
          </a:xfrm>
          <a:prstGeom prst="rect">
            <a:avLst/>
          </a:prstGeom>
          <a:ln>
            <a:solidFill>
              <a:schemeClr val="tx1"/>
            </a:solidFill>
          </a:ln>
        </p:spPr>
      </p:pic>
    </p:spTree>
    <p:extLst>
      <p:ext uri="{BB962C8B-B14F-4D97-AF65-F5344CB8AC3E}">
        <p14:creationId xmlns:p14="http://schemas.microsoft.com/office/powerpoint/2010/main" val="1116268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0B5076-6D82-0B65-511D-6D8785A3A9C6}"/>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3E6A7-3B98-FCBC-FB2C-38EDE81E8846}"/>
              </a:ext>
            </a:extLst>
          </p:cNvPr>
          <p:cNvSpPr>
            <a:spLocks noGrp="1"/>
          </p:cNvSpPr>
          <p:nvPr>
            <p:ph type="title"/>
          </p:nvPr>
        </p:nvSpPr>
        <p:spPr>
          <a:xfrm>
            <a:off x="589560" y="856180"/>
            <a:ext cx="4560584" cy="1128068"/>
          </a:xfrm>
        </p:spPr>
        <p:txBody>
          <a:bodyPr anchor="ctr">
            <a:normAutofit/>
          </a:bodyPr>
          <a:lstStyle/>
          <a:p>
            <a:r>
              <a:rPr lang="en-US" sz="3700"/>
              <a:t>Drug Incident Reporting</a:t>
            </a:r>
          </a:p>
        </p:txBody>
      </p:sp>
      <p:grpSp>
        <p:nvGrpSpPr>
          <p:cNvPr id="1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BBC16E-730A-FAD2-C165-C82ABBC7C22B}"/>
              </a:ext>
            </a:extLst>
          </p:cNvPr>
          <p:cNvSpPr>
            <a:spLocks noGrp="1"/>
          </p:cNvSpPr>
          <p:nvPr>
            <p:ph idx="1"/>
          </p:nvPr>
        </p:nvSpPr>
        <p:spPr>
          <a:xfrm>
            <a:off x="545722" y="2350834"/>
            <a:ext cx="4803113" cy="3979585"/>
          </a:xfrm>
        </p:spPr>
        <p:txBody>
          <a:bodyPr vert="horz" lIns="91440" tIns="45720" rIns="91440" bIns="45720" rtlCol="0" anchor="ctr">
            <a:normAutofit/>
          </a:bodyPr>
          <a:lstStyle/>
          <a:p>
            <a:pPr>
              <a:buFont typeface="Arial" charset="2"/>
              <a:buChar char="•"/>
            </a:pPr>
            <a:r>
              <a:rPr lang="en-US" sz="2400"/>
              <a:t>Medication Supply Discrepancy</a:t>
            </a:r>
          </a:p>
          <a:p>
            <a:pPr lvl="1">
              <a:buSzPct val="75000"/>
              <a:buFont typeface="Courier New" panose="02070309020205020404" pitchFamily="49" charset="0"/>
              <a:buChar char="o"/>
            </a:pPr>
            <a:r>
              <a:rPr lang="en-US" sz="2000"/>
              <a:t>Documentation inconsistencies, include, but are not limited to</a:t>
            </a:r>
          </a:p>
          <a:p>
            <a:pPr lvl="2">
              <a:buFont typeface="Wingdings" pitchFamily="2" charset="2"/>
              <a:buChar char="§"/>
            </a:pPr>
            <a:r>
              <a:rPr lang="en-US"/>
              <a:t>medication documented as disposed and later discovered not disposed</a:t>
            </a:r>
          </a:p>
          <a:p>
            <a:pPr lvl="2">
              <a:buFont typeface="Wingdings" pitchFamily="2" charset="2"/>
              <a:buChar char="§"/>
            </a:pPr>
            <a:r>
              <a:rPr lang="en-US"/>
              <a:t>altered legal documents (HCP orders, medication sheets, etc.)</a:t>
            </a:r>
          </a:p>
          <a:p>
            <a:pPr lvl="2">
              <a:buFont typeface="Wingdings" pitchFamily="2" charset="2"/>
              <a:buChar char="§"/>
            </a:pPr>
            <a:r>
              <a:rPr lang="en-US"/>
              <a:t>a disposal record that contains only one staff signature</a:t>
            </a:r>
          </a:p>
          <a:p>
            <a:pPr lvl="2">
              <a:buFont typeface="Wingdings" pitchFamily="2" charset="2"/>
              <a:buChar char="§"/>
            </a:pPr>
            <a:r>
              <a:rPr lang="en-US" strike="sngStrike"/>
              <a:t>two staff, neither the Site Supervisor</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mputer on a table&#10;&#10;Description automatically generated">
            <a:extLst>
              <a:ext uri="{FF2B5EF4-FFF2-40B4-BE49-F238E27FC236}">
                <a16:creationId xmlns:a16="http://schemas.microsoft.com/office/drawing/2014/main" id="{781E0B0A-D713-D303-5DF4-2BE846B93EA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77788" y="799352"/>
            <a:ext cx="5425410" cy="5259296"/>
          </a:xfrm>
          <a:prstGeom prst="rect">
            <a:avLst/>
          </a:prstGeom>
        </p:spPr>
      </p:pic>
    </p:spTree>
    <p:extLst>
      <p:ext uri="{BB962C8B-B14F-4D97-AF65-F5344CB8AC3E}">
        <p14:creationId xmlns:p14="http://schemas.microsoft.com/office/powerpoint/2010/main" val="2949139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CBDFBC-B596-69DB-CF08-6A54A4B40207}"/>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4800" kern="1200">
                <a:solidFill>
                  <a:schemeClr val="tx1"/>
                </a:solidFill>
                <a:latin typeface="+mj-lt"/>
                <a:ea typeface="+mj-ea"/>
                <a:cs typeface="+mj-cs"/>
              </a:rPr>
              <a:t>Medication Progress Note Example</a:t>
            </a:r>
          </a:p>
        </p:txBody>
      </p:sp>
      <p:sp>
        <p:nvSpPr>
          <p:cNvPr id="6" name="Text Placeholder 5">
            <a:extLst>
              <a:ext uri="{FF2B5EF4-FFF2-40B4-BE49-F238E27FC236}">
                <a16:creationId xmlns:a16="http://schemas.microsoft.com/office/drawing/2014/main" id="{1A410466-BE37-5EC5-EA21-18920E14E73D}"/>
              </a:ext>
            </a:extLst>
          </p:cNvPr>
          <p:cNvSpPr>
            <a:spLocks noGrp="1"/>
          </p:cNvSpPr>
          <p:nvPr>
            <p:ph type="body" sz="half" idx="2"/>
          </p:nvPr>
        </p:nvSpPr>
        <p:spPr>
          <a:xfrm>
            <a:off x="599609" y="4685288"/>
            <a:ext cx="4171994" cy="1035781"/>
          </a:xfrm>
        </p:spPr>
        <p:txBody>
          <a:bodyPr vert="horz" lIns="91440" tIns="45720" rIns="91440" bIns="45720" rtlCol="0">
            <a:normAutofit/>
          </a:bodyPr>
          <a:lstStyle/>
          <a:p>
            <a:pPr marL="342900" indent="-342900">
              <a:buFont typeface="Arial" panose="020B0604020202020204" pitchFamily="34" charset="0"/>
              <a:buChar char="•"/>
            </a:pPr>
            <a:r>
              <a:rPr lang="en-US" sz="2200" kern="1200">
                <a:solidFill>
                  <a:schemeClr val="tx1"/>
                </a:solidFill>
                <a:latin typeface="+mn-lt"/>
                <a:ea typeface="+mn-ea"/>
                <a:cs typeface="+mn-cs"/>
              </a:rPr>
              <a:t>Required Documentation</a:t>
            </a:r>
          </a:p>
          <a:p>
            <a:pPr marL="800100" lvl="1" indent="-342900">
              <a:buSzPct val="75000"/>
              <a:buFont typeface="Courier New" panose="02070309020205020404" pitchFamily="49" charset="0"/>
              <a:buChar char="o"/>
            </a:pPr>
            <a:r>
              <a:rPr lang="en-US" sz="2000" kern="1200">
                <a:solidFill>
                  <a:schemeClr val="tx1"/>
                </a:solidFill>
                <a:latin typeface="+mn-lt"/>
                <a:ea typeface="+mn-ea"/>
                <a:cs typeface="+mn-cs"/>
              </a:rPr>
              <a:t>Following a Medication Occurrence</a:t>
            </a:r>
          </a:p>
        </p:txBody>
      </p:sp>
      <p:grpSp>
        <p:nvGrpSpPr>
          <p:cNvPr id="37" name="Group 36">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38" name="Straight Connector 37">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E1FB07C-BCB9-B26E-648F-785F228D5B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6108" y="379900"/>
            <a:ext cx="4608676" cy="5986647"/>
          </a:xfrm>
          <a:prstGeom prst="rect">
            <a:avLst/>
          </a:prstGeom>
          <a:ln>
            <a:solidFill>
              <a:schemeClr val="tx1"/>
            </a:solidFill>
          </a:ln>
        </p:spPr>
      </p:pic>
    </p:spTree>
    <p:extLst>
      <p:ext uri="{BB962C8B-B14F-4D97-AF65-F5344CB8AC3E}">
        <p14:creationId xmlns:p14="http://schemas.microsoft.com/office/powerpoint/2010/main" val="3110950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E0A345-8900-E219-0C64-7A8549EB4D0B}"/>
              </a:ext>
            </a:extLst>
          </p:cNvPr>
          <p:cNvSpPr>
            <a:spLocks noGrp="1"/>
          </p:cNvSpPr>
          <p:nvPr>
            <p:ph type="title"/>
          </p:nvPr>
        </p:nvSpPr>
        <p:spPr>
          <a:xfrm>
            <a:off x="2103121" y="310343"/>
            <a:ext cx="7985759" cy="868823"/>
          </a:xfrm>
        </p:spPr>
        <p:txBody>
          <a:bodyPr vert="horz" lIns="91440" tIns="45720" rIns="91440" bIns="45720" rtlCol="0" anchor="ctr">
            <a:normAutofit fontScale="90000"/>
          </a:bodyPr>
          <a:lstStyle/>
          <a:p>
            <a:pPr algn="ctr"/>
            <a:br>
              <a:rPr lang="en-US" sz="2800" kern="1200">
                <a:solidFill>
                  <a:schemeClr val="tx1"/>
                </a:solidFill>
                <a:latin typeface="+mj-lt"/>
                <a:ea typeface="+mj-ea"/>
                <a:cs typeface="+mj-cs"/>
              </a:rPr>
            </a:br>
            <a:r>
              <a:rPr lang="en-US" sz="4400" kern="1200">
                <a:solidFill>
                  <a:schemeClr val="tx1"/>
                </a:solidFill>
                <a:latin typeface="+mj-lt"/>
                <a:ea typeface="+mj-ea"/>
                <a:cs typeface="+mj-cs"/>
              </a:rPr>
              <a:t>Modifications</a:t>
            </a:r>
            <a:br>
              <a:rPr lang="en-US" sz="2800" kern="1200">
                <a:solidFill>
                  <a:schemeClr val="tx1"/>
                </a:solidFill>
                <a:latin typeface="+mj-lt"/>
                <a:ea typeface="+mj-ea"/>
                <a:cs typeface="+mj-cs"/>
              </a:rPr>
            </a:br>
            <a:endParaRPr lang="en-US" sz="2800" kern="1200">
              <a:solidFill>
                <a:schemeClr val="tx1"/>
              </a:solidFill>
              <a:latin typeface="+mj-lt"/>
              <a:ea typeface="+mj-ea"/>
              <a:cs typeface="+mj-cs"/>
            </a:endParaRPr>
          </a:p>
        </p:txBody>
      </p:sp>
      <p:sp>
        <p:nvSpPr>
          <p:cNvPr id="30" name="Rectangle: Rounded Corners 29">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2E6C8C01-25D6-3DA4-4F53-99C442660A0F}"/>
              </a:ext>
            </a:extLst>
          </p:cNvPr>
          <p:cNvSpPr>
            <a:spLocks noGrp="1"/>
          </p:cNvSpPr>
          <p:nvPr>
            <p:ph type="body" idx="1"/>
          </p:nvPr>
        </p:nvSpPr>
        <p:spPr>
          <a:xfrm>
            <a:off x="2615738" y="1263807"/>
            <a:ext cx="6960524" cy="598516"/>
          </a:xfrm>
        </p:spPr>
        <p:txBody>
          <a:bodyPr vert="horz" lIns="91440" tIns="45720" rIns="91440" bIns="45720" rtlCol="0" anchor="ctr">
            <a:normAutofit/>
          </a:bodyPr>
          <a:lstStyle/>
          <a:p>
            <a:pPr algn="ctr"/>
            <a:r>
              <a:rPr lang="en-US" sz="3600" kern="1200">
                <a:solidFill>
                  <a:schemeClr val="bg1"/>
                </a:solidFill>
                <a:latin typeface="+mn-lt"/>
                <a:ea typeface="+mn-ea"/>
                <a:cs typeface="+mn-cs"/>
              </a:rPr>
              <a:t>Online Course</a:t>
            </a:r>
          </a:p>
        </p:txBody>
      </p:sp>
      <p:pic>
        <p:nvPicPr>
          <p:cNvPr id="3" name="Picture 2">
            <a:extLst>
              <a:ext uri="{FF2B5EF4-FFF2-40B4-BE49-F238E27FC236}">
                <a16:creationId xmlns:a16="http://schemas.microsoft.com/office/drawing/2014/main" id="{478A08BC-77DC-10FE-2467-E37F41329F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3050" y="2139484"/>
            <a:ext cx="7765900" cy="4096512"/>
          </a:xfrm>
          <a:prstGeom prst="rect">
            <a:avLst/>
          </a:prstGeom>
          <a:ln>
            <a:solidFill>
              <a:schemeClr val="tx1"/>
            </a:solidFill>
          </a:ln>
        </p:spPr>
      </p:pic>
    </p:spTree>
    <p:extLst>
      <p:ext uri="{BB962C8B-B14F-4D97-AF65-F5344CB8AC3E}">
        <p14:creationId xmlns:p14="http://schemas.microsoft.com/office/powerpoint/2010/main" val="4232470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x_Picture 9">
            <a:extLst>
              <a:ext uri="{FF2B5EF4-FFF2-40B4-BE49-F238E27FC236}">
                <a16:creationId xmlns:a16="http://schemas.microsoft.com/office/drawing/2014/main" id="{A5345398-FA85-CA40-B34A-FFB8B627CB7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3710" y="2711796"/>
            <a:ext cx="5480551" cy="356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x_Picture 1">
            <a:extLst>
              <a:ext uri="{FF2B5EF4-FFF2-40B4-BE49-F238E27FC236}">
                <a16:creationId xmlns:a16="http://schemas.microsoft.com/office/drawing/2014/main" id="{6963B46C-4AFD-BF1C-7E20-DD58257E9F7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58132" y="2711795"/>
            <a:ext cx="5271716" cy="356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B1271425-8372-8E51-8C46-5D3CDF4D9D0E}"/>
              </a:ext>
            </a:extLst>
          </p:cNvPr>
          <p:cNvSpPr txBox="1">
            <a:spLocks/>
          </p:cNvSpPr>
          <p:nvPr/>
        </p:nvSpPr>
        <p:spPr>
          <a:xfrm>
            <a:off x="7845380" y="1319471"/>
            <a:ext cx="3972910" cy="13953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Current</a:t>
            </a:r>
          </a:p>
        </p:txBody>
      </p:sp>
      <p:sp>
        <p:nvSpPr>
          <p:cNvPr id="8" name="Title 1">
            <a:extLst>
              <a:ext uri="{FF2B5EF4-FFF2-40B4-BE49-F238E27FC236}">
                <a16:creationId xmlns:a16="http://schemas.microsoft.com/office/drawing/2014/main" id="{E80A7ADC-DBD0-1665-F39B-921D797D7AB9}"/>
              </a:ext>
            </a:extLst>
          </p:cNvPr>
          <p:cNvSpPr txBox="1">
            <a:spLocks/>
          </p:cNvSpPr>
          <p:nvPr/>
        </p:nvSpPr>
        <p:spPr>
          <a:xfrm>
            <a:off x="1636139" y="1319471"/>
            <a:ext cx="3972910" cy="13953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Original</a:t>
            </a:r>
          </a:p>
        </p:txBody>
      </p:sp>
      <p:sp>
        <p:nvSpPr>
          <p:cNvPr id="11" name="Title 10">
            <a:extLst>
              <a:ext uri="{FF2B5EF4-FFF2-40B4-BE49-F238E27FC236}">
                <a16:creationId xmlns:a16="http://schemas.microsoft.com/office/drawing/2014/main" id="{42D04328-A8F0-976B-40A1-8C68FD3FBEBF}"/>
              </a:ext>
            </a:extLst>
          </p:cNvPr>
          <p:cNvSpPr>
            <a:spLocks noGrp="1"/>
          </p:cNvSpPr>
          <p:nvPr>
            <p:ph type="title"/>
          </p:nvPr>
        </p:nvSpPr>
        <p:spPr/>
        <p:txBody>
          <a:bodyPr/>
          <a:lstStyle/>
          <a:p>
            <a:pPr algn="ctr"/>
            <a:r>
              <a:rPr lang="en-US"/>
              <a:t>Expanded Viewing Area</a:t>
            </a:r>
          </a:p>
        </p:txBody>
      </p:sp>
    </p:spTree>
    <p:extLst>
      <p:ext uri="{BB962C8B-B14F-4D97-AF65-F5344CB8AC3E}">
        <p14:creationId xmlns:p14="http://schemas.microsoft.com/office/powerpoint/2010/main" val="763526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175773-2E10-C7C8-60E7-03CB1CD56FF7}"/>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Coming Soon!</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660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B9BEDE-399E-569A-BAB7-9D70A408860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kern="1200" err="1">
                <a:solidFill>
                  <a:schemeClr val="bg1"/>
                </a:solidFill>
                <a:latin typeface="+mj-lt"/>
                <a:ea typeface="+mj-ea"/>
                <a:cs typeface="+mj-cs"/>
              </a:rPr>
              <a:t>Intelliboard</a:t>
            </a:r>
            <a:r>
              <a:rPr lang="en-US" kern="1200">
                <a:solidFill>
                  <a:schemeClr val="bg1"/>
                </a:solidFill>
                <a:latin typeface="+mj-lt"/>
                <a:ea typeface="+mj-ea"/>
                <a:cs typeface="+mj-cs"/>
              </a:rPr>
              <a:t> Report</a:t>
            </a:r>
          </a:p>
        </p:txBody>
      </p:sp>
      <p:pic>
        <p:nvPicPr>
          <p:cNvPr id="6" name="Picture 5" descr="A screenshot of a computer&#10;&#10;Description automatically generated">
            <a:extLst>
              <a:ext uri="{FF2B5EF4-FFF2-40B4-BE49-F238E27FC236}">
                <a16:creationId xmlns:a16="http://schemas.microsoft.com/office/drawing/2014/main" id="{A0F9C5CE-5203-3A59-45AE-F42A60E69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5342" y="1656566"/>
            <a:ext cx="9281316" cy="5035114"/>
          </a:xfrm>
          <a:prstGeom prst="rect">
            <a:avLst/>
          </a:prstGeom>
          <a:ln>
            <a:solidFill>
              <a:schemeClr val="tx1"/>
            </a:solidFill>
          </a:ln>
        </p:spPr>
      </p:pic>
      <p:sp>
        <p:nvSpPr>
          <p:cNvPr id="7" name="Down Arrow 6">
            <a:extLst>
              <a:ext uri="{FF2B5EF4-FFF2-40B4-BE49-F238E27FC236}">
                <a16:creationId xmlns:a16="http://schemas.microsoft.com/office/drawing/2014/main" id="{810FF2C0-0909-50CC-7128-5D547161AA4E}"/>
              </a:ext>
            </a:extLst>
          </p:cNvPr>
          <p:cNvSpPr/>
          <p:nvPr/>
        </p:nvSpPr>
        <p:spPr>
          <a:xfrm>
            <a:off x="8826760" y="1656566"/>
            <a:ext cx="484632" cy="978408"/>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988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D7DFAA-D34B-5748-960C-0745639A5617}"/>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B3F663-784F-6CC3-B1F0-FBA48B6688A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Student Access and Course Completion Report</a:t>
            </a:r>
          </a:p>
        </p:txBody>
      </p:sp>
      <p:pic>
        <p:nvPicPr>
          <p:cNvPr id="3" name="Picture 2" descr="A screenshot of a computer&#10;&#10;Description automatically generated">
            <a:extLst>
              <a:ext uri="{FF2B5EF4-FFF2-40B4-BE49-F238E27FC236}">
                <a16:creationId xmlns:a16="http://schemas.microsoft.com/office/drawing/2014/main" id="{050A45DC-AF2E-7FF2-AD5D-3C87DC18A2B3}"/>
              </a:ext>
            </a:extLst>
          </p:cNvPr>
          <p:cNvPicPr>
            <a:picLocks noChangeAspect="1"/>
          </p:cNvPicPr>
          <p:nvPr/>
        </p:nvPicPr>
        <p:blipFill>
          <a:blip r:embed="rId3"/>
          <a:stretch>
            <a:fillRect/>
          </a:stretch>
        </p:blipFill>
        <p:spPr>
          <a:xfrm>
            <a:off x="956586" y="1675227"/>
            <a:ext cx="10278828" cy="4394199"/>
          </a:xfrm>
          <a:prstGeom prst="rect">
            <a:avLst/>
          </a:prstGeom>
          <a:ln>
            <a:solidFill>
              <a:schemeClr val="tx1"/>
            </a:solidFill>
          </a:ln>
        </p:spPr>
      </p:pic>
      <p:sp>
        <p:nvSpPr>
          <p:cNvPr id="4" name="Right Arrow 3">
            <a:extLst>
              <a:ext uri="{FF2B5EF4-FFF2-40B4-BE49-F238E27FC236}">
                <a16:creationId xmlns:a16="http://schemas.microsoft.com/office/drawing/2014/main" id="{752C7D4C-B135-2926-B334-E592775928F2}"/>
              </a:ext>
            </a:extLst>
          </p:cNvPr>
          <p:cNvSpPr/>
          <p:nvPr/>
        </p:nvSpPr>
        <p:spPr>
          <a:xfrm>
            <a:off x="8515350" y="2095500"/>
            <a:ext cx="978408" cy="484632"/>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013893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9F6C66E-DD7F-AA09-AFD2-FF404DDB2F81}"/>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5600" kern="1200">
                <a:solidFill>
                  <a:schemeClr val="tx1"/>
                </a:solidFill>
                <a:latin typeface="+mj-lt"/>
                <a:ea typeface="+mj-ea"/>
                <a:cs typeface="+mj-cs"/>
              </a:rPr>
              <a:t>New MAP Coordinators </a:t>
            </a:r>
          </a:p>
        </p:txBody>
      </p:sp>
      <p:grpSp>
        <p:nvGrpSpPr>
          <p:cNvPr id="26" name="Group 25">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29" name="Straight Connector 28">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User">
            <a:extLst>
              <a:ext uri="{FF2B5EF4-FFF2-40B4-BE49-F238E27FC236}">
                <a16:creationId xmlns:a16="http://schemas.microsoft.com/office/drawing/2014/main" id="{4834034A-F804-220C-94BE-4AF68C0DF3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40572" y="569297"/>
            <a:ext cx="5608830" cy="5608830"/>
          </a:xfrm>
          <a:prstGeom prst="rect">
            <a:avLst/>
          </a:prstGeom>
        </p:spPr>
      </p:pic>
    </p:spTree>
    <p:extLst>
      <p:ext uri="{BB962C8B-B14F-4D97-AF65-F5344CB8AC3E}">
        <p14:creationId xmlns:p14="http://schemas.microsoft.com/office/powerpoint/2010/main" val="2987334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1AE5F2-0468-D155-0538-3630BC41318B}"/>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7E67CA-9D2F-8AD9-CBA3-E90D6B6840B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Student Access and Course Completion Report</a:t>
            </a:r>
          </a:p>
        </p:txBody>
      </p:sp>
      <p:pic>
        <p:nvPicPr>
          <p:cNvPr id="4" name="Picture 3" descr="A screenshot of a computer&#10;&#10;Description automatically generated">
            <a:extLst>
              <a:ext uri="{FF2B5EF4-FFF2-40B4-BE49-F238E27FC236}">
                <a16:creationId xmlns:a16="http://schemas.microsoft.com/office/drawing/2014/main" id="{81596E46-CDE3-AFEE-DA10-C6873FA00B84}"/>
              </a:ext>
            </a:extLst>
          </p:cNvPr>
          <p:cNvPicPr>
            <a:picLocks noChangeAspect="1"/>
          </p:cNvPicPr>
          <p:nvPr/>
        </p:nvPicPr>
        <p:blipFill>
          <a:blip r:embed="rId3"/>
          <a:stretch>
            <a:fillRect/>
          </a:stretch>
        </p:blipFill>
        <p:spPr>
          <a:xfrm>
            <a:off x="643467" y="1827627"/>
            <a:ext cx="10905066" cy="4089399"/>
          </a:xfrm>
          <a:prstGeom prst="rect">
            <a:avLst/>
          </a:prstGeom>
          <a:ln>
            <a:solidFill>
              <a:schemeClr val="tx1"/>
            </a:solidFill>
          </a:ln>
        </p:spPr>
      </p:pic>
    </p:spTree>
    <p:extLst>
      <p:ext uri="{BB962C8B-B14F-4D97-AF65-F5344CB8AC3E}">
        <p14:creationId xmlns:p14="http://schemas.microsoft.com/office/powerpoint/2010/main" val="1143319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8E02AC-ED40-8161-7960-78A59DB26C9E}"/>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33D9A6-0689-6A41-10BD-44149B30103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User Status Report</a:t>
            </a:r>
            <a:endParaRPr lang="en-US" sz="3200" kern="1200">
              <a:solidFill>
                <a:schemeClr val="bg1"/>
              </a:solidFill>
              <a:highlight>
                <a:srgbClr val="FF00FF"/>
              </a:highlight>
              <a:latin typeface="+mj-lt"/>
              <a:ea typeface="+mj-ea"/>
              <a:cs typeface="+mj-cs"/>
            </a:endParaRPr>
          </a:p>
        </p:txBody>
      </p:sp>
      <p:pic>
        <p:nvPicPr>
          <p:cNvPr id="3" name="Picture 2" descr="Graphical user interface, application&#10;&#10;Description automatically generated">
            <a:extLst>
              <a:ext uri="{FF2B5EF4-FFF2-40B4-BE49-F238E27FC236}">
                <a16:creationId xmlns:a16="http://schemas.microsoft.com/office/drawing/2014/main" id="{0369E10F-5BD6-C49E-BA16-3F5D6A0C1E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6465" y="1675227"/>
            <a:ext cx="10219070" cy="4394199"/>
          </a:xfrm>
          <a:prstGeom prst="rect">
            <a:avLst/>
          </a:prstGeom>
          <a:ln>
            <a:solidFill>
              <a:schemeClr val="tx1"/>
            </a:solidFill>
          </a:ln>
        </p:spPr>
      </p:pic>
    </p:spTree>
    <p:extLst>
      <p:ext uri="{BB962C8B-B14F-4D97-AF65-F5344CB8AC3E}">
        <p14:creationId xmlns:p14="http://schemas.microsoft.com/office/powerpoint/2010/main" val="769247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0DBF-E1F3-B2F3-1EEE-727FEEFA222F}"/>
              </a:ext>
            </a:extLst>
          </p:cNvPr>
          <p:cNvSpPr>
            <a:spLocks noGrp="1"/>
          </p:cNvSpPr>
          <p:nvPr>
            <p:ph type="title"/>
          </p:nvPr>
        </p:nvSpPr>
        <p:spPr>
          <a:xfrm>
            <a:off x="838200" y="500062"/>
            <a:ext cx="10515600" cy="1325563"/>
          </a:xfrm>
        </p:spPr>
        <p:txBody>
          <a:bodyPr>
            <a:normAutofit/>
          </a:bodyPr>
          <a:lstStyle/>
          <a:p>
            <a:pPr algn="ctr"/>
            <a:r>
              <a:rPr lang="en-US" sz="5400"/>
              <a:t>Updated Roster</a:t>
            </a:r>
          </a:p>
        </p:txBody>
      </p:sp>
      <p:graphicFrame>
        <p:nvGraphicFramePr>
          <p:cNvPr id="5" name="Content Placeholder 2">
            <a:extLst>
              <a:ext uri="{FF2B5EF4-FFF2-40B4-BE49-F238E27FC236}">
                <a16:creationId xmlns:a16="http://schemas.microsoft.com/office/drawing/2014/main" id="{E94D27C5-4A7E-5753-B0BB-CF198E0E25C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4276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958417-3164-801C-7B29-E530B69BB0BB}"/>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New Online Course Features</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700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432D89-D918-3483-8108-770C996208D1}"/>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5100" kern="1200">
                <a:solidFill>
                  <a:schemeClr val="tx1"/>
                </a:solidFill>
                <a:latin typeface="+mj-lt"/>
                <a:ea typeface="+mj-ea"/>
                <a:cs typeface="+mj-cs"/>
              </a:rPr>
              <a:t>New ‘Forgot Password’ Feature</a:t>
            </a:r>
          </a:p>
        </p:txBody>
      </p:sp>
      <p:sp>
        <p:nvSpPr>
          <p:cNvPr id="7" name="TextBox 6">
            <a:extLst>
              <a:ext uri="{FF2B5EF4-FFF2-40B4-BE49-F238E27FC236}">
                <a16:creationId xmlns:a16="http://schemas.microsoft.com/office/drawing/2014/main" id="{68FDF398-1576-C300-D7DA-DCEE35FE2AD4}"/>
              </a:ext>
            </a:extLst>
          </p:cNvPr>
          <p:cNvSpPr txBox="1"/>
          <p:nvPr/>
        </p:nvSpPr>
        <p:spPr>
          <a:xfrm>
            <a:off x="638881" y="1809541"/>
            <a:ext cx="10909643" cy="687406"/>
          </a:xfrm>
          <a:prstGeom prst="rect">
            <a:avLst/>
          </a:prstGeom>
        </p:spPr>
        <p:txBody>
          <a:bodyPr vert="horz" lIns="91440" tIns="45720" rIns="91440" bIns="45720" rtlCol="0" anchor="ctr">
            <a:normAutofit/>
          </a:bodyPr>
          <a:lstStyle/>
          <a:p>
            <a:pPr algn="ctr">
              <a:lnSpc>
                <a:spcPct val="90000"/>
              </a:lnSpc>
              <a:spcBef>
                <a:spcPts val="1000"/>
              </a:spcBef>
            </a:pPr>
            <a:r>
              <a:rPr lang="en-US" sz="2400" kern="1200">
                <a:solidFill>
                  <a:schemeClr val="tx1"/>
                </a:solidFill>
                <a:latin typeface="+mn-lt"/>
                <a:ea typeface="+mn-ea"/>
                <a:cs typeface="+mn-cs"/>
              </a:rPr>
              <a:t>C</a:t>
            </a:r>
            <a:r>
              <a:rPr lang="en-US" sz="2400" b="0" i="0" u="none" strike="noStrike" kern="1200">
                <a:solidFill>
                  <a:schemeClr val="tx1"/>
                </a:solidFill>
                <a:effectLst/>
                <a:latin typeface="+mn-lt"/>
                <a:ea typeface="+mn-ea"/>
                <a:cs typeface="+mn-cs"/>
              </a:rPr>
              <a:t>lick on the “forgot password” link off the Login screen</a:t>
            </a:r>
            <a:endParaRPr lang="en-US" sz="2400" kern="1200">
              <a:solidFill>
                <a:schemeClr val="tx1"/>
              </a:solidFill>
              <a:latin typeface="+mn-lt"/>
              <a:ea typeface="+mn-ea"/>
              <a:cs typeface="+mn-cs"/>
            </a:endParaRPr>
          </a:p>
        </p:txBody>
      </p:sp>
      <p:sp>
        <p:nvSpPr>
          <p:cNvPr id="1033"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a:extLst>
              <a:ext uri="{FF2B5EF4-FFF2-40B4-BE49-F238E27FC236}">
                <a16:creationId xmlns:a16="http://schemas.microsoft.com/office/drawing/2014/main" id="{62ACF93B-3AE1-BF95-FCC5-237D08FE8963}"/>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639379" y="2633472"/>
            <a:ext cx="8910193" cy="358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268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B190B1-03A3-7C57-C183-AA1816DE5FCE}"/>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2748771-A73B-CBB7-A647-E78EFE869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504520-F3A8-2CE0-8CDA-A1C48E758A1F}"/>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5100" kern="1200">
                <a:solidFill>
                  <a:schemeClr val="tx1"/>
                </a:solidFill>
                <a:latin typeface="+mj-lt"/>
                <a:ea typeface="+mj-ea"/>
                <a:cs typeface="+mj-cs"/>
              </a:rPr>
              <a:t>New CDDER ‘Forgot Password’ Feature</a:t>
            </a:r>
          </a:p>
        </p:txBody>
      </p:sp>
      <p:sp>
        <p:nvSpPr>
          <p:cNvPr id="7" name="TextBox 6">
            <a:extLst>
              <a:ext uri="{FF2B5EF4-FFF2-40B4-BE49-F238E27FC236}">
                <a16:creationId xmlns:a16="http://schemas.microsoft.com/office/drawing/2014/main" id="{9529FD7A-4F76-9BDC-4CC2-C782E6C93DCD}"/>
              </a:ext>
            </a:extLst>
          </p:cNvPr>
          <p:cNvSpPr txBox="1"/>
          <p:nvPr/>
        </p:nvSpPr>
        <p:spPr>
          <a:xfrm>
            <a:off x="638881" y="1809541"/>
            <a:ext cx="10909643" cy="687406"/>
          </a:xfrm>
          <a:prstGeom prst="rect">
            <a:avLst/>
          </a:prstGeom>
        </p:spPr>
        <p:txBody>
          <a:bodyPr vert="horz" lIns="91440" tIns="45720" rIns="91440" bIns="45720" rtlCol="0" anchor="ctr">
            <a:normAutofit fontScale="92500" lnSpcReduction="10000"/>
          </a:bodyPr>
          <a:lstStyle/>
          <a:p>
            <a:pPr algn="ctr">
              <a:lnSpc>
                <a:spcPct val="90000"/>
              </a:lnSpc>
              <a:spcBef>
                <a:spcPts val="1000"/>
              </a:spcBef>
            </a:pPr>
            <a:r>
              <a:rPr lang="en-US" sz="2400"/>
              <a:t>Type the student’s email address into the email address field.  Be sure to leave the username field blank.  Click ‘search’.</a:t>
            </a:r>
            <a:endParaRPr lang="en-US" sz="2400" kern="1200">
              <a:solidFill>
                <a:schemeClr val="tx1"/>
              </a:solidFill>
              <a:latin typeface="+mn-lt"/>
              <a:ea typeface="+mn-ea"/>
              <a:cs typeface="+mn-cs"/>
            </a:endParaRPr>
          </a:p>
        </p:txBody>
      </p:sp>
      <p:sp>
        <p:nvSpPr>
          <p:cNvPr id="1033" name="sketch line">
            <a:extLst>
              <a:ext uri="{FF2B5EF4-FFF2-40B4-BE49-F238E27FC236}">
                <a16:creationId xmlns:a16="http://schemas.microsoft.com/office/drawing/2014/main" id="{F2B82EE1-346E-FC99-16FE-472C23707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a:extLst>
              <a:ext uri="{FF2B5EF4-FFF2-40B4-BE49-F238E27FC236}">
                <a16:creationId xmlns:a16="http://schemas.microsoft.com/office/drawing/2014/main" id="{8651466C-6FD3-ECE1-A395-797A88ADACC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46548" y="2658173"/>
            <a:ext cx="60833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137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40011F-2538-B0E6-BDF9-BA82E75D1278}"/>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CFDBFF86-112A-9F6C-2A3F-1A57B799E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5613A-5F03-58EE-A190-5800265145C5}"/>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5400" kern="1200">
                <a:solidFill>
                  <a:schemeClr val="tx1"/>
                </a:solidFill>
                <a:latin typeface="+mj-lt"/>
                <a:ea typeface="+mj-ea"/>
                <a:cs typeface="+mj-cs"/>
              </a:rPr>
              <a:t>Link to ‘Forgot Password’ </a:t>
            </a:r>
            <a:r>
              <a:rPr lang="en-US" sz="5400"/>
              <a:t>S</a:t>
            </a:r>
            <a:r>
              <a:rPr lang="en-US" sz="5400" kern="1200">
                <a:solidFill>
                  <a:schemeClr val="tx1"/>
                </a:solidFill>
                <a:latin typeface="+mj-lt"/>
                <a:ea typeface="+mj-ea"/>
                <a:cs typeface="+mj-cs"/>
              </a:rPr>
              <a:t>creen</a:t>
            </a:r>
          </a:p>
        </p:txBody>
      </p:sp>
      <p:sp>
        <p:nvSpPr>
          <p:cNvPr id="7" name="TextBox 6">
            <a:extLst>
              <a:ext uri="{FF2B5EF4-FFF2-40B4-BE49-F238E27FC236}">
                <a16:creationId xmlns:a16="http://schemas.microsoft.com/office/drawing/2014/main" id="{7896AB4E-9F01-C7EA-CACA-0C45BF782BD0}"/>
              </a:ext>
            </a:extLst>
          </p:cNvPr>
          <p:cNvSpPr txBox="1"/>
          <p:nvPr/>
        </p:nvSpPr>
        <p:spPr>
          <a:xfrm>
            <a:off x="638881" y="1809541"/>
            <a:ext cx="10909643" cy="687406"/>
          </a:xfrm>
          <a:prstGeom prst="rect">
            <a:avLst/>
          </a:prstGeom>
        </p:spPr>
        <p:txBody>
          <a:bodyPr vert="horz" lIns="91440" tIns="45720" rIns="91440" bIns="45720" rtlCol="0" anchor="ctr">
            <a:normAutofit/>
          </a:bodyPr>
          <a:lstStyle/>
          <a:p>
            <a:pPr algn="ctr">
              <a:lnSpc>
                <a:spcPct val="90000"/>
              </a:lnSpc>
              <a:spcBef>
                <a:spcPts val="1000"/>
              </a:spcBef>
            </a:pPr>
            <a:endParaRPr lang="en-US" sz="2400" kern="1200">
              <a:solidFill>
                <a:schemeClr val="tx1"/>
              </a:solidFill>
              <a:latin typeface="+mn-lt"/>
              <a:ea typeface="+mn-ea"/>
              <a:cs typeface="+mn-cs"/>
            </a:endParaRPr>
          </a:p>
        </p:txBody>
      </p:sp>
      <p:sp>
        <p:nvSpPr>
          <p:cNvPr id="1033" name="sketch line">
            <a:extLst>
              <a:ext uri="{FF2B5EF4-FFF2-40B4-BE49-F238E27FC236}">
                <a16:creationId xmlns:a16="http://schemas.microsoft.com/office/drawing/2014/main" id="{339830BF-00C0-D82D-9A4F-8CF8417FB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35F87EB-D2E7-6A60-A0A4-A640F1B9169C}"/>
              </a:ext>
            </a:extLst>
          </p:cNvPr>
          <p:cNvSpPr txBox="1"/>
          <p:nvPr/>
        </p:nvSpPr>
        <p:spPr>
          <a:xfrm>
            <a:off x="510181" y="2753236"/>
            <a:ext cx="11167039" cy="707886"/>
          </a:xfrm>
          <a:prstGeom prst="rect">
            <a:avLst/>
          </a:prstGeom>
          <a:noFill/>
        </p:spPr>
        <p:txBody>
          <a:bodyPr wrap="square">
            <a:spAutoFit/>
          </a:bodyPr>
          <a:lstStyle/>
          <a:p>
            <a:r>
              <a:rPr lang="en-US" sz="4000" b="0" i="0" u="sng" strike="noStrike">
                <a:solidFill>
                  <a:srgbClr val="0078D7"/>
                </a:solidFill>
                <a:effectLst/>
                <a:latin typeface="Aptos" panose="020B0004020202020204" pitchFamily="34" charset="0"/>
                <a:hlinkClick r:id="rId3" tooltip="https://urldefense.com/v3/__https://mapmass.com/login/forgot_password.php__;!!CPANwP4y!RlGob7VZ1aaXs6mX_kSXvq9tSvZ2RZerqOMg6AsKnKSa06G64_0PTYio8fqUA4stCbte-pjKfKKXleP7SAPF$"/>
              </a:rPr>
              <a:t>https://mapmass.com/login/forgot_password.php</a:t>
            </a:r>
            <a:endParaRPr lang="en-US" sz="4000"/>
          </a:p>
        </p:txBody>
      </p:sp>
    </p:spTree>
    <p:extLst>
      <p:ext uri="{BB962C8B-B14F-4D97-AF65-F5344CB8AC3E}">
        <p14:creationId xmlns:p14="http://schemas.microsoft.com/office/powerpoint/2010/main" val="2631136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F824D9-6EE2-10B0-7A81-2C83D1930CD6}"/>
              </a:ext>
            </a:extLst>
          </p:cNvPr>
          <p:cNvSpPr>
            <a:spLocks noGrp="1"/>
          </p:cNvSpPr>
          <p:nvPr>
            <p:ph type="title"/>
          </p:nvPr>
        </p:nvSpPr>
        <p:spPr>
          <a:xfrm>
            <a:off x="7331384" y="679730"/>
            <a:ext cx="4171994" cy="3932729"/>
          </a:xfrm>
        </p:spPr>
        <p:txBody>
          <a:bodyPr vert="horz" lIns="91440" tIns="45720" rIns="91440" bIns="45720" rtlCol="0" anchor="b">
            <a:normAutofit/>
          </a:bodyPr>
          <a:lstStyle/>
          <a:p>
            <a:r>
              <a:rPr lang="en-US" sz="5100" kern="1200">
                <a:solidFill>
                  <a:schemeClr val="tx1"/>
                </a:solidFill>
                <a:latin typeface="+mj-lt"/>
                <a:ea typeface="+mj-ea"/>
                <a:cs typeface="+mj-cs"/>
              </a:rPr>
              <a:t>“RIA Core Concepts Workbook and Study Guide”</a:t>
            </a:r>
            <a:endParaRPr lang="en-US" sz="5100" kern="1200">
              <a:solidFill>
                <a:schemeClr val="tx1"/>
              </a:solidFill>
              <a:highlight>
                <a:srgbClr val="FFFF00"/>
              </a:highlight>
              <a:latin typeface="+mj-lt"/>
              <a:ea typeface="+mj-ea"/>
              <a:cs typeface="+mj-cs"/>
            </a:endParaRPr>
          </a:p>
        </p:txBody>
      </p:sp>
      <p:grpSp>
        <p:nvGrpSpPr>
          <p:cNvPr id="20" name="Group 19">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21" name="Straight Connector 20">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letter&#10;&#10;Description automatically generated">
            <a:extLst>
              <a:ext uri="{FF2B5EF4-FFF2-40B4-BE49-F238E27FC236}">
                <a16:creationId xmlns:a16="http://schemas.microsoft.com/office/drawing/2014/main" id="{D9EF92F2-8760-4089-5E1F-160C651705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64266" y="612553"/>
            <a:ext cx="4365491" cy="5632894"/>
          </a:xfrm>
          <a:prstGeom prst="rect">
            <a:avLst/>
          </a:prstGeom>
          <a:ln>
            <a:solidFill>
              <a:schemeClr val="tx1"/>
            </a:solidFill>
          </a:ln>
        </p:spPr>
      </p:pic>
    </p:spTree>
    <p:extLst>
      <p:ext uri="{BB962C8B-B14F-4D97-AF65-F5344CB8AC3E}">
        <p14:creationId xmlns:p14="http://schemas.microsoft.com/office/powerpoint/2010/main" val="2111167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59485-A469-D074-E8B5-241A5A188B6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BA40FB9F-8F0E-3899-8111-0DA006179DA1}"/>
              </a:ext>
            </a:extLst>
          </p:cNvPr>
          <p:cNvSpPr>
            <a:spLocks noGrp="1"/>
          </p:cNvSpPr>
          <p:nvPr>
            <p:ph type="title"/>
          </p:nvPr>
        </p:nvSpPr>
        <p:spPr/>
        <p:txBody>
          <a:bodyPr vert="horz" lIns="91440" tIns="45720" rIns="91440" bIns="45720" rtlCol="0">
            <a:normAutofit/>
          </a:bodyPr>
          <a:lstStyle/>
          <a:p>
            <a:pPr algn="ctr"/>
            <a:r>
              <a:rPr lang="en-US" sz="3200">
                <a:solidFill>
                  <a:schemeClr val="bg1"/>
                </a:solidFill>
              </a:rPr>
              <a:t>MAP Trainer Tool Kit</a:t>
            </a:r>
          </a:p>
        </p:txBody>
      </p:sp>
      <p:pic>
        <p:nvPicPr>
          <p:cNvPr id="2" name="Picture 1">
            <a:extLst>
              <a:ext uri="{FF2B5EF4-FFF2-40B4-BE49-F238E27FC236}">
                <a16:creationId xmlns:a16="http://schemas.microsoft.com/office/drawing/2014/main" id="{16BA6769-09D3-CC7E-096B-E18A62AF97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8710" y="1675227"/>
            <a:ext cx="9154580" cy="4394199"/>
          </a:xfrm>
          <a:prstGeom prst="rect">
            <a:avLst/>
          </a:prstGeom>
          <a:ln>
            <a:solidFill>
              <a:schemeClr val="tx1"/>
            </a:solidFill>
          </a:ln>
        </p:spPr>
      </p:pic>
      <p:sp>
        <p:nvSpPr>
          <p:cNvPr id="3" name="Right Arrow 2">
            <a:extLst>
              <a:ext uri="{FF2B5EF4-FFF2-40B4-BE49-F238E27FC236}">
                <a16:creationId xmlns:a16="http://schemas.microsoft.com/office/drawing/2014/main" id="{669F156D-9275-AF71-BDF7-901D8C3E11D6}"/>
              </a:ext>
            </a:extLst>
          </p:cNvPr>
          <p:cNvSpPr/>
          <p:nvPr/>
        </p:nvSpPr>
        <p:spPr>
          <a:xfrm>
            <a:off x="7734300" y="5448300"/>
            <a:ext cx="978408" cy="484632"/>
          </a:xfrm>
          <a:prstGeom prst="rightArrow">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71361F-67F0-F35B-0E43-0C59D7D3A850}"/>
              </a:ext>
            </a:extLst>
          </p:cNvPr>
          <p:cNvSpPr txBox="1"/>
          <p:nvPr/>
        </p:nvSpPr>
        <p:spPr>
          <a:xfrm>
            <a:off x="1657350" y="878587"/>
            <a:ext cx="9015940" cy="523220"/>
          </a:xfrm>
          <a:prstGeom prst="rect">
            <a:avLst/>
          </a:prstGeom>
          <a:noFill/>
        </p:spPr>
        <p:txBody>
          <a:bodyPr wrap="square" rtlCol="0">
            <a:spAutoFit/>
          </a:bodyPr>
          <a:lstStyle/>
          <a:p>
            <a:r>
              <a:rPr lang="en-US" sz="2800"/>
              <a:t>Course Workbook/Study Guide Instructions for Trainers</a:t>
            </a:r>
          </a:p>
        </p:txBody>
      </p:sp>
    </p:spTree>
    <p:extLst>
      <p:ext uri="{BB962C8B-B14F-4D97-AF65-F5344CB8AC3E}">
        <p14:creationId xmlns:p14="http://schemas.microsoft.com/office/powerpoint/2010/main" val="61061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0A8311-36C2-8EB1-AD01-073EEC8F6928}"/>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Rectangle 47">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AC0F2E-C2E1-D588-2172-C0BA236F67A8}"/>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2800" kern="1200">
                <a:solidFill>
                  <a:schemeClr val="tx1"/>
                </a:solidFill>
                <a:latin typeface="+mj-lt"/>
                <a:ea typeface="+mj-ea"/>
                <a:cs typeface="+mj-cs"/>
              </a:rPr>
              <a:t>Workbook and Study Guide</a:t>
            </a:r>
            <a:br>
              <a:rPr lang="en-US" sz="2800" kern="1200">
                <a:solidFill>
                  <a:schemeClr val="tx1"/>
                </a:solidFill>
                <a:latin typeface="+mj-lt"/>
                <a:ea typeface="+mj-ea"/>
                <a:cs typeface="+mj-cs"/>
              </a:rPr>
            </a:br>
            <a:endParaRPr lang="en-US" sz="2800" kern="1200">
              <a:solidFill>
                <a:schemeClr val="tx1"/>
              </a:solidFill>
              <a:highlight>
                <a:srgbClr val="FFFF00"/>
              </a:highlight>
              <a:latin typeface="+mj-lt"/>
              <a:ea typeface="+mj-ea"/>
              <a:cs typeface="+mj-cs"/>
            </a:endParaRPr>
          </a:p>
        </p:txBody>
      </p:sp>
      <p:sp>
        <p:nvSpPr>
          <p:cNvPr id="50" name="Rectangle: Rounded Corners 49">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 name="Picture 2" descr="Graphical user interface, application, Teams&#10;&#10;Description automatically generated">
            <a:extLst>
              <a:ext uri="{FF2B5EF4-FFF2-40B4-BE49-F238E27FC236}">
                <a16:creationId xmlns:a16="http://schemas.microsoft.com/office/drawing/2014/main" id="{3E56F3AE-CD93-8BFB-A642-287D360E08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852" y="2139484"/>
            <a:ext cx="10640295" cy="4096512"/>
          </a:xfrm>
          <a:prstGeom prst="rect">
            <a:avLst/>
          </a:prstGeom>
          <a:ln>
            <a:solidFill>
              <a:schemeClr val="tx1"/>
            </a:solidFill>
          </a:ln>
        </p:spPr>
      </p:pic>
    </p:spTree>
    <p:extLst>
      <p:ext uri="{BB962C8B-B14F-4D97-AF65-F5344CB8AC3E}">
        <p14:creationId xmlns:p14="http://schemas.microsoft.com/office/powerpoint/2010/main" val="1407328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Arc 3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774C12-E611-3B42-BCC7-51929374ECD2}"/>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sz="5400" kern="1200">
                <a:solidFill>
                  <a:schemeClr val="tx1"/>
                </a:solidFill>
                <a:latin typeface="+mj-lt"/>
                <a:ea typeface="+mj-ea"/>
                <a:cs typeface="+mj-cs"/>
              </a:rPr>
              <a:t>Welcome</a:t>
            </a:r>
          </a:p>
        </p:txBody>
      </p:sp>
      <p:sp>
        <p:nvSpPr>
          <p:cNvPr id="34" name="Freeform: Shape 3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descr="A close-up of a logo&#10;&#10;Description automatically generated">
            <a:extLst>
              <a:ext uri="{FF2B5EF4-FFF2-40B4-BE49-F238E27FC236}">
                <a16:creationId xmlns:a16="http://schemas.microsoft.com/office/drawing/2014/main" id="{331CE5A3-CD1C-0413-A36B-D97CA82AB946}"/>
              </a:ext>
            </a:extLst>
          </p:cNvPr>
          <p:cNvPicPr>
            <a:picLocks noChangeAspect="1"/>
          </p:cNvPicPr>
          <p:nvPr/>
        </p:nvPicPr>
        <p:blipFill>
          <a:blip r:embed="rId3"/>
          <a:stretch>
            <a:fillRect/>
          </a:stretch>
        </p:blipFill>
        <p:spPr>
          <a:xfrm>
            <a:off x="703182" y="1200279"/>
            <a:ext cx="4777381" cy="428769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5C38A9A7-059B-BFEA-CED9-48A7302779DF}"/>
              </a:ext>
            </a:extLst>
          </p:cNvPr>
          <p:cNvSpPr>
            <a:spLocks noGrp="1"/>
          </p:cNvSpPr>
          <p:nvPr>
            <p:ph sz="half" idx="2"/>
          </p:nvPr>
        </p:nvSpPr>
        <p:spPr>
          <a:xfrm>
            <a:off x="5894962" y="1984443"/>
            <a:ext cx="5458838" cy="4192520"/>
          </a:xfrm>
        </p:spPr>
        <p:txBody>
          <a:bodyPr vert="horz" lIns="91440" tIns="45720" rIns="91440" bIns="45720" rtlCol="0">
            <a:normAutofit/>
          </a:bodyPr>
          <a:lstStyle/>
          <a:p>
            <a:r>
              <a:rPr lang="en-US" sz="4000"/>
              <a:t>Kristi Marques</a:t>
            </a:r>
          </a:p>
          <a:p>
            <a:pPr lvl="1">
              <a:buSzPct val="75000"/>
              <a:buFont typeface="Courier New" panose="02070309020205020404" pitchFamily="49" charset="0"/>
              <a:buChar char="o"/>
            </a:pPr>
            <a:r>
              <a:rPr lang="en-US" sz="3200"/>
              <a:t> DMH MAP Coordinator </a:t>
            </a:r>
          </a:p>
          <a:p>
            <a:pPr lvl="1">
              <a:buSzPct val="75000"/>
              <a:buFont typeface="Courier New" panose="02070309020205020404" pitchFamily="49" charset="0"/>
              <a:buChar char="o"/>
            </a:pPr>
            <a:r>
              <a:rPr lang="en-US" sz="3200"/>
              <a:t> Western MA </a:t>
            </a:r>
          </a:p>
          <a:p>
            <a:pPr marL="0"/>
            <a:endParaRPr lang="en-US"/>
          </a:p>
          <a:p>
            <a:pPr marL="0"/>
            <a:endParaRPr lang="en-US"/>
          </a:p>
          <a:p>
            <a:pPr marL="0"/>
            <a:endParaRPr lang="en-US"/>
          </a:p>
        </p:txBody>
      </p:sp>
    </p:spTree>
    <p:extLst>
      <p:ext uri="{BB962C8B-B14F-4D97-AF65-F5344CB8AC3E}">
        <p14:creationId xmlns:p14="http://schemas.microsoft.com/office/powerpoint/2010/main" val="12435327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BDA979E-DBDE-4D7A-9317-8A3E9AE0498F}"/>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Unit Overviews</a:t>
            </a:r>
          </a:p>
        </p:txBody>
      </p:sp>
      <p:sp>
        <p:nvSpPr>
          <p:cNvPr id="10"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ACCC0B2-2264-C83A-64CF-3F792FEA67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8051" y="2633472"/>
            <a:ext cx="9692850" cy="3586353"/>
          </a:xfrm>
          <a:prstGeom prst="rect">
            <a:avLst/>
          </a:prstGeom>
        </p:spPr>
      </p:pic>
    </p:spTree>
    <p:extLst>
      <p:ext uri="{BB962C8B-B14F-4D97-AF65-F5344CB8AC3E}">
        <p14:creationId xmlns:p14="http://schemas.microsoft.com/office/powerpoint/2010/main" val="1480592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0991F6-AB6E-8F8D-FAAE-FFEBD0FC462A}"/>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a:t>Multiple Languages </a:t>
            </a:r>
            <a:endParaRPr lang="en-US" sz="4800" kern="1200">
              <a:solidFill>
                <a:schemeClr val="tx1"/>
              </a:solidFill>
              <a:latin typeface="+mj-lt"/>
              <a:ea typeface="+mj-ea"/>
              <a:cs typeface="+mj-cs"/>
            </a:endParaRP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6669288-C0EF-71B1-12D1-F7E812A01DC1}"/>
              </a:ext>
            </a:extLst>
          </p:cNvPr>
          <p:cNvSpPr txBox="1"/>
          <p:nvPr/>
        </p:nvSpPr>
        <p:spPr>
          <a:xfrm>
            <a:off x="793661" y="2599509"/>
            <a:ext cx="4530898" cy="3639450"/>
          </a:xfrm>
          <a:prstGeom prst="rect">
            <a:avLst/>
          </a:prstGeom>
        </p:spPr>
        <p:txBody>
          <a:bodyPr vert="horz" lIns="91440" tIns="45720" rIns="91440" bIns="45720" rtlCol="0" anchor="ctr">
            <a:normAutofit/>
          </a:bodyPr>
          <a:lstStyle/>
          <a:p>
            <a:pPr marL="0" marR="0" indent="-228600">
              <a:lnSpc>
                <a:spcPct val="90000"/>
              </a:lnSpc>
              <a:spcAft>
                <a:spcPts val="600"/>
              </a:spcAft>
              <a:buFont typeface="Arial" panose="020B0604020202020204" pitchFamily="34" charset="0"/>
              <a:buChar char="•"/>
            </a:pPr>
            <a:r>
              <a:rPr lang="en-US" sz="1400" b="0" i="0" u="none" strike="noStrike">
                <a:effectLst/>
              </a:rPr>
              <a:t>Languages:</a:t>
            </a:r>
          </a:p>
          <a:p>
            <a:pPr marL="0" marR="0" indent="-228600">
              <a:lnSpc>
                <a:spcPct val="90000"/>
              </a:lnSpc>
              <a:spcAft>
                <a:spcPts val="600"/>
              </a:spcAft>
              <a:buFont typeface="Arial" panose="020B0604020202020204" pitchFamily="34" charset="0"/>
              <a:buChar char="•"/>
            </a:pPr>
            <a:r>
              <a:rPr lang="en-US" sz="1400" b="0" i="0" u="none" strike="noStrike">
                <a:effectLst/>
              </a:rPr>
              <a:t>Arabic</a:t>
            </a:r>
          </a:p>
          <a:p>
            <a:pPr marL="0" marR="0" indent="-228600">
              <a:lnSpc>
                <a:spcPct val="90000"/>
              </a:lnSpc>
              <a:spcAft>
                <a:spcPts val="600"/>
              </a:spcAft>
              <a:buFont typeface="Arial" panose="020B0604020202020204" pitchFamily="34" charset="0"/>
              <a:buChar char="•"/>
            </a:pPr>
            <a:r>
              <a:rPr lang="en-US" sz="1400" b="0" i="0" u="none" strike="noStrike">
                <a:effectLst/>
              </a:rPr>
              <a:t>Chinese</a:t>
            </a:r>
          </a:p>
          <a:p>
            <a:pPr marL="0" marR="0" indent="-228600">
              <a:lnSpc>
                <a:spcPct val="90000"/>
              </a:lnSpc>
              <a:spcAft>
                <a:spcPts val="600"/>
              </a:spcAft>
              <a:buFont typeface="Arial" panose="020B0604020202020204" pitchFamily="34" charset="0"/>
              <a:buChar char="•"/>
            </a:pPr>
            <a:r>
              <a:rPr lang="en-US" sz="1400" b="0" i="0" u="none" strike="noStrike">
                <a:effectLst/>
              </a:rPr>
              <a:t>Cape Verde</a:t>
            </a:r>
          </a:p>
          <a:p>
            <a:pPr marL="0" marR="0" indent="-228600">
              <a:lnSpc>
                <a:spcPct val="90000"/>
              </a:lnSpc>
              <a:spcAft>
                <a:spcPts val="600"/>
              </a:spcAft>
              <a:buFont typeface="Arial" panose="020B0604020202020204" pitchFamily="34" charset="0"/>
              <a:buChar char="•"/>
            </a:pPr>
            <a:r>
              <a:rPr lang="en-US" sz="1400" b="0" i="0" u="none" strike="noStrike">
                <a:effectLst/>
              </a:rPr>
              <a:t>Cambodian</a:t>
            </a:r>
          </a:p>
          <a:p>
            <a:pPr marL="0" marR="0" indent="-228600">
              <a:lnSpc>
                <a:spcPct val="90000"/>
              </a:lnSpc>
              <a:spcAft>
                <a:spcPts val="600"/>
              </a:spcAft>
              <a:buFont typeface="Arial" panose="020B0604020202020204" pitchFamily="34" charset="0"/>
              <a:buChar char="•"/>
            </a:pPr>
            <a:r>
              <a:rPr lang="en-US" sz="1400" b="0" i="0" u="none" strike="noStrike">
                <a:effectLst/>
              </a:rPr>
              <a:t>Farsi</a:t>
            </a:r>
          </a:p>
          <a:p>
            <a:pPr marL="0" marR="0" indent="-228600">
              <a:lnSpc>
                <a:spcPct val="90000"/>
              </a:lnSpc>
              <a:spcAft>
                <a:spcPts val="600"/>
              </a:spcAft>
              <a:buFont typeface="Arial" panose="020B0604020202020204" pitchFamily="34" charset="0"/>
              <a:buChar char="•"/>
            </a:pPr>
            <a:r>
              <a:rPr lang="en-US" sz="1400" b="0" i="0" u="none" strike="noStrike">
                <a:effectLst/>
              </a:rPr>
              <a:t>French</a:t>
            </a:r>
          </a:p>
          <a:p>
            <a:pPr marL="0" marR="0" indent="-228600">
              <a:lnSpc>
                <a:spcPct val="90000"/>
              </a:lnSpc>
              <a:spcAft>
                <a:spcPts val="600"/>
              </a:spcAft>
              <a:buFont typeface="Arial" panose="020B0604020202020204" pitchFamily="34" charset="0"/>
              <a:buChar char="•"/>
            </a:pPr>
            <a:r>
              <a:rPr lang="en-US" sz="1400" b="0" i="0" u="none" strike="noStrike">
                <a:effectLst/>
              </a:rPr>
              <a:t>Haitian Creole</a:t>
            </a:r>
          </a:p>
          <a:p>
            <a:pPr marL="0" marR="0" indent="-228600">
              <a:lnSpc>
                <a:spcPct val="90000"/>
              </a:lnSpc>
              <a:spcAft>
                <a:spcPts val="600"/>
              </a:spcAft>
              <a:buFont typeface="Arial" panose="020B0604020202020204" pitchFamily="34" charset="0"/>
              <a:buChar char="•"/>
            </a:pPr>
            <a:r>
              <a:rPr lang="en-US" sz="1400" b="0" i="0" u="none" strike="noStrike">
                <a:effectLst/>
              </a:rPr>
              <a:t>Mandarin</a:t>
            </a:r>
          </a:p>
          <a:p>
            <a:pPr marL="0" marR="0" indent="-228600">
              <a:lnSpc>
                <a:spcPct val="90000"/>
              </a:lnSpc>
              <a:spcAft>
                <a:spcPts val="600"/>
              </a:spcAft>
              <a:buFont typeface="Arial" panose="020B0604020202020204" pitchFamily="34" charset="0"/>
              <a:buChar char="•"/>
            </a:pPr>
            <a:r>
              <a:rPr lang="en-US" sz="1400" b="0" i="0" u="none" strike="noStrike">
                <a:effectLst/>
              </a:rPr>
              <a:t>Portuguese</a:t>
            </a:r>
          </a:p>
          <a:p>
            <a:pPr marL="0" marR="0" indent="-228600">
              <a:lnSpc>
                <a:spcPct val="90000"/>
              </a:lnSpc>
              <a:spcAft>
                <a:spcPts val="600"/>
              </a:spcAft>
              <a:buFont typeface="Arial" panose="020B0604020202020204" pitchFamily="34" charset="0"/>
              <a:buChar char="•"/>
            </a:pPr>
            <a:r>
              <a:rPr lang="en-US" sz="1400" b="0" i="0" u="none" strike="noStrike">
                <a:effectLst/>
              </a:rPr>
              <a:t>Spanish</a:t>
            </a:r>
          </a:p>
          <a:p>
            <a:pPr marL="0" marR="0" indent="-228600">
              <a:lnSpc>
                <a:spcPct val="90000"/>
              </a:lnSpc>
              <a:spcAft>
                <a:spcPts val="600"/>
              </a:spcAft>
              <a:buFont typeface="Arial" panose="020B0604020202020204" pitchFamily="34" charset="0"/>
              <a:buChar char="•"/>
            </a:pPr>
            <a:r>
              <a:rPr lang="en-US" sz="1400" b="0" i="0" u="none" strike="noStrike">
                <a:effectLst/>
              </a:rPr>
              <a:t>Swahili</a:t>
            </a:r>
          </a:p>
          <a:p>
            <a:pPr marL="0" marR="0" indent="-228600">
              <a:lnSpc>
                <a:spcPct val="90000"/>
              </a:lnSpc>
              <a:spcAft>
                <a:spcPts val="600"/>
              </a:spcAft>
              <a:buFont typeface="Arial" panose="020B0604020202020204" pitchFamily="34" charset="0"/>
              <a:buChar char="•"/>
            </a:pPr>
            <a:r>
              <a:rPr lang="en-US" sz="1400" b="0" i="0" u="none" strike="noStrike">
                <a:effectLst/>
              </a:rPr>
              <a:t>Vietnamese</a:t>
            </a:r>
          </a:p>
        </p:txBody>
      </p:sp>
      <p:pic>
        <p:nvPicPr>
          <p:cNvPr id="3" name="Picture 2">
            <a:extLst>
              <a:ext uri="{FF2B5EF4-FFF2-40B4-BE49-F238E27FC236}">
                <a16:creationId xmlns:a16="http://schemas.microsoft.com/office/drawing/2014/main" id="{418F92F9-94A3-701B-0134-B8D107153A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50125" y="2984778"/>
            <a:ext cx="6709659" cy="2482572"/>
          </a:xfrm>
          <a:prstGeom prst="rect">
            <a:avLst/>
          </a:prstGeom>
          <a:ln>
            <a:solidFill>
              <a:schemeClr val="tx1"/>
            </a:solidFill>
          </a:ln>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633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4B3A89-E32B-BBE6-B558-B5981C71C699}"/>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ople communicating in sign language">
            <a:extLst>
              <a:ext uri="{FF2B5EF4-FFF2-40B4-BE49-F238E27FC236}">
                <a16:creationId xmlns:a16="http://schemas.microsoft.com/office/drawing/2014/main" id="{15A370D8-18C6-C446-88C9-AE566F4E61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26" name="Rectangle 2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AB9979-F4F2-DCD4-2DE3-EC80F092A6B4}"/>
              </a:ext>
            </a:extLst>
          </p:cNvPr>
          <p:cNvSpPr>
            <a:spLocks noGrp="1"/>
          </p:cNvSpPr>
          <p:nvPr>
            <p:ph type="title"/>
          </p:nvPr>
        </p:nvSpPr>
        <p:spPr>
          <a:xfrm>
            <a:off x="404552" y="3091928"/>
            <a:ext cx="9978967" cy="2387600"/>
          </a:xfrm>
        </p:spPr>
        <p:txBody>
          <a:bodyPr vert="horz" lIns="91440" tIns="45720" rIns="91440" bIns="45720" rtlCol="0" anchor="b">
            <a:normAutofit/>
          </a:bodyPr>
          <a:lstStyle/>
          <a:p>
            <a:r>
              <a:rPr lang="en-US" sz="6600">
                <a:solidFill>
                  <a:schemeClr val="bg1"/>
                </a:solidFill>
              </a:rPr>
              <a:t>Coming Soon!</a:t>
            </a:r>
            <a:br>
              <a:rPr lang="en-US" sz="6600">
                <a:solidFill>
                  <a:schemeClr val="bg1"/>
                </a:solidFill>
              </a:rPr>
            </a:br>
            <a:r>
              <a:rPr lang="en-US" sz="6600">
                <a:solidFill>
                  <a:schemeClr val="bg1"/>
                </a:solidFill>
              </a:rPr>
              <a:t>RIA Online Course</a:t>
            </a:r>
          </a:p>
        </p:txBody>
      </p:sp>
      <p:sp>
        <p:nvSpPr>
          <p:cNvPr id="28" name="Rectangle: Rounded Corners 2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1C2210-ED79-6F7B-4305-C5B03E962750}"/>
              </a:ext>
            </a:extLst>
          </p:cNvPr>
          <p:cNvSpPr>
            <a:spLocks noGrp="1"/>
          </p:cNvSpPr>
          <p:nvPr>
            <p:ph idx="1"/>
          </p:nvPr>
        </p:nvSpPr>
        <p:spPr>
          <a:xfrm>
            <a:off x="404553" y="5624945"/>
            <a:ext cx="9381344" cy="592975"/>
          </a:xfrm>
        </p:spPr>
        <p:txBody>
          <a:bodyPr vert="horz" lIns="91440" tIns="45720" rIns="91440" bIns="45720" rtlCol="0" anchor="ctr">
            <a:normAutofit fontScale="92500"/>
          </a:bodyPr>
          <a:lstStyle/>
          <a:p>
            <a:pPr marL="0" indent="0">
              <a:buNone/>
            </a:pPr>
            <a:r>
              <a:rPr lang="en-US" sz="2400">
                <a:solidFill>
                  <a:schemeClr val="bg1"/>
                </a:solidFill>
              </a:rPr>
              <a:t> Deaf and Hard of Hearing Students who use American Sign Language (ASL)</a:t>
            </a:r>
          </a:p>
        </p:txBody>
      </p:sp>
    </p:spTree>
    <p:extLst>
      <p:ext uri="{BB962C8B-B14F-4D97-AF65-F5344CB8AC3E}">
        <p14:creationId xmlns:p14="http://schemas.microsoft.com/office/powerpoint/2010/main" val="14808834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276F0C-9B5E-FCA7-9895-96D314FD6C6E}"/>
              </a:ext>
            </a:extLst>
          </p:cNvPr>
          <p:cNvSpPr>
            <a:spLocks noGrp="1"/>
          </p:cNvSpPr>
          <p:nvPr>
            <p:ph type="title"/>
          </p:nvPr>
        </p:nvSpPr>
        <p:spPr>
          <a:xfrm>
            <a:off x="1006900" y="1188637"/>
            <a:ext cx="3141430" cy="4480726"/>
          </a:xfrm>
        </p:spPr>
        <p:txBody>
          <a:bodyPr>
            <a:normAutofit/>
          </a:bodyPr>
          <a:lstStyle/>
          <a:p>
            <a:pPr algn="r"/>
            <a:r>
              <a:rPr lang="en-US" sz="5600"/>
              <a:t>Unit Quizzes </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9523D7-7B4C-B017-C240-57CB6A8161C0}"/>
              </a:ext>
            </a:extLst>
          </p:cNvPr>
          <p:cNvSpPr>
            <a:spLocks noGrp="1"/>
          </p:cNvSpPr>
          <p:nvPr>
            <p:ph idx="1"/>
          </p:nvPr>
        </p:nvSpPr>
        <p:spPr>
          <a:xfrm>
            <a:off x="5138927" y="1338729"/>
            <a:ext cx="6046155" cy="4180542"/>
          </a:xfrm>
        </p:spPr>
        <p:txBody>
          <a:bodyPr vert="horz" lIns="91440" tIns="45720" rIns="91440" bIns="45720" rtlCol="0" anchor="ctr">
            <a:normAutofit/>
          </a:bodyPr>
          <a:lstStyle/>
          <a:p>
            <a:r>
              <a:rPr lang="en-US"/>
              <a:t>Online Course Questions Reviewed</a:t>
            </a:r>
          </a:p>
          <a:p>
            <a:pPr lvl="1">
              <a:buSzPct val="75000"/>
              <a:buFont typeface="Courier New" panose="02070309020205020404" pitchFamily="49" charset="0"/>
              <a:buChar char="o"/>
            </a:pPr>
            <a:r>
              <a:rPr lang="en-US"/>
              <a:t>Units 1-9</a:t>
            </a:r>
          </a:p>
          <a:p>
            <a:pPr lvl="2">
              <a:buFont typeface="Wingdings" pitchFamily="2" charset="2"/>
              <a:buChar char="§"/>
            </a:pPr>
            <a:r>
              <a:rPr lang="en-US" sz="2200"/>
              <a:t>90 Questions Total</a:t>
            </a:r>
          </a:p>
          <a:p>
            <a:pPr marL="0" indent="0">
              <a:buNone/>
            </a:pPr>
            <a:endParaRPr lang="en-US" sz="2400"/>
          </a:p>
        </p:txBody>
      </p:sp>
    </p:spTree>
    <p:extLst>
      <p:ext uri="{BB962C8B-B14F-4D97-AF65-F5344CB8AC3E}">
        <p14:creationId xmlns:p14="http://schemas.microsoft.com/office/powerpoint/2010/main" val="3009573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E8E4C195-FE4F-47F0-A51D-0E31F2BC9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2BAC8B-14A5-27FE-9291-6F94EF26ECD7}"/>
              </a:ext>
            </a:extLst>
          </p:cNvPr>
          <p:cNvSpPr>
            <a:spLocks noGrp="1"/>
          </p:cNvSpPr>
          <p:nvPr>
            <p:ph type="title"/>
          </p:nvPr>
        </p:nvSpPr>
        <p:spPr>
          <a:xfrm>
            <a:off x="6723665" y="679730"/>
            <a:ext cx="4779713" cy="3932729"/>
          </a:xfrm>
        </p:spPr>
        <p:txBody>
          <a:bodyPr vert="horz" lIns="91440" tIns="45720" rIns="91440" bIns="45720" rtlCol="0" anchor="b">
            <a:normAutofit/>
          </a:bodyPr>
          <a:lstStyle/>
          <a:p>
            <a:r>
              <a:rPr lang="en-US" sz="6000" kern="1200">
                <a:solidFill>
                  <a:schemeClr val="tx1"/>
                </a:solidFill>
                <a:latin typeface="+mj-lt"/>
                <a:ea typeface="+mj-ea"/>
                <a:cs typeface="+mj-cs"/>
              </a:rPr>
              <a:t>Training Pretests</a:t>
            </a:r>
          </a:p>
        </p:txBody>
      </p:sp>
      <p:grpSp>
        <p:nvGrpSpPr>
          <p:cNvPr id="47" name="Group 46">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48" name="Straight Connector 47">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5" y="269325"/>
            <a:ext cx="5346416" cy="61719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computer&#10;&#10;Description automatically generated">
            <a:extLst>
              <a:ext uri="{FF2B5EF4-FFF2-40B4-BE49-F238E27FC236}">
                <a16:creationId xmlns:a16="http://schemas.microsoft.com/office/drawing/2014/main" id="{D9D8D2B2-C705-525C-931D-9597B2BFF9A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14401" y="420005"/>
            <a:ext cx="4902440" cy="2816352"/>
          </a:xfrm>
          <a:prstGeom prst="rect">
            <a:avLst/>
          </a:prstGeom>
        </p:spPr>
      </p:pic>
      <p:pic>
        <p:nvPicPr>
          <p:cNvPr id="7" name="Picture 6" descr="A white background with a black and white background&#10;&#10;Description automatically generated with medium confidence">
            <a:extLst>
              <a:ext uri="{FF2B5EF4-FFF2-40B4-BE49-F238E27FC236}">
                <a16:creationId xmlns:a16="http://schemas.microsoft.com/office/drawing/2014/main" id="{83C1B1B2-01F7-F355-15E2-1D78CE1E68DC}"/>
              </a:ext>
            </a:extLst>
          </p:cNvPr>
          <p:cNvPicPr>
            <a:picLocks noChangeAspect="1"/>
          </p:cNvPicPr>
          <p:nvPr/>
        </p:nvPicPr>
        <p:blipFill>
          <a:blip r:embed="rId4" cstate="screen">
            <a:extLst>
              <a:ext uri="{28A0092B-C50C-407E-A947-70E740481C1C}">
                <a14:useLocalDpi xmlns:a14="http://schemas.microsoft.com/office/drawing/2010/main"/>
              </a:ext>
            </a:extLst>
          </a:blip>
          <a:srcRect b="-1"/>
          <a:stretch/>
        </p:blipFill>
        <p:spPr>
          <a:xfrm>
            <a:off x="914401" y="3444398"/>
            <a:ext cx="4902440" cy="2816352"/>
          </a:xfrm>
          <a:prstGeom prst="rect">
            <a:avLst/>
          </a:prstGeom>
        </p:spPr>
      </p:pic>
    </p:spTree>
    <p:extLst>
      <p:ext uri="{BB962C8B-B14F-4D97-AF65-F5344CB8AC3E}">
        <p14:creationId xmlns:p14="http://schemas.microsoft.com/office/powerpoint/2010/main" val="5517866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Close up of person typing">
            <a:extLst>
              <a:ext uri="{FF2B5EF4-FFF2-40B4-BE49-F238E27FC236}">
                <a16:creationId xmlns:a16="http://schemas.microsoft.com/office/drawing/2014/main" id="{0D3F9EC6-D4F5-CC61-AD53-6AAEE331BE55}"/>
              </a:ext>
            </a:extLst>
          </p:cNvPr>
          <p:cNvPicPr>
            <a:picLocks noChangeAspect="1"/>
          </p:cNvPicPr>
          <p:nvPr/>
        </p:nvPicPr>
        <p:blipFill>
          <a:blip r:embed="rId3" cstate="screen">
            <a:extLst>
              <a:ext uri="{28A0092B-C50C-407E-A947-70E740481C1C}">
                <a14:useLocalDpi xmlns:a14="http://schemas.microsoft.com/office/drawing/2010/main"/>
              </a:ext>
            </a:extLst>
          </a:blip>
          <a:srcRect b="-1"/>
          <a:stretch/>
        </p:blipFill>
        <p:spPr>
          <a:xfrm>
            <a:off x="621675" y="623275"/>
            <a:ext cx="5474323" cy="5607882"/>
          </a:xfrm>
          <a:prstGeom prst="rect">
            <a:avLst/>
          </a:prstGeom>
        </p:spPr>
      </p:pic>
      <p:sp>
        <p:nvSpPr>
          <p:cNvPr id="26" name="Right Triangle 25">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276F0C-9B5E-FCA7-9895-96D314FD6C6E}"/>
              </a:ext>
            </a:extLst>
          </p:cNvPr>
          <p:cNvSpPr>
            <a:spLocks noGrp="1"/>
          </p:cNvSpPr>
          <p:nvPr>
            <p:ph type="title"/>
          </p:nvPr>
        </p:nvSpPr>
        <p:spPr>
          <a:xfrm>
            <a:off x="6889833" y="1188637"/>
            <a:ext cx="4218138" cy="1597228"/>
          </a:xfrm>
        </p:spPr>
        <p:txBody>
          <a:bodyPr>
            <a:normAutofit/>
          </a:bodyPr>
          <a:lstStyle/>
          <a:p>
            <a:r>
              <a:rPr lang="en-US" sz="5400"/>
              <a:t>Knowledge Pretest</a:t>
            </a:r>
          </a:p>
        </p:txBody>
      </p:sp>
      <p:sp>
        <p:nvSpPr>
          <p:cNvPr id="3" name="Content Placeholder 2">
            <a:extLst>
              <a:ext uri="{FF2B5EF4-FFF2-40B4-BE49-F238E27FC236}">
                <a16:creationId xmlns:a16="http://schemas.microsoft.com/office/drawing/2014/main" id="{B79523D7-7B4C-B017-C240-57CB6A8161C0}"/>
              </a:ext>
            </a:extLst>
          </p:cNvPr>
          <p:cNvSpPr>
            <a:spLocks noGrp="1"/>
          </p:cNvSpPr>
          <p:nvPr>
            <p:ph idx="1"/>
          </p:nvPr>
        </p:nvSpPr>
        <p:spPr>
          <a:xfrm>
            <a:off x="6889831" y="2998278"/>
            <a:ext cx="3917505" cy="1893762"/>
          </a:xfrm>
        </p:spPr>
        <p:txBody>
          <a:bodyPr vert="horz" lIns="91440" tIns="45720" rIns="91440" bIns="45720" rtlCol="0" anchor="t">
            <a:normAutofit/>
          </a:bodyPr>
          <a:lstStyle/>
          <a:p>
            <a:r>
              <a:rPr lang="en-US"/>
              <a:t>Pretest Bank Questions Reviewed </a:t>
            </a:r>
          </a:p>
          <a:p>
            <a:pPr lvl="1">
              <a:buSzPct val="75000"/>
              <a:buFont typeface="Courier New" panose="02070309020205020404" pitchFamily="49" charset="0"/>
              <a:buChar char="o"/>
            </a:pPr>
            <a:r>
              <a:rPr lang="en-US"/>
              <a:t>Approximately 250 Questions Total</a:t>
            </a:r>
            <a:endParaRPr lang="en-US" sz="2000"/>
          </a:p>
        </p:txBody>
      </p:sp>
    </p:spTree>
    <p:extLst>
      <p:ext uri="{BB962C8B-B14F-4D97-AF65-F5344CB8AC3E}">
        <p14:creationId xmlns:p14="http://schemas.microsoft.com/office/powerpoint/2010/main" val="13876589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F20D9F03-5BFC-74B5-AB6B-B9A9711151BF}"/>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a:solidFill>
                  <a:schemeClr val="tx1"/>
                </a:solidFill>
                <a:latin typeface="+mj-lt"/>
                <a:ea typeface="+mj-ea"/>
                <a:cs typeface="+mj-cs"/>
              </a:rPr>
              <a:t>Next Steps and Testing Directions</a:t>
            </a:r>
          </a:p>
        </p:txBody>
      </p:sp>
      <p:sp>
        <p:nvSpPr>
          <p:cNvPr id="30" name="Rectangle 29">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web page&#10;&#10;Description automatically generated">
            <a:extLst>
              <a:ext uri="{FF2B5EF4-FFF2-40B4-BE49-F238E27FC236}">
                <a16:creationId xmlns:a16="http://schemas.microsoft.com/office/drawing/2014/main" id="{B4A5D4D6-B54F-F8BF-C198-482529C90D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238" y="1809672"/>
            <a:ext cx="7608304" cy="3309612"/>
          </a:xfrm>
          <a:prstGeom prst="rect">
            <a:avLst/>
          </a:prstGeom>
          <a:ln>
            <a:solidFill>
              <a:schemeClr val="tx1"/>
            </a:solidFill>
          </a:ln>
        </p:spPr>
      </p:pic>
      <p:sp>
        <p:nvSpPr>
          <p:cNvPr id="34" name="Rectangle 33">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620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E36F61E-6572-7BBE-DFF9-9BCE28B42D2B}"/>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400" kern="1200">
                <a:solidFill>
                  <a:schemeClr val="tx1"/>
                </a:solidFill>
                <a:latin typeface="+mj-lt"/>
                <a:ea typeface="+mj-ea"/>
                <a:cs typeface="+mj-cs"/>
              </a:rPr>
              <a:t>MAP Certification </a:t>
            </a:r>
            <a:br>
              <a:rPr lang="en-US" sz="3400" kern="1200">
                <a:solidFill>
                  <a:schemeClr val="tx1"/>
                </a:solidFill>
                <a:latin typeface="+mj-lt"/>
                <a:ea typeface="+mj-ea"/>
                <a:cs typeface="+mj-cs"/>
              </a:rPr>
            </a:br>
            <a:r>
              <a:rPr lang="en-US" sz="3400" kern="1200">
                <a:solidFill>
                  <a:schemeClr val="tx1"/>
                </a:solidFill>
                <a:latin typeface="+mj-lt"/>
                <a:ea typeface="+mj-ea"/>
                <a:cs typeface="+mj-cs"/>
              </a:rPr>
              <a:t>Test Preparation </a:t>
            </a:r>
          </a:p>
        </p:txBody>
      </p:sp>
      <p:sp>
        <p:nvSpPr>
          <p:cNvPr id="14" name="Rectangle 1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omputer&#10;&#10;Description automatically generated">
            <a:extLst>
              <a:ext uri="{FF2B5EF4-FFF2-40B4-BE49-F238E27FC236}">
                <a16:creationId xmlns:a16="http://schemas.microsoft.com/office/drawing/2014/main" id="{4F5EBBA2-48B7-0362-5EA6-214BE72A8F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238" y="1467298"/>
            <a:ext cx="7608304" cy="3994360"/>
          </a:xfrm>
          <a:prstGeom prst="rect">
            <a:avLst/>
          </a:prstGeom>
          <a:ln>
            <a:solidFill>
              <a:schemeClr val="tx1"/>
            </a:solidFill>
          </a:ln>
        </p:spPr>
      </p:pic>
      <p:sp>
        <p:nvSpPr>
          <p:cNvPr id="18" name="Rectangle 17">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5714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DBE913-E266-3E87-011A-F61CCF65B041}"/>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a:t>RIA Course Video Collection</a:t>
            </a:r>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a:extLst>
              <a:ext uri="{FF2B5EF4-FFF2-40B4-BE49-F238E27FC236}">
                <a16:creationId xmlns:a16="http://schemas.microsoft.com/office/drawing/2014/main" id="{501D379A-9B08-2673-E253-B193B93DA94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45238" y="858525"/>
            <a:ext cx="7608304" cy="5211906"/>
          </a:xfrm>
          <a:prstGeom prst="rect">
            <a:avLst/>
          </a:prstGeom>
          <a:ln>
            <a:solidFill>
              <a:schemeClr val="tx1"/>
            </a:solidFill>
          </a:ln>
        </p:spPr>
      </p:pic>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8911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4A1829-552D-A554-27A8-F9DE79411DB0}"/>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D&amp;S Diversified Technologies</a:t>
            </a:r>
          </a:p>
        </p:txBody>
      </p:sp>
      <p:sp>
        <p:nvSpPr>
          <p:cNvPr id="3" name="Text Placeholder 2">
            <a:extLst>
              <a:ext uri="{FF2B5EF4-FFF2-40B4-BE49-F238E27FC236}">
                <a16:creationId xmlns:a16="http://schemas.microsoft.com/office/drawing/2014/main" id="{DB0B8942-4953-F392-0E98-DB54EFC3991E}"/>
              </a:ext>
            </a:extLst>
          </p:cNvPr>
          <p:cNvSpPr>
            <a:spLocks noGrp="1"/>
          </p:cNvSpPr>
          <p:nvPr>
            <p:ph type="body" idx="1"/>
          </p:nvPr>
        </p:nvSpPr>
        <p:spPr>
          <a:xfrm>
            <a:off x="1113809" y="953037"/>
            <a:ext cx="4036333" cy="1709849"/>
          </a:xfrm>
        </p:spPr>
        <p:txBody>
          <a:bodyPr vert="horz" lIns="91440" tIns="45720" rIns="91440" bIns="45720" rtlCol="0" anchor="b">
            <a:normAutofit/>
          </a:bodyPr>
          <a:lstStyle/>
          <a:p>
            <a:r>
              <a:rPr lang="en-US" kern="1200">
                <a:solidFill>
                  <a:schemeClr val="tx1"/>
                </a:solidFill>
                <a:latin typeface="+mn-lt"/>
                <a:ea typeface="+mn-ea"/>
                <a:cs typeface="+mn-cs"/>
              </a:rPr>
              <a:t>Testing Vendor</a:t>
            </a: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a:extLst>
              <a:ext uri="{FF2B5EF4-FFF2-40B4-BE49-F238E27FC236}">
                <a16:creationId xmlns:a16="http://schemas.microsoft.com/office/drawing/2014/main" id="{335B32E5-DC5B-A73A-F3A7-E51C9AFC4A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2492" y="1752663"/>
            <a:ext cx="5536001" cy="3293920"/>
          </a:xfrm>
          <a:prstGeom prst="rect">
            <a:avLst/>
          </a:prstGeom>
          <a:ln>
            <a:solidFill>
              <a:schemeClr val="tx1"/>
            </a:solidFill>
          </a:ln>
        </p:spPr>
      </p:pic>
    </p:spTree>
    <p:extLst>
      <p:ext uri="{BB962C8B-B14F-4D97-AF65-F5344CB8AC3E}">
        <p14:creationId xmlns:p14="http://schemas.microsoft.com/office/powerpoint/2010/main" val="1612091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4EED8F-E272-239A-56D2-0569036899EA}"/>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                                                            Welcome</a:t>
            </a:r>
          </a:p>
        </p:txBody>
      </p:sp>
      <p:sp>
        <p:nvSpPr>
          <p:cNvPr id="2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0903FBCD-DDC2-2DF5-7665-E3ACE492B188}"/>
              </a:ext>
            </a:extLst>
          </p:cNvPr>
          <p:cNvSpPr>
            <a:spLocks noGrp="1"/>
          </p:cNvSpPr>
          <p:nvPr>
            <p:ph sz="half" idx="2"/>
          </p:nvPr>
        </p:nvSpPr>
        <p:spPr>
          <a:xfrm>
            <a:off x="630935" y="2807208"/>
            <a:ext cx="3859421" cy="3410712"/>
          </a:xfrm>
        </p:spPr>
        <p:txBody>
          <a:bodyPr vert="horz" lIns="91440" tIns="45720" rIns="91440" bIns="45720" rtlCol="0" anchor="t">
            <a:normAutofit/>
          </a:bodyPr>
          <a:lstStyle/>
          <a:p>
            <a:pPr marL="0"/>
            <a:endParaRPr lang="en-US" sz="2200">
              <a:effectLst/>
            </a:endParaRPr>
          </a:p>
          <a:p>
            <a:pPr marL="0"/>
            <a:endParaRPr lang="en-US" sz="2200"/>
          </a:p>
          <a:p>
            <a:pPr marL="0"/>
            <a:endParaRPr lang="en-US" sz="2200"/>
          </a:p>
          <a:p>
            <a:r>
              <a:rPr lang="en-US" sz="3200">
                <a:effectLst/>
              </a:rPr>
              <a:t>Danielle Parvez</a:t>
            </a:r>
          </a:p>
          <a:p>
            <a:pPr lvl="1">
              <a:buSzPct val="75000"/>
              <a:buFont typeface="Courier New" panose="02070309020205020404" pitchFamily="49" charset="0"/>
              <a:buChar char="o"/>
            </a:pPr>
            <a:r>
              <a:rPr lang="en-US">
                <a:effectLst/>
              </a:rPr>
              <a:t>DCF MAP Coordinator</a:t>
            </a:r>
            <a:endParaRPr lang="en-US"/>
          </a:p>
        </p:txBody>
      </p:sp>
      <p:pic>
        <p:nvPicPr>
          <p:cNvPr id="22" name="Content Placeholder 21" descr="A logo for a children and youth company&#10;&#10;Description automatically generated">
            <a:extLst>
              <a:ext uri="{FF2B5EF4-FFF2-40B4-BE49-F238E27FC236}">
                <a16:creationId xmlns:a16="http://schemas.microsoft.com/office/drawing/2014/main" id="{43AE3497-FB1C-D337-AC07-82B573B808AA}"/>
              </a:ext>
            </a:extLst>
          </p:cNvPr>
          <p:cNvPicPr>
            <a:picLocks noGrp="1" noChangeAspect="1"/>
          </p:cNvPicPr>
          <p:nvPr>
            <p:ph sz="half" idx="1"/>
          </p:nvPr>
        </p:nvPicPr>
        <p:blipFill>
          <a:blip r:embed="rId3"/>
          <a:stretch>
            <a:fillRect/>
          </a:stretch>
        </p:blipFill>
        <p:spPr>
          <a:xfrm>
            <a:off x="4654296" y="1996479"/>
            <a:ext cx="6903720" cy="2865042"/>
          </a:xfrm>
          <a:prstGeom prst="rect">
            <a:avLst/>
          </a:prstGeom>
        </p:spPr>
      </p:pic>
    </p:spTree>
    <p:extLst>
      <p:ext uri="{BB962C8B-B14F-4D97-AF65-F5344CB8AC3E}">
        <p14:creationId xmlns:p14="http://schemas.microsoft.com/office/powerpoint/2010/main" val="4408497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43DC22-7B29-1940-3165-57F21989C64D}"/>
              </a:ext>
            </a:extLst>
          </p:cNvPr>
          <p:cNvSpPr>
            <a:spLocks noGrp="1"/>
          </p:cNvSpPr>
          <p:nvPr>
            <p:ph type="title"/>
          </p:nvPr>
        </p:nvSpPr>
        <p:spPr>
          <a:xfrm>
            <a:off x="556532" y="643467"/>
            <a:ext cx="11210925" cy="744836"/>
          </a:xfrm>
        </p:spPr>
        <p:txBody>
          <a:bodyPr vert="horz" lIns="91440" tIns="45720" rIns="91440" bIns="45720" rtlCol="0">
            <a:normAutofit/>
          </a:bodyPr>
          <a:lstStyle/>
          <a:p>
            <a:pPr algn="ctr"/>
            <a:r>
              <a:rPr lang="en-US" sz="3200" kern="1200">
                <a:solidFill>
                  <a:schemeClr val="bg1"/>
                </a:solidFill>
                <a:latin typeface="+mj-lt"/>
                <a:ea typeface="+mj-ea"/>
                <a:cs typeface="+mj-cs"/>
              </a:rPr>
              <a:t>www.hdmaster.com</a:t>
            </a:r>
          </a:p>
        </p:txBody>
      </p:sp>
      <p:pic>
        <p:nvPicPr>
          <p:cNvPr id="3" name="Picture 2" descr="A screenshot of a computer&#10;&#10;Description automatically generated">
            <a:extLst>
              <a:ext uri="{FF2B5EF4-FFF2-40B4-BE49-F238E27FC236}">
                <a16:creationId xmlns:a16="http://schemas.microsoft.com/office/drawing/2014/main" id="{3A863134-11A3-AD5E-380B-AF4E9A1C13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488" y="1675227"/>
            <a:ext cx="10525024" cy="4394199"/>
          </a:xfrm>
          <a:prstGeom prst="rect">
            <a:avLst/>
          </a:prstGeom>
          <a:ln>
            <a:solidFill>
              <a:schemeClr val="tx1"/>
            </a:solidFill>
          </a:ln>
        </p:spPr>
      </p:pic>
      <p:sp>
        <p:nvSpPr>
          <p:cNvPr id="4" name="Right Arrow 3">
            <a:extLst>
              <a:ext uri="{FF2B5EF4-FFF2-40B4-BE49-F238E27FC236}">
                <a16:creationId xmlns:a16="http://schemas.microsoft.com/office/drawing/2014/main" id="{064B078A-8AEC-EEA5-09CE-DF969528BB08}"/>
              </a:ext>
            </a:extLst>
          </p:cNvPr>
          <p:cNvSpPr/>
          <p:nvPr/>
        </p:nvSpPr>
        <p:spPr>
          <a:xfrm>
            <a:off x="67328" y="3387694"/>
            <a:ext cx="978408" cy="48463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81795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38" name="Rectangle 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2D841B-8A31-55AD-E744-B1907857C49F}"/>
              </a:ext>
            </a:extLst>
          </p:cNvPr>
          <p:cNvSpPr>
            <a:spLocks noGrp="1"/>
          </p:cNvSpPr>
          <p:nvPr>
            <p:ph type="title"/>
          </p:nvPr>
        </p:nvSpPr>
        <p:spPr>
          <a:xfrm>
            <a:off x="1043631" y="873940"/>
            <a:ext cx="4928291" cy="1035781"/>
          </a:xfrm>
        </p:spPr>
        <p:txBody>
          <a:bodyPr vert="horz" lIns="91440" tIns="45720" rIns="91440" bIns="45720" rtlCol="0" anchor="ctr">
            <a:normAutofit fontScale="90000"/>
          </a:bodyPr>
          <a:lstStyle/>
          <a:p>
            <a:br>
              <a:rPr lang="en-US" kern="1200">
                <a:latin typeface="+mj-lt"/>
                <a:ea typeface="+mj-ea"/>
                <a:cs typeface="+mj-cs"/>
              </a:rPr>
            </a:br>
            <a:r>
              <a:rPr lang="en-US" kern="1200">
                <a:latin typeface="+mj-lt"/>
                <a:ea typeface="+mj-ea"/>
                <a:cs typeface="+mj-cs"/>
              </a:rPr>
              <a:t>Test Candidate Record</a:t>
            </a:r>
            <a:br>
              <a:rPr lang="en-US" sz="2000" kern="1200">
                <a:latin typeface="+mj-lt"/>
                <a:ea typeface="+mj-ea"/>
                <a:cs typeface="+mj-cs"/>
              </a:rPr>
            </a:br>
            <a:br>
              <a:rPr lang="en-US" sz="2000" kern="1200">
                <a:latin typeface="+mj-lt"/>
                <a:ea typeface="+mj-ea"/>
                <a:cs typeface="+mj-cs"/>
              </a:rPr>
            </a:br>
            <a:endParaRPr lang="en-US" sz="2000" kern="1200">
              <a:latin typeface="+mj-lt"/>
              <a:ea typeface="+mj-ea"/>
              <a:cs typeface="+mj-cs"/>
            </a:endParaRPr>
          </a:p>
        </p:txBody>
      </p:sp>
      <p:sp>
        <p:nvSpPr>
          <p:cNvPr id="32" name="Content Placeholder 31">
            <a:extLst>
              <a:ext uri="{FF2B5EF4-FFF2-40B4-BE49-F238E27FC236}">
                <a16:creationId xmlns:a16="http://schemas.microsoft.com/office/drawing/2014/main" id="{88C4F864-9C2B-443B-37D3-15AE3A8F2964}"/>
              </a:ext>
            </a:extLst>
          </p:cNvPr>
          <p:cNvSpPr>
            <a:spLocks noGrp="1"/>
          </p:cNvSpPr>
          <p:nvPr>
            <p:ph idx="1"/>
          </p:nvPr>
        </p:nvSpPr>
        <p:spPr>
          <a:xfrm>
            <a:off x="1045029" y="2524722"/>
            <a:ext cx="4358589" cy="2520808"/>
          </a:xfrm>
        </p:spPr>
        <p:txBody>
          <a:bodyPr anchor="ctr">
            <a:normAutofit/>
          </a:bodyPr>
          <a:lstStyle/>
          <a:p>
            <a:r>
              <a:rPr lang="en-US" sz="3200"/>
              <a:t>Classroom Hours</a:t>
            </a:r>
          </a:p>
          <a:p>
            <a:r>
              <a:rPr lang="en-US" sz="3200"/>
              <a:t>Online Hours</a:t>
            </a:r>
          </a:p>
        </p:txBody>
      </p:sp>
      <p:pic>
        <p:nvPicPr>
          <p:cNvPr id="12" name="Content Placeholder 11">
            <a:extLst>
              <a:ext uri="{FF2B5EF4-FFF2-40B4-BE49-F238E27FC236}">
                <a16:creationId xmlns:a16="http://schemas.microsoft.com/office/drawing/2014/main" id="{1BECCCCC-D3D2-09CC-3A9F-73AB81F832F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788383" y="613147"/>
            <a:ext cx="4565417" cy="5593443"/>
          </a:xfrm>
          <a:prstGeom prst="rect">
            <a:avLst/>
          </a:prstGeom>
        </p:spPr>
      </p:pic>
      <p:cxnSp>
        <p:nvCxnSpPr>
          <p:cNvPr id="44" name="Straight Connector 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Right Arrow 2">
            <a:extLst>
              <a:ext uri="{FF2B5EF4-FFF2-40B4-BE49-F238E27FC236}">
                <a16:creationId xmlns:a16="http://schemas.microsoft.com/office/drawing/2014/main" id="{5E533E8F-0E88-915F-E8E9-83CF59942C10}"/>
              </a:ext>
            </a:extLst>
          </p:cNvPr>
          <p:cNvSpPr/>
          <p:nvPr/>
        </p:nvSpPr>
        <p:spPr>
          <a:xfrm>
            <a:off x="5741663" y="5156616"/>
            <a:ext cx="978408" cy="484632"/>
          </a:xfrm>
          <a:prstGeom prst="rightArrow">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57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276F0C-9B5E-FCA7-9895-96D314FD6C6E}"/>
              </a:ext>
            </a:extLst>
          </p:cNvPr>
          <p:cNvSpPr>
            <a:spLocks noGrp="1"/>
          </p:cNvSpPr>
          <p:nvPr>
            <p:ph type="title"/>
          </p:nvPr>
        </p:nvSpPr>
        <p:spPr>
          <a:xfrm>
            <a:off x="1282963" y="1238080"/>
            <a:ext cx="9849751" cy="1349671"/>
          </a:xfrm>
        </p:spPr>
        <p:txBody>
          <a:bodyPr anchor="b">
            <a:normAutofit/>
          </a:bodyPr>
          <a:lstStyle/>
          <a:p>
            <a:r>
              <a:rPr lang="en-US" sz="4600"/>
              <a:t>Certification Knowledge Test </a:t>
            </a:r>
          </a:p>
        </p:txBody>
      </p:sp>
      <p:sp>
        <p:nvSpPr>
          <p:cNvPr id="3" name="Content Placeholder 2">
            <a:extLst>
              <a:ext uri="{FF2B5EF4-FFF2-40B4-BE49-F238E27FC236}">
                <a16:creationId xmlns:a16="http://schemas.microsoft.com/office/drawing/2014/main" id="{B79523D7-7B4C-B017-C240-57CB6A8161C0}"/>
              </a:ext>
            </a:extLst>
          </p:cNvPr>
          <p:cNvSpPr>
            <a:spLocks noGrp="1"/>
          </p:cNvSpPr>
          <p:nvPr>
            <p:ph idx="1"/>
          </p:nvPr>
        </p:nvSpPr>
        <p:spPr>
          <a:xfrm>
            <a:off x="1282963" y="2615182"/>
            <a:ext cx="9849751" cy="1901954"/>
          </a:xfrm>
        </p:spPr>
        <p:txBody>
          <a:bodyPr vert="horz" lIns="91440" tIns="45720" rIns="91440" bIns="45720" rtlCol="0" anchor="ctr">
            <a:normAutofit/>
          </a:bodyPr>
          <a:lstStyle/>
          <a:p>
            <a:r>
              <a:rPr lang="en-US" sz="3600"/>
              <a:t>Knowledge Test Bank Questions Reviewed              </a:t>
            </a:r>
          </a:p>
          <a:p>
            <a:pPr lvl="1">
              <a:buSzPct val="75000"/>
              <a:buFont typeface="Courier New" panose="02070309020205020404" pitchFamily="49" charset="0"/>
              <a:buChar char="o"/>
            </a:pPr>
            <a:r>
              <a:rPr lang="en-US" sz="3200"/>
              <a:t> Approximately 900 Questions</a:t>
            </a:r>
          </a:p>
        </p:txBody>
      </p:sp>
    </p:spTree>
    <p:extLst>
      <p:ext uri="{BB962C8B-B14F-4D97-AF65-F5344CB8AC3E}">
        <p14:creationId xmlns:p14="http://schemas.microsoft.com/office/powerpoint/2010/main" val="21001835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4E4C57-CA85-31F6-8F0C-E0645D6DF4CA}"/>
              </a:ext>
            </a:extLst>
          </p:cNvPr>
          <p:cNvSpPr>
            <a:spLocks noGrp="1"/>
          </p:cNvSpPr>
          <p:nvPr>
            <p:ph type="title"/>
          </p:nvPr>
        </p:nvSpPr>
        <p:spPr>
          <a:xfrm>
            <a:off x="1043631" y="809898"/>
            <a:ext cx="9942716" cy="1554480"/>
          </a:xfrm>
        </p:spPr>
        <p:txBody>
          <a:bodyPr anchor="ctr">
            <a:normAutofit/>
          </a:bodyPr>
          <a:lstStyle/>
          <a:p>
            <a:r>
              <a:rPr lang="en-US" sz="4800"/>
              <a:t>Medication Administration Demonstration Test</a:t>
            </a:r>
          </a:p>
        </p:txBody>
      </p:sp>
      <p:sp>
        <p:nvSpPr>
          <p:cNvPr id="7" name="Content Placeholder 2">
            <a:extLst>
              <a:ext uri="{FF2B5EF4-FFF2-40B4-BE49-F238E27FC236}">
                <a16:creationId xmlns:a16="http://schemas.microsoft.com/office/drawing/2014/main" id="{046C3E81-1E27-19E6-9AC4-5318DE69D349}"/>
              </a:ext>
            </a:extLst>
          </p:cNvPr>
          <p:cNvSpPr>
            <a:spLocks noGrp="1"/>
          </p:cNvSpPr>
          <p:nvPr>
            <p:ph idx="1"/>
          </p:nvPr>
        </p:nvSpPr>
        <p:spPr>
          <a:xfrm>
            <a:off x="1045028" y="3017522"/>
            <a:ext cx="9941319" cy="3124658"/>
          </a:xfrm>
        </p:spPr>
        <p:txBody>
          <a:bodyPr anchor="ctr">
            <a:normAutofit lnSpcReduction="10000"/>
          </a:bodyPr>
          <a:lstStyle/>
          <a:p>
            <a:r>
              <a:rPr lang="en-US" sz="1900"/>
              <a:t>Scenarios No Longer Sent </a:t>
            </a:r>
          </a:p>
          <a:p>
            <a:r>
              <a:rPr lang="en-US" sz="1900"/>
              <a:t>Test Packet</a:t>
            </a:r>
          </a:p>
          <a:p>
            <a:pPr lvl="1">
              <a:buSzPct val="75000"/>
              <a:buFont typeface="Courier New" panose="02070309020205020404" pitchFamily="49" charset="0"/>
              <a:buChar char="o"/>
            </a:pPr>
            <a:r>
              <a:rPr lang="en-US" sz="1900"/>
              <a:t>Must Contain all 6 Blister Packs</a:t>
            </a:r>
          </a:p>
          <a:p>
            <a:r>
              <a:rPr lang="en-US" sz="1900"/>
              <a:t>Position of ZOOM Linked Device</a:t>
            </a:r>
          </a:p>
          <a:p>
            <a:pPr lvl="1">
              <a:buSzPct val="75000"/>
              <a:buFont typeface="Courier New" panose="02070309020205020404" pitchFamily="49" charset="0"/>
              <a:buChar char="o"/>
            </a:pPr>
            <a:r>
              <a:rPr lang="en-US" sz="1900"/>
              <a:t>Side of Candidate</a:t>
            </a:r>
          </a:p>
          <a:p>
            <a:r>
              <a:rPr lang="en-US" sz="1900"/>
              <a:t>Remote Test Observer Grades Demonstration as it is Performed</a:t>
            </a:r>
          </a:p>
          <a:p>
            <a:r>
              <a:rPr lang="en-US" sz="1900"/>
              <a:t>Remind Candidate to </a:t>
            </a:r>
          </a:p>
          <a:p>
            <a:pPr lvl="1">
              <a:buSzPct val="75000"/>
              <a:buFont typeface="Courier New" panose="02070309020205020404" pitchFamily="49" charset="0"/>
              <a:buChar char="o"/>
            </a:pPr>
            <a:r>
              <a:rPr lang="en-US" sz="1900"/>
              <a:t>Speak Loudly and Clearly</a:t>
            </a:r>
          </a:p>
          <a:p>
            <a:pPr lvl="1">
              <a:buSzPct val="75000"/>
              <a:buFont typeface="Courier New" panose="02070309020205020404" pitchFamily="49" charset="0"/>
              <a:buChar char="o"/>
            </a:pPr>
            <a:r>
              <a:rPr lang="en-US" sz="1900"/>
              <a:t>Demonstrate Defined Hand Movements while Comparing</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6565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F5D07A-8012-944C-596A-EB5CCE89B0E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rPr>
              <a:t>Medication Administration Demonstration Test</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Content Placeholder 3" descr="Application&#10;&#10;Description automatically generated with low confidence">
            <a:extLst>
              <a:ext uri="{FF2B5EF4-FFF2-40B4-BE49-F238E27FC236}">
                <a16:creationId xmlns:a16="http://schemas.microsoft.com/office/drawing/2014/main" id="{A8DCC860-7ADE-376F-0406-15A86AB6516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989711" y="625683"/>
            <a:ext cx="4596156" cy="5455380"/>
          </a:xfrm>
          <a:prstGeom prst="rect">
            <a:avLst/>
          </a:prstGeom>
          <a:ln>
            <a:solidFill>
              <a:schemeClr val="tx1"/>
            </a:solidFill>
          </a:ln>
        </p:spPr>
      </p:pic>
    </p:spTree>
    <p:extLst>
      <p:ext uri="{BB962C8B-B14F-4D97-AF65-F5344CB8AC3E}">
        <p14:creationId xmlns:p14="http://schemas.microsoft.com/office/powerpoint/2010/main" val="36809421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DC503F-3AB2-68B5-DE0D-DE5C0010F476}"/>
              </a:ext>
            </a:extLst>
          </p:cNvPr>
          <p:cNvSpPr>
            <a:spLocks noGrp="1"/>
          </p:cNvSpPr>
          <p:nvPr>
            <p:ph type="title"/>
          </p:nvPr>
        </p:nvSpPr>
        <p:spPr>
          <a:xfrm>
            <a:off x="612648" y="1078992"/>
            <a:ext cx="6268770" cy="1536192"/>
          </a:xfrm>
        </p:spPr>
        <p:txBody>
          <a:bodyPr anchor="b">
            <a:normAutofit/>
          </a:bodyPr>
          <a:lstStyle/>
          <a:p>
            <a:r>
              <a:rPr lang="en-US" sz="5200"/>
              <a:t>Test Packet Materials</a:t>
            </a:r>
            <a:endParaRPr lang="en-US" sz="5200" i="1">
              <a:highlight>
                <a:srgbClr val="FFFF00"/>
              </a:highlight>
            </a:endParaRPr>
          </a:p>
        </p:txBody>
      </p:sp>
      <p:sp>
        <p:nvSpPr>
          <p:cNvPr id="25"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326DE94-E5FC-4A98-B34F-7151CFA538CA}"/>
              </a:ext>
            </a:extLst>
          </p:cNvPr>
          <p:cNvSpPr>
            <a:spLocks noGrp="1"/>
          </p:cNvSpPr>
          <p:nvPr>
            <p:ph idx="1"/>
          </p:nvPr>
        </p:nvSpPr>
        <p:spPr>
          <a:xfrm>
            <a:off x="615457" y="3355848"/>
            <a:ext cx="6665875" cy="2825496"/>
          </a:xfrm>
        </p:spPr>
        <p:txBody>
          <a:bodyPr>
            <a:normAutofit/>
          </a:bodyPr>
          <a:lstStyle/>
          <a:p>
            <a:r>
              <a:rPr lang="en-US" sz="2400"/>
              <a:t>Medication Book, Count Book, Blister Packages</a:t>
            </a:r>
          </a:p>
          <a:p>
            <a:pPr lvl="1">
              <a:buSzPct val="75000"/>
              <a:buFont typeface="Courier New" panose="02070309020205020404" pitchFamily="49" charset="0"/>
              <a:buChar char="o"/>
            </a:pPr>
            <a:r>
              <a:rPr lang="en-US" sz="2200"/>
              <a:t>No Highlighting  </a:t>
            </a:r>
          </a:p>
          <a:p>
            <a:pPr lvl="1">
              <a:buSzPct val="75000"/>
              <a:buFont typeface="Courier New" panose="02070309020205020404" pitchFamily="49" charset="0"/>
              <a:buChar char="o"/>
            </a:pPr>
            <a:r>
              <a:rPr lang="en-US" sz="2200"/>
              <a:t>No Markings</a:t>
            </a:r>
          </a:p>
          <a:p>
            <a:pPr lvl="1">
              <a:buSzPct val="75000"/>
              <a:buFont typeface="Courier New" panose="02070309020205020404" pitchFamily="49" charset="0"/>
              <a:buChar char="o"/>
            </a:pPr>
            <a:r>
              <a:rPr lang="en-US" sz="2200"/>
              <a:t>Do Not Use for Practice</a:t>
            </a:r>
          </a:p>
          <a:p>
            <a:pPr marL="0" indent="0">
              <a:buNone/>
            </a:pPr>
            <a:r>
              <a:rPr lang="en-US" sz="2200"/>
              <a:t>                 </a:t>
            </a:r>
          </a:p>
        </p:txBody>
      </p:sp>
      <p:pic>
        <p:nvPicPr>
          <p:cNvPr id="5" name="Picture 4" descr="A close up of a package of pills&#10;&#10;Description automatically generated">
            <a:extLst>
              <a:ext uri="{FF2B5EF4-FFF2-40B4-BE49-F238E27FC236}">
                <a16:creationId xmlns:a16="http://schemas.microsoft.com/office/drawing/2014/main" id="{6E08F27C-82B3-9655-F457-EA1F59E213E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684006" y="10"/>
            <a:ext cx="4507993" cy="6857990"/>
          </a:xfrm>
          <a:prstGeom prst="rect">
            <a:avLst/>
          </a:prstGeom>
        </p:spPr>
      </p:pic>
    </p:spTree>
    <p:extLst>
      <p:ext uri="{BB962C8B-B14F-4D97-AF65-F5344CB8AC3E}">
        <p14:creationId xmlns:p14="http://schemas.microsoft.com/office/powerpoint/2010/main" val="33864675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1D259E-E462-63A2-9F4E-045258E7AD4F}"/>
              </a:ext>
            </a:extLst>
          </p:cNvPr>
          <p:cNvSpPr>
            <a:spLocks noGrp="1"/>
          </p:cNvSpPr>
          <p:nvPr>
            <p:ph type="title"/>
          </p:nvPr>
        </p:nvSpPr>
        <p:spPr>
          <a:xfrm>
            <a:off x="987689" y="3071183"/>
            <a:ext cx="9910296" cy="2590027"/>
          </a:xfrm>
        </p:spPr>
        <p:txBody>
          <a:bodyPr vert="horz" lIns="91440" tIns="45720" rIns="91440" bIns="45720" rtlCol="0" anchor="t">
            <a:normAutofit/>
          </a:bodyPr>
          <a:lstStyle/>
          <a:p>
            <a:r>
              <a:rPr lang="en-US" sz="8000" kern="1200">
                <a:solidFill>
                  <a:schemeClr val="tx1"/>
                </a:solidFill>
                <a:latin typeface="+mj-lt"/>
                <a:ea typeface="+mj-ea"/>
                <a:cs typeface="+mj-cs"/>
              </a:rPr>
              <a:t>Issues in the field</a:t>
            </a:r>
          </a:p>
        </p:txBody>
      </p:sp>
      <p:sp>
        <p:nvSpPr>
          <p:cNvPr id="15"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9701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92023-C2F6-A135-45C9-DF14B67E3B83}"/>
              </a:ext>
            </a:extLst>
          </p:cNvPr>
          <p:cNvSpPr>
            <a:spLocks noGrp="1"/>
          </p:cNvSpPr>
          <p:nvPr>
            <p:ph type="title"/>
          </p:nvPr>
        </p:nvSpPr>
        <p:spPr>
          <a:xfrm>
            <a:off x="1043631" y="809898"/>
            <a:ext cx="9942716" cy="1554480"/>
          </a:xfrm>
        </p:spPr>
        <p:txBody>
          <a:bodyPr anchor="ctr">
            <a:normAutofit/>
          </a:bodyPr>
          <a:lstStyle/>
          <a:p>
            <a:r>
              <a:rPr lang="en-US" sz="5400"/>
              <a:t>MAP Waiver Requests</a:t>
            </a:r>
          </a:p>
        </p:txBody>
      </p:sp>
      <p:sp>
        <p:nvSpPr>
          <p:cNvPr id="3" name="Content Placeholder 2">
            <a:extLst>
              <a:ext uri="{FF2B5EF4-FFF2-40B4-BE49-F238E27FC236}">
                <a16:creationId xmlns:a16="http://schemas.microsoft.com/office/drawing/2014/main" id="{B6D9F198-8324-7032-749E-D3ED6F6650F5}"/>
              </a:ext>
            </a:extLst>
          </p:cNvPr>
          <p:cNvSpPr>
            <a:spLocks noGrp="1"/>
          </p:cNvSpPr>
          <p:nvPr>
            <p:ph idx="1"/>
          </p:nvPr>
        </p:nvSpPr>
        <p:spPr>
          <a:xfrm>
            <a:off x="1045028" y="3017522"/>
            <a:ext cx="9941319" cy="3124658"/>
          </a:xfrm>
        </p:spPr>
        <p:txBody>
          <a:bodyPr anchor="ctr">
            <a:normAutofit/>
          </a:bodyPr>
          <a:lstStyle/>
          <a:p>
            <a:r>
              <a:rPr lang="en-US" sz="4400"/>
              <a:t>Only Granted by DPH when </a:t>
            </a:r>
          </a:p>
          <a:p>
            <a:pPr lvl="1">
              <a:buSzPct val="75000"/>
              <a:buFont typeface="Courier New" panose="02070309020205020404" pitchFamily="49" charset="0"/>
              <a:buChar char="o"/>
            </a:pPr>
            <a:r>
              <a:rPr lang="en-US" sz="4000"/>
              <a:t>No other alternative available</a:t>
            </a:r>
          </a:p>
          <a:p>
            <a:pPr marL="0" indent="0">
              <a:buNone/>
            </a:pPr>
            <a:endParaRPr lang="en-US" sz="24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8181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4271F-E746-3126-B650-BF561269F7A7}"/>
              </a:ext>
            </a:extLst>
          </p:cNvPr>
          <p:cNvSpPr>
            <a:spLocks noGrp="1"/>
          </p:cNvSpPr>
          <p:nvPr>
            <p:ph type="title"/>
          </p:nvPr>
        </p:nvSpPr>
        <p:spPr/>
        <p:txBody>
          <a:bodyPr>
            <a:normAutofit/>
          </a:bodyPr>
          <a:lstStyle/>
          <a:p>
            <a:r>
              <a:rPr lang="en-US" sz="5400"/>
              <a:t>Sharing Documents with DPH</a:t>
            </a:r>
          </a:p>
        </p:txBody>
      </p:sp>
      <p:graphicFrame>
        <p:nvGraphicFramePr>
          <p:cNvPr id="5" name="Content Placeholder 2">
            <a:extLst>
              <a:ext uri="{FF2B5EF4-FFF2-40B4-BE49-F238E27FC236}">
                <a16:creationId xmlns:a16="http://schemas.microsoft.com/office/drawing/2014/main" id="{45B93271-CB21-0101-CE6F-F261C361E357}"/>
              </a:ext>
            </a:extLst>
          </p:cNvPr>
          <p:cNvGraphicFramePr>
            <a:graphicFrameLocks noGrp="1"/>
          </p:cNvGraphicFramePr>
          <p:nvPr>
            <p:ph idx="1"/>
            <p:extLst>
              <p:ext uri="{D42A27DB-BD31-4B8C-83A1-F6EECF244321}">
                <p14:modId xmlns:p14="http://schemas.microsoft.com/office/powerpoint/2010/main" val="30770754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3658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bottle&#10;&#10;Description automatically generated">
            <a:extLst>
              <a:ext uri="{FF2B5EF4-FFF2-40B4-BE49-F238E27FC236}">
                <a16:creationId xmlns:a16="http://schemas.microsoft.com/office/drawing/2014/main" id="{53FCAB07-9DF7-CECD-F8D9-8546C41B3F16}"/>
              </a:ext>
            </a:extLst>
          </p:cNvPr>
          <p:cNvPicPr>
            <a:picLocks noChangeAspect="1"/>
          </p:cNvPicPr>
          <p:nvPr/>
        </p:nvPicPr>
        <p:blipFill>
          <a:blip r:embed="rId3" cstate="screen">
            <a:alphaModFix/>
            <a:extLst>
              <a:ext uri="{28A0092B-C50C-407E-A947-70E740481C1C}">
                <a14:useLocalDpi xmlns:a14="http://schemas.microsoft.com/office/drawing/2010/main"/>
              </a:ext>
            </a:extLst>
          </a:blip>
          <a:srcRect/>
          <a:stretch/>
        </p:blipFill>
        <p:spPr>
          <a:xfrm>
            <a:off x="4547937" y="-5"/>
            <a:ext cx="7644062" cy="3681406"/>
          </a:xfrm>
          <a:prstGeom prst="rect">
            <a:avLst/>
          </a:prstGeom>
        </p:spPr>
      </p:pic>
      <p:pic>
        <p:nvPicPr>
          <p:cNvPr id="7" name="Picture 6" descr="A white sheet of paper with black text&#10;&#10;Description automatically generated">
            <a:extLst>
              <a:ext uri="{FF2B5EF4-FFF2-40B4-BE49-F238E27FC236}">
                <a16:creationId xmlns:a16="http://schemas.microsoft.com/office/drawing/2014/main" id="{69B476A3-B8B1-7417-9627-925536F3043B}"/>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547938" y="3681409"/>
            <a:ext cx="7644062" cy="3176595"/>
          </a:xfrm>
          <a:prstGeom prst="rect">
            <a:avLst/>
          </a:prstGeom>
        </p:spPr>
      </p:pic>
      <p:sp>
        <p:nvSpPr>
          <p:cNvPr id="93" name="Rectangle 92">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726FEE-0D4A-B779-7A5E-937B16D95A20}"/>
              </a:ext>
            </a:extLst>
          </p:cNvPr>
          <p:cNvSpPr>
            <a:spLocks noGrp="1"/>
          </p:cNvSpPr>
          <p:nvPr>
            <p:ph type="ctrTitle"/>
          </p:nvPr>
        </p:nvSpPr>
        <p:spPr>
          <a:xfrm>
            <a:off x="838200" y="1115219"/>
            <a:ext cx="5395912" cy="2387600"/>
          </a:xfrm>
        </p:spPr>
        <p:txBody>
          <a:bodyPr>
            <a:normAutofit/>
          </a:bodyPr>
          <a:lstStyle/>
          <a:p>
            <a:pPr algn="l"/>
            <a:r>
              <a:rPr lang="en-US" sz="5000">
                <a:solidFill>
                  <a:schemeClr val="bg1"/>
                </a:solidFill>
              </a:rPr>
              <a:t>No Refills</a:t>
            </a:r>
          </a:p>
        </p:txBody>
      </p:sp>
      <p:cxnSp>
        <p:nvCxnSpPr>
          <p:cNvPr id="95" name="Straight Connector 94">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559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F28C70-9511-ADA0-D967-E8D43ED5ED2B}"/>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2433E1-D6AB-2A0F-04DE-21081E615E79}"/>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br>
              <a:rPr lang="en-US" sz="5600" kern="1200"/>
            </a:br>
            <a:br>
              <a:rPr lang="en-US" sz="5600" kern="1200"/>
            </a:br>
            <a:r>
              <a:rPr lang="en-US" sz="5600"/>
              <a:t>Active MAP Trainer</a:t>
            </a:r>
            <a:r>
              <a:rPr lang="en-US" sz="5600" kern="1200">
                <a:latin typeface="+mj-lt"/>
                <a:ea typeface="+mj-ea"/>
                <a:cs typeface="+mj-cs"/>
              </a:rPr>
              <a:t> Status</a:t>
            </a:r>
            <a:br>
              <a:rPr lang="en-US" sz="5600" kern="1200"/>
            </a:br>
            <a:endParaRPr lang="en-US" sz="5600"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BA184307-DC32-0716-0EC2-BE32E40E9073}"/>
              </a:ext>
            </a:extLst>
          </p:cNvPr>
          <p:cNvSpPr>
            <a:spLocks noGrp="1"/>
          </p:cNvSpPr>
          <p:nvPr>
            <p:ph type="body" idx="1"/>
          </p:nvPr>
        </p:nvSpPr>
        <p:spPr>
          <a:xfrm>
            <a:off x="1524000" y="5514052"/>
            <a:ext cx="9144000" cy="651910"/>
          </a:xfrm>
        </p:spPr>
        <p:txBody>
          <a:bodyPr vert="horz" lIns="91440" tIns="45720" rIns="91440" bIns="45720" rtlCol="0" anchor="ctr">
            <a:normAutofit fontScale="92500" lnSpcReduction="10000"/>
          </a:bodyPr>
          <a:lstStyle/>
          <a:p>
            <a:pPr algn="ctr"/>
            <a:r>
              <a:rPr lang="en-US" sz="4800" kern="1200">
                <a:solidFill>
                  <a:schemeClr val="tx1"/>
                </a:solidFill>
                <a:latin typeface="+mn-lt"/>
                <a:ea typeface="+mn-ea"/>
                <a:cs typeface="+mn-cs"/>
              </a:rPr>
              <a:t>Reminders</a:t>
            </a:r>
          </a:p>
        </p:txBody>
      </p:sp>
      <p:cxnSp>
        <p:nvCxnSpPr>
          <p:cNvPr id="23" name="Straight Connector 2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9268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AF55-2A3A-141E-8B73-526A728D3E53}"/>
              </a:ext>
            </a:extLst>
          </p:cNvPr>
          <p:cNvSpPr>
            <a:spLocks noGrp="1"/>
          </p:cNvSpPr>
          <p:nvPr>
            <p:ph type="title"/>
          </p:nvPr>
        </p:nvSpPr>
        <p:spPr>
          <a:xfrm>
            <a:off x="621792" y="1161288"/>
            <a:ext cx="3602736" cy="4526280"/>
          </a:xfrm>
        </p:spPr>
        <p:txBody>
          <a:bodyPr>
            <a:normAutofit/>
          </a:bodyPr>
          <a:lstStyle/>
          <a:p>
            <a:r>
              <a:rPr lang="en-US" sz="4000"/>
              <a:t>Multiple Consecutive Omission Reporting</a:t>
            </a:r>
          </a:p>
        </p:txBody>
      </p:sp>
      <p:graphicFrame>
        <p:nvGraphicFramePr>
          <p:cNvPr id="5" name="Content Placeholder 2">
            <a:extLst>
              <a:ext uri="{FF2B5EF4-FFF2-40B4-BE49-F238E27FC236}">
                <a16:creationId xmlns:a16="http://schemas.microsoft.com/office/drawing/2014/main" id="{0FB7DC82-0F2D-E2AB-8E1E-D6D8B7A84FA4}"/>
              </a:ext>
            </a:extLst>
          </p:cNvPr>
          <p:cNvGraphicFramePr>
            <a:graphicFrameLocks noGrp="1"/>
          </p:cNvGraphicFramePr>
          <p:nvPr>
            <p:ph idx="1"/>
            <p:extLst>
              <p:ext uri="{D42A27DB-BD31-4B8C-83A1-F6EECF244321}">
                <p14:modId xmlns:p14="http://schemas.microsoft.com/office/powerpoint/2010/main" val="1539742688"/>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59520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1252A1-66D1-758B-A203-68201A8A4D7A}"/>
              </a:ext>
            </a:extLst>
          </p:cNvPr>
          <p:cNvSpPr>
            <a:spLocks noGrp="1"/>
          </p:cNvSpPr>
          <p:nvPr>
            <p:ph type="title"/>
          </p:nvPr>
        </p:nvSpPr>
        <p:spPr>
          <a:xfrm>
            <a:off x="1285240" y="1050595"/>
            <a:ext cx="9476545" cy="1618489"/>
          </a:xfrm>
        </p:spPr>
        <p:txBody>
          <a:bodyPr anchor="ctr">
            <a:normAutofit/>
          </a:bodyPr>
          <a:lstStyle/>
          <a:p>
            <a:r>
              <a:rPr lang="en-US" sz="5400"/>
              <a:t>Hotline Medication Occurrences</a:t>
            </a:r>
          </a:p>
        </p:txBody>
      </p:sp>
      <p:sp>
        <p:nvSpPr>
          <p:cNvPr id="3" name="Content Placeholder 2">
            <a:extLst>
              <a:ext uri="{FF2B5EF4-FFF2-40B4-BE49-F238E27FC236}">
                <a16:creationId xmlns:a16="http://schemas.microsoft.com/office/drawing/2014/main" id="{0060CAD4-4367-F5C2-07D4-1DFE916EEFD4}"/>
              </a:ext>
            </a:extLst>
          </p:cNvPr>
          <p:cNvSpPr>
            <a:spLocks noGrp="1"/>
          </p:cNvSpPr>
          <p:nvPr>
            <p:ph idx="1"/>
          </p:nvPr>
        </p:nvSpPr>
        <p:spPr>
          <a:xfrm>
            <a:off x="1285240" y="2969469"/>
            <a:ext cx="8074815" cy="2800395"/>
          </a:xfrm>
        </p:spPr>
        <p:txBody>
          <a:bodyPr anchor="t">
            <a:normAutofit/>
          </a:bodyPr>
          <a:lstStyle/>
          <a:p>
            <a:r>
              <a:rPr lang="en-US" sz="4400"/>
              <a:t>DDS and </a:t>
            </a:r>
            <a:r>
              <a:rPr lang="en-US" sz="4400" err="1"/>
              <a:t>MassAbility</a:t>
            </a:r>
            <a:endParaRPr lang="en-US" sz="4400"/>
          </a:p>
          <a:p>
            <a:pPr lvl="1">
              <a:buSzPct val="75000"/>
              <a:buFont typeface="Courier New" panose="02070309020205020404" pitchFamily="49" charset="0"/>
              <a:buChar char="o"/>
            </a:pPr>
            <a:r>
              <a:rPr lang="en-US" sz="3600"/>
              <a:t> </a:t>
            </a:r>
            <a:r>
              <a:rPr lang="en-US" sz="4000"/>
              <a:t>DPPC Notification Required</a:t>
            </a:r>
            <a:endParaRPr lang="en-US" sz="3600"/>
          </a:p>
          <a:p>
            <a:pPr marL="0" indent="0">
              <a:buNone/>
            </a:pPr>
            <a:endParaRPr lang="en-US" sz="2400"/>
          </a:p>
        </p:txBody>
      </p:sp>
    </p:spTree>
    <p:extLst>
      <p:ext uri="{BB962C8B-B14F-4D97-AF65-F5344CB8AC3E}">
        <p14:creationId xmlns:p14="http://schemas.microsoft.com/office/powerpoint/2010/main" val="9339950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EC41C-298B-0250-4BA2-46B03C1CA42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t>Webinar Completion Confirmation</a:t>
            </a:r>
          </a:p>
        </p:txBody>
      </p:sp>
      <p:graphicFrame>
        <p:nvGraphicFramePr>
          <p:cNvPr id="5" name="Text Placeholder 2">
            <a:extLst>
              <a:ext uri="{FF2B5EF4-FFF2-40B4-BE49-F238E27FC236}">
                <a16:creationId xmlns:a16="http://schemas.microsoft.com/office/drawing/2014/main" id="{5DF7B9FE-805A-F4A7-998A-F004F25F5759}"/>
              </a:ext>
            </a:extLst>
          </p:cNvPr>
          <p:cNvGraphicFramePr/>
          <p:nvPr>
            <p:extLst>
              <p:ext uri="{D42A27DB-BD31-4B8C-83A1-F6EECF244321}">
                <p14:modId xmlns:p14="http://schemas.microsoft.com/office/powerpoint/2010/main" val="23868637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11855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C13A1-827B-EFDB-CA99-95238FC8AA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4AF4BD-E739-B592-238C-127CDD003E9A}"/>
              </a:ext>
            </a:extLst>
          </p:cNvPr>
          <p:cNvSpPr>
            <a:spLocks noGrp="1"/>
          </p:cNvSpPr>
          <p:nvPr>
            <p:ph type="title"/>
          </p:nvPr>
        </p:nvSpPr>
        <p:spPr>
          <a:xfrm>
            <a:off x="2103121" y="310343"/>
            <a:ext cx="7985759" cy="868823"/>
          </a:xfrm>
        </p:spPr>
        <p:txBody>
          <a:bodyPr vert="horz" lIns="91440" tIns="45720" rIns="91440" bIns="45720" rtlCol="0" anchor="ctr">
            <a:normAutofit fontScale="90000"/>
          </a:bodyPr>
          <a:lstStyle/>
          <a:p>
            <a:pPr algn="ctr"/>
            <a:r>
              <a:rPr lang="en-US" sz="4000" kern="1200">
                <a:solidFill>
                  <a:schemeClr val="tx1"/>
                </a:solidFill>
                <a:latin typeface="+mj-lt"/>
                <a:ea typeface="+mj-ea"/>
                <a:cs typeface="+mj-cs"/>
              </a:rPr>
              <a:t>Rewatching the Required MAP Webinar </a:t>
            </a:r>
          </a:p>
        </p:txBody>
      </p:sp>
      <p:pic>
        <p:nvPicPr>
          <p:cNvPr id="5" name="Content Placeholder 4">
            <a:extLst>
              <a:ext uri="{FF2B5EF4-FFF2-40B4-BE49-F238E27FC236}">
                <a16:creationId xmlns:a16="http://schemas.microsoft.com/office/drawing/2014/main" id="{86ABAA00-6557-5872-958C-E198088A9A56}"/>
              </a:ext>
            </a:extLst>
          </p:cNvPr>
          <p:cNvPicPr>
            <a:picLocks noGrp="1" noChangeAspect="1"/>
          </p:cNvPicPr>
          <p:nvPr>
            <p:ph idx="1"/>
          </p:nvPr>
        </p:nvPicPr>
        <p:blipFill>
          <a:blip r:embed="rId3"/>
          <a:stretch>
            <a:fillRect/>
          </a:stretch>
        </p:blipFill>
        <p:spPr>
          <a:xfrm>
            <a:off x="385572" y="2203366"/>
            <a:ext cx="11420856" cy="3968747"/>
          </a:xfrm>
          <a:prstGeom prst="rect">
            <a:avLst/>
          </a:prstGeom>
        </p:spPr>
      </p:pic>
      <p:pic>
        <p:nvPicPr>
          <p:cNvPr id="4" name="Picture 3">
            <a:extLst>
              <a:ext uri="{FF2B5EF4-FFF2-40B4-BE49-F238E27FC236}">
                <a16:creationId xmlns:a16="http://schemas.microsoft.com/office/drawing/2014/main" id="{DE3C4BA0-4159-0E46-3D7B-3B5F2D8C5958}"/>
              </a:ext>
            </a:extLst>
          </p:cNvPr>
          <p:cNvPicPr>
            <a:picLocks noChangeAspect="1"/>
          </p:cNvPicPr>
          <p:nvPr/>
        </p:nvPicPr>
        <p:blipFill>
          <a:blip r:embed="rId4"/>
          <a:stretch>
            <a:fillRect/>
          </a:stretch>
        </p:blipFill>
        <p:spPr>
          <a:xfrm>
            <a:off x="1333562" y="5197033"/>
            <a:ext cx="2023018" cy="449559"/>
          </a:xfrm>
          <a:prstGeom prst="rect">
            <a:avLst/>
          </a:prstGeom>
          <a:ln>
            <a:solidFill>
              <a:schemeClr val="accent1"/>
            </a:solidFill>
          </a:ln>
        </p:spPr>
      </p:pic>
    </p:spTree>
    <p:extLst>
      <p:ext uri="{BB962C8B-B14F-4D97-AF65-F5344CB8AC3E}">
        <p14:creationId xmlns:p14="http://schemas.microsoft.com/office/powerpoint/2010/main" val="41796539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8D0989-E3E5-41DB-A78D-61E199491D89}"/>
              </a:ext>
            </a:extLst>
          </p:cNvPr>
          <p:cNvSpPr>
            <a:spLocks noGrp="1"/>
          </p:cNvSpPr>
          <p:nvPr>
            <p:ph type="ctrTitle"/>
          </p:nvPr>
        </p:nvSpPr>
        <p:spPr>
          <a:xfrm>
            <a:off x="7331384" y="679730"/>
            <a:ext cx="4171994" cy="3932729"/>
          </a:xfrm>
        </p:spPr>
        <p:txBody>
          <a:bodyPr vert="horz" lIns="91440" tIns="45720" rIns="91440" bIns="45720" rtlCol="0">
            <a:normAutofit/>
          </a:bodyPr>
          <a:lstStyle/>
          <a:p>
            <a:pPr algn="l"/>
            <a:r>
              <a:rPr lang="en-US" sz="3600"/>
              <a:t>Next MAP Trainer  Webinar </a:t>
            </a:r>
            <a:br>
              <a:rPr lang="en-US" sz="3600"/>
            </a:br>
            <a:r>
              <a:rPr lang="en-US" sz="3600"/>
              <a:t>To Be Announced</a:t>
            </a:r>
            <a:endParaRPr lang="en-US" sz="4700"/>
          </a:p>
        </p:txBody>
      </p:sp>
      <p:grpSp>
        <p:nvGrpSpPr>
          <p:cNvPr id="17" name="Group 16">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12" name="Straight Connector 1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pinning leaves in the wind">
            <a:extLst>
              <a:ext uri="{FF2B5EF4-FFF2-40B4-BE49-F238E27FC236}">
                <a16:creationId xmlns:a16="http://schemas.microsoft.com/office/drawing/2014/main" id="{BAAA43B4-F646-CA61-73AC-EBEA2AB39F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597" y="1465909"/>
            <a:ext cx="5608830" cy="3926181"/>
          </a:xfrm>
          <a:prstGeom prst="rect">
            <a:avLst/>
          </a:prstGeom>
        </p:spPr>
      </p:pic>
    </p:spTree>
    <p:extLst>
      <p:ext uri="{BB962C8B-B14F-4D97-AF65-F5344CB8AC3E}">
        <p14:creationId xmlns:p14="http://schemas.microsoft.com/office/powerpoint/2010/main" val="1156945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Arc 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79E999-5D31-B06D-0288-752DCC4DABAB}"/>
              </a:ext>
            </a:extLst>
          </p:cNvPr>
          <p:cNvSpPr>
            <a:spLocks noGrp="1"/>
          </p:cNvSpPr>
          <p:nvPr>
            <p:ph type="title"/>
          </p:nvPr>
        </p:nvSpPr>
        <p:spPr>
          <a:xfrm>
            <a:off x="5894962" y="479493"/>
            <a:ext cx="5458838" cy="1325563"/>
          </a:xfrm>
        </p:spPr>
        <p:txBody>
          <a:bodyPr vert="horz" lIns="91440" tIns="45720" rIns="91440" bIns="45720" rtlCol="0">
            <a:normAutofit/>
          </a:bodyPr>
          <a:lstStyle/>
          <a:p>
            <a:r>
              <a:rPr lang="en-US"/>
              <a:t>MAP Trainer Contact Information</a:t>
            </a:r>
            <a:endParaRPr lang="en-US" kern="1200"/>
          </a:p>
        </p:txBody>
      </p:sp>
      <p:sp>
        <p:nvSpPr>
          <p:cNvPr id="11" name="Freeform: Shape 1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Email outline">
            <a:extLst>
              <a:ext uri="{FF2B5EF4-FFF2-40B4-BE49-F238E27FC236}">
                <a16:creationId xmlns:a16="http://schemas.microsoft.com/office/drawing/2014/main" id="{9B566871-30C5-3106-5E1F-DB12C59205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Text Placeholder 2">
            <a:extLst>
              <a:ext uri="{FF2B5EF4-FFF2-40B4-BE49-F238E27FC236}">
                <a16:creationId xmlns:a16="http://schemas.microsoft.com/office/drawing/2014/main" id="{BB47C9B7-B270-4614-C376-3983D237696A}"/>
              </a:ext>
            </a:extLst>
          </p:cNvPr>
          <p:cNvSpPr>
            <a:spLocks noGrp="1"/>
          </p:cNvSpPr>
          <p:nvPr>
            <p:ph idx="1"/>
          </p:nvPr>
        </p:nvSpPr>
        <p:spPr>
          <a:xfrm>
            <a:off x="5894962" y="1984443"/>
            <a:ext cx="5458838" cy="4192520"/>
          </a:xfrm>
        </p:spPr>
        <p:txBody>
          <a:bodyPr vert="horz" lIns="91440" tIns="45720" rIns="91440" bIns="45720" rtlCol="0" anchor="t">
            <a:normAutofit/>
          </a:bodyPr>
          <a:lstStyle/>
          <a:p>
            <a:r>
              <a:rPr lang="en-US"/>
              <a:t>Notify CDDER</a:t>
            </a:r>
          </a:p>
          <a:p>
            <a:pPr indent="-228600">
              <a:buFont typeface="Arial" panose="020B0604020202020204" pitchFamily="34" charset="0"/>
              <a:buChar char="•"/>
            </a:pPr>
            <a:r>
              <a:rPr lang="en-US"/>
              <a:t>Email Changes</a:t>
            </a:r>
          </a:p>
          <a:p>
            <a:pPr indent="-228600">
              <a:buFont typeface="Arial" panose="020B0604020202020204" pitchFamily="34" charset="0"/>
              <a:buChar char="•"/>
            </a:pPr>
            <a:r>
              <a:rPr lang="en-US" u="sng">
                <a:hlinkClick r:id="rId5">
                  <a:extLst>
                    <a:ext uri="{A12FA001-AC4F-418D-AE19-62706E023703}">
                      <ahyp:hlinkClr xmlns:ahyp="http://schemas.microsoft.com/office/drawing/2018/hyperlinkcolor" val="tx"/>
                    </a:ext>
                  </a:extLst>
                </a:hlinkClick>
              </a:rPr>
              <a:t>CDDER@umassmed.edu</a:t>
            </a:r>
            <a:endParaRPr lang="en-US" u="sng"/>
          </a:p>
          <a:p>
            <a:pPr marL="228600" lvl="1" indent="-228600">
              <a:buFont typeface="Arial" panose="020B0604020202020204" pitchFamily="34" charset="0"/>
              <a:buChar char="•"/>
            </a:pPr>
            <a:endParaRPr lang="en-US"/>
          </a:p>
          <a:p>
            <a:pPr marL="0" indent="0">
              <a:buNone/>
            </a:pPr>
            <a:endParaRPr lang="en-US"/>
          </a:p>
        </p:txBody>
      </p:sp>
    </p:spTree>
    <p:extLst>
      <p:ext uri="{BB962C8B-B14F-4D97-AF65-F5344CB8AC3E}">
        <p14:creationId xmlns:p14="http://schemas.microsoft.com/office/powerpoint/2010/main" val="264714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BBA6F1-1D50-1D37-5B1E-9DD642F3383D}"/>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5400"/>
              <a:t>Maintain</a:t>
            </a:r>
            <a:r>
              <a:rPr lang="en-US" sz="5400" kern="1200">
                <a:latin typeface="+mj-lt"/>
                <a:ea typeface="+mj-ea"/>
                <a:cs typeface="+mj-cs"/>
              </a:rPr>
              <a:t> Active MAP Trainer Status </a:t>
            </a:r>
            <a:endParaRPr lang="en-US" sz="5400" kern="1200">
              <a:latin typeface="+mj-lt"/>
            </a:endParaRPr>
          </a:p>
        </p:txBody>
      </p:sp>
      <p:sp>
        <p:nvSpPr>
          <p:cNvPr id="3" name="Content Placeholder 2">
            <a:extLst>
              <a:ext uri="{FF2B5EF4-FFF2-40B4-BE49-F238E27FC236}">
                <a16:creationId xmlns:a16="http://schemas.microsoft.com/office/drawing/2014/main" id="{3439FD31-5BE2-A25F-0499-3509DC19CEDF}"/>
              </a:ext>
            </a:extLst>
          </p:cNvPr>
          <p:cNvSpPr>
            <a:spLocks noGrp="1"/>
          </p:cNvSpPr>
          <p:nvPr>
            <p:ph idx="1"/>
          </p:nvPr>
        </p:nvSpPr>
        <p:spPr>
          <a:xfrm>
            <a:off x="363332" y="2934370"/>
            <a:ext cx="11496863" cy="3926414"/>
          </a:xfrm>
        </p:spPr>
        <p:txBody>
          <a:bodyPr vert="horz" lIns="91440" tIns="45720" rIns="91440" bIns="45720" rtlCol="0" anchor="ctr">
            <a:normAutofit fontScale="85000" lnSpcReduction="20000"/>
          </a:bodyPr>
          <a:lstStyle/>
          <a:p>
            <a:pPr marL="914400" indent="-571500">
              <a:spcBef>
                <a:spcPts val="0"/>
              </a:spcBef>
              <a:spcAft>
                <a:spcPts val="600"/>
              </a:spcAft>
            </a:pPr>
            <a:r>
              <a:rPr lang="en-US" sz="4000"/>
              <a:t>Required Webinars </a:t>
            </a:r>
          </a:p>
          <a:p>
            <a:pPr marL="1485900" lvl="1" indent="-457200">
              <a:spcBef>
                <a:spcPts val="0"/>
              </a:spcBef>
              <a:spcAft>
                <a:spcPts val="600"/>
              </a:spcAft>
              <a:buSzPct val="75000"/>
              <a:buFont typeface="Courier New" panose="020B0604020202020204" pitchFamily="34" charset="0"/>
              <a:buChar char="o"/>
            </a:pPr>
            <a:r>
              <a:rPr lang="en-US" sz="3400"/>
              <a:t>Specified Viewing Time Frame </a:t>
            </a:r>
            <a:endParaRPr lang="en-US" sz="3200"/>
          </a:p>
          <a:p>
            <a:pPr marL="914400" indent="-571500">
              <a:spcBef>
                <a:spcPts val="0"/>
              </a:spcBef>
              <a:spcAft>
                <a:spcPts val="600"/>
              </a:spcAft>
            </a:pPr>
            <a:r>
              <a:rPr lang="en-US" sz="4000"/>
              <a:t>One Blended MAP Certification Course Yearly</a:t>
            </a:r>
          </a:p>
          <a:p>
            <a:pPr marL="1485900" lvl="2" indent="-457200">
              <a:spcBef>
                <a:spcPts val="0"/>
              </a:spcBef>
              <a:spcAft>
                <a:spcPts val="600"/>
              </a:spcAft>
              <a:buSzPct val="75000"/>
              <a:buFont typeface="Courier New" panose="02070309020205020404" pitchFamily="49" charset="0"/>
              <a:buChar char="o"/>
            </a:pPr>
            <a:r>
              <a:rPr lang="en-US" sz="3400"/>
              <a:t>Current Trainers</a:t>
            </a:r>
          </a:p>
          <a:p>
            <a:pPr marL="1943100" lvl="3" indent="-457200">
              <a:spcBef>
                <a:spcPts val="0"/>
              </a:spcBef>
              <a:spcAft>
                <a:spcPts val="600"/>
              </a:spcAft>
              <a:buFont typeface="Wingdings" pitchFamily="2" charset="2"/>
              <a:buChar char="§"/>
            </a:pPr>
            <a:r>
              <a:rPr lang="en-US" sz="3000"/>
              <a:t>Within One Year from Date of Your Last Training</a:t>
            </a:r>
          </a:p>
          <a:p>
            <a:pPr marL="1485900" lvl="2" indent="-457200">
              <a:spcBef>
                <a:spcPts val="0"/>
              </a:spcBef>
              <a:spcAft>
                <a:spcPts val="600"/>
              </a:spcAft>
              <a:buSzPct val="75000"/>
              <a:buFont typeface="Courier New" panose="02070309020205020404" pitchFamily="49" charset="0"/>
              <a:buChar char="o"/>
            </a:pPr>
            <a:r>
              <a:rPr lang="en-US" sz="3400"/>
              <a:t>New Trainers</a:t>
            </a:r>
          </a:p>
          <a:p>
            <a:pPr marL="1943100" lvl="3" indent="-457200">
              <a:spcBef>
                <a:spcPts val="0"/>
              </a:spcBef>
              <a:spcAft>
                <a:spcPts val="600"/>
              </a:spcAft>
              <a:buFont typeface="Wingdings" pitchFamily="2" charset="2"/>
              <a:buChar char="§"/>
            </a:pPr>
            <a:r>
              <a:rPr lang="en-US" sz="3000"/>
              <a:t>One Year from Date Your Status is Changed to ‘Trainer’</a:t>
            </a:r>
          </a:p>
          <a:p>
            <a:pPr marL="1943100" lvl="4" indent="0">
              <a:spcBef>
                <a:spcPts val="0"/>
              </a:spcBef>
              <a:spcAft>
                <a:spcPts val="600"/>
              </a:spcAft>
              <a:buNone/>
            </a:pPr>
            <a:endParaRPr lang="en-US" sz="2800"/>
          </a:p>
          <a:p>
            <a:pPr marL="800100" lvl="1" indent="0">
              <a:spcBef>
                <a:spcPts val="0"/>
              </a:spcBef>
              <a:spcAft>
                <a:spcPts val="600"/>
              </a:spcAft>
              <a:buNone/>
            </a:pPr>
            <a:br>
              <a:rPr lang="en-US" sz="2800"/>
            </a:br>
            <a:endParaRPr lang="en-US"/>
          </a:p>
          <a:p>
            <a:endParaRPr lang="en-US" sz="24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107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273</TotalTime>
  <Words>5264</Words>
  <Application>Microsoft Office PowerPoint</Application>
  <PresentationFormat>Widescreen</PresentationFormat>
  <Paragraphs>477</Paragraphs>
  <Slides>74</Slides>
  <Notes>74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74</vt:i4>
      </vt:variant>
    </vt:vector>
  </HeadingPairs>
  <TitlesOfParts>
    <vt:vector size="85" baseType="lpstr">
      <vt:lpstr>MS Mincho</vt:lpstr>
      <vt:lpstr>Aptos</vt:lpstr>
      <vt:lpstr>Aptos Display</vt:lpstr>
      <vt:lpstr>Arial</vt:lpstr>
      <vt:lpstr>Calibri</vt:lpstr>
      <vt:lpstr>Courier New</vt:lpstr>
      <vt:lpstr>Helvetica</vt:lpstr>
      <vt:lpstr>Symbol</vt:lpstr>
      <vt:lpstr>Times New Roman</vt:lpstr>
      <vt:lpstr>Wingdings</vt:lpstr>
      <vt:lpstr>Office Theme</vt:lpstr>
      <vt:lpstr>MAP Trainer Fall Webinar </vt:lpstr>
      <vt:lpstr>What’s New</vt:lpstr>
      <vt:lpstr>State Agency Name Change</vt:lpstr>
      <vt:lpstr>New MAP Coordinators </vt:lpstr>
      <vt:lpstr>Welcome</vt:lpstr>
      <vt:lpstr>                                                            Welcome</vt:lpstr>
      <vt:lpstr>  Active MAP Trainer Status </vt:lpstr>
      <vt:lpstr>MAP Trainer Contact Information</vt:lpstr>
      <vt:lpstr>Maintain Active MAP Trainer Status </vt:lpstr>
      <vt:lpstr>MAP Trainer Responsibility</vt:lpstr>
      <vt:lpstr>Co-Training MAP Certification Course</vt:lpstr>
      <vt:lpstr> Required MAP Trainer Webinar Access www.mapmass </vt:lpstr>
      <vt:lpstr>PowerPoint Presentation</vt:lpstr>
      <vt:lpstr>Dashboard Instructions   </vt:lpstr>
      <vt:lpstr>    Attempt Quiz</vt:lpstr>
      <vt:lpstr>    View Webinar</vt:lpstr>
      <vt:lpstr>   Answer Question 1</vt:lpstr>
      <vt:lpstr>  Answer Question 2 and Click Finish Attempt</vt:lpstr>
      <vt:lpstr>  Submit All and Finish</vt:lpstr>
      <vt:lpstr>Confirmation Screen</vt:lpstr>
      <vt:lpstr>  Skipping a Question</vt:lpstr>
      <vt:lpstr>Webinar Compliance Status</vt:lpstr>
      <vt:lpstr>Rewatching the Required MAP Webinar </vt:lpstr>
      <vt:lpstr>Archived Webinars</vt:lpstr>
      <vt:lpstr>MAP Training</vt:lpstr>
      <vt:lpstr>MAP Trainer  Resources</vt:lpstr>
      <vt:lpstr>Resources</vt:lpstr>
      <vt:lpstr>MAP Trainer Tool Kit</vt:lpstr>
      <vt:lpstr>Other Resources</vt:lpstr>
      <vt:lpstr>State Agency  MAP Coordinators contact</vt:lpstr>
      <vt:lpstr>Curriculum</vt:lpstr>
      <vt:lpstr> Revised September 2024</vt:lpstr>
      <vt:lpstr>Drug Incident Reporting</vt:lpstr>
      <vt:lpstr>Medication Progress Note Example</vt:lpstr>
      <vt:lpstr> Modifications </vt:lpstr>
      <vt:lpstr>Expanded Viewing Area</vt:lpstr>
      <vt:lpstr>Coming Soon!</vt:lpstr>
      <vt:lpstr>Intelliboard Report</vt:lpstr>
      <vt:lpstr>Student Access and Course Completion Report</vt:lpstr>
      <vt:lpstr>Student Access and Course Completion Report</vt:lpstr>
      <vt:lpstr>User Status Report</vt:lpstr>
      <vt:lpstr>Updated Roster</vt:lpstr>
      <vt:lpstr>New Online Course Features</vt:lpstr>
      <vt:lpstr>New ‘Forgot Password’ Feature</vt:lpstr>
      <vt:lpstr>New CDDER ‘Forgot Password’ Feature</vt:lpstr>
      <vt:lpstr>Link to ‘Forgot Password’ Screen</vt:lpstr>
      <vt:lpstr>“RIA Core Concepts Workbook and Study Guide”</vt:lpstr>
      <vt:lpstr>MAP Trainer Tool Kit</vt:lpstr>
      <vt:lpstr>Workbook and Study Guide </vt:lpstr>
      <vt:lpstr>Unit Overviews</vt:lpstr>
      <vt:lpstr>Multiple Languages </vt:lpstr>
      <vt:lpstr>Coming Soon! RIA Online Course</vt:lpstr>
      <vt:lpstr>Unit Quizzes </vt:lpstr>
      <vt:lpstr>Training Pretests</vt:lpstr>
      <vt:lpstr>Knowledge Pretest</vt:lpstr>
      <vt:lpstr>Next Steps and Testing Directions</vt:lpstr>
      <vt:lpstr>MAP Certification  Test Preparation </vt:lpstr>
      <vt:lpstr>RIA Course Video Collection</vt:lpstr>
      <vt:lpstr>D&amp;S Diversified Technologies</vt:lpstr>
      <vt:lpstr>www.hdmaster.com</vt:lpstr>
      <vt:lpstr> Test Candidate Record  </vt:lpstr>
      <vt:lpstr>Certification Knowledge Test </vt:lpstr>
      <vt:lpstr>Medication Administration Demonstration Test</vt:lpstr>
      <vt:lpstr>Medication Administration Demonstration Test</vt:lpstr>
      <vt:lpstr>Test Packet Materials</vt:lpstr>
      <vt:lpstr>Issues in the field</vt:lpstr>
      <vt:lpstr>MAP Waiver Requests</vt:lpstr>
      <vt:lpstr>Sharing Documents with DPH</vt:lpstr>
      <vt:lpstr>No Refills</vt:lpstr>
      <vt:lpstr>Multiple Consecutive Omission Reporting</vt:lpstr>
      <vt:lpstr>Hotline Medication Occurrences</vt:lpstr>
      <vt:lpstr>Webinar Completion Confirmation</vt:lpstr>
      <vt:lpstr>Rewatching the Required MAP Webinar </vt:lpstr>
      <vt:lpstr>Next MAP Trainer  Webinar  To Be Announced</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Chirayath, Smita</dc:creator>
  <cp:lastModifiedBy>Dutra, Courtney</cp:lastModifiedBy>
  <cp:revision>8</cp:revision>
  <dcterms:created xsi:type="dcterms:W3CDTF">2024-05-03T15:00:52Z</dcterms:created>
  <dcterms:modified xsi:type="dcterms:W3CDTF">2024-11-12T12:59:42Z</dcterms:modified>
</cp:coreProperties>
</file>