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7" r:id="rId4"/>
  </p:sldMasterIdLst>
  <p:notesMasterIdLst>
    <p:notesMasterId r:id="rId64"/>
  </p:notesMasterIdLst>
  <p:handoutMasterIdLst>
    <p:handoutMasterId r:id="rId65"/>
  </p:handoutMasterIdLst>
  <p:sldIdLst>
    <p:sldId id="269" r:id="rId5"/>
    <p:sldId id="278" r:id="rId6"/>
    <p:sldId id="320" r:id="rId7"/>
    <p:sldId id="271" r:id="rId8"/>
    <p:sldId id="399" r:id="rId9"/>
    <p:sldId id="339" r:id="rId10"/>
    <p:sldId id="338" r:id="rId11"/>
    <p:sldId id="379" r:id="rId12"/>
    <p:sldId id="392" r:id="rId13"/>
    <p:sldId id="381" r:id="rId14"/>
    <p:sldId id="382" r:id="rId15"/>
    <p:sldId id="388" r:id="rId16"/>
    <p:sldId id="383" r:id="rId17"/>
    <p:sldId id="396" r:id="rId18"/>
    <p:sldId id="397" r:id="rId19"/>
    <p:sldId id="389" r:id="rId20"/>
    <p:sldId id="390" r:id="rId21"/>
    <p:sldId id="391" r:id="rId22"/>
    <p:sldId id="398" r:id="rId23"/>
    <p:sldId id="303" r:id="rId24"/>
    <p:sldId id="364" r:id="rId25"/>
    <p:sldId id="365" r:id="rId26"/>
    <p:sldId id="351" r:id="rId27"/>
    <p:sldId id="393" r:id="rId28"/>
    <p:sldId id="394" r:id="rId29"/>
    <p:sldId id="395" r:id="rId30"/>
    <p:sldId id="366" r:id="rId31"/>
    <p:sldId id="360" r:id="rId32"/>
    <p:sldId id="354" r:id="rId33"/>
    <p:sldId id="370" r:id="rId34"/>
    <p:sldId id="372" r:id="rId35"/>
    <p:sldId id="373" r:id="rId36"/>
    <p:sldId id="371" r:id="rId37"/>
    <p:sldId id="363" r:id="rId38"/>
    <p:sldId id="280" r:id="rId39"/>
    <p:sldId id="361" r:id="rId40"/>
    <p:sldId id="327" r:id="rId41"/>
    <p:sldId id="362" r:id="rId42"/>
    <p:sldId id="374" r:id="rId43"/>
    <p:sldId id="375" r:id="rId44"/>
    <p:sldId id="344" r:id="rId45"/>
    <p:sldId id="347" r:id="rId46"/>
    <p:sldId id="377" r:id="rId47"/>
    <p:sldId id="345" r:id="rId48"/>
    <p:sldId id="357" r:id="rId49"/>
    <p:sldId id="350" r:id="rId50"/>
    <p:sldId id="317" r:id="rId51"/>
    <p:sldId id="318" r:id="rId52"/>
    <p:sldId id="319" r:id="rId53"/>
    <p:sldId id="349" r:id="rId54"/>
    <p:sldId id="294" r:id="rId55"/>
    <p:sldId id="385" r:id="rId56"/>
    <p:sldId id="286" r:id="rId57"/>
    <p:sldId id="386" r:id="rId58"/>
    <p:sldId id="387" r:id="rId59"/>
    <p:sldId id="368" r:id="rId60"/>
    <p:sldId id="369" r:id="rId61"/>
    <p:sldId id="285" r:id="rId62"/>
    <p:sldId id="266" r:id="rId6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42D0B"/>
    <a:srgbClr val="76280B"/>
    <a:srgbClr val="F6BF73"/>
    <a:srgbClr val="F9D4A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0F722-6639-5711-4800-2EF1962D1948}" v="373" dt="2023-08-01T17:54:53.340"/>
    <p1510:client id="{1B8D41E3-05DC-3950-2AE8-736AE4EACD47}" v="209" dt="2023-06-23T16:07:32.165"/>
    <p1510:client id="{22704579-F683-2A7C-DCDD-B4969CDFB4D5}" v="121" dt="2023-06-09T15:23:57.402"/>
    <p1510:client id="{271E2BF0-89E3-AD65-0A35-A2A3E292BCEF}" v="25" dt="2023-06-23T14:18:38.745"/>
    <p1510:client id="{3EAC8BAD-27AA-1068-16E2-2985345F50B7}" v="327" dt="2023-07-26T14:06:20.844"/>
    <p1510:client id="{53B69795-ABB7-BB1F-4889-4BAE61F332E8}" v="89" dt="2023-08-03T19:02:59.134"/>
    <p1510:client id="{5CB57DE7-9B88-ED4F-702E-145D3B829F0B}" v="51" dt="2023-07-20T18:16:54.211"/>
    <p1510:client id="{620F0C3C-0703-461D-7C5F-8E1E74D3E544}" v="17" dt="2023-06-16T18:56:34.465"/>
    <p1510:client id="{651FEC4C-8709-B4CF-191F-47DFE47BD1DD}" v="8" dt="2023-08-14T20:55:05.709"/>
    <p1510:client id="{7B546D2C-A0BF-3001-D1EF-966E6B099E24}" v="106" dt="2023-06-30T15:08:19.447"/>
    <p1510:client id="{87439807-D22E-A541-6D08-D62B676BA77D}" v="209" dt="2023-06-23T16:56:44.630"/>
    <p1510:client id="{8BD23766-A7CA-39ED-A1F9-14F9FD31D5E2}" v="59" dt="2023-06-30T15:36:45.587"/>
    <p1510:client id="{8FCC2E69-3129-77AA-0974-2313BF7DDA8F}" v="206" dt="2023-06-16T18:51:56.342"/>
    <p1510:client id="{9C8263DB-461A-B1F5-E211-8A4401600217}" v="62" dt="2023-07-18T20:39:22.590"/>
    <p1510:client id="{A26AB340-E5EE-6E78-BCCB-6BED71A6276A}" v="85" dt="2023-06-23T18:47:45.155"/>
    <p1510:client id="{A2F62FD2-598C-263C-261A-1B222B778B30}" v="144" dt="2023-06-02T18:31:13.396"/>
    <p1510:client id="{A4DD6535-6115-E880-A9DF-DF3B8D4F9492}" v="252" dt="2023-08-02T18:18:33.285"/>
    <p1510:client id="{A8CB3139-860C-B59A-C554-FB909BDA30E4}" v="397" dt="2023-07-28T16:59:44.021"/>
    <p1510:client id="{AC4E351B-4523-F162-8158-5BA335867524}" v="78" dt="2023-07-19T20:18:49.589"/>
    <p1510:client id="{B0B5AA99-A82C-6920-D348-717E81437DAE}" v="393" dt="2023-07-17T17:54:29.740"/>
    <p1510:client id="{B71CCCB9-AD60-D107-1663-1A4956F409C7}" v="290" dt="2023-07-17T15:39:55.969"/>
    <p1510:client id="{B8D743C8-6FF8-DA41-465C-B2F54571E989}" v="1" dt="2023-06-09T14:29:12.323"/>
    <p1510:client id="{BAE64904-B349-F2A2-698A-8DBAF4864229}" v="87" dt="2023-07-18T16:19:43.484"/>
    <p1510:client id="{C8C6C5D0-D03C-9DD9-EBF9-FC6D478DD144}" v="11" dt="2023-06-22T19:31:59.288"/>
    <p1510:client id="{DBAB2AD3-7A91-74F4-CE2C-1DDB1BCA8F78}" v="12" dt="2023-07-17T19:43:30.806"/>
    <p1510:client id="{DF9E9E69-8A4D-1326-48E2-C48F77BCAF04}" v="274" dt="2023-06-30T19:55:00.625"/>
    <p1510:client id="{E0704CEE-74EE-CB5B-DD66-0254CBB20E6F}" v="179" dt="2023-08-14T16:52:17.478"/>
    <p1510:client id="{FA8CA1D7-CD5D-8D1D-2D65-CC1D741CE268}" v="5" dt="2023-07-17T18:18:42.167"/>
    <p1510:client id="{FBF6875F-249D-02F0-DDBE-FFEA68290DC3}" v="16" dt="2023-06-09T15:32:33.463"/>
    <p1510:client id="{FC29EDD8-8335-1194-15F7-DDC979E06768}" v="1199" dt="2023-07-31T19:15:24.318"/>
    <p1510:client id="{FCF6E0F6-16BE-170A-AE89-B4837AF0FDCE}" v="178" dt="2023-07-13T15:32:03.996"/>
  </p1510:revLst>
</p1510:revInfo>
</file>

<file path=ppt/tableStyles.xml><?xml version="1.0" encoding="utf-8"?>
<a:tblStyleLst xmlns:a="http://schemas.openxmlformats.org/drawingml/2006/main" def="{125E5076-3810-47DD-B79F-674D7AD40C0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9548" autoAdjust="0"/>
  </p:normalViewPr>
  <p:slideViewPr>
    <p:cSldViewPr snapToGrid="0">
      <p:cViewPr varScale="1">
        <p:scale>
          <a:sx n="51" d="100"/>
          <a:sy n="51" d="100"/>
        </p:scale>
        <p:origin x="1877" y="3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dgm:fillClrLst>
    <dgm:linClrLst meth="repeat">
      <a:schemeClr val="lt1">
        <a:alpha val="0"/>
      </a:schemeClr>
    </dgm:linClrLst>
    <dgm:effectClrLst/>
    <dgm:txLinClrLst/>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9657B820-546B-417D-B23B-1DDFDAD0D7C4}"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CC0559EC-E955-4449-90FC-7929A181BCF9}">
      <dgm:prSet/>
      <dgm:spPr/>
      <dgm:t>
        <a:bodyPr/>
        <a:lstStyle/>
        <a:p>
          <a:r>
            <a:rPr lang="en-US" dirty="0"/>
            <a:t>What’s New</a:t>
          </a:r>
        </a:p>
      </dgm:t>
    </dgm:pt>
    <dgm:pt modelId="{511A2BA3-44E5-403A-AD43-F1EC0EFFA587}" type="parTrans" cxnId="{6ADDE66C-4C76-4EF8-A4CA-2ABB5A98C029}">
      <dgm:prSet/>
      <dgm:spPr/>
      <dgm:t>
        <a:bodyPr/>
        <a:lstStyle/>
        <a:p>
          <a:endParaRPr lang="en-US"/>
        </a:p>
      </dgm:t>
    </dgm:pt>
    <dgm:pt modelId="{4728F429-4F9A-4922-A4FF-F579318147E6}" type="sibTrans" cxnId="{6ADDE66C-4C76-4EF8-A4CA-2ABB5A98C029}">
      <dgm:prSet/>
      <dgm:spPr/>
      <dgm:t>
        <a:bodyPr/>
        <a:lstStyle/>
        <a:p>
          <a:endParaRPr lang="en-US"/>
        </a:p>
      </dgm:t>
    </dgm:pt>
    <dgm:pt modelId="{508E51DA-25F8-47F7-BF97-841DFF9C9BF9}">
      <dgm:prSet phldr="0"/>
      <dgm:spPr/>
      <dgm:t>
        <a:bodyPr/>
        <a:lstStyle/>
        <a:p>
          <a:pPr rtl="0"/>
          <a:r>
            <a:rPr lang="en-US" dirty="0">
              <a:latin typeface="Gill Sans MT" panose="020B0502020104020203"/>
            </a:rPr>
            <a:t>MAP Updates</a:t>
          </a:r>
          <a:endParaRPr lang="en-US" dirty="0"/>
        </a:p>
      </dgm:t>
    </dgm:pt>
    <dgm:pt modelId="{B958E2FB-923B-4144-9E14-579D897DFE19}" type="parTrans" cxnId="{7D51D235-0F78-4B97-9B74-5DCFDBA38648}">
      <dgm:prSet/>
      <dgm:spPr/>
      <dgm:t>
        <a:bodyPr/>
        <a:lstStyle/>
        <a:p>
          <a:endParaRPr lang="en-US"/>
        </a:p>
      </dgm:t>
    </dgm:pt>
    <dgm:pt modelId="{38A7C6CB-5236-491C-AEB2-8DF535BCF0A3}" type="sibTrans" cxnId="{7D51D235-0F78-4B97-9B74-5DCFDBA38648}">
      <dgm:prSet/>
      <dgm:spPr/>
      <dgm:t>
        <a:bodyPr/>
        <a:lstStyle/>
        <a:p>
          <a:endParaRPr lang="en-US"/>
        </a:p>
      </dgm:t>
    </dgm:pt>
    <dgm:pt modelId="{6ACFF083-51A1-4A02-A3CE-1BB82C53D328}">
      <dgm:prSet/>
      <dgm:spPr/>
      <dgm:t>
        <a:bodyPr/>
        <a:lstStyle/>
        <a:p>
          <a:r>
            <a:rPr lang="en-US" dirty="0">
              <a:latin typeface="Gill Sans MT" panose="020B0502020104020203"/>
            </a:rPr>
            <a:t>Reminders</a:t>
          </a:r>
          <a:endParaRPr lang="en-US" dirty="0"/>
        </a:p>
      </dgm:t>
    </dgm:pt>
    <dgm:pt modelId="{7CFEC599-7582-4D07-8672-C0FCF087011E}" type="parTrans" cxnId="{5B993F28-426B-4690-BB0F-133922F29E09}">
      <dgm:prSet/>
      <dgm:spPr/>
      <dgm:t>
        <a:bodyPr/>
        <a:lstStyle/>
        <a:p>
          <a:endParaRPr lang="en-US"/>
        </a:p>
      </dgm:t>
    </dgm:pt>
    <dgm:pt modelId="{B168D582-EFFF-42BE-9CAE-AB93C14B0D6C}" type="sibTrans" cxnId="{5B993F28-426B-4690-BB0F-133922F29E09}">
      <dgm:prSet/>
      <dgm:spPr/>
      <dgm:t>
        <a:bodyPr/>
        <a:lstStyle/>
        <a:p>
          <a:endParaRPr lang="en-US"/>
        </a:p>
      </dgm:t>
    </dgm:pt>
    <dgm:pt modelId="{22506811-1093-44CD-BEB4-375AB8B710E1}" type="pres">
      <dgm:prSet presAssocID="{9657B820-546B-417D-B23B-1DDFDAD0D7C4}" presName="hierChild1" presStyleCnt="0">
        <dgm:presLayoutVars>
          <dgm:chPref val="1"/>
          <dgm:dir/>
          <dgm:animOne val="branch"/>
          <dgm:animLvl val="lvl"/>
          <dgm:resizeHandles/>
        </dgm:presLayoutVars>
      </dgm:prSet>
      <dgm:spPr/>
    </dgm:pt>
    <dgm:pt modelId="{C39940D9-5488-4A11-ACD2-38651DC26D71}" type="pres">
      <dgm:prSet presAssocID="{CC0559EC-E955-4449-90FC-7929A181BCF9}" presName="hierRoot1" presStyleCnt="0"/>
      <dgm:spPr/>
    </dgm:pt>
    <dgm:pt modelId="{1C786B4A-B738-43B5-83CD-7E6F4142786A}" type="pres">
      <dgm:prSet presAssocID="{CC0559EC-E955-4449-90FC-7929A181BCF9}" presName="composite" presStyleCnt="0"/>
      <dgm:spPr/>
    </dgm:pt>
    <dgm:pt modelId="{C4369F11-9A11-4599-BEA6-BB0F0E6C72E7}" type="pres">
      <dgm:prSet presAssocID="{CC0559EC-E955-4449-90FC-7929A181BCF9}" presName="background" presStyleLbl="node0" presStyleIdx="0" presStyleCnt="3"/>
      <dgm:spPr/>
    </dgm:pt>
    <dgm:pt modelId="{1ADA14B2-F986-4426-9646-10AC691AD7F4}" type="pres">
      <dgm:prSet presAssocID="{CC0559EC-E955-4449-90FC-7929A181BCF9}" presName="text" presStyleLbl="fgAcc0" presStyleIdx="0" presStyleCnt="3">
        <dgm:presLayoutVars>
          <dgm:chPref val="3"/>
        </dgm:presLayoutVars>
      </dgm:prSet>
      <dgm:spPr/>
    </dgm:pt>
    <dgm:pt modelId="{D9DC3E45-910C-4212-91D4-10BC06087156}" type="pres">
      <dgm:prSet presAssocID="{CC0559EC-E955-4449-90FC-7929A181BCF9}" presName="hierChild2" presStyleCnt="0"/>
      <dgm:spPr/>
    </dgm:pt>
    <dgm:pt modelId="{27481D12-08CF-413E-BBC5-0C156AEFD6D1}" type="pres">
      <dgm:prSet presAssocID="{508E51DA-25F8-47F7-BF97-841DFF9C9BF9}" presName="hierRoot1" presStyleCnt="0"/>
      <dgm:spPr/>
    </dgm:pt>
    <dgm:pt modelId="{A636C86C-63A4-4C13-A776-CE067E408ECB}" type="pres">
      <dgm:prSet presAssocID="{508E51DA-25F8-47F7-BF97-841DFF9C9BF9}" presName="composite" presStyleCnt="0"/>
      <dgm:spPr/>
    </dgm:pt>
    <dgm:pt modelId="{58FFF3C6-F7F3-4578-AC3B-752A4018A9D7}" type="pres">
      <dgm:prSet presAssocID="{508E51DA-25F8-47F7-BF97-841DFF9C9BF9}" presName="background" presStyleLbl="node0" presStyleIdx="1" presStyleCnt="3"/>
      <dgm:spPr/>
    </dgm:pt>
    <dgm:pt modelId="{F9205EE5-6CBB-4EBE-986E-07AC1C0D53CE}" type="pres">
      <dgm:prSet presAssocID="{508E51DA-25F8-47F7-BF97-841DFF9C9BF9}" presName="text" presStyleLbl="fgAcc0" presStyleIdx="1" presStyleCnt="3">
        <dgm:presLayoutVars>
          <dgm:chPref val="3"/>
        </dgm:presLayoutVars>
      </dgm:prSet>
      <dgm:spPr/>
    </dgm:pt>
    <dgm:pt modelId="{7B63B3F8-F4FC-444C-9BF6-DAC4E46BCE01}" type="pres">
      <dgm:prSet presAssocID="{508E51DA-25F8-47F7-BF97-841DFF9C9BF9}" presName="hierChild2" presStyleCnt="0"/>
      <dgm:spPr/>
    </dgm:pt>
    <dgm:pt modelId="{844A6432-A450-4185-8FDD-BBC06F912CD3}" type="pres">
      <dgm:prSet presAssocID="{6ACFF083-51A1-4A02-A3CE-1BB82C53D328}" presName="hierRoot1" presStyleCnt="0"/>
      <dgm:spPr/>
    </dgm:pt>
    <dgm:pt modelId="{AD400AEB-DE1C-4AAC-8A15-AAD1F8C416A5}" type="pres">
      <dgm:prSet presAssocID="{6ACFF083-51A1-4A02-A3CE-1BB82C53D328}" presName="composite" presStyleCnt="0"/>
      <dgm:spPr/>
    </dgm:pt>
    <dgm:pt modelId="{DFC8FF44-5675-4628-BD77-5178B983BC1A}" type="pres">
      <dgm:prSet presAssocID="{6ACFF083-51A1-4A02-A3CE-1BB82C53D328}" presName="background" presStyleLbl="node0" presStyleIdx="2" presStyleCnt="3"/>
      <dgm:spPr/>
    </dgm:pt>
    <dgm:pt modelId="{C131AD9A-E083-4ECC-B3FD-ADCE2CBAD5B8}" type="pres">
      <dgm:prSet presAssocID="{6ACFF083-51A1-4A02-A3CE-1BB82C53D328}" presName="text" presStyleLbl="fgAcc0" presStyleIdx="2" presStyleCnt="3">
        <dgm:presLayoutVars>
          <dgm:chPref val="3"/>
        </dgm:presLayoutVars>
      </dgm:prSet>
      <dgm:spPr/>
    </dgm:pt>
    <dgm:pt modelId="{CE1EDB8C-3F14-446E-A358-0EFA4F0591D9}" type="pres">
      <dgm:prSet presAssocID="{6ACFF083-51A1-4A02-A3CE-1BB82C53D328}" presName="hierChild2" presStyleCnt="0"/>
      <dgm:spPr/>
    </dgm:pt>
  </dgm:ptLst>
  <dgm:cxnLst>
    <dgm:cxn modelId="{5B993F28-426B-4690-BB0F-133922F29E09}" srcId="{9657B820-546B-417D-B23B-1DDFDAD0D7C4}" destId="{6ACFF083-51A1-4A02-A3CE-1BB82C53D328}" srcOrd="2" destOrd="0" parTransId="{7CFEC599-7582-4D07-8672-C0FCF087011E}" sibTransId="{B168D582-EFFF-42BE-9CAE-AB93C14B0D6C}"/>
    <dgm:cxn modelId="{7D51D235-0F78-4B97-9B74-5DCFDBA38648}" srcId="{9657B820-546B-417D-B23B-1DDFDAD0D7C4}" destId="{508E51DA-25F8-47F7-BF97-841DFF9C9BF9}" srcOrd="1" destOrd="0" parTransId="{B958E2FB-923B-4144-9E14-579D897DFE19}" sibTransId="{38A7C6CB-5236-491C-AEB2-8DF535BCF0A3}"/>
    <dgm:cxn modelId="{A29FCF36-2873-4854-8E7A-2AA145F88AD0}" type="presOf" srcId="{508E51DA-25F8-47F7-BF97-841DFF9C9BF9}" destId="{F9205EE5-6CBB-4EBE-986E-07AC1C0D53CE}" srcOrd="0" destOrd="0" presId="urn:microsoft.com/office/officeart/2005/8/layout/hierarchy1"/>
    <dgm:cxn modelId="{6ADDE66C-4C76-4EF8-A4CA-2ABB5A98C029}" srcId="{9657B820-546B-417D-B23B-1DDFDAD0D7C4}" destId="{CC0559EC-E955-4449-90FC-7929A181BCF9}" srcOrd="0" destOrd="0" parTransId="{511A2BA3-44E5-403A-AD43-F1EC0EFFA587}" sibTransId="{4728F429-4F9A-4922-A4FF-F579318147E6}"/>
    <dgm:cxn modelId="{9DAB174E-5340-44AE-A915-4AE33625270D}" type="presOf" srcId="{CC0559EC-E955-4449-90FC-7929A181BCF9}" destId="{1ADA14B2-F986-4426-9646-10AC691AD7F4}" srcOrd="0" destOrd="0" presId="urn:microsoft.com/office/officeart/2005/8/layout/hierarchy1"/>
    <dgm:cxn modelId="{45B5F995-9B5D-44A0-BD99-0875475BD0BD}" type="presOf" srcId="{9657B820-546B-417D-B23B-1DDFDAD0D7C4}" destId="{22506811-1093-44CD-BEB4-375AB8B710E1}" srcOrd="0" destOrd="0" presId="urn:microsoft.com/office/officeart/2005/8/layout/hierarchy1"/>
    <dgm:cxn modelId="{E67E16AD-E506-4F11-9A52-3DD72359A761}" type="presOf" srcId="{6ACFF083-51A1-4A02-A3CE-1BB82C53D328}" destId="{C131AD9A-E083-4ECC-B3FD-ADCE2CBAD5B8}" srcOrd="0" destOrd="0" presId="urn:microsoft.com/office/officeart/2005/8/layout/hierarchy1"/>
    <dgm:cxn modelId="{59FF4827-7432-4906-8E8B-4107C42E2D7A}" type="presParOf" srcId="{22506811-1093-44CD-BEB4-375AB8B710E1}" destId="{C39940D9-5488-4A11-ACD2-38651DC26D71}" srcOrd="0" destOrd="0" presId="urn:microsoft.com/office/officeart/2005/8/layout/hierarchy1"/>
    <dgm:cxn modelId="{95FAD7EC-5771-4C5E-A6C8-D2E6B78CCD10}" type="presParOf" srcId="{C39940D9-5488-4A11-ACD2-38651DC26D71}" destId="{1C786B4A-B738-43B5-83CD-7E6F4142786A}" srcOrd="0" destOrd="0" presId="urn:microsoft.com/office/officeart/2005/8/layout/hierarchy1"/>
    <dgm:cxn modelId="{3C8D0F3E-C609-4A2A-A9CF-44A9A2E57A83}" type="presParOf" srcId="{1C786B4A-B738-43B5-83CD-7E6F4142786A}" destId="{C4369F11-9A11-4599-BEA6-BB0F0E6C72E7}" srcOrd="0" destOrd="0" presId="urn:microsoft.com/office/officeart/2005/8/layout/hierarchy1"/>
    <dgm:cxn modelId="{E438D559-50C5-4E17-AA08-212524CDD18E}" type="presParOf" srcId="{1C786B4A-B738-43B5-83CD-7E6F4142786A}" destId="{1ADA14B2-F986-4426-9646-10AC691AD7F4}" srcOrd="1" destOrd="0" presId="urn:microsoft.com/office/officeart/2005/8/layout/hierarchy1"/>
    <dgm:cxn modelId="{4B73B904-8FE1-4624-8432-042F5C41C1A0}" type="presParOf" srcId="{C39940D9-5488-4A11-ACD2-38651DC26D71}" destId="{D9DC3E45-910C-4212-91D4-10BC06087156}" srcOrd="1" destOrd="0" presId="urn:microsoft.com/office/officeart/2005/8/layout/hierarchy1"/>
    <dgm:cxn modelId="{203D7FDE-3F00-4DB3-9303-2693B0376367}" type="presParOf" srcId="{22506811-1093-44CD-BEB4-375AB8B710E1}" destId="{27481D12-08CF-413E-BBC5-0C156AEFD6D1}" srcOrd="1" destOrd="0" presId="urn:microsoft.com/office/officeart/2005/8/layout/hierarchy1"/>
    <dgm:cxn modelId="{C3AF865A-FDE3-412E-B439-32F78A6B04D0}" type="presParOf" srcId="{27481D12-08CF-413E-BBC5-0C156AEFD6D1}" destId="{A636C86C-63A4-4C13-A776-CE067E408ECB}" srcOrd="0" destOrd="0" presId="urn:microsoft.com/office/officeart/2005/8/layout/hierarchy1"/>
    <dgm:cxn modelId="{7844030E-38A6-43FA-83B8-C41973A5065E}" type="presParOf" srcId="{A636C86C-63A4-4C13-A776-CE067E408ECB}" destId="{58FFF3C6-F7F3-4578-AC3B-752A4018A9D7}" srcOrd="0" destOrd="0" presId="urn:microsoft.com/office/officeart/2005/8/layout/hierarchy1"/>
    <dgm:cxn modelId="{3234E6B6-D828-4A1F-B692-B6F328EE3D86}" type="presParOf" srcId="{A636C86C-63A4-4C13-A776-CE067E408ECB}" destId="{F9205EE5-6CBB-4EBE-986E-07AC1C0D53CE}" srcOrd="1" destOrd="0" presId="urn:microsoft.com/office/officeart/2005/8/layout/hierarchy1"/>
    <dgm:cxn modelId="{DF74F96F-825D-4CB2-A166-77C3065566BE}" type="presParOf" srcId="{27481D12-08CF-413E-BBC5-0C156AEFD6D1}" destId="{7B63B3F8-F4FC-444C-9BF6-DAC4E46BCE01}" srcOrd="1" destOrd="0" presId="urn:microsoft.com/office/officeart/2005/8/layout/hierarchy1"/>
    <dgm:cxn modelId="{587D26DD-01AC-435B-A008-1527202D2447}" type="presParOf" srcId="{22506811-1093-44CD-BEB4-375AB8B710E1}" destId="{844A6432-A450-4185-8FDD-BBC06F912CD3}" srcOrd="2" destOrd="0" presId="urn:microsoft.com/office/officeart/2005/8/layout/hierarchy1"/>
    <dgm:cxn modelId="{C7F1F9A3-93BB-4BB2-9839-022B33A87836}" type="presParOf" srcId="{844A6432-A450-4185-8FDD-BBC06F912CD3}" destId="{AD400AEB-DE1C-4AAC-8A15-AAD1F8C416A5}" srcOrd="0" destOrd="0" presId="urn:microsoft.com/office/officeart/2005/8/layout/hierarchy1"/>
    <dgm:cxn modelId="{282AFB02-C966-4D1D-B6B7-627328D3E3D4}" type="presParOf" srcId="{AD400AEB-DE1C-4AAC-8A15-AAD1F8C416A5}" destId="{DFC8FF44-5675-4628-BD77-5178B983BC1A}" srcOrd="0" destOrd="0" presId="urn:microsoft.com/office/officeart/2005/8/layout/hierarchy1"/>
    <dgm:cxn modelId="{4E0B15F7-925D-4145-9628-9D0C79F83DF5}" type="presParOf" srcId="{AD400AEB-DE1C-4AAC-8A15-AAD1F8C416A5}" destId="{C131AD9A-E083-4ECC-B3FD-ADCE2CBAD5B8}" srcOrd="1" destOrd="0" presId="urn:microsoft.com/office/officeart/2005/8/layout/hierarchy1"/>
    <dgm:cxn modelId="{A2FEB419-1F7F-45C3-842A-06F044579383}" type="presParOf" srcId="{844A6432-A450-4185-8FDD-BBC06F912CD3}" destId="{CE1EDB8C-3F14-446E-A358-0EFA4F0591D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CFAECB-1633-4952-9EAD-41634D433804}" type="doc">
      <dgm:prSet loTypeId="urn:microsoft.com/office/officeart/2018/2/layout/IconVerticalSolidList" loCatId="icon" qsTypeId="urn:microsoft.com/office/officeart/2005/8/quickstyle/simple1" qsCatId="simple" csTypeId="urn:microsoft.com/office/officeart/2018/5/colors/Iconchunking_neutralicontext_accent3_2" csCatId="accent3" phldr="1"/>
      <dgm:spPr/>
      <dgm:t>
        <a:bodyPr/>
        <a:lstStyle/>
        <a:p>
          <a:endParaRPr lang="en-US"/>
        </a:p>
      </dgm:t>
    </dgm:pt>
    <dgm:pt modelId="{9061D7A8-796E-409D-8DC3-43C242EF0EE1}">
      <dgm:prSet/>
      <dgm:spPr/>
      <dgm:t>
        <a:bodyPr/>
        <a:lstStyle/>
        <a:p>
          <a:r>
            <a:rPr lang="en-US"/>
            <a:t>Virtual Two-Person Count</a:t>
          </a:r>
        </a:p>
      </dgm:t>
    </dgm:pt>
    <dgm:pt modelId="{F03850A3-6846-4363-B81D-543C37CB71EB}" type="parTrans" cxnId="{1F4169AD-0DA0-40EE-8BA2-CF61C6A2B0A6}">
      <dgm:prSet/>
      <dgm:spPr/>
      <dgm:t>
        <a:bodyPr/>
        <a:lstStyle/>
        <a:p>
          <a:endParaRPr lang="en-US"/>
        </a:p>
      </dgm:t>
    </dgm:pt>
    <dgm:pt modelId="{65825A51-707E-4D86-8C74-F1F2AD0493D4}" type="sibTrans" cxnId="{1F4169AD-0DA0-40EE-8BA2-CF61C6A2B0A6}">
      <dgm:prSet/>
      <dgm:spPr/>
      <dgm:t>
        <a:bodyPr/>
        <a:lstStyle/>
        <a:p>
          <a:endParaRPr lang="en-US"/>
        </a:p>
      </dgm:t>
    </dgm:pt>
    <dgm:pt modelId="{15D3976E-7D57-443A-9E9C-C22B366B4728}">
      <dgm:prSet/>
      <dgm:spPr/>
      <dgm:t>
        <a:bodyPr/>
        <a:lstStyle/>
        <a:p>
          <a:r>
            <a:rPr lang="en-US" dirty="0"/>
            <a:t>Virtual Medication Disposal</a:t>
          </a:r>
        </a:p>
      </dgm:t>
    </dgm:pt>
    <dgm:pt modelId="{5C77311D-7ECC-47DF-9E79-79A1397EF67F}" type="parTrans" cxnId="{4246DBCD-2D40-419F-83FE-673F3AA48F64}">
      <dgm:prSet/>
      <dgm:spPr/>
      <dgm:t>
        <a:bodyPr/>
        <a:lstStyle/>
        <a:p>
          <a:endParaRPr lang="en-US"/>
        </a:p>
      </dgm:t>
    </dgm:pt>
    <dgm:pt modelId="{86CCB340-F3F9-4145-8D70-4407D3DBE755}" type="sibTrans" cxnId="{4246DBCD-2D40-419F-83FE-673F3AA48F64}">
      <dgm:prSet/>
      <dgm:spPr/>
      <dgm:t>
        <a:bodyPr/>
        <a:lstStyle/>
        <a:p>
          <a:endParaRPr lang="en-US"/>
        </a:p>
      </dgm:t>
    </dgm:pt>
    <dgm:pt modelId="{015764DA-6325-4294-8A79-DE0AEF82B8A0}" type="pres">
      <dgm:prSet presAssocID="{B8CFAECB-1633-4952-9EAD-41634D433804}" presName="root" presStyleCnt="0">
        <dgm:presLayoutVars>
          <dgm:dir/>
          <dgm:resizeHandles val="exact"/>
        </dgm:presLayoutVars>
      </dgm:prSet>
      <dgm:spPr/>
    </dgm:pt>
    <dgm:pt modelId="{07FE5258-765D-4C2C-BED5-DA83891EC2D1}" type="pres">
      <dgm:prSet presAssocID="{9061D7A8-796E-409D-8DC3-43C242EF0EE1}" presName="compNode" presStyleCnt="0"/>
      <dgm:spPr/>
    </dgm:pt>
    <dgm:pt modelId="{A51424F4-849B-42E6-A2F0-61F6DDA74313}" type="pres">
      <dgm:prSet presAssocID="{9061D7A8-796E-409D-8DC3-43C242EF0EE1}" presName="bgRect" presStyleLbl="bgShp" presStyleIdx="0" presStyleCnt="2"/>
      <dgm:spPr/>
    </dgm:pt>
    <dgm:pt modelId="{07A94AD4-C80E-43BD-807A-7D1001465FBA}" type="pres">
      <dgm:prSet presAssocID="{9061D7A8-796E-409D-8DC3-43C242EF0EE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hare With Person"/>
        </a:ext>
      </dgm:extLst>
    </dgm:pt>
    <dgm:pt modelId="{835A8AAA-28D4-4947-9225-5BB65A519CD2}" type="pres">
      <dgm:prSet presAssocID="{9061D7A8-796E-409D-8DC3-43C242EF0EE1}" presName="spaceRect" presStyleCnt="0"/>
      <dgm:spPr/>
    </dgm:pt>
    <dgm:pt modelId="{64980C21-A9A8-4D3A-B39A-7B398075090B}" type="pres">
      <dgm:prSet presAssocID="{9061D7A8-796E-409D-8DC3-43C242EF0EE1}" presName="parTx" presStyleLbl="revTx" presStyleIdx="0" presStyleCnt="2">
        <dgm:presLayoutVars>
          <dgm:chMax val="0"/>
          <dgm:chPref val="0"/>
        </dgm:presLayoutVars>
      </dgm:prSet>
      <dgm:spPr/>
    </dgm:pt>
    <dgm:pt modelId="{14984514-3F89-4E5F-9FE1-7802BF67B3EF}" type="pres">
      <dgm:prSet presAssocID="{65825A51-707E-4D86-8C74-F1F2AD0493D4}" presName="sibTrans" presStyleCnt="0"/>
      <dgm:spPr/>
    </dgm:pt>
    <dgm:pt modelId="{6E169DE0-E4CE-4A93-BD7B-3F9238F5BB0F}" type="pres">
      <dgm:prSet presAssocID="{15D3976E-7D57-443A-9E9C-C22B366B4728}" presName="compNode" presStyleCnt="0"/>
      <dgm:spPr/>
    </dgm:pt>
    <dgm:pt modelId="{3FEEFF32-9359-4AE8-A2CC-4827577598FF}" type="pres">
      <dgm:prSet presAssocID="{15D3976E-7D57-443A-9E9C-C22B366B4728}" presName="bgRect" presStyleLbl="bgShp" presStyleIdx="1" presStyleCnt="2"/>
      <dgm:spPr/>
    </dgm:pt>
    <dgm:pt modelId="{9DF4B105-3F12-4825-B44F-A3CB5736BE24}" type="pres">
      <dgm:prSet presAssocID="{15D3976E-7D57-443A-9E9C-C22B366B472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ine"/>
        </a:ext>
      </dgm:extLst>
    </dgm:pt>
    <dgm:pt modelId="{C31DAB16-0E5C-4A5D-9A54-65635072EE64}" type="pres">
      <dgm:prSet presAssocID="{15D3976E-7D57-443A-9E9C-C22B366B4728}" presName="spaceRect" presStyleCnt="0"/>
      <dgm:spPr/>
    </dgm:pt>
    <dgm:pt modelId="{C5CB4A99-D401-43D6-BD2F-5481DC2A8046}" type="pres">
      <dgm:prSet presAssocID="{15D3976E-7D57-443A-9E9C-C22B366B4728}" presName="parTx" presStyleLbl="revTx" presStyleIdx="1" presStyleCnt="2">
        <dgm:presLayoutVars>
          <dgm:chMax val="0"/>
          <dgm:chPref val="0"/>
        </dgm:presLayoutVars>
      </dgm:prSet>
      <dgm:spPr/>
    </dgm:pt>
  </dgm:ptLst>
  <dgm:cxnLst>
    <dgm:cxn modelId="{5B1430AB-E7F9-2845-AC96-BDCD1EEEAC31}" type="presOf" srcId="{9061D7A8-796E-409D-8DC3-43C242EF0EE1}" destId="{64980C21-A9A8-4D3A-B39A-7B398075090B}" srcOrd="0" destOrd="0" presId="urn:microsoft.com/office/officeart/2018/2/layout/IconVerticalSolidList"/>
    <dgm:cxn modelId="{1F4169AD-0DA0-40EE-8BA2-CF61C6A2B0A6}" srcId="{B8CFAECB-1633-4952-9EAD-41634D433804}" destId="{9061D7A8-796E-409D-8DC3-43C242EF0EE1}" srcOrd="0" destOrd="0" parTransId="{F03850A3-6846-4363-B81D-543C37CB71EB}" sibTransId="{65825A51-707E-4D86-8C74-F1F2AD0493D4}"/>
    <dgm:cxn modelId="{17F484B5-BA20-AC49-9FD4-F30A6D4E1617}" type="presOf" srcId="{15D3976E-7D57-443A-9E9C-C22B366B4728}" destId="{C5CB4A99-D401-43D6-BD2F-5481DC2A8046}" srcOrd="0" destOrd="0" presId="urn:microsoft.com/office/officeart/2018/2/layout/IconVerticalSolidList"/>
    <dgm:cxn modelId="{4246DBCD-2D40-419F-83FE-673F3AA48F64}" srcId="{B8CFAECB-1633-4952-9EAD-41634D433804}" destId="{15D3976E-7D57-443A-9E9C-C22B366B4728}" srcOrd="1" destOrd="0" parTransId="{5C77311D-7ECC-47DF-9E79-79A1397EF67F}" sibTransId="{86CCB340-F3F9-4145-8D70-4407D3DBE755}"/>
    <dgm:cxn modelId="{E8848DF7-16FE-3949-A882-007078F8FADE}" type="presOf" srcId="{B8CFAECB-1633-4952-9EAD-41634D433804}" destId="{015764DA-6325-4294-8A79-DE0AEF82B8A0}" srcOrd="0" destOrd="0" presId="urn:microsoft.com/office/officeart/2018/2/layout/IconVerticalSolidList"/>
    <dgm:cxn modelId="{3EDD2BB8-836B-8F48-BCB7-C8A171E73A4A}" type="presParOf" srcId="{015764DA-6325-4294-8A79-DE0AEF82B8A0}" destId="{07FE5258-765D-4C2C-BED5-DA83891EC2D1}" srcOrd="0" destOrd="0" presId="urn:microsoft.com/office/officeart/2018/2/layout/IconVerticalSolidList"/>
    <dgm:cxn modelId="{E02B57FF-197A-3948-A0AD-C05CBB7C0086}" type="presParOf" srcId="{07FE5258-765D-4C2C-BED5-DA83891EC2D1}" destId="{A51424F4-849B-42E6-A2F0-61F6DDA74313}" srcOrd="0" destOrd="0" presId="urn:microsoft.com/office/officeart/2018/2/layout/IconVerticalSolidList"/>
    <dgm:cxn modelId="{A8EF59F0-10AD-D54C-996E-A4DE670530AD}" type="presParOf" srcId="{07FE5258-765D-4C2C-BED5-DA83891EC2D1}" destId="{07A94AD4-C80E-43BD-807A-7D1001465FBA}" srcOrd="1" destOrd="0" presId="urn:microsoft.com/office/officeart/2018/2/layout/IconVerticalSolidList"/>
    <dgm:cxn modelId="{77C442B5-92A4-CB44-B6ED-62FA7358427B}" type="presParOf" srcId="{07FE5258-765D-4C2C-BED5-DA83891EC2D1}" destId="{835A8AAA-28D4-4947-9225-5BB65A519CD2}" srcOrd="2" destOrd="0" presId="urn:microsoft.com/office/officeart/2018/2/layout/IconVerticalSolidList"/>
    <dgm:cxn modelId="{29A7D178-D5F6-1749-AB2E-08F7A15A0192}" type="presParOf" srcId="{07FE5258-765D-4C2C-BED5-DA83891EC2D1}" destId="{64980C21-A9A8-4D3A-B39A-7B398075090B}" srcOrd="3" destOrd="0" presId="urn:microsoft.com/office/officeart/2018/2/layout/IconVerticalSolidList"/>
    <dgm:cxn modelId="{7808F3BB-1C0E-4749-A84A-D6B41A4F6F0C}" type="presParOf" srcId="{015764DA-6325-4294-8A79-DE0AEF82B8A0}" destId="{14984514-3F89-4E5F-9FE1-7802BF67B3EF}" srcOrd="1" destOrd="0" presId="urn:microsoft.com/office/officeart/2018/2/layout/IconVerticalSolidList"/>
    <dgm:cxn modelId="{C9F31B3F-D0BB-6444-84F1-155FCCE9C435}" type="presParOf" srcId="{015764DA-6325-4294-8A79-DE0AEF82B8A0}" destId="{6E169DE0-E4CE-4A93-BD7B-3F9238F5BB0F}" srcOrd="2" destOrd="0" presId="urn:microsoft.com/office/officeart/2018/2/layout/IconVerticalSolidList"/>
    <dgm:cxn modelId="{897C9483-53D5-3846-A45A-CEB93FB5CCEF}" type="presParOf" srcId="{6E169DE0-E4CE-4A93-BD7B-3F9238F5BB0F}" destId="{3FEEFF32-9359-4AE8-A2CC-4827577598FF}" srcOrd="0" destOrd="0" presId="urn:microsoft.com/office/officeart/2018/2/layout/IconVerticalSolidList"/>
    <dgm:cxn modelId="{74E2F336-9B1D-594E-8446-9D485D3775A1}" type="presParOf" srcId="{6E169DE0-E4CE-4A93-BD7B-3F9238F5BB0F}" destId="{9DF4B105-3F12-4825-B44F-A3CB5736BE24}" srcOrd="1" destOrd="0" presId="urn:microsoft.com/office/officeart/2018/2/layout/IconVerticalSolidList"/>
    <dgm:cxn modelId="{441A72FD-D6C1-DD42-A3AB-2AC4333209F7}" type="presParOf" srcId="{6E169DE0-E4CE-4A93-BD7B-3F9238F5BB0F}" destId="{C31DAB16-0E5C-4A5D-9A54-65635072EE64}" srcOrd="2" destOrd="0" presId="urn:microsoft.com/office/officeart/2018/2/layout/IconVerticalSolidList"/>
    <dgm:cxn modelId="{BA90C505-808A-F44B-BCC5-E5A4EBA37994}" type="presParOf" srcId="{6E169DE0-E4CE-4A93-BD7B-3F9238F5BB0F}" destId="{C5CB4A99-D401-43D6-BD2F-5481DC2A804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369F11-9A11-4599-BEA6-BB0F0E6C72E7}">
      <dsp:nvSpPr>
        <dsp:cNvPr id="0" name=""/>
        <dsp:cNvSpPr/>
      </dsp:nvSpPr>
      <dsp:spPr>
        <a:xfrm>
          <a:off x="0" y="662041"/>
          <a:ext cx="2701230" cy="1715281"/>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ADA14B2-F986-4426-9646-10AC691AD7F4}">
      <dsp:nvSpPr>
        <dsp:cNvPr id="0" name=""/>
        <dsp:cNvSpPr/>
      </dsp:nvSpPr>
      <dsp:spPr>
        <a:xfrm>
          <a:off x="300136" y="947171"/>
          <a:ext cx="2701230" cy="171528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What’s New</a:t>
          </a:r>
        </a:p>
      </dsp:txBody>
      <dsp:txXfrm>
        <a:off x="350375" y="997410"/>
        <a:ext cx="2600752" cy="1614803"/>
      </dsp:txXfrm>
    </dsp:sp>
    <dsp:sp modelId="{58FFF3C6-F7F3-4578-AC3B-752A4018A9D7}">
      <dsp:nvSpPr>
        <dsp:cNvPr id="0" name=""/>
        <dsp:cNvSpPr/>
      </dsp:nvSpPr>
      <dsp:spPr>
        <a:xfrm>
          <a:off x="3301503" y="662041"/>
          <a:ext cx="2701230" cy="1715281"/>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9205EE5-6CBB-4EBE-986E-07AC1C0D53CE}">
      <dsp:nvSpPr>
        <dsp:cNvPr id="0" name=""/>
        <dsp:cNvSpPr/>
      </dsp:nvSpPr>
      <dsp:spPr>
        <a:xfrm>
          <a:off x="3601640" y="947171"/>
          <a:ext cx="2701230" cy="171528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marL="0" lvl="0" indent="0" algn="ctr" defTabSz="1822450" rtl="0">
            <a:lnSpc>
              <a:spcPct val="90000"/>
            </a:lnSpc>
            <a:spcBef>
              <a:spcPct val="0"/>
            </a:spcBef>
            <a:spcAft>
              <a:spcPct val="35000"/>
            </a:spcAft>
            <a:buNone/>
          </a:pPr>
          <a:r>
            <a:rPr lang="en-US" sz="4100" kern="1200" dirty="0">
              <a:latin typeface="Gill Sans MT" panose="020B0502020104020203"/>
            </a:rPr>
            <a:t>MAP Updates</a:t>
          </a:r>
          <a:endParaRPr lang="en-US" sz="4100" kern="1200" dirty="0"/>
        </a:p>
      </dsp:txBody>
      <dsp:txXfrm>
        <a:off x="3651879" y="997410"/>
        <a:ext cx="2600752" cy="1614803"/>
      </dsp:txXfrm>
    </dsp:sp>
    <dsp:sp modelId="{DFC8FF44-5675-4628-BD77-5178B983BC1A}">
      <dsp:nvSpPr>
        <dsp:cNvPr id="0" name=""/>
        <dsp:cNvSpPr/>
      </dsp:nvSpPr>
      <dsp:spPr>
        <a:xfrm>
          <a:off x="6603007" y="662041"/>
          <a:ext cx="2701230" cy="1715281"/>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131AD9A-E083-4ECC-B3FD-ADCE2CBAD5B8}">
      <dsp:nvSpPr>
        <dsp:cNvPr id="0" name=""/>
        <dsp:cNvSpPr/>
      </dsp:nvSpPr>
      <dsp:spPr>
        <a:xfrm>
          <a:off x="6903144" y="947171"/>
          <a:ext cx="2701230" cy="171528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latin typeface="Gill Sans MT" panose="020B0502020104020203"/>
            </a:rPr>
            <a:t>Reminders</a:t>
          </a:r>
          <a:endParaRPr lang="en-US" sz="4100" kern="1200" dirty="0"/>
        </a:p>
      </dsp:txBody>
      <dsp:txXfrm>
        <a:off x="6953383" y="997410"/>
        <a:ext cx="2600752" cy="16148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1424F4-849B-42E6-A2F0-61F6DDA74313}">
      <dsp:nvSpPr>
        <dsp:cNvPr id="0" name=""/>
        <dsp:cNvSpPr/>
      </dsp:nvSpPr>
      <dsp:spPr>
        <a:xfrm>
          <a:off x="0" y="540230"/>
          <a:ext cx="9604375" cy="99734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A94AD4-C80E-43BD-807A-7D1001465FBA}">
      <dsp:nvSpPr>
        <dsp:cNvPr id="0" name=""/>
        <dsp:cNvSpPr/>
      </dsp:nvSpPr>
      <dsp:spPr>
        <a:xfrm>
          <a:off x="301697" y="764633"/>
          <a:ext cx="548541" cy="5485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4980C21-A9A8-4D3A-B39A-7B398075090B}">
      <dsp:nvSpPr>
        <dsp:cNvPr id="0" name=""/>
        <dsp:cNvSpPr/>
      </dsp:nvSpPr>
      <dsp:spPr>
        <a:xfrm>
          <a:off x="1151937" y="540230"/>
          <a:ext cx="8452437" cy="997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553" tIns="105553" rIns="105553" bIns="105553" numCol="1" spcCol="1270" anchor="ctr" anchorCtr="0">
          <a:noAutofit/>
        </a:bodyPr>
        <a:lstStyle/>
        <a:p>
          <a:pPr marL="0" lvl="0" indent="0" algn="l" defTabSz="1111250">
            <a:lnSpc>
              <a:spcPct val="90000"/>
            </a:lnSpc>
            <a:spcBef>
              <a:spcPct val="0"/>
            </a:spcBef>
            <a:spcAft>
              <a:spcPct val="35000"/>
            </a:spcAft>
            <a:buNone/>
          </a:pPr>
          <a:r>
            <a:rPr lang="en-US" sz="2500" kern="1200"/>
            <a:t>Virtual Two-Person Count</a:t>
          </a:r>
        </a:p>
      </dsp:txBody>
      <dsp:txXfrm>
        <a:off x="1151937" y="540230"/>
        <a:ext cx="8452437" cy="997348"/>
      </dsp:txXfrm>
    </dsp:sp>
    <dsp:sp modelId="{3FEEFF32-9359-4AE8-A2CC-4827577598FF}">
      <dsp:nvSpPr>
        <dsp:cNvPr id="0" name=""/>
        <dsp:cNvSpPr/>
      </dsp:nvSpPr>
      <dsp:spPr>
        <a:xfrm>
          <a:off x="0" y="1786915"/>
          <a:ext cx="9604375" cy="99734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F4B105-3F12-4825-B44F-A3CB5736BE24}">
      <dsp:nvSpPr>
        <dsp:cNvPr id="0" name=""/>
        <dsp:cNvSpPr/>
      </dsp:nvSpPr>
      <dsp:spPr>
        <a:xfrm>
          <a:off x="301697" y="2011318"/>
          <a:ext cx="548541" cy="5485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5CB4A99-D401-43D6-BD2F-5481DC2A8046}">
      <dsp:nvSpPr>
        <dsp:cNvPr id="0" name=""/>
        <dsp:cNvSpPr/>
      </dsp:nvSpPr>
      <dsp:spPr>
        <a:xfrm>
          <a:off x="1151937" y="1786915"/>
          <a:ext cx="8452437" cy="997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553" tIns="105553" rIns="105553" bIns="105553" numCol="1" spcCol="1270" anchor="ctr" anchorCtr="0">
          <a:noAutofit/>
        </a:bodyPr>
        <a:lstStyle/>
        <a:p>
          <a:pPr marL="0" lvl="0" indent="0" algn="l" defTabSz="1111250">
            <a:lnSpc>
              <a:spcPct val="90000"/>
            </a:lnSpc>
            <a:spcBef>
              <a:spcPct val="0"/>
            </a:spcBef>
            <a:spcAft>
              <a:spcPct val="35000"/>
            </a:spcAft>
            <a:buNone/>
          </a:pPr>
          <a:r>
            <a:rPr lang="en-US" sz="2500" kern="1200" dirty="0"/>
            <a:t>Virtual Medication Disposal</a:t>
          </a:r>
        </a:p>
      </dsp:txBody>
      <dsp:txXfrm>
        <a:off x="1151937" y="1786915"/>
        <a:ext cx="8452437" cy="99734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805758-D2E5-47F1-BDC8-64F96AB8377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9A4D7A7-60FE-4B51-8D3B-098FB2A1B3D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866161-D383-45DC-9645-1D21647A8641}" type="datetimeFigureOut">
              <a:rPr lang="en-US" smtClean="0"/>
              <a:t>8/22/2023</a:t>
            </a:fld>
            <a:endParaRPr lang="en-US"/>
          </a:p>
        </p:txBody>
      </p:sp>
      <p:sp>
        <p:nvSpPr>
          <p:cNvPr id="4" name="Footer Placeholder 3">
            <a:extLst>
              <a:ext uri="{FF2B5EF4-FFF2-40B4-BE49-F238E27FC236}">
                <a16:creationId xmlns:a16="http://schemas.microsoft.com/office/drawing/2014/main" id="{0748030B-DA71-4B18-AA7C-F991BCB518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BD65FCA-070F-4A6D-A2E0-D5EBEAABC9C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64D2B8-7AFA-4F86-9DF3-A6BBE4E238C1}" type="slidenum">
              <a:rPr lang="en-US" smtClean="0"/>
              <a:t>‹#›</a:t>
            </a:fld>
            <a:endParaRPr lang="en-US"/>
          </a:p>
        </p:txBody>
      </p:sp>
    </p:spTree>
    <p:extLst>
      <p:ext uri="{BB962C8B-B14F-4D97-AF65-F5344CB8AC3E}">
        <p14:creationId xmlns:p14="http://schemas.microsoft.com/office/powerpoint/2010/main" val="3690348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3789D0-CA34-4934-A369-C3113E12A3EF}" type="datetimeFigureOut">
              <a:rPr lang="en-US" smtClean="0"/>
              <a:t>8/22/2023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D79418-37EB-4378-AD22-89DBB000B0DA}" type="slidenum">
              <a:rPr lang="en-US" smtClean="0"/>
              <a:t>‹#›</a:t>
            </a:fld>
            <a:endParaRPr lang="en-US"/>
          </a:p>
        </p:txBody>
      </p:sp>
    </p:spTree>
    <p:extLst>
      <p:ext uri="{BB962C8B-B14F-4D97-AF65-F5344CB8AC3E}">
        <p14:creationId xmlns:p14="http://schemas.microsoft.com/office/powerpoint/2010/main" val="3764642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mapmass.com/mod/page/view.php?id=3804&amp;forceview=1"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semi-annual MAP Trainer webinar. I’m Holly Harrison, a Department of Developmental Services MAP Coordinator and I’m your webinar presenter.</a:t>
            </a:r>
          </a:p>
          <a:p>
            <a:endParaRPr lang="en-US" dirty="0"/>
          </a:p>
          <a:p>
            <a:r>
              <a:rPr lang="en-US" dirty="0"/>
              <a:t>By viewing webinars marked as ‘required’ within the specified time period, you’ll meet the MAP Trainer meeting ‘attendance’ requirement.</a:t>
            </a:r>
            <a:endParaRPr lang="en-US" dirty="0">
              <a:cs typeface="Calibri"/>
            </a:endParaRPr>
          </a:p>
          <a:p>
            <a:endParaRPr lang="en-US" dirty="0"/>
          </a:p>
          <a:p>
            <a:r>
              <a:rPr lang="en-US" dirty="0"/>
              <a:t>After the webinar, you’re encouraged to contact your MAP Coordinator if you have any questions or need further clarification on a topic presented.</a:t>
            </a:r>
            <a:endParaRPr lang="en-US" dirty="0">
              <a:cs typeface="Calibri"/>
            </a:endParaRPr>
          </a:p>
        </p:txBody>
      </p:sp>
      <p:sp>
        <p:nvSpPr>
          <p:cNvPr id="4" name="Slide Number Placeholder 3"/>
          <p:cNvSpPr>
            <a:spLocks noGrp="1"/>
          </p:cNvSpPr>
          <p:nvPr>
            <p:ph type="sldNum" sz="quarter" idx="5"/>
          </p:nvPr>
        </p:nvSpPr>
        <p:spPr/>
        <p:txBody>
          <a:bodyPr/>
          <a:lstStyle/>
          <a:p>
            <a:fld id="{D5D79418-37EB-4378-AD22-89DBB000B0DA}" type="slidenum">
              <a:rPr lang="en-US" smtClean="0"/>
              <a:t>1</a:t>
            </a:fld>
            <a:endParaRPr lang="en-US"/>
          </a:p>
        </p:txBody>
      </p:sp>
    </p:spTree>
    <p:extLst>
      <p:ext uri="{BB962C8B-B14F-4D97-AF65-F5344CB8AC3E}">
        <p14:creationId xmlns:p14="http://schemas.microsoft.com/office/powerpoint/2010/main" val="1572440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Click "</a:t>
            </a:r>
            <a:r>
              <a:rPr lang="en-US" b="1" dirty="0">
                <a:cs typeface="Calibri"/>
              </a:rPr>
              <a:t>MAP Resources"</a:t>
            </a:r>
            <a:r>
              <a:rPr lang="en-US" dirty="0">
                <a:cs typeface="Calibri"/>
              </a:rPr>
              <a:t>…</a:t>
            </a:r>
          </a:p>
        </p:txBody>
      </p:sp>
      <p:sp>
        <p:nvSpPr>
          <p:cNvPr id="4" name="Slide Number Placeholder 3"/>
          <p:cNvSpPr>
            <a:spLocks noGrp="1"/>
          </p:cNvSpPr>
          <p:nvPr>
            <p:ph type="sldNum" sz="quarter" idx="5"/>
          </p:nvPr>
        </p:nvSpPr>
        <p:spPr/>
        <p:txBody>
          <a:bodyPr/>
          <a:lstStyle/>
          <a:p>
            <a:fld id="{D5D79418-37EB-4378-AD22-89DBB000B0DA}" type="slidenum">
              <a:rPr lang="en-US" smtClean="0"/>
              <a:t>10</a:t>
            </a:fld>
            <a:endParaRPr lang="en-US"/>
          </a:p>
        </p:txBody>
      </p:sp>
    </p:spTree>
    <p:extLst>
      <p:ext uri="{BB962C8B-B14F-4D97-AF65-F5344CB8AC3E}">
        <p14:creationId xmlns:p14="http://schemas.microsoft.com/office/powerpoint/2010/main" val="3916345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Then click "</a:t>
            </a:r>
            <a:r>
              <a:rPr lang="en-US" b="1" dirty="0">
                <a:cs typeface="Calibri"/>
              </a:rPr>
              <a:t>Waiver Request"</a:t>
            </a:r>
            <a:r>
              <a:rPr lang="en-US" dirty="0">
                <a:cs typeface="Calibri"/>
              </a:rPr>
              <a:t> to access the waiver template.  </a:t>
            </a:r>
            <a:endParaRPr lang="en-US" i="1" dirty="0">
              <a:cs typeface="Calibri"/>
            </a:endParaRPr>
          </a:p>
        </p:txBody>
      </p:sp>
      <p:sp>
        <p:nvSpPr>
          <p:cNvPr id="4" name="Slide Number Placeholder 3"/>
          <p:cNvSpPr>
            <a:spLocks noGrp="1"/>
          </p:cNvSpPr>
          <p:nvPr>
            <p:ph type="sldNum" sz="quarter" idx="5"/>
          </p:nvPr>
        </p:nvSpPr>
        <p:spPr/>
        <p:txBody>
          <a:bodyPr/>
          <a:lstStyle/>
          <a:p>
            <a:fld id="{D5D79418-37EB-4378-AD22-89DBB000B0DA}" type="slidenum">
              <a:rPr lang="en-US" smtClean="0"/>
              <a:t>11</a:t>
            </a:fld>
            <a:endParaRPr lang="en-US"/>
          </a:p>
        </p:txBody>
      </p:sp>
    </p:spTree>
    <p:extLst>
      <p:ext uri="{BB962C8B-B14F-4D97-AF65-F5344CB8AC3E}">
        <p14:creationId xmlns:p14="http://schemas.microsoft.com/office/powerpoint/2010/main" val="2149292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panose="020F0502020204030204"/>
              </a:rPr>
              <a:t>In the promulgated regulations of February 1st, 2023, DPH now allows the administration of rescue inhalers and Epi-pens by non-MAP Certified staff under certain conditions. As a result of the regulation change, the MAP State Agencies have recently developed guidance for MAP Registered Programs. This guidance was distributed by CDDER via email in July. If you have any questions about the guidance, please contact your State Agency MAP Coordinator.</a:t>
            </a:r>
          </a:p>
        </p:txBody>
      </p:sp>
      <p:sp>
        <p:nvSpPr>
          <p:cNvPr id="4" name="Slide Number Placeholder 3"/>
          <p:cNvSpPr>
            <a:spLocks noGrp="1"/>
          </p:cNvSpPr>
          <p:nvPr>
            <p:ph type="sldNum" sz="quarter" idx="5"/>
          </p:nvPr>
        </p:nvSpPr>
        <p:spPr/>
        <p:txBody>
          <a:bodyPr/>
          <a:lstStyle/>
          <a:p>
            <a:fld id="{D5D79418-37EB-4378-AD22-89DBB000B0DA}" type="slidenum">
              <a:rPr lang="en-US" smtClean="0"/>
              <a:t>12</a:t>
            </a:fld>
            <a:endParaRPr lang="en-US"/>
          </a:p>
        </p:txBody>
      </p:sp>
    </p:spTree>
    <p:extLst>
      <p:ext uri="{BB962C8B-B14F-4D97-AF65-F5344CB8AC3E}">
        <p14:creationId xmlns:p14="http://schemas.microsoft.com/office/powerpoint/2010/main" val="3324514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MAP Packets for both Training and Testing are now available from the Center for Developmental Disabilities Evaluation and Research (CDDER). </a:t>
            </a:r>
            <a:endParaRPr lang="en-US" dirty="0">
              <a:cs typeface="Calibri" panose="020F0502020204030204"/>
            </a:endParaRPr>
          </a:p>
          <a:p>
            <a:endParaRPr lang="en-US" dirty="0"/>
          </a:p>
          <a:p>
            <a:r>
              <a:rPr lang="en-US" dirty="0"/>
              <a:t>Notification detailing the new online ordering process and vendor was emailed by CDDER to all current MAP Trainers.</a:t>
            </a:r>
            <a:endParaRPr lang="en-US" dirty="0">
              <a:cs typeface="Calibri"/>
            </a:endParaRPr>
          </a:p>
          <a:p>
            <a:endParaRPr lang="en-US" dirty="0">
              <a:cs typeface="Calibri"/>
            </a:endParaRPr>
          </a:p>
          <a:p>
            <a:r>
              <a:rPr lang="en-US" dirty="0"/>
              <a:t>The Resource Packet, used in Certification Training, now includes Transcription Workbook One, and there is no charge for the packets.</a:t>
            </a:r>
            <a:endParaRPr lang="en-US" dirty="0">
              <a:cs typeface="Calibri" panose="020F0502020204030204"/>
            </a:endParaRPr>
          </a:p>
          <a:p>
            <a:endParaRPr lang="en-US" dirty="0"/>
          </a:p>
          <a:p>
            <a:r>
              <a:rPr lang="en-US" dirty="0"/>
              <a:t>The price of the Test Packets has increased due to supply costs and is now approximately $28.00 including shipping.  </a:t>
            </a:r>
            <a:endParaRPr lang="en-US" dirty="0">
              <a:cs typeface="Calibri"/>
            </a:endParaRPr>
          </a:p>
          <a:p>
            <a:endParaRPr lang="en-US" dirty="0"/>
          </a:p>
          <a:p>
            <a:r>
              <a:rPr lang="en-US" dirty="0"/>
              <a:t>Payment for a Test Packet must be with a credit card. </a:t>
            </a:r>
            <a:endParaRPr lang="en-US" dirty="0">
              <a:cs typeface="Calibri" panose="020F0502020204030204"/>
            </a:endParaRPr>
          </a:p>
          <a:p>
            <a:endParaRPr lang="en-US" dirty="0"/>
          </a:p>
          <a:p>
            <a:r>
              <a:rPr lang="en-US" dirty="0"/>
              <a:t>MAP Packet orders will be processed and mailed by CDDER once a week.</a:t>
            </a:r>
            <a:endParaRPr lang="en-US" dirty="0">
              <a:cs typeface="Calibri"/>
            </a:endParaRPr>
          </a:p>
          <a:p>
            <a:endParaRPr lang="en-US" dirty="0">
              <a:cs typeface="Calibri"/>
            </a:endParaRPr>
          </a:p>
          <a:p>
            <a:r>
              <a:rPr lang="en-US" dirty="0">
                <a:cs typeface="Calibri"/>
              </a:rPr>
              <a:t>The link on your screen will bring you directly to the MAP Packet information page on mapmass.com</a:t>
            </a:r>
          </a:p>
          <a:p>
            <a:endParaRPr lang="en-US" dirty="0">
              <a:cs typeface="Calibri"/>
            </a:endParaRPr>
          </a:p>
        </p:txBody>
      </p:sp>
      <p:sp>
        <p:nvSpPr>
          <p:cNvPr id="4" name="Slide Number Placeholder 3"/>
          <p:cNvSpPr>
            <a:spLocks noGrp="1"/>
          </p:cNvSpPr>
          <p:nvPr>
            <p:ph type="sldNum" sz="quarter" idx="5"/>
          </p:nvPr>
        </p:nvSpPr>
        <p:spPr/>
        <p:txBody>
          <a:bodyPr/>
          <a:lstStyle/>
          <a:p>
            <a:fld id="{D5D79418-37EB-4378-AD22-89DBB000B0DA}" type="slidenum">
              <a:rPr lang="en-US" smtClean="0"/>
              <a:t>13</a:t>
            </a:fld>
            <a:endParaRPr lang="en-US"/>
          </a:p>
        </p:txBody>
      </p:sp>
    </p:spTree>
    <p:extLst>
      <p:ext uri="{BB962C8B-B14F-4D97-AF65-F5344CB8AC3E}">
        <p14:creationId xmlns:p14="http://schemas.microsoft.com/office/powerpoint/2010/main" val="513778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panose="020F0502020204030204"/>
              </a:rPr>
              <a:t>Each student in the RIA MAP Certification Course needs a Resource Packet. The packet can be ordered from CDDER or assembled by the MAP Trainer. The packet contains Transcription Workbook One, a Medication Book, a Countable Controlled Substance Book, 2 labeled blister packs with 2 different colored tic </a:t>
            </a:r>
            <a:r>
              <a:rPr lang="en-US" dirty="0" err="1">
                <a:cs typeface="Calibri" panose="020F0502020204030204"/>
              </a:rPr>
              <a:t>tacs</a:t>
            </a:r>
            <a:r>
              <a:rPr lang="en-US" dirty="0">
                <a:cs typeface="Calibri" panose="020F0502020204030204"/>
              </a:rPr>
              <a:t> representing two different medications, 2 plastic graduated med cups, and Unit 7 Practice Medication Administration Instructions with a list of medication administration scenarios.​ Students will use these materials in Unit 6 for transcription practice and to complete their assignment, and in Unit 7 for medication administration practice to complete their assignment or pretest.</a:t>
            </a: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D5D79418-37EB-4378-AD22-89DBB000B0DA}" type="slidenum">
              <a:rPr lang="en-US" smtClean="0"/>
              <a:t>14</a:t>
            </a:fld>
            <a:endParaRPr lang="en-US"/>
          </a:p>
        </p:txBody>
      </p:sp>
    </p:spTree>
    <p:extLst>
      <p:ext uri="{BB962C8B-B14F-4D97-AF65-F5344CB8AC3E}">
        <p14:creationId xmlns:p14="http://schemas.microsoft.com/office/powerpoint/2010/main" val="3003055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panose="020F0502020204030204"/>
              </a:rPr>
              <a:t>Service Provider Test Proctors will need testing materials for the medication administration test component for students seeking MAP Certification. Test Packets can be re-used multiple times. Each packet contains a Medication Book, a Countable Controlled Substance Book, 6 </a:t>
            </a:r>
            <a:r>
              <a:rPr lang="en-US" dirty="0"/>
              <a:t>labeled blister packs with different colored tic </a:t>
            </a:r>
            <a:r>
              <a:rPr lang="en-US" dirty="0" err="1"/>
              <a:t>tacs</a:t>
            </a:r>
            <a:r>
              <a:rPr lang="en-US" dirty="0"/>
              <a:t> representing 6 different medications, 2 plastic graduated med cups, and a list of medication administration scenarios. Test Packets can be ordered through CDDER.</a:t>
            </a:r>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D5D79418-37EB-4378-AD22-89DBB000B0DA}" type="slidenum">
              <a:rPr lang="en-US" smtClean="0"/>
              <a:t>15</a:t>
            </a:fld>
            <a:endParaRPr lang="en-US"/>
          </a:p>
        </p:txBody>
      </p:sp>
    </p:spTree>
    <p:extLst>
      <p:ext uri="{BB962C8B-B14F-4D97-AF65-F5344CB8AC3E}">
        <p14:creationId xmlns:p14="http://schemas.microsoft.com/office/powerpoint/2010/main" val="2744363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panose="020F0502020204030204"/>
              </a:rPr>
              <a:t>The process to submit a Drug Incident Report (DIR) has changed. Providers will now go to the mass.gov website link shown on your screen. Select "</a:t>
            </a:r>
            <a:r>
              <a:rPr lang="en-US" b="1" dirty="0">
                <a:cs typeface="Calibri" panose="020F0502020204030204"/>
              </a:rPr>
              <a:t>How to Submit</a:t>
            </a:r>
            <a:r>
              <a:rPr lang="en-US" dirty="0">
                <a:cs typeface="Calibri" panose="020F0502020204030204"/>
              </a:rPr>
              <a:t>" from the menu on the left.</a:t>
            </a: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D5D79418-37EB-4378-AD22-89DBB000B0DA}" type="slidenum">
              <a:rPr lang="en-US" smtClean="0"/>
              <a:t>16</a:t>
            </a:fld>
            <a:endParaRPr lang="en-US"/>
          </a:p>
        </p:txBody>
      </p:sp>
    </p:spTree>
    <p:extLst>
      <p:ext uri="{BB962C8B-B14F-4D97-AF65-F5344CB8AC3E}">
        <p14:creationId xmlns:p14="http://schemas.microsoft.com/office/powerpoint/2010/main" val="4125799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panose="020F0502020204030204"/>
              </a:rPr>
              <a:t>Select "</a:t>
            </a:r>
            <a:r>
              <a:rPr lang="en-US" b="1" dirty="0">
                <a:cs typeface="Calibri" panose="020F0502020204030204"/>
              </a:rPr>
              <a:t>Online</a:t>
            </a:r>
            <a:r>
              <a:rPr lang="en-US" dirty="0">
                <a:cs typeface="Calibri" panose="020F0502020204030204"/>
              </a:rPr>
              <a:t>" and then click the link that appears.</a:t>
            </a: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D5D79418-37EB-4378-AD22-89DBB000B0DA}" type="slidenum">
              <a:rPr lang="en-US" smtClean="0"/>
              <a:t>17</a:t>
            </a:fld>
            <a:endParaRPr lang="en-US"/>
          </a:p>
        </p:txBody>
      </p:sp>
    </p:spTree>
    <p:extLst>
      <p:ext uri="{BB962C8B-B14F-4D97-AF65-F5344CB8AC3E}">
        <p14:creationId xmlns:p14="http://schemas.microsoft.com/office/powerpoint/2010/main" val="3813329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panose="020F0502020204030204"/>
              </a:rPr>
              <a:t>Then click on "</a:t>
            </a:r>
            <a:r>
              <a:rPr lang="en-US" b="1" dirty="0">
                <a:cs typeface="Calibri" panose="020F0502020204030204"/>
              </a:rPr>
              <a:t>File Incident Report</a:t>
            </a:r>
            <a:r>
              <a:rPr lang="en-US" dirty="0">
                <a:cs typeface="Calibri" panose="020F0502020204030204"/>
              </a:rPr>
              <a:t>" to begin the process of filing a Drug Incident Report.</a:t>
            </a:r>
          </a:p>
          <a:p>
            <a:endParaRPr lang="en-US" dirty="0">
              <a:cs typeface="Calibri" panose="020F0502020204030204"/>
            </a:endParaRPr>
          </a:p>
          <a:p>
            <a:r>
              <a:rPr lang="en-US" dirty="0">
                <a:cs typeface="Calibri" panose="020F0502020204030204"/>
              </a:rPr>
              <a:t>Remember that any loss of controlled substances must be reported within 24 hours of discovery.</a:t>
            </a:r>
          </a:p>
          <a:p>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D5D79418-37EB-4378-AD22-89DBB000B0DA}" type="slidenum">
              <a:rPr lang="en-US" smtClean="0"/>
              <a:t>18</a:t>
            </a:fld>
            <a:endParaRPr lang="en-US"/>
          </a:p>
        </p:txBody>
      </p:sp>
    </p:spTree>
    <p:extLst>
      <p:ext uri="{BB962C8B-B14F-4D97-AF65-F5344CB8AC3E}">
        <p14:creationId xmlns:p14="http://schemas.microsoft.com/office/powerpoint/2010/main" val="30497572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panose="020F0502020204030204"/>
              </a:rPr>
              <a:t>MCSRs have a new look. The image on your screen shows what MCSRs will look like upon renewal or for new applications. Please note that any program that currently has an MCSR will have a registration number that begins with "MAP." New MCSRs that are issued will have a registration number that begins with "COM."</a:t>
            </a:r>
          </a:p>
          <a:p>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D5D79418-37EB-4378-AD22-89DBB000B0DA}" type="slidenum">
              <a:rPr lang="en-US" smtClean="0"/>
              <a:t>19</a:t>
            </a:fld>
            <a:endParaRPr lang="en-US"/>
          </a:p>
        </p:txBody>
      </p:sp>
    </p:spTree>
    <p:extLst>
      <p:ext uri="{BB962C8B-B14F-4D97-AF65-F5344CB8AC3E}">
        <p14:creationId xmlns:p14="http://schemas.microsoft.com/office/powerpoint/2010/main" val="1555817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agenda for this webinar is as follows: What's New, MAP Updates, and Reminders.</a:t>
            </a:r>
            <a:endParaRPr lang="en-US" dirty="0"/>
          </a:p>
          <a:p>
            <a:r>
              <a:rPr lang="en-US" dirty="0">
                <a:cs typeface="Calibri"/>
              </a:rPr>
              <a:t> </a:t>
            </a:r>
            <a:endParaRPr lang="en-US" dirty="0"/>
          </a:p>
        </p:txBody>
      </p:sp>
      <p:sp>
        <p:nvSpPr>
          <p:cNvPr id="4" name="Slide Number Placeholder 3"/>
          <p:cNvSpPr>
            <a:spLocks noGrp="1"/>
          </p:cNvSpPr>
          <p:nvPr>
            <p:ph type="sldNum" sz="quarter" idx="5"/>
          </p:nvPr>
        </p:nvSpPr>
        <p:spPr/>
        <p:txBody>
          <a:bodyPr/>
          <a:lstStyle/>
          <a:p>
            <a:fld id="{D5D79418-37EB-4378-AD22-89DBB000B0DA}" type="slidenum">
              <a:rPr lang="en-US" smtClean="0"/>
              <a:t>2</a:t>
            </a:fld>
            <a:endParaRPr lang="en-US"/>
          </a:p>
        </p:txBody>
      </p:sp>
    </p:spTree>
    <p:extLst>
      <p:ext uri="{BB962C8B-B14F-4D97-AF65-F5344CB8AC3E}">
        <p14:creationId xmlns:p14="http://schemas.microsoft.com/office/powerpoint/2010/main" val="271609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Now, let's talk about MAP Updates.</a:t>
            </a:r>
          </a:p>
        </p:txBody>
      </p:sp>
      <p:sp>
        <p:nvSpPr>
          <p:cNvPr id="4" name="Slide Number Placeholder 3"/>
          <p:cNvSpPr>
            <a:spLocks noGrp="1"/>
          </p:cNvSpPr>
          <p:nvPr>
            <p:ph type="sldNum" sz="quarter" idx="5"/>
          </p:nvPr>
        </p:nvSpPr>
        <p:spPr/>
        <p:txBody>
          <a:bodyPr/>
          <a:lstStyle/>
          <a:p>
            <a:fld id="{D5D79418-37EB-4378-AD22-89DBB000B0DA}" type="slidenum">
              <a:rPr lang="en-US" smtClean="0"/>
              <a:t>20</a:t>
            </a:fld>
            <a:endParaRPr lang="en-US"/>
          </a:p>
        </p:txBody>
      </p:sp>
    </p:spTree>
    <p:extLst>
      <p:ext uri="{BB962C8B-B14F-4D97-AF65-F5344CB8AC3E}">
        <p14:creationId xmlns:p14="http://schemas.microsoft.com/office/powerpoint/2010/main" val="29536558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stay informed about MAP updates, you should check the Medication Administration Program (MAP) Recent News often. It is accessed using the same MAP-friendly URL. Select "</a:t>
            </a:r>
            <a:r>
              <a:rPr lang="en-US" b="1" dirty="0"/>
              <a:t>What's New: MAP Recent News"...</a:t>
            </a:r>
            <a:endParaRPr lang="en-US" b="1" dirty="0">
              <a:cs typeface="Calibri"/>
            </a:endParaRPr>
          </a:p>
        </p:txBody>
      </p:sp>
      <p:sp>
        <p:nvSpPr>
          <p:cNvPr id="4" name="Slide Number Placeholder 3"/>
          <p:cNvSpPr>
            <a:spLocks noGrp="1"/>
          </p:cNvSpPr>
          <p:nvPr>
            <p:ph type="sldNum" sz="quarter" idx="5"/>
          </p:nvPr>
        </p:nvSpPr>
        <p:spPr/>
        <p:txBody>
          <a:bodyPr/>
          <a:lstStyle/>
          <a:p>
            <a:fld id="{D5D79418-37EB-4378-AD22-89DBB000B0DA}" type="slidenum">
              <a:rPr lang="en-US" smtClean="0"/>
              <a:t>21</a:t>
            </a:fld>
            <a:endParaRPr lang="en-US"/>
          </a:p>
        </p:txBody>
      </p:sp>
    </p:spTree>
    <p:extLst>
      <p:ext uri="{BB962C8B-B14F-4D97-AF65-F5344CB8AC3E}">
        <p14:creationId xmlns:p14="http://schemas.microsoft.com/office/powerpoint/2010/main" val="3061243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panose="020F0502020204030204"/>
              </a:rPr>
              <a:t>This will bring you to the MAP Recent News page where you will find a list of recent advisories and other news, starting with the most recent and proceeding in reverse chronological order. Alternatively, you can bookmark the link on your screen for direct access.</a:t>
            </a:r>
          </a:p>
          <a:p>
            <a:endParaRPr lang="en-US" dirty="0">
              <a:cs typeface="Calibri" panose="020F0502020204030204"/>
            </a:endParaRPr>
          </a:p>
          <a:p>
            <a:r>
              <a:rPr lang="en-US" dirty="0">
                <a:cs typeface="Calibri" panose="020F0502020204030204"/>
              </a:rPr>
              <a:t>Recent advisory topics include the removal of transcription from MAP Certification testing, prescriber's signatures, and document retention, which we will review now.</a:t>
            </a:r>
          </a:p>
        </p:txBody>
      </p:sp>
      <p:sp>
        <p:nvSpPr>
          <p:cNvPr id="4" name="Slide Number Placeholder 3"/>
          <p:cNvSpPr>
            <a:spLocks noGrp="1"/>
          </p:cNvSpPr>
          <p:nvPr>
            <p:ph type="sldNum" sz="quarter" idx="5"/>
          </p:nvPr>
        </p:nvSpPr>
        <p:spPr/>
        <p:txBody>
          <a:bodyPr/>
          <a:lstStyle/>
          <a:p>
            <a:fld id="{D5D79418-37EB-4378-AD22-89DBB000B0DA}" type="slidenum">
              <a:rPr lang="en-US" smtClean="0"/>
              <a:t>22</a:t>
            </a:fld>
            <a:endParaRPr lang="en-US"/>
          </a:p>
        </p:txBody>
      </p:sp>
    </p:spTree>
    <p:extLst>
      <p:ext uri="{BB962C8B-B14F-4D97-AF65-F5344CB8AC3E}">
        <p14:creationId xmlns:p14="http://schemas.microsoft.com/office/powerpoint/2010/main" val="19795141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 Department of Public Health has amended MAP Policies and added an additional policy relative to Transcription. These amendments remove the transcription requirement from Certification testing and replace the requirement with Service Provider-specific transcription training, also called Transcription of Medication Management System (or TMM System).</a:t>
            </a:r>
          </a:p>
          <a:p>
            <a:pPr>
              <a:defRPr/>
            </a:pPr>
            <a:endParaRPr lang="en-US" dirty="0"/>
          </a:p>
          <a:p>
            <a:pPr>
              <a:defRPr/>
            </a:pPr>
            <a:r>
              <a:rPr lang="en-US" dirty="0"/>
              <a:t>Transcription knowledge will still be included as part of the MAP Certification training and curriculum. However, transcription authorization will move to a Service Provider-delivered specialized training, similar to training for G/J tubes, warfarin administration, Epi-pens, etc., to be completed after the staff person becomes Certified.</a:t>
            </a:r>
            <a:endParaRPr lang="en-US" dirty="0">
              <a:cs typeface="Calibri"/>
            </a:endParaRPr>
          </a:p>
          <a:p>
            <a:pPr>
              <a:defRPr/>
            </a:pPr>
            <a:endParaRPr lang="en-US" dirty="0"/>
          </a:p>
          <a:p>
            <a:pPr>
              <a:defRPr/>
            </a:pPr>
            <a:r>
              <a:rPr lang="en-US" dirty="0"/>
              <a:t>For MAP Certification, staff are now only required to pass the Knowledge Test and Medication Administration Demonstration Skill Component. For MAP Recertification, staff are now only required to pass the Medication Administration Demonstration Skill Component.</a:t>
            </a:r>
            <a:endParaRPr lang="en-US" dirty="0">
              <a:cs typeface="Calibri"/>
            </a:endParaRPr>
          </a:p>
          <a:p>
            <a:pPr>
              <a:defRPr/>
            </a:pPr>
            <a:endParaRPr lang="en-US" dirty="0"/>
          </a:p>
          <a:p>
            <a:pPr>
              <a:defRPr/>
            </a:pPr>
            <a:r>
              <a:rPr lang="en-US" dirty="0"/>
              <a:t>Service Providers will determine which MAP Certified staff are able to perform transcription, and they will provide the required training on their agency's TMM System. Staff who have not received TMM System training cannot perform any transcription duties. This includes posting and verifying HCP orders and monthly accuracy checks of medication administration records.</a:t>
            </a:r>
          </a:p>
          <a:p>
            <a:pPr>
              <a:defRPr/>
            </a:pPr>
            <a:endParaRPr lang="en-US" dirty="0"/>
          </a:p>
          <a:p>
            <a:pPr>
              <a:defRPr/>
            </a:pPr>
            <a:r>
              <a:rPr lang="en-US" dirty="0"/>
              <a:t>Please be aware that as of August 1st, 2023, when MAP Coordinators conduct site reviews, they will ask to review the Service Provider's Transcription of Medication Management System Policy, as well as verification that staff performing transcription duties have been trained on the Service Provider's TMM System.</a:t>
            </a:r>
            <a:endParaRPr lang="en-US" dirty="0">
              <a:cs typeface="Calibri"/>
            </a:endParaRPr>
          </a:p>
          <a:p>
            <a:pPr>
              <a:defRPr/>
            </a:pPr>
            <a:endParaRPr lang="en-US" dirty="0"/>
          </a:p>
          <a:p>
            <a:pPr>
              <a:defRPr/>
            </a:pPr>
            <a:r>
              <a:rPr lang="en-US" dirty="0"/>
              <a:t>The specifics regarding policy components and training and testing can be found within the advisory. The advisory can be directly located using the link on your screen. </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D79418-37EB-4378-AD22-89DBB000B0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98159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Detailed information on the Transcription Removal from Testing Advisory update can be found in the MAP Training and Testing Updates Webinar, which is available on mapmass.com, located in the "</a:t>
            </a:r>
            <a:r>
              <a:rPr lang="en-US" b="1" dirty="0"/>
              <a:t>MAP Training Resources"</a:t>
            </a:r>
            <a:r>
              <a:rPr lang="en-US" dirty="0"/>
              <a:t> section.</a:t>
            </a:r>
          </a:p>
        </p:txBody>
      </p:sp>
      <p:sp>
        <p:nvSpPr>
          <p:cNvPr id="4" name="Slide Number Placeholder 3"/>
          <p:cNvSpPr>
            <a:spLocks noGrp="1"/>
          </p:cNvSpPr>
          <p:nvPr>
            <p:ph type="sldNum" sz="quarter" idx="5"/>
          </p:nvPr>
        </p:nvSpPr>
        <p:spPr/>
        <p:txBody>
          <a:bodyPr/>
          <a:lstStyle/>
          <a:p>
            <a:fld id="{D5D79418-37EB-4378-AD22-89DBB000B0DA}" type="slidenum">
              <a:rPr lang="en-US" smtClean="0"/>
              <a:t>24</a:t>
            </a:fld>
            <a:endParaRPr lang="en-US"/>
          </a:p>
        </p:txBody>
      </p:sp>
    </p:spTree>
    <p:extLst>
      <p:ext uri="{BB962C8B-B14F-4D97-AF65-F5344CB8AC3E}">
        <p14:creationId xmlns:p14="http://schemas.microsoft.com/office/powerpoint/2010/main" val="11256046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your Training Resources based on your State Agency...</a:t>
            </a:r>
          </a:p>
        </p:txBody>
      </p:sp>
      <p:sp>
        <p:nvSpPr>
          <p:cNvPr id="4" name="Slide Number Placeholder 3"/>
          <p:cNvSpPr>
            <a:spLocks noGrp="1"/>
          </p:cNvSpPr>
          <p:nvPr>
            <p:ph type="sldNum" sz="quarter" idx="5"/>
          </p:nvPr>
        </p:nvSpPr>
        <p:spPr/>
        <p:txBody>
          <a:bodyPr/>
          <a:lstStyle/>
          <a:p>
            <a:fld id="{D5D79418-37EB-4378-AD22-89DBB000B0DA}" type="slidenum">
              <a:rPr lang="en-US" smtClean="0"/>
              <a:t>25</a:t>
            </a:fld>
            <a:endParaRPr lang="en-US"/>
          </a:p>
        </p:txBody>
      </p:sp>
    </p:spTree>
    <p:extLst>
      <p:ext uri="{BB962C8B-B14F-4D97-AF65-F5344CB8AC3E}">
        <p14:creationId xmlns:p14="http://schemas.microsoft.com/office/powerpoint/2010/main" val="1813397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select "</a:t>
            </a:r>
            <a:r>
              <a:rPr lang="en-US" b="1" dirty="0"/>
              <a:t>MAP Training and Testing Updates"</a:t>
            </a:r>
            <a:r>
              <a:rPr lang="en-US" dirty="0"/>
              <a:t> from the list of Webinars.</a:t>
            </a:r>
          </a:p>
        </p:txBody>
      </p:sp>
      <p:sp>
        <p:nvSpPr>
          <p:cNvPr id="4" name="Slide Number Placeholder 3"/>
          <p:cNvSpPr>
            <a:spLocks noGrp="1"/>
          </p:cNvSpPr>
          <p:nvPr>
            <p:ph type="sldNum" sz="quarter" idx="5"/>
          </p:nvPr>
        </p:nvSpPr>
        <p:spPr/>
        <p:txBody>
          <a:bodyPr/>
          <a:lstStyle/>
          <a:p>
            <a:fld id="{D5D79418-37EB-4378-AD22-89DBB000B0DA}" type="slidenum">
              <a:rPr lang="en-US" smtClean="0"/>
              <a:t>26</a:t>
            </a:fld>
            <a:endParaRPr lang="en-US"/>
          </a:p>
        </p:txBody>
      </p:sp>
    </p:spTree>
    <p:extLst>
      <p:ext uri="{BB962C8B-B14F-4D97-AF65-F5344CB8AC3E}">
        <p14:creationId xmlns:p14="http://schemas.microsoft.com/office/powerpoint/2010/main" val="8391729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Another advisory was also issued on February 1st, 2023. The Valid Healthcare Provider Orders – Prescriber Signature advisory addresses the use of electronic communication for HCP orders. It is now acceptable to obtain an HCP order electronically via email as described in the advisory. Acceptable HCP signatures continue to include a "wet" signature, an "image" of the wet signature, and an electronic signature. This advisory can be found at the link on your screen.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D79418-37EB-4378-AD22-89DBB000B0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15987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A third new advisory was posted on March 28th, 2023, regarding the retention of MAP Documents at MAP Registered sites. </a:t>
            </a:r>
          </a:p>
          <a:p>
            <a:pPr>
              <a:defRPr/>
            </a:pPr>
            <a:endParaRPr lang="en-US" dirty="0"/>
          </a:p>
          <a:p>
            <a:pPr>
              <a:defRPr/>
            </a:pPr>
            <a:r>
              <a:rPr lang="en-US" dirty="0"/>
              <a:t>There is a two-year record retention requirement from the date of the record. Stand-alone documents, such as medication release documentation, must be maintained on site for two years from the date of the document. Records consisting of multiple entries, such as countable controlled substance books and medication administration records, must be retained for two years from the last entry date. </a:t>
            </a:r>
            <a:endParaRPr lang="en-US" dirty="0">
              <a:cs typeface="Calibri" panose="020F0502020204030204"/>
            </a:endParaRPr>
          </a:p>
          <a:p>
            <a:pPr>
              <a:defRPr/>
            </a:pPr>
            <a:endParaRPr lang="en-US" dirty="0">
              <a:cs typeface="Calibri" panose="020F0502020204030204"/>
            </a:endParaRPr>
          </a:p>
          <a:p>
            <a:pPr>
              <a:defRPr/>
            </a:pPr>
            <a:r>
              <a:rPr lang="en-US" dirty="0"/>
              <a:t>The full advisory can be found at the link on your screen.</a:t>
            </a:r>
            <a:r>
              <a:rPr lang="en-US" dirty="0">
                <a:cs typeface="Calibri" panose="020F0502020204030204"/>
              </a:rPr>
              <a:t> Check with your agency for their policy regarding off-site record retention guidelines.</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D79418-37EB-4378-AD22-89DBB000B0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44310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On September 30, 2022, The Eastern Research Group (or ERG) completed its report on the Medication Administration Program, with recommendations for improvements to the program. Under the guidance of DPH's project manager Jonathan Dillon, MAP Administrators and Coordinators, providers and other stakeholders formed work groups to evaluate the recommendations and implement changes to MAP. We will touch on two of those recommendations that involve medication administration and MAP training and testing. </a:t>
            </a:r>
          </a:p>
          <a:p>
            <a:endParaRPr lang="en-US" dirty="0">
              <a:cs typeface="Calibri"/>
            </a:endParaRPr>
          </a:p>
          <a:p>
            <a:r>
              <a:rPr lang="en-US" dirty="0">
                <a:cs typeface="Calibri"/>
              </a:rPr>
              <a:t>The first recommendation is to streamline the medication administration process. The goal of this change is to maintain the safety of the individuals while reducing medication administration time. A modified process for medication administration has been developed and is currently being piloted with a group of providers to determine if the proposed process is safe and effective.  </a:t>
            </a:r>
          </a:p>
        </p:txBody>
      </p:sp>
      <p:sp>
        <p:nvSpPr>
          <p:cNvPr id="4" name="Slide Number Placeholder 3"/>
          <p:cNvSpPr>
            <a:spLocks noGrp="1"/>
          </p:cNvSpPr>
          <p:nvPr>
            <p:ph type="sldNum" sz="quarter" idx="5"/>
          </p:nvPr>
        </p:nvSpPr>
        <p:spPr/>
        <p:txBody>
          <a:bodyPr/>
          <a:lstStyle/>
          <a:p>
            <a:fld id="{D5D79418-37EB-4378-AD22-89DBB000B0DA}" type="slidenum">
              <a:rPr lang="en-US" smtClean="0"/>
              <a:t>29</a:t>
            </a:fld>
            <a:endParaRPr lang="en-US"/>
          </a:p>
        </p:txBody>
      </p:sp>
    </p:spTree>
    <p:extLst>
      <p:ext uri="{BB962C8B-B14F-4D97-AF65-F5344CB8AC3E}">
        <p14:creationId xmlns:p14="http://schemas.microsoft.com/office/powerpoint/2010/main" val="4279888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Let's begin with 'What's New’.</a:t>
            </a:r>
          </a:p>
        </p:txBody>
      </p:sp>
      <p:sp>
        <p:nvSpPr>
          <p:cNvPr id="4" name="Slide Number Placeholder 3"/>
          <p:cNvSpPr>
            <a:spLocks noGrp="1"/>
          </p:cNvSpPr>
          <p:nvPr>
            <p:ph type="sldNum" sz="quarter" idx="5"/>
          </p:nvPr>
        </p:nvSpPr>
        <p:spPr/>
        <p:txBody>
          <a:bodyPr/>
          <a:lstStyle/>
          <a:p>
            <a:fld id="{D5D79418-37EB-4378-AD22-89DBB000B0DA}" type="slidenum">
              <a:rPr lang="en-US" smtClean="0"/>
              <a:t>3</a:t>
            </a:fld>
            <a:endParaRPr lang="en-US"/>
          </a:p>
        </p:txBody>
      </p:sp>
    </p:spTree>
    <p:extLst>
      <p:ext uri="{BB962C8B-B14F-4D97-AF65-F5344CB8AC3E}">
        <p14:creationId xmlns:p14="http://schemas.microsoft.com/office/powerpoint/2010/main" val="32486174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ERG recommendation is for improvements to MAP Certification Training and Testing. Some changes have already been made in response to this recommendation. The first involves enhancements to the online RIA Certification Course. Several resources have been added, including a document containing the vocabulary words students need to understand as part of the course. The document is found under </a:t>
            </a:r>
            <a:r>
              <a:rPr lang="en-US" b="1" dirty="0"/>
              <a:t>"Student Resources"</a:t>
            </a:r>
            <a:r>
              <a:rPr lang="en-US" dirty="0"/>
              <a:t> located on the left side of the Home page.</a:t>
            </a:r>
            <a:endParaRPr lang="en-US" dirty="0">
              <a:cs typeface="Calibri"/>
            </a:endParaRPr>
          </a:p>
        </p:txBody>
      </p:sp>
      <p:sp>
        <p:nvSpPr>
          <p:cNvPr id="4" name="Slide Number Placeholder 3"/>
          <p:cNvSpPr>
            <a:spLocks noGrp="1"/>
          </p:cNvSpPr>
          <p:nvPr>
            <p:ph type="sldNum" sz="quarter" idx="5"/>
          </p:nvPr>
        </p:nvSpPr>
        <p:spPr/>
        <p:txBody>
          <a:bodyPr/>
          <a:lstStyle/>
          <a:p>
            <a:fld id="{D5D79418-37EB-4378-AD22-89DBB000B0DA}" type="slidenum">
              <a:rPr lang="en-US" smtClean="0"/>
              <a:t>30</a:t>
            </a:fld>
            <a:endParaRPr lang="en-US"/>
          </a:p>
        </p:txBody>
      </p:sp>
    </p:spTree>
    <p:extLst>
      <p:ext uri="{BB962C8B-B14F-4D97-AF65-F5344CB8AC3E}">
        <p14:creationId xmlns:p14="http://schemas.microsoft.com/office/powerpoint/2010/main" val="26301575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added resource is information regarding ADA accommodations and Identification requirements. It is located on the opening page of the RIA course, under the Course Overview. Click the link for information on ADA Accommodations and ID requirements for Certification testing.</a:t>
            </a:r>
          </a:p>
        </p:txBody>
      </p:sp>
      <p:sp>
        <p:nvSpPr>
          <p:cNvPr id="4" name="Slide Number Placeholder 3"/>
          <p:cNvSpPr>
            <a:spLocks noGrp="1"/>
          </p:cNvSpPr>
          <p:nvPr>
            <p:ph type="sldNum" sz="quarter" idx="5"/>
          </p:nvPr>
        </p:nvSpPr>
        <p:spPr/>
        <p:txBody>
          <a:bodyPr/>
          <a:lstStyle/>
          <a:p>
            <a:fld id="{D5D79418-37EB-4378-AD22-89DBB000B0DA}" type="slidenum">
              <a:rPr lang="en-US" smtClean="0"/>
              <a:t>31</a:t>
            </a:fld>
            <a:endParaRPr lang="en-US"/>
          </a:p>
        </p:txBody>
      </p:sp>
    </p:spTree>
    <p:extLst>
      <p:ext uri="{BB962C8B-B14F-4D97-AF65-F5344CB8AC3E}">
        <p14:creationId xmlns:p14="http://schemas.microsoft.com/office/powerpoint/2010/main" val="20893065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information on ADA Accommodations and ID requirements can be found again at the conclusion of the RIA Certification Course, in the "Almost Done! Next Steps" section using the link identified on your screen. As noted in the title, this link also has information regarding </a:t>
            </a:r>
            <a:r>
              <a:rPr lang="en-US" dirty="0"/>
              <a:t>Overview of Testing Accommodations and ID requirements, Rescheduling, Refunds of Testing Fees Paid and No-Show Policies.</a:t>
            </a:r>
          </a:p>
          <a:p>
            <a:endParaRPr lang="en-US" dirty="0"/>
          </a:p>
        </p:txBody>
      </p:sp>
      <p:sp>
        <p:nvSpPr>
          <p:cNvPr id="4" name="Slide Number Placeholder 3"/>
          <p:cNvSpPr>
            <a:spLocks noGrp="1"/>
          </p:cNvSpPr>
          <p:nvPr>
            <p:ph type="sldNum" sz="quarter" idx="5"/>
          </p:nvPr>
        </p:nvSpPr>
        <p:spPr/>
        <p:txBody>
          <a:bodyPr/>
          <a:lstStyle/>
          <a:p>
            <a:fld id="{D5D79418-37EB-4378-AD22-89DBB000B0DA}" type="slidenum">
              <a:rPr lang="en-US" smtClean="0"/>
              <a:t>32</a:t>
            </a:fld>
            <a:endParaRPr lang="en-US"/>
          </a:p>
        </p:txBody>
      </p:sp>
    </p:spTree>
    <p:extLst>
      <p:ext uri="{BB962C8B-B14F-4D97-AF65-F5344CB8AC3E}">
        <p14:creationId xmlns:p14="http://schemas.microsoft.com/office/powerpoint/2010/main" val="1913059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final change relates to the Knowledge Certification Pre-test. Historically, the intent of the Knowledge Pre-test was to help the MAP testing candidate become familiar with how to take an online multiple-choice test. The Pre-test was not used as an indicator of how the candidate would perform on the Knowledge Certification Test. Recently, MAP Trainers have requested that the Knowledge Pre-test more accurately reflect a candidate's preparedness for the Knowledge Certification Test.  </a:t>
            </a:r>
          </a:p>
          <a:p>
            <a:endParaRPr lang="en-US" dirty="0">
              <a:cs typeface="Calibri"/>
            </a:endParaRPr>
          </a:p>
          <a:p>
            <a:r>
              <a:rPr lang="en-US" dirty="0">
                <a:cs typeface="Calibri"/>
              </a:rPr>
              <a:t>The State Agency MAP Coordinators are collaborating with D&amp;S to make changes to the Pre-test. The questions have been reviewed and revised to more closely reflect the level of difficulty on the Knowledge Certification Test. MAP Coordinators will be monitoring the performance of the Pre-test questions, in conjunction with Knowledge Certification Test results and make changes as necessary.</a:t>
            </a:r>
            <a:endParaRPr lang="en-US" dirty="0"/>
          </a:p>
          <a:p>
            <a:endParaRPr lang="en-US" dirty="0">
              <a:cs typeface="Calibri"/>
            </a:endParaRPr>
          </a:p>
          <a:p>
            <a:r>
              <a:rPr lang="en-US" dirty="0">
                <a:cs typeface="Calibri"/>
              </a:rPr>
              <a:t>In addition, the time allowed for the Pre-test has been extended to 45 minutes, to mirror the time allowed per question on the Knowledge Certification Test.  </a:t>
            </a:r>
          </a:p>
        </p:txBody>
      </p:sp>
      <p:sp>
        <p:nvSpPr>
          <p:cNvPr id="4" name="Slide Number Placeholder 3"/>
          <p:cNvSpPr>
            <a:spLocks noGrp="1"/>
          </p:cNvSpPr>
          <p:nvPr>
            <p:ph type="sldNum" sz="quarter" idx="5"/>
          </p:nvPr>
        </p:nvSpPr>
        <p:spPr/>
        <p:txBody>
          <a:bodyPr/>
          <a:lstStyle/>
          <a:p>
            <a:fld id="{D5D79418-37EB-4378-AD22-89DBB000B0DA}" type="slidenum">
              <a:rPr lang="en-US" smtClean="0"/>
              <a:t>33</a:t>
            </a:fld>
            <a:endParaRPr lang="en-US"/>
          </a:p>
        </p:txBody>
      </p:sp>
    </p:spTree>
    <p:extLst>
      <p:ext uri="{BB962C8B-B14F-4D97-AF65-F5344CB8AC3E}">
        <p14:creationId xmlns:p14="http://schemas.microsoft.com/office/powerpoint/2010/main" val="34103504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cs typeface="Calibri"/>
              </a:rPr>
              <a:t>Recently, the price of </a:t>
            </a:r>
            <a:r>
              <a:rPr lang="en-US" i="1" dirty="0">
                <a:cs typeface="Calibri"/>
              </a:rPr>
              <a:t>Responsibilities in Action </a:t>
            </a:r>
            <a:r>
              <a:rPr lang="en-US" dirty="0">
                <a:cs typeface="Calibri"/>
              </a:rPr>
              <a:t>on Amazon increased from $6.96 to $9.52. This increase is due to manufacturing costs.</a:t>
            </a:r>
          </a:p>
          <a:p>
            <a:pPr>
              <a:defRPr/>
            </a:pPr>
            <a:endParaRPr lang="en-US" dirty="0">
              <a:cs typeface="Calibri"/>
            </a:endParaRPr>
          </a:p>
          <a:p>
            <a:pPr>
              <a:defRPr/>
            </a:pPr>
            <a:r>
              <a:rPr lang="en-US" dirty="0">
                <a:cs typeface="Calibri"/>
              </a:rPr>
              <a:t>Please note that the Amazon website shows </a:t>
            </a:r>
            <a:r>
              <a:rPr lang="en-US" i="1" dirty="0"/>
              <a:t>Responsibilities in Action </a:t>
            </a:r>
            <a:r>
              <a:rPr lang="en-US" dirty="0"/>
              <a:t>is frequently bought with a Drug Reference book. Please make sure any students who are purchasing the RIA are aware that they do not need the Drug Reference book for the MAP Certification course.</a:t>
            </a: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D79418-37EB-4378-AD22-89DBB000B0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11816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Lastly, some friendly MAP reminders....</a:t>
            </a:r>
          </a:p>
        </p:txBody>
      </p:sp>
      <p:sp>
        <p:nvSpPr>
          <p:cNvPr id="4" name="Slide Number Placeholder 3"/>
          <p:cNvSpPr>
            <a:spLocks noGrp="1"/>
          </p:cNvSpPr>
          <p:nvPr>
            <p:ph type="sldNum" sz="quarter" idx="5"/>
          </p:nvPr>
        </p:nvSpPr>
        <p:spPr/>
        <p:txBody>
          <a:bodyPr/>
          <a:lstStyle/>
          <a:p>
            <a:fld id="{D5D79418-37EB-4378-AD22-89DBB000B0DA}" type="slidenum">
              <a:rPr lang="en-US" smtClean="0"/>
              <a:t>35</a:t>
            </a:fld>
            <a:endParaRPr lang="en-US"/>
          </a:p>
        </p:txBody>
      </p:sp>
    </p:spTree>
    <p:extLst>
      <p:ext uri="{BB962C8B-B14F-4D97-AF65-F5344CB8AC3E}">
        <p14:creationId xmlns:p14="http://schemas.microsoft.com/office/powerpoint/2010/main" val="18717017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streamline questions that are often asked by trainers and/or providers, the chart on your screen was created to help guide you. For example, if you have questions regarding the Moodle Certification Course, such as submitting a roster, monitoring students' progress, or issues with username and/or password, you would reach out to CDDER, emailing them using the address on your screen.</a:t>
            </a:r>
          </a:p>
          <a:p>
            <a:r>
              <a:rPr lang="en-US" dirty="0"/>
              <a:t>  </a:t>
            </a:r>
          </a:p>
          <a:p>
            <a:r>
              <a:rPr lang="en-US" dirty="0"/>
              <a:t>If your questions are relative to the Certification Test Process, including the essential information needed to create and complete a student TMU record, how to schedule candidates for a test, complete employment verification, run Trainer reports, etc., you will contact D&amp;S. </a:t>
            </a:r>
            <a:endParaRPr lang="en-US" dirty="0">
              <a:cs typeface="Calibri" panose="020F0502020204030204"/>
            </a:endParaRPr>
          </a:p>
          <a:p>
            <a:endParaRPr lang="en-US" dirty="0"/>
          </a:p>
          <a:p>
            <a:r>
              <a:rPr lang="en-US" dirty="0"/>
              <a:t>If you have MAP questions, for example, how to register nurses for Train the Trainer, MAP Trainer requirements, questions relative to MAP Policy and Procedure, where to locate MAP resources, etc., you can reach out to your State Agency Regional or Area MAP Coordinator.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D5D79418-37EB-4378-AD22-89DBB000B0DA}" type="slidenum">
              <a:rPr lang="en-US" smtClean="0"/>
              <a:t>36</a:t>
            </a:fld>
            <a:endParaRPr lang="en-US" dirty="0"/>
          </a:p>
        </p:txBody>
      </p:sp>
    </p:spTree>
    <p:extLst>
      <p:ext uri="{BB962C8B-B14F-4D97-AF65-F5344CB8AC3E}">
        <p14:creationId xmlns:p14="http://schemas.microsoft.com/office/powerpoint/2010/main" val="411910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also important to know who your MAP Coordinator is and how to contact them when you have questions. In order to determine the applicable MAP Coordinator contact information, first determine the State Agency that oversees the MAP registered site.  </a:t>
            </a:r>
          </a:p>
          <a:p>
            <a:endParaRPr lang="en-US" dirty="0"/>
          </a:p>
          <a:p>
            <a:r>
              <a:rPr lang="en-US" dirty="0"/>
              <a:t>Second, if either DDS or DMH, you can use the agency-specific online interactive state map to determine the region or area of coverage. If it is MRC, DCF or ABI, those MAP Coordinators cover statewide. </a:t>
            </a:r>
            <a:endParaRPr lang="en-US" dirty="0">
              <a:cs typeface="Calibri" panose="020F0502020204030204"/>
            </a:endParaRPr>
          </a:p>
          <a:p>
            <a:endParaRPr lang="en-US" dirty="0"/>
          </a:p>
          <a:p>
            <a:r>
              <a:rPr lang="en-US" dirty="0"/>
              <a:t>Then, using the State Agency Contact List, you will be able to locate the applicable MAP Coordinator's contact information.</a:t>
            </a:r>
            <a:endParaRPr lang="en-US" dirty="0">
              <a:cs typeface="Calibri" panose="020F0502020204030204"/>
            </a:endParaRPr>
          </a:p>
          <a:p>
            <a:endParaRPr lang="en-US" dirty="0"/>
          </a:p>
          <a:p>
            <a:r>
              <a:rPr lang="en-US" dirty="0"/>
              <a:t>The document on your screen contains direct links to the applicable DDS and DMH interactive state maps and State Agency Contact List.</a:t>
            </a:r>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D5D79418-37EB-4378-AD22-89DBB000B0DA}" type="slidenum">
              <a:rPr lang="en-US" smtClean="0"/>
              <a:t>37</a:t>
            </a:fld>
            <a:endParaRPr lang="en-US"/>
          </a:p>
        </p:txBody>
      </p:sp>
    </p:spTree>
    <p:extLst>
      <p:ext uri="{BB962C8B-B14F-4D97-AF65-F5344CB8AC3E}">
        <p14:creationId xmlns:p14="http://schemas.microsoft.com/office/powerpoint/2010/main" val="1773507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cs typeface="Calibri"/>
              </a:rPr>
              <a:t>In order to find the "Who Do I Contact" Guide and the MAP Coordinator Contact information, go to mapmass.com and select the "</a:t>
            </a:r>
            <a:r>
              <a:rPr lang="en-US" b="1" dirty="0">
                <a:cs typeface="Calibri"/>
              </a:rPr>
              <a:t>MAP Information</a:t>
            </a:r>
            <a:r>
              <a:rPr lang="en-US" dirty="0">
                <a:cs typeface="Calibri"/>
              </a:rPr>
              <a:t>" tab.</a:t>
            </a:r>
          </a:p>
          <a:p>
            <a:endParaRPr lang="en-US"/>
          </a:p>
        </p:txBody>
      </p:sp>
      <p:sp>
        <p:nvSpPr>
          <p:cNvPr id="4" name="Slide Number Placeholder 3"/>
          <p:cNvSpPr>
            <a:spLocks noGrp="1"/>
          </p:cNvSpPr>
          <p:nvPr>
            <p:ph type="sldNum" sz="quarter" idx="5"/>
          </p:nvPr>
        </p:nvSpPr>
        <p:spPr/>
        <p:txBody>
          <a:bodyPr/>
          <a:lstStyle/>
          <a:p>
            <a:fld id="{D5D79418-37EB-4378-AD22-89DBB000B0DA}" type="slidenum">
              <a:rPr lang="en-US" smtClean="0"/>
              <a:t>38</a:t>
            </a:fld>
            <a:endParaRPr lang="en-US"/>
          </a:p>
        </p:txBody>
      </p:sp>
    </p:spTree>
    <p:extLst>
      <p:ext uri="{BB962C8B-B14F-4D97-AF65-F5344CB8AC3E}">
        <p14:creationId xmlns:p14="http://schemas.microsoft.com/office/powerpoint/2010/main" val="36811554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cs typeface="Calibri"/>
              </a:rPr>
              <a:t>On the next screen, select "</a:t>
            </a:r>
            <a:r>
              <a:rPr lang="en-US" b="1" dirty="0">
                <a:cs typeface="Calibri"/>
              </a:rPr>
              <a:t>Information</a:t>
            </a:r>
            <a:r>
              <a:rPr lang="en-US" dirty="0">
                <a:cs typeface="Calibri"/>
              </a:rPr>
              <a:t>."</a:t>
            </a:r>
            <a:endParaRPr lang="en-US" dirty="0"/>
          </a:p>
        </p:txBody>
      </p:sp>
      <p:sp>
        <p:nvSpPr>
          <p:cNvPr id="4" name="Slide Number Placeholder 3"/>
          <p:cNvSpPr>
            <a:spLocks noGrp="1"/>
          </p:cNvSpPr>
          <p:nvPr>
            <p:ph type="sldNum" sz="quarter" idx="5"/>
          </p:nvPr>
        </p:nvSpPr>
        <p:spPr/>
        <p:txBody>
          <a:bodyPr/>
          <a:lstStyle/>
          <a:p>
            <a:fld id="{D5D79418-37EB-4378-AD22-89DBB000B0DA}" type="slidenum">
              <a:rPr lang="en-US" smtClean="0"/>
              <a:t>39</a:t>
            </a:fld>
            <a:endParaRPr lang="en-US"/>
          </a:p>
        </p:txBody>
      </p:sp>
    </p:spTree>
    <p:extLst>
      <p:ext uri="{BB962C8B-B14F-4D97-AF65-F5344CB8AC3E}">
        <p14:creationId xmlns:p14="http://schemas.microsoft.com/office/powerpoint/2010/main" val="1027527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would like to welcome Heather Lake, the new Department of Developmental Services MAP Director. Heather has been with DDS for more than five years as the MAP Coordinator in the Southeast Region. </a:t>
            </a:r>
          </a:p>
          <a:p>
            <a:r>
              <a:rPr lang="en-US" dirty="0"/>
              <a:t>There are also three new MAP Coordinators, Brittany Schifone with the Department of Developmental Services, Jaime Allard Smith with the Department of Children and Families, and Caroline Eldred with the Massachusetts Rehabilitation Commission. </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D5D79418-37EB-4378-AD22-89DBB000B0DA}" type="slidenum">
              <a:rPr lang="en-US" smtClean="0"/>
              <a:t>4</a:t>
            </a:fld>
            <a:endParaRPr lang="en-US"/>
          </a:p>
        </p:txBody>
      </p:sp>
    </p:spTree>
    <p:extLst>
      <p:ext uri="{BB962C8B-B14F-4D97-AF65-F5344CB8AC3E}">
        <p14:creationId xmlns:p14="http://schemas.microsoft.com/office/powerpoint/2010/main" val="10817516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cs typeface="Calibri"/>
              </a:rPr>
              <a:t>The "Who Do I Contact" guide is listed under </a:t>
            </a:r>
            <a:r>
              <a:rPr lang="en-US" b="1" dirty="0">
                <a:cs typeface="Calibri"/>
              </a:rPr>
              <a:t>MAP Information</a:t>
            </a:r>
            <a:r>
              <a:rPr lang="en-US" dirty="0">
                <a:cs typeface="Calibri"/>
              </a:rPr>
              <a:t>, and the MAP State Agency Contact List is under the </a:t>
            </a:r>
            <a:r>
              <a:rPr lang="en-US" b="1" dirty="0">
                <a:cs typeface="Calibri"/>
              </a:rPr>
              <a:t>MAP State Agency Contacts</a:t>
            </a:r>
            <a:r>
              <a:rPr lang="en-US" dirty="0">
                <a:cs typeface="Calibri"/>
              </a:rPr>
              <a:t> heading.</a:t>
            </a:r>
            <a:endParaRPr lang="en-US" dirty="0"/>
          </a:p>
        </p:txBody>
      </p:sp>
      <p:sp>
        <p:nvSpPr>
          <p:cNvPr id="4" name="Slide Number Placeholder 3"/>
          <p:cNvSpPr>
            <a:spLocks noGrp="1"/>
          </p:cNvSpPr>
          <p:nvPr>
            <p:ph type="sldNum" sz="quarter" idx="5"/>
          </p:nvPr>
        </p:nvSpPr>
        <p:spPr/>
        <p:txBody>
          <a:bodyPr/>
          <a:lstStyle/>
          <a:p>
            <a:fld id="{D5D79418-37EB-4378-AD22-89DBB000B0DA}" type="slidenum">
              <a:rPr lang="en-US" smtClean="0"/>
              <a:t>40</a:t>
            </a:fld>
            <a:endParaRPr lang="en-US"/>
          </a:p>
        </p:txBody>
      </p:sp>
    </p:spTree>
    <p:extLst>
      <p:ext uri="{BB962C8B-B14F-4D97-AF65-F5344CB8AC3E}">
        <p14:creationId xmlns:p14="http://schemas.microsoft.com/office/powerpoint/2010/main" val="2517727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Just a reminder that if a site is using current Medication Information Sheets in the Medication Book, there is no need for an on-site Drug Facts Book as a reference. The same is true for sites that utilize the Drug Facts Book rather than Med Info Sheets. Only one is needed for staff reference. Either reference, the Medication Information Sheet or the Drug Facts Book, needs to be current (i.e. dated) within 2 years.</a:t>
            </a:r>
          </a:p>
          <a:p>
            <a:endParaRPr lang="en-US" dirty="0"/>
          </a:p>
        </p:txBody>
      </p:sp>
      <p:sp>
        <p:nvSpPr>
          <p:cNvPr id="4" name="Slide Number Placeholder 3"/>
          <p:cNvSpPr>
            <a:spLocks noGrp="1"/>
          </p:cNvSpPr>
          <p:nvPr>
            <p:ph type="sldNum" sz="quarter" idx="5"/>
          </p:nvPr>
        </p:nvSpPr>
        <p:spPr/>
        <p:txBody>
          <a:bodyPr/>
          <a:lstStyle/>
          <a:p>
            <a:fld id="{D5D79418-37EB-4378-AD22-89DBB000B0DA}" type="slidenum">
              <a:rPr lang="en-US" smtClean="0"/>
              <a:t>41</a:t>
            </a:fld>
            <a:endParaRPr lang="en-US"/>
          </a:p>
        </p:txBody>
      </p:sp>
    </p:spTree>
    <p:extLst>
      <p:ext uri="{BB962C8B-B14F-4D97-AF65-F5344CB8AC3E}">
        <p14:creationId xmlns:p14="http://schemas.microsoft.com/office/powerpoint/2010/main" val="25782888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With the transition to virtual Certification testing, it is important that test proctors are aware of the virtual testing guidelines, which can be found at the link on this slide. Test proctors should be reaching out to D&amp;S with any questions well in advance of the student's test date.</a:t>
            </a:r>
          </a:p>
        </p:txBody>
      </p:sp>
      <p:sp>
        <p:nvSpPr>
          <p:cNvPr id="4" name="Slide Number Placeholder 3"/>
          <p:cNvSpPr>
            <a:spLocks noGrp="1"/>
          </p:cNvSpPr>
          <p:nvPr>
            <p:ph type="sldNum" sz="quarter" idx="5"/>
          </p:nvPr>
        </p:nvSpPr>
        <p:spPr/>
        <p:txBody>
          <a:bodyPr/>
          <a:lstStyle/>
          <a:p>
            <a:fld id="{D5D79418-37EB-4378-AD22-89DBB000B0DA}" type="slidenum">
              <a:rPr lang="en-US" smtClean="0"/>
              <a:t>42</a:t>
            </a:fld>
            <a:endParaRPr lang="en-US"/>
          </a:p>
        </p:txBody>
      </p:sp>
    </p:spTree>
    <p:extLst>
      <p:ext uri="{BB962C8B-B14F-4D97-AF65-F5344CB8AC3E}">
        <p14:creationId xmlns:p14="http://schemas.microsoft.com/office/powerpoint/2010/main" val="26368830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When MAP Certification candidates are taking their virtual tests, they should make sure their full names are displayed on the Zoom platform. If the candidate is logged into Zoom simply as "iPhone" or with an email address, the tester has nothing to identify who is in the virtual waiting room. Testing candidates should make any changes needed prior to their testing sign-in time.</a:t>
            </a:r>
          </a:p>
          <a:p>
            <a:endParaRPr lang="en-US" dirty="0">
              <a:cs typeface="Calibri"/>
              <a:hlinkClick r:id="rId3"/>
            </a:endParaRPr>
          </a:p>
        </p:txBody>
      </p:sp>
      <p:sp>
        <p:nvSpPr>
          <p:cNvPr id="4" name="Slide Number Placeholder 3"/>
          <p:cNvSpPr>
            <a:spLocks noGrp="1"/>
          </p:cNvSpPr>
          <p:nvPr>
            <p:ph type="sldNum" sz="quarter" idx="5"/>
          </p:nvPr>
        </p:nvSpPr>
        <p:spPr/>
        <p:txBody>
          <a:bodyPr/>
          <a:lstStyle/>
          <a:p>
            <a:fld id="{D5D79418-37EB-4378-AD22-89DBB000B0DA}" type="slidenum">
              <a:rPr lang="en-US" smtClean="0"/>
              <a:t>43</a:t>
            </a:fld>
            <a:endParaRPr lang="en-US"/>
          </a:p>
        </p:txBody>
      </p:sp>
    </p:spTree>
    <p:extLst>
      <p:ext uri="{BB962C8B-B14F-4D97-AF65-F5344CB8AC3E}">
        <p14:creationId xmlns:p14="http://schemas.microsoft.com/office/powerpoint/2010/main" val="4439417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 the event a medication is not available for administration for any reason, such as requiring prior authorization or being out of stock, the expectation is that staff immediately contact the HCP and obtain a recommendation on how to proceed. An example of a recommendation would be an order to start the medication once it is received from the pharmacy, including a time limit on how long staff can wait for the pharmacy to deliver the medication, for example, "call the HCP if the medication is not available after 3 days."</a:t>
            </a:r>
            <a:endParaRPr lang="en-US" dirty="0"/>
          </a:p>
        </p:txBody>
      </p:sp>
      <p:sp>
        <p:nvSpPr>
          <p:cNvPr id="4" name="Slide Number Placeholder 3"/>
          <p:cNvSpPr>
            <a:spLocks noGrp="1"/>
          </p:cNvSpPr>
          <p:nvPr>
            <p:ph type="sldNum" sz="quarter" idx="5"/>
          </p:nvPr>
        </p:nvSpPr>
        <p:spPr/>
        <p:txBody>
          <a:bodyPr/>
          <a:lstStyle/>
          <a:p>
            <a:fld id="{D5D79418-37EB-4378-AD22-89DBB000B0DA}" type="slidenum">
              <a:rPr lang="en-US" smtClean="0"/>
              <a:t>44</a:t>
            </a:fld>
            <a:endParaRPr lang="en-US"/>
          </a:p>
        </p:txBody>
      </p:sp>
    </p:spTree>
    <p:extLst>
      <p:ext uri="{BB962C8B-B14F-4D97-AF65-F5344CB8AC3E}">
        <p14:creationId xmlns:p14="http://schemas.microsoft.com/office/powerpoint/2010/main" val="28858225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When a recommendation is obtained prior to the time the medication is scheduled to be administered, an MOR is not required. An MOR is required for omissions that occur before obtaining a recommendation. The initial contact with the pharmacist, when the unavailability of a medication is discovered, does not meet the reporting requirements for notification of the MAP Consultant for subsequent omissions. If no recommendation is obtained from the prescribing HCP, each dose that is omitted requires a call to the MAP Consultant.</a:t>
            </a:r>
          </a:p>
        </p:txBody>
      </p:sp>
      <p:sp>
        <p:nvSpPr>
          <p:cNvPr id="4" name="Slide Number Placeholder 3"/>
          <p:cNvSpPr>
            <a:spLocks noGrp="1"/>
          </p:cNvSpPr>
          <p:nvPr>
            <p:ph type="sldNum" sz="quarter" idx="5"/>
          </p:nvPr>
        </p:nvSpPr>
        <p:spPr/>
        <p:txBody>
          <a:bodyPr/>
          <a:lstStyle/>
          <a:p>
            <a:fld id="{D5D79418-37EB-4378-AD22-89DBB000B0DA}" type="slidenum">
              <a:rPr lang="en-US" smtClean="0"/>
              <a:t>45</a:t>
            </a:fld>
            <a:endParaRPr lang="en-US"/>
          </a:p>
        </p:txBody>
      </p:sp>
    </p:spTree>
    <p:extLst>
      <p:ext uri="{BB962C8B-B14F-4D97-AF65-F5344CB8AC3E}">
        <p14:creationId xmlns:p14="http://schemas.microsoft.com/office/powerpoint/2010/main" val="28421614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As described in the updated MAP Policy Manual, the required format for delivering MAP Certification training is a blended model. Trainers should use the online Moodle platform for Knowledge content with face-to-face skills training for the Unit 6 Transcription assignment and the Unit 7 Medication Administration Demonstration. The face-to-face skills training can be either in-person or virtual. Additional training materials have been developed to support trainers in implementing this blended format. </a:t>
            </a:r>
          </a:p>
        </p:txBody>
      </p:sp>
      <p:sp>
        <p:nvSpPr>
          <p:cNvPr id="4" name="Slide Number Placeholder 3"/>
          <p:cNvSpPr>
            <a:spLocks noGrp="1"/>
          </p:cNvSpPr>
          <p:nvPr>
            <p:ph type="sldNum" sz="quarter" idx="5"/>
          </p:nvPr>
        </p:nvSpPr>
        <p:spPr/>
        <p:txBody>
          <a:bodyPr/>
          <a:lstStyle/>
          <a:p>
            <a:fld id="{D5D79418-37EB-4378-AD22-89DBB000B0DA}" type="slidenum">
              <a:rPr lang="en-US" smtClean="0"/>
              <a:t>46</a:t>
            </a:fld>
            <a:endParaRPr lang="en-US"/>
          </a:p>
        </p:txBody>
      </p:sp>
    </p:spTree>
    <p:extLst>
      <p:ext uri="{BB962C8B-B14F-4D97-AF65-F5344CB8AC3E}">
        <p14:creationId xmlns:p14="http://schemas.microsoft.com/office/powerpoint/2010/main" val="30482865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Unit 6 and Unit 7 blended Power Point trainings for the skills components, are located at mapmass.com. From the home page, you will click on </a:t>
            </a:r>
            <a:r>
              <a:rPr lang="en-US" b="1" dirty="0">
                <a:cs typeface="Calibri"/>
              </a:rPr>
              <a:t>'MAP Training Resources'</a:t>
            </a:r>
            <a:r>
              <a:rPr lang="en-US" b="0" dirty="0">
                <a:cs typeface="Calibri"/>
              </a:rPr>
              <a:t>,</a:t>
            </a:r>
            <a:r>
              <a:rPr lang="en-US" b="1" dirty="0">
                <a:cs typeface="Calibri"/>
              </a:rPr>
              <a:t> </a:t>
            </a:r>
            <a:r>
              <a:rPr lang="en-US" dirty="0">
                <a:cs typeface="Calibri"/>
              </a:rPr>
              <a:t>then...</a:t>
            </a:r>
            <a:endParaRPr lang="en-US" dirty="0"/>
          </a:p>
        </p:txBody>
      </p:sp>
      <p:sp>
        <p:nvSpPr>
          <p:cNvPr id="4" name="Slide Number Placeholder 3"/>
          <p:cNvSpPr>
            <a:spLocks noGrp="1"/>
          </p:cNvSpPr>
          <p:nvPr>
            <p:ph type="sldNum" sz="quarter" idx="5"/>
          </p:nvPr>
        </p:nvSpPr>
        <p:spPr/>
        <p:txBody>
          <a:bodyPr/>
          <a:lstStyle/>
          <a:p>
            <a:fld id="{D5D79418-37EB-4378-AD22-89DBB000B0DA}" type="slidenum">
              <a:rPr lang="en-US" smtClean="0"/>
              <a:t>47</a:t>
            </a:fld>
            <a:endParaRPr lang="en-US"/>
          </a:p>
        </p:txBody>
      </p:sp>
    </p:spTree>
    <p:extLst>
      <p:ext uri="{BB962C8B-B14F-4D97-AF65-F5344CB8AC3E}">
        <p14:creationId xmlns:p14="http://schemas.microsoft.com/office/powerpoint/2010/main" val="16681232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….you will click on the appropriate State Agency...</a:t>
            </a:r>
          </a:p>
        </p:txBody>
      </p:sp>
      <p:sp>
        <p:nvSpPr>
          <p:cNvPr id="4" name="Slide Number Placeholder 3"/>
          <p:cNvSpPr>
            <a:spLocks noGrp="1"/>
          </p:cNvSpPr>
          <p:nvPr>
            <p:ph type="sldNum" sz="quarter" idx="5"/>
          </p:nvPr>
        </p:nvSpPr>
        <p:spPr/>
        <p:txBody>
          <a:bodyPr/>
          <a:lstStyle/>
          <a:p>
            <a:fld id="{D5D79418-37EB-4378-AD22-89DBB000B0DA}" type="slidenum">
              <a:rPr lang="en-US" smtClean="0"/>
              <a:t>48</a:t>
            </a:fld>
            <a:endParaRPr lang="en-US"/>
          </a:p>
        </p:txBody>
      </p:sp>
    </p:spTree>
    <p:extLst>
      <p:ext uri="{BB962C8B-B14F-4D97-AF65-F5344CB8AC3E}">
        <p14:creationId xmlns:p14="http://schemas.microsoft.com/office/powerpoint/2010/main" val="24849780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...then under the "</a:t>
            </a:r>
            <a:r>
              <a:rPr lang="en-US" b="1" dirty="0">
                <a:cs typeface="Calibri"/>
              </a:rPr>
              <a:t>Responsibilities in Action</a:t>
            </a:r>
            <a:r>
              <a:rPr lang="en-US" dirty="0">
                <a:cs typeface="Calibri"/>
              </a:rPr>
              <a:t>" heading, select '</a:t>
            </a:r>
            <a:r>
              <a:rPr lang="en-US" b="1" dirty="0">
                <a:cs typeface="Calibri"/>
              </a:rPr>
              <a:t>Unit 6 Blended Certification Training: Transcription Skill Session</a:t>
            </a:r>
            <a:r>
              <a:rPr lang="en-US" dirty="0">
                <a:cs typeface="Calibri"/>
              </a:rPr>
              <a:t>' or the '</a:t>
            </a:r>
            <a:r>
              <a:rPr lang="en-US" b="1" dirty="0">
                <a:cs typeface="Calibri"/>
              </a:rPr>
              <a:t>Unit 7 Blended Certification Training: Medication Administration Skill Session</a:t>
            </a:r>
            <a:r>
              <a:rPr lang="en-US" dirty="0">
                <a:cs typeface="Calibri"/>
              </a:rPr>
              <a:t>’ PowerPoint.</a:t>
            </a:r>
          </a:p>
        </p:txBody>
      </p:sp>
      <p:sp>
        <p:nvSpPr>
          <p:cNvPr id="4" name="Slide Number Placeholder 3"/>
          <p:cNvSpPr>
            <a:spLocks noGrp="1"/>
          </p:cNvSpPr>
          <p:nvPr>
            <p:ph type="sldNum" sz="quarter" idx="5"/>
          </p:nvPr>
        </p:nvSpPr>
        <p:spPr/>
        <p:txBody>
          <a:bodyPr/>
          <a:lstStyle/>
          <a:p>
            <a:fld id="{D5D79418-37EB-4378-AD22-89DBB000B0DA}" type="slidenum">
              <a:rPr lang="en-US" smtClean="0"/>
              <a:t>49</a:t>
            </a:fld>
            <a:endParaRPr lang="en-US"/>
          </a:p>
        </p:txBody>
      </p:sp>
    </p:spTree>
    <p:extLst>
      <p:ext uri="{BB962C8B-B14F-4D97-AF65-F5344CB8AC3E}">
        <p14:creationId xmlns:p14="http://schemas.microsoft.com/office/powerpoint/2010/main" val="2250187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On August 4th, 2023, the Department of Public Health (DPH) Medication Administration Program (MAP) released an updated MAP Policy Manual along with a corresponding Guide to highlight changes made to policy since the last revision, dated January 1st, 2015.</a:t>
            </a:r>
          </a:p>
          <a:p>
            <a:endParaRPr lang="en-US" dirty="0">
              <a:cs typeface="Calibri"/>
            </a:endParaRPr>
          </a:p>
          <a:p>
            <a:r>
              <a:rPr lang="en-US" dirty="0">
                <a:cs typeface="Calibri"/>
              </a:rPr>
              <a:t>The links on your screen will bring you to the updated policy manual and the corresponding guide.</a:t>
            </a:r>
          </a:p>
        </p:txBody>
      </p:sp>
      <p:sp>
        <p:nvSpPr>
          <p:cNvPr id="4" name="Slide Number Placeholder 3"/>
          <p:cNvSpPr>
            <a:spLocks noGrp="1"/>
          </p:cNvSpPr>
          <p:nvPr>
            <p:ph type="sldNum" sz="quarter" idx="5"/>
          </p:nvPr>
        </p:nvSpPr>
        <p:spPr/>
        <p:txBody>
          <a:bodyPr/>
          <a:lstStyle/>
          <a:p>
            <a:fld id="{D5D79418-37EB-4378-AD22-89DBB000B0DA}" type="slidenum">
              <a:rPr lang="en-US" smtClean="0"/>
              <a:t>5</a:t>
            </a:fld>
            <a:endParaRPr lang="en-US"/>
          </a:p>
        </p:txBody>
      </p:sp>
    </p:spTree>
    <p:extLst>
      <p:ext uri="{BB962C8B-B14F-4D97-AF65-F5344CB8AC3E}">
        <p14:creationId xmlns:p14="http://schemas.microsoft.com/office/powerpoint/2010/main" val="38052664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not a requirement, all students should be encouraged to fill out the post-course survey after completing the online MAP Certification Course. Doing so provides useful feedback so that changes can be made to improve the course.</a:t>
            </a:r>
          </a:p>
        </p:txBody>
      </p:sp>
      <p:sp>
        <p:nvSpPr>
          <p:cNvPr id="4" name="Slide Number Placeholder 3"/>
          <p:cNvSpPr>
            <a:spLocks noGrp="1"/>
          </p:cNvSpPr>
          <p:nvPr>
            <p:ph type="sldNum" sz="quarter" idx="5"/>
          </p:nvPr>
        </p:nvSpPr>
        <p:spPr/>
        <p:txBody>
          <a:bodyPr/>
          <a:lstStyle/>
          <a:p>
            <a:fld id="{D5D79418-37EB-4378-AD22-89DBB000B0DA}" type="slidenum">
              <a:rPr lang="en-US" smtClean="0"/>
              <a:t>50</a:t>
            </a:fld>
            <a:endParaRPr lang="en-US"/>
          </a:p>
        </p:txBody>
      </p:sp>
    </p:spTree>
    <p:extLst>
      <p:ext uri="{BB962C8B-B14F-4D97-AF65-F5344CB8AC3E}">
        <p14:creationId xmlns:p14="http://schemas.microsoft.com/office/powerpoint/2010/main" val="31591579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Massachusetts Virtual MAP Testing Candidate Handbook, current version 17, which can be located on the Massachusetts home page of the D&amp;S website, hdmaster.com, is to be provided to each student taking the MAP Certification course. It can be printed and provided as a hard copy to students or students should be given instructions on where to locate the handbook on the D&amp;S website.  </a:t>
            </a:r>
          </a:p>
          <a:p>
            <a:endParaRPr lang="en-US" dirty="0"/>
          </a:p>
          <a:p>
            <a:r>
              <a:rPr lang="en-US" dirty="0"/>
              <a:t>Students are expected to read through the handbook in order to become familiar with all aspects of the testing process, including ADA accommodations, No Show policies, fees, etc.</a:t>
            </a:r>
          </a:p>
          <a:p>
            <a:endParaRPr lang="en-US" dirty="0">
              <a:cs typeface="Calibri"/>
            </a:endParaRPr>
          </a:p>
          <a:p>
            <a:r>
              <a:rPr lang="en-US" dirty="0">
                <a:cs typeface="Calibri"/>
              </a:rPr>
              <a:t>Please note that version 17 of the handbook reflects a price increase in testing fees. The Knowledge Test or Retake has increased from $43 to $55. The Medication Administration Test or Retake has increased from $96 to $100.</a:t>
            </a:r>
          </a:p>
        </p:txBody>
      </p:sp>
      <p:sp>
        <p:nvSpPr>
          <p:cNvPr id="4" name="Slide Number Placeholder 3"/>
          <p:cNvSpPr>
            <a:spLocks noGrp="1"/>
          </p:cNvSpPr>
          <p:nvPr>
            <p:ph type="sldNum" sz="quarter" idx="5"/>
          </p:nvPr>
        </p:nvSpPr>
        <p:spPr/>
        <p:txBody>
          <a:bodyPr/>
          <a:lstStyle/>
          <a:p>
            <a:fld id="{D5D79418-37EB-4378-AD22-89DBB000B0DA}" type="slidenum">
              <a:rPr lang="en-US" smtClean="0"/>
              <a:t>51</a:t>
            </a:fld>
            <a:endParaRPr lang="en-US"/>
          </a:p>
        </p:txBody>
      </p:sp>
    </p:spTree>
    <p:extLst>
      <p:ext uri="{BB962C8B-B14F-4D97-AF65-F5344CB8AC3E}">
        <p14:creationId xmlns:p14="http://schemas.microsoft.com/office/powerpoint/2010/main" val="36325303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As mentioned in the Winter Webinar, for those for whom English is a second language, t</a:t>
            </a:r>
            <a:r>
              <a:rPr lang="en-US" dirty="0"/>
              <a:t>he Massachusetts Virtual MAP Testing Candidate Handbook, again current version 17, addresses the use of acceptable dictionaries. Paperback or hardcover, word-for-word only language translation dictionaries are allowed during testing. Candidates must show the word-for-word translation dictionary to the D&amp;S tester or proctor before the test starts. The best time to make the D&amp;S tester aware that a translation dictionary will be used is during the check-in process at the very beginning of the scheduled test.</a:t>
            </a:r>
          </a:p>
          <a:p>
            <a:endParaRPr lang="en-US" dirty="0"/>
          </a:p>
          <a:p>
            <a:r>
              <a:rPr lang="en-US" dirty="0"/>
              <a:t>The translation dictionary must be free of any documentation or writing. If any markings are present, the translation dictionary will not be allowed for use. Electronic translation dictionaries or dictionaries with definitions are not allowed during testing. </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D5D79418-37EB-4378-AD22-89DBB000B0DA}" type="slidenum">
              <a:rPr lang="en-US" smtClean="0"/>
              <a:t>52</a:t>
            </a:fld>
            <a:endParaRPr lang="en-US"/>
          </a:p>
        </p:txBody>
      </p:sp>
    </p:spTree>
    <p:extLst>
      <p:ext uri="{BB962C8B-B14F-4D97-AF65-F5344CB8AC3E}">
        <p14:creationId xmlns:p14="http://schemas.microsoft.com/office/powerpoint/2010/main" val="18306084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maintain MAP Trainer status, all Trainers must conduct one MAP Certification training annually and watch all mandatory MAP Webinars within the required viewing period. You will be notified of the availability of required webinars via email. During the required viewing period, typically 6 weeks, the webinar is ‘locked’ and MAP trainers must log in to mapmass.com using their username and password to access the webinar. This allows the tracking of those who view the webinars during the allotted timeframe.  </a:t>
            </a:r>
            <a:endParaRPr lang="en-US" dirty="0">
              <a:cs typeface="Calibri" panose="020F0502020204030204"/>
            </a:endParaRPr>
          </a:p>
          <a:p>
            <a:endParaRPr lang="en-US" dirty="0"/>
          </a:p>
          <a:p>
            <a:r>
              <a:rPr lang="en-US" dirty="0"/>
              <a:t>Once the required viewing period is over, the webinar will be ‘unlocked’ for anyone to view.  </a:t>
            </a:r>
            <a:endParaRPr lang="en-US" dirty="0">
              <a:cs typeface="Calibri"/>
            </a:endParaRPr>
          </a:p>
          <a:p>
            <a:endParaRPr lang="en-US" dirty="0">
              <a:cs typeface="Calibri"/>
            </a:endParaRPr>
          </a:p>
          <a:p>
            <a:r>
              <a:rPr lang="en-US" dirty="0"/>
              <a:t>Trainers who view the webinar outside the required viewing period will not receive a Certification of Completion or ‘credit’ for viewing.  </a:t>
            </a:r>
            <a:endParaRPr lang="en-US" dirty="0">
              <a:cs typeface="Calibri"/>
            </a:endParaRPr>
          </a:p>
          <a:p>
            <a:endParaRPr lang="en-US" dirty="0">
              <a:cs typeface="Calibri"/>
            </a:endParaRPr>
          </a:p>
          <a:p>
            <a:r>
              <a:rPr lang="en-US" dirty="0">
                <a:cs typeface="Calibri"/>
              </a:rPr>
              <a:t>In the near future, MAP Trainers must meet these requirements within a determined time period, or risk having their MAP Trainer status placed on hold.</a:t>
            </a:r>
          </a:p>
        </p:txBody>
      </p:sp>
      <p:sp>
        <p:nvSpPr>
          <p:cNvPr id="4" name="Slide Number Placeholder 3"/>
          <p:cNvSpPr>
            <a:spLocks noGrp="1"/>
          </p:cNvSpPr>
          <p:nvPr>
            <p:ph type="sldNum" sz="quarter" idx="5"/>
          </p:nvPr>
        </p:nvSpPr>
        <p:spPr/>
        <p:txBody>
          <a:bodyPr/>
          <a:lstStyle/>
          <a:p>
            <a:fld id="{D5D79418-37EB-4378-AD22-89DBB000B0DA}" type="slidenum">
              <a:rPr lang="en-US" smtClean="0"/>
              <a:t>53</a:t>
            </a:fld>
            <a:endParaRPr lang="en-US"/>
          </a:p>
        </p:txBody>
      </p:sp>
    </p:spTree>
    <p:extLst>
      <p:ext uri="{BB962C8B-B14F-4D97-AF65-F5344CB8AC3E}">
        <p14:creationId xmlns:p14="http://schemas.microsoft.com/office/powerpoint/2010/main" val="25784348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To access webinars, you will use the </a:t>
            </a:r>
            <a:r>
              <a:rPr lang="en-US" dirty="0" err="1">
                <a:cs typeface="Calibri"/>
              </a:rPr>
              <a:t>mapmass</a:t>
            </a:r>
            <a:r>
              <a:rPr lang="en-US" dirty="0">
                <a:cs typeface="Calibri"/>
              </a:rPr>
              <a:t> website. You must log in using your MAP Trainer username and password. Then open your screen fully by clicking on the 3 horizontal lines in the top left-hand corner. Once there, click "</a:t>
            </a:r>
            <a:r>
              <a:rPr lang="en-US" b="1" dirty="0">
                <a:cs typeface="Calibri"/>
              </a:rPr>
              <a:t>Required MAP Trainer Webinars." </a:t>
            </a:r>
            <a:r>
              <a:rPr lang="en-US" dirty="0">
                <a:cs typeface="Calibri"/>
              </a:rPr>
              <a:t>Webinars for credit to maintain your MAP Trainer Status are initially located here.  </a:t>
            </a:r>
            <a:endParaRPr lang="en-US" dirty="0"/>
          </a:p>
        </p:txBody>
      </p:sp>
      <p:sp>
        <p:nvSpPr>
          <p:cNvPr id="4" name="Slide Number Placeholder 3"/>
          <p:cNvSpPr>
            <a:spLocks noGrp="1"/>
          </p:cNvSpPr>
          <p:nvPr>
            <p:ph type="sldNum" sz="quarter" idx="5"/>
          </p:nvPr>
        </p:nvSpPr>
        <p:spPr/>
        <p:txBody>
          <a:bodyPr/>
          <a:lstStyle/>
          <a:p>
            <a:fld id="{D5D79418-37EB-4378-AD22-89DBB000B0DA}" type="slidenum">
              <a:rPr lang="en-US" smtClean="0"/>
              <a:t>54</a:t>
            </a:fld>
            <a:endParaRPr lang="en-US"/>
          </a:p>
        </p:txBody>
      </p:sp>
    </p:spTree>
    <p:extLst>
      <p:ext uri="{BB962C8B-B14F-4D97-AF65-F5344CB8AC3E}">
        <p14:creationId xmlns:p14="http://schemas.microsoft.com/office/powerpoint/2010/main" val="11398478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the timeframe has passed to receive ‘credit’, the webinars are also posted in the MAP Training Resources section.  </a:t>
            </a:r>
          </a:p>
          <a:p>
            <a:endParaRPr lang="en-US" dirty="0"/>
          </a:p>
        </p:txBody>
      </p:sp>
      <p:sp>
        <p:nvSpPr>
          <p:cNvPr id="4" name="Slide Number Placeholder 3"/>
          <p:cNvSpPr>
            <a:spLocks noGrp="1"/>
          </p:cNvSpPr>
          <p:nvPr>
            <p:ph type="sldNum" sz="quarter" idx="5"/>
          </p:nvPr>
        </p:nvSpPr>
        <p:spPr/>
        <p:txBody>
          <a:bodyPr/>
          <a:lstStyle/>
          <a:p>
            <a:fld id="{D5D79418-37EB-4378-AD22-89DBB000B0DA}" type="slidenum">
              <a:rPr lang="en-US" smtClean="0"/>
              <a:t>55</a:t>
            </a:fld>
            <a:endParaRPr lang="en-US"/>
          </a:p>
        </p:txBody>
      </p:sp>
    </p:spTree>
    <p:extLst>
      <p:ext uri="{BB962C8B-B14F-4D97-AF65-F5344CB8AC3E}">
        <p14:creationId xmlns:p14="http://schemas.microsoft.com/office/powerpoint/2010/main" val="41601632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….click on the appropriate State Agency...</a:t>
            </a:r>
          </a:p>
        </p:txBody>
      </p:sp>
      <p:sp>
        <p:nvSpPr>
          <p:cNvPr id="4" name="Slide Number Placeholder 3"/>
          <p:cNvSpPr>
            <a:spLocks noGrp="1"/>
          </p:cNvSpPr>
          <p:nvPr>
            <p:ph type="sldNum" sz="quarter" idx="5"/>
          </p:nvPr>
        </p:nvSpPr>
        <p:spPr/>
        <p:txBody>
          <a:bodyPr/>
          <a:lstStyle/>
          <a:p>
            <a:fld id="{D5D79418-37EB-4378-AD22-89DBB000B0DA}" type="slidenum">
              <a:rPr lang="en-US" smtClean="0"/>
              <a:t>56</a:t>
            </a:fld>
            <a:endParaRPr lang="en-US"/>
          </a:p>
        </p:txBody>
      </p:sp>
    </p:spTree>
    <p:extLst>
      <p:ext uri="{BB962C8B-B14F-4D97-AF65-F5344CB8AC3E}">
        <p14:creationId xmlns:p14="http://schemas.microsoft.com/office/powerpoint/2010/main" val="207471483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Then select the desired webinar from the list. You can also reach this page directly using the link on your screen.</a:t>
            </a:r>
          </a:p>
        </p:txBody>
      </p:sp>
      <p:sp>
        <p:nvSpPr>
          <p:cNvPr id="4" name="Slide Number Placeholder 3"/>
          <p:cNvSpPr>
            <a:spLocks noGrp="1"/>
          </p:cNvSpPr>
          <p:nvPr>
            <p:ph type="sldNum" sz="quarter" idx="5"/>
          </p:nvPr>
        </p:nvSpPr>
        <p:spPr/>
        <p:txBody>
          <a:bodyPr/>
          <a:lstStyle/>
          <a:p>
            <a:fld id="{D5D79418-37EB-4378-AD22-89DBB000B0DA}" type="slidenum">
              <a:rPr lang="en-US" smtClean="0"/>
              <a:t>57</a:t>
            </a:fld>
            <a:endParaRPr lang="en-US"/>
          </a:p>
        </p:txBody>
      </p:sp>
    </p:spTree>
    <p:extLst>
      <p:ext uri="{BB962C8B-B14F-4D97-AF65-F5344CB8AC3E}">
        <p14:creationId xmlns:p14="http://schemas.microsoft.com/office/powerpoint/2010/main" val="22316969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MAP Coordinators have continued to get questions regarding where MAP Certification is accepted. MAP Certification is only valid in DDS adult MAP Registered sites, MRC adult MAP Registered sites, DMH youth and adult MAP Registered sites, and DCF youth and adult MAP Registered sites. A MAP Registered site is defined as a site possessing a current and valid MAP Massachusetts Controlled Substances Registration (MCSR) from the Drug Control Program (DCP).  </a:t>
            </a:r>
            <a:endParaRPr lang="en-US" dirty="0">
              <a:cs typeface="Calibri" panose="020F0502020204030204"/>
            </a:endParaRPr>
          </a:p>
          <a:p>
            <a:endParaRPr lang="en-US" dirty="0">
              <a:cs typeface="Calibri" panose="020F0502020204030204"/>
            </a:endParaRPr>
          </a:p>
          <a:p>
            <a:r>
              <a:rPr lang="en-US" dirty="0">
                <a:cs typeface="Calibri" panose="020F0502020204030204"/>
              </a:rPr>
              <a:t>The list of sites where MAP Certification is not valid is presented to students at the beginning of the MAP Certification Course, and it is recommended that Trainers review this with students at the completion of the course as well to ensure they know where their Certification is valid. This could be accomplished during the wrap-up meeting, either virtually or in person.</a:t>
            </a:r>
          </a:p>
        </p:txBody>
      </p:sp>
      <p:sp>
        <p:nvSpPr>
          <p:cNvPr id="4" name="Slide Number Placeholder 3"/>
          <p:cNvSpPr>
            <a:spLocks noGrp="1"/>
          </p:cNvSpPr>
          <p:nvPr>
            <p:ph type="sldNum" sz="quarter" idx="5"/>
          </p:nvPr>
        </p:nvSpPr>
        <p:spPr/>
        <p:txBody>
          <a:bodyPr/>
          <a:lstStyle/>
          <a:p>
            <a:fld id="{D5D79418-37EB-4378-AD22-89DBB000B0DA}" type="slidenum">
              <a:rPr lang="en-US" smtClean="0"/>
              <a:t>58</a:t>
            </a:fld>
            <a:endParaRPr lang="en-US"/>
          </a:p>
        </p:txBody>
      </p:sp>
    </p:spTree>
    <p:extLst>
      <p:ext uri="{BB962C8B-B14F-4D97-AF65-F5344CB8AC3E}">
        <p14:creationId xmlns:p14="http://schemas.microsoft.com/office/powerpoint/2010/main" val="125510111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panose="020F0502020204030204"/>
              </a:rPr>
              <a:t>This concludes the Summer 2023 MAP Trainer Webinar.</a:t>
            </a:r>
            <a:r>
              <a:rPr lang="en-US" dirty="0"/>
              <a:t> Please contact your State Regional or Area MAP Coordinator if you have any questions or need further clarification on a topic presented. Thank you for viewing!</a:t>
            </a:r>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D5D79418-37EB-4378-AD22-89DBB000B0DA}" type="slidenum">
              <a:rPr lang="en-US" smtClean="0"/>
              <a:t>59</a:t>
            </a:fld>
            <a:endParaRPr lang="en-US"/>
          </a:p>
        </p:txBody>
      </p:sp>
    </p:spTree>
    <p:extLst>
      <p:ext uri="{BB962C8B-B14F-4D97-AF65-F5344CB8AC3E}">
        <p14:creationId xmlns:p14="http://schemas.microsoft.com/office/powerpoint/2010/main" val="352591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the federal and Massachusetts COVID-19 Public Health Emergency (PHE) declarations ended on May 11, 2023.  </a:t>
            </a:r>
            <a:endParaRPr lang="en-US"/>
          </a:p>
          <a:p>
            <a:endParaRPr lang="en-US" dirty="0"/>
          </a:p>
          <a:p>
            <a:r>
              <a:rPr lang="en-US" dirty="0"/>
              <a:t>Additional information is available at the links provided on your screen.</a:t>
            </a:r>
            <a:endParaRPr lang="en-US" dirty="0">
              <a:cs typeface="Calibri"/>
            </a:endParaRPr>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D5D79418-37EB-4378-AD22-89DBB000B0DA}" type="slidenum">
              <a:rPr lang="en-US" smtClean="0"/>
              <a:t>6</a:t>
            </a:fld>
            <a:endParaRPr lang="en-US"/>
          </a:p>
        </p:txBody>
      </p:sp>
    </p:spTree>
    <p:extLst>
      <p:ext uri="{BB962C8B-B14F-4D97-AF65-F5344CB8AC3E}">
        <p14:creationId xmlns:p14="http://schemas.microsoft.com/office/powerpoint/2010/main" val="2844613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end of the Public Health Emergency (PHE) also ends the DPH flexibilities put in place during the pandemic. </a:t>
            </a:r>
          </a:p>
          <a:p>
            <a:endParaRPr lang="en-US" dirty="0"/>
          </a:p>
          <a:p>
            <a:r>
              <a:rPr lang="en-US" dirty="0"/>
              <a:t>However, with the end of the Public Health Emergency declaration on May 11th, 2023, legislation has granted an extension of the MAP authorization for unlicensed, non-MAP Certified staff to administer prepackaged medications to individuals in MAP Registered Community Programs through November 10, 2023. Please note the advisory posted on August 1st, 2023, by the Department of Public Health details the required reporting that providers must complete and submit weekly. The link on your screen will bring you to that advisory.</a:t>
            </a:r>
            <a:endParaRPr lang="en-US" dirty="0">
              <a:cs typeface="Calibri"/>
            </a:endParaRPr>
          </a:p>
        </p:txBody>
      </p:sp>
      <p:sp>
        <p:nvSpPr>
          <p:cNvPr id="4" name="Slide Number Placeholder 3"/>
          <p:cNvSpPr>
            <a:spLocks noGrp="1"/>
          </p:cNvSpPr>
          <p:nvPr>
            <p:ph type="sldNum" sz="quarter" idx="5"/>
          </p:nvPr>
        </p:nvSpPr>
        <p:spPr/>
        <p:txBody>
          <a:bodyPr/>
          <a:lstStyle/>
          <a:p>
            <a:fld id="{D5D79418-37EB-4378-AD22-89DBB000B0DA}" type="slidenum">
              <a:rPr lang="en-US" smtClean="0"/>
              <a:t>7</a:t>
            </a:fld>
            <a:endParaRPr lang="en-US"/>
          </a:p>
        </p:txBody>
      </p:sp>
    </p:spTree>
    <p:extLst>
      <p:ext uri="{BB962C8B-B14F-4D97-AF65-F5344CB8AC3E}">
        <p14:creationId xmlns:p14="http://schemas.microsoft.com/office/powerpoint/2010/main" val="449744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they are not flexibilities, the Virtual Two-Person Count and Virtual Disposal of Countable Controlled Substances are still are available by applying for a DPH waiver.</a:t>
            </a:r>
          </a:p>
          <a:p>
            <a:endParaRPr lang="en-US" b="0" dirty="0"/>
          </a:p>
          <a:p>
            <a:endParaRPr lang="en-US" dirty="0">
              <a:cs typeface="Calibri"/>
            </a:endParaRPr>
          </a:p>
        </p:txBody>
      </p:sp>
      <p:sp>
        <p:nvSpPr>
          <p:cNvPr id="4" name="Slide Number Placeholder 3"/>
          <p:cNvSpPr>
            <a:spLocks noGrp="1"/>
          </p:cNvSpPr>
          <p:nvPr>
            <p:ph type="sldNum" sz="quarter" idx="5"/>
          </p:nvPr>
        </p:nvSpPr>
        <p:spPr/>
        <p:txBody>
          <a:bodyPr/>
          <a:lstStyle/>
          <a:p>
            <a:fld id="{D5D79418-37EB-4378-AD22-89DBB000B0DA}" type="slidenum">
              <a:rPr lang="en-US" smtClean="0"/>
              <a:t>8</a:t>
            </a:fld>
            <a:endParaRPr lang="en-US"/>
          </a:p>
        </p:txBody>
      </p:sp>
    </p:spTree>
    <p:extLst>
      <p:ext uri="{BB962C8B-B14F-4D97-AF65-F5344CB8AC3E}">
        <p14:creationId xmlns:p14="http://schemas.microsoft.com/office/powerpoint/2010/main" val="1360039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waiver template used to apply for these, or other alternate processes is located on the mass.gov website.</a:t>
            </a:r>
          </a:p>
          <a:p>
            <a:endParaRPr lang="en-US" dirty="0">
              <a:cs typeface="Calibri"/>
            </a:endParaRPr>
          </a:p>
          <a:p>
            <a:r>
              <a:rPr lang="en-US" dirty="0">
                <a:cs typeface="Calibri"/>
              </a:rPr>
              <a:t>Using the MAP-friendly URL seen on your screen, scroll down...</a:t>
            </a:r>
          </a:p>
        </p:txBody>
      </p:sp>
      <p:sp>
        <p:nvSpPr>
          <p:cNvPr id="4" name="Slide Number Placeholder 3"/>
          <p:cNvSpPr>
            <a:spLocks noGrp="1"/>
          </p:cNvSpPr>
          <p:nvPr>
            <p:ph type="sldNum" sz="quarter" idx="5"/>
          </p:nvPr>
        </p:nvSpPr>
        <p:spPr/>
        <p:txBody>
          <a:bodyPr/>
          <a:lstStyle/>
          <a:p>
            <a:fld id="{D5D79418-37EB-4378-AD22-89DBB000B0DA}" type="slidenum">
              <a:rPr lang="en-US" smtClean="0"/>
              <a:t>9</a:t>
            </a:fld>
            <a:endParaRPr lang="en-US"/>
          </a:p>
        </p:txBody>
      </p:sp>
    </p:spTree>
    <p:extLst>
      <p:ext uri="{BB962C8B-B14F-4D97-AF65-F5344CB8AC3E}">
        <p14:creationId xmlns:p14="http://schemas.microsoft.com/office/powerpoint/2010/main" val="22362022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16D6166-2B42-4F11-BAA6-8ABAE1BE810C}" type="datetimeFigureOut">
              <a:rPr lang="en-US" noProof="0" smtClean="0"/>
              <a:t>8/22/2023</a:t>
            </a:fld>
            <a:endParaRPr lang="en-US" noProof="0"/>
          </a:p>
        </p:txBody>
      </p:sp>
      <p:sp>
        <p:nvSpPr>
          <p:cNvPr id="5" name="Footer Placeholder 4"/>
          <p:cNvSpPr>
            <a:spLocks noGrp="1"/>
          </p:cNvSpPr>
          <p:nvPr>
            <p:ph type="ftr" sz="quarter" idx="11"/>
          </p:nvPr>
        </p:nvSpPr>
        <p:spPr>
          <a:xfrm>
            <a:off x="2416500" y="329307"/>
            <a:ext cx="4973915" cy="309201"/>
          </a:xfrm>
        </p:spPr>
        <p:txBody>
          <a:bodyPr/>
          <a:lstStyle/>
          <a:p>
            <a:r>
              <a:rPr lang="en-US" noProof="0"/>
              <a:t>Add a footer</a:t>
            </a:r>
          </a:p>
        </p:txBody>
      </p:sp>
      <p:sp>
        <p:nvSpPr>
          <p:cNvPr id="6" name="Slide Number Placeholder 5"/>
          <p:cNvSpPr>
            <a:spLocks noGrp="1"/>
          </p:cNvSpPr>
          <p:nvPr>
            <p:ph type="sldNum" sz="quarter" idx="12"/>
          </p:nvPr>
        </p:nvSpPr>
        <p:spPr>
          <a:xfrm>
            <a:off x="1437664" y="798973"/>
            <a:ext cx="811019" cy="503578"/>
          </a:xfrm>
        </p:spPr>
        <p:txBody>
          <a:bodyPr/>
          <a:lstStyle/>
          <a:p>
            <a:fld id="{9E3FA76C-C565-46B6-8652-D75785E2521F}" type="slidenum">
              <a:rPr lang="en-US" noProof="0" smtClean="0"/>
              <a:t>‹#›</a:t>
            </a:fld>
            <a:endParaRPr lang="en-US" noProof="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7" name="Group 6">
            <a:extLst>
              <a:ext uri="{FF2B5EF4-FFF2-40B4-BE49-F238E27FC236}">
                <a16:creationId xmlns:a16="http://schemas.microsoft.com/office/drawing/2014/main" id="{30798B04-C42E-6E90-9C63-F26296E318DC}"/>
              </a:ext>
            </a:extLst>
          </p:cNvPr>
          <p:cNvGrpSpPr/>
          <p:nvPr userDrawn="1"/>
        </p:nvGrpSpPr>
        <p:grpSpPr bwMode="ltGray">
          <a:xfrm>
            <a:off x="7232499" y="-159283"/>
            <a:ext cx="4959501" cy="5525761"/>
            <a:chOff x="7232499" y="-159283"/>
            <a:chExt cx="4959501" cy="5525761"/>
          </a:xfrm>
          <a:solidFill>
            <a:srgbClr val="76280B">
              <a:alpha val="60000"/>
            </a:srgbClr>
          </a:solidFill>
        </p:grpSpPr>
        <p:pic>
          <p:nvPicPr>
            <p:cNvPr id="8" name="Graphic 7" descr="Single gear">
              <a:extLst>
                <a:ext uri="{FF2B5EF4-FFF2-40B4-BE49-F238E27FC236}">
                  <a16:creationId xmlns:a16="http://schemas.microsoft.com/office/drawing/2014/main" id="{29039976-CFA0-6E0C-B29F-98806278AD2F}"/>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9" name="Graphic 8" descr="Single gear">
              <a:extLst>
                <a:ext uri="{FF2B5EF4-FFF2-40B4-BE49-F238E27FC236}">
                  <a16:creationId xmlns:a16="http://schemas.microsoft.com/office/drawing/2014/main" id="{69FFEB64-81E2-CFD1-F1F0-4ECAC9939DD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10" name="Graphic 9" descr="Single gear">
              <a:extLst>
                <a:ext uri="{FF2B5EF4-FFF2-40B4-BE49-F238E27FC236}">
                  <a16:creationId xmlns:a16="http://schemas.microsoft.com/office/drawing/2014/main" id="{1458F0E2-6C07-A9AF-5C52-73D719C6BBB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486478"/>
              <a:ext cx="2880000" cy="2880000"/>
            </a:xfrm>
            <a:prstGeom prst="rect">
              <a:avLst/>
            </a:prstGeom>
          </p:spPr>
        </p:pic>
        <p:pic>
          <p:nvPicPr>
            <p:cNvPr id="11" name="Graphic 10" descr="Single gear">
              <a:extLst>
                <a:ext uri="{FF2B5EF4-FFF2-40B4-BE49-F238E27FC236}">
                  <a16:creationId xmlns:a16="http://schemas.microsoft.com/office/drawing/2014/main" id="{C32E1465-F2AE-6D18-3066-826DACBC7D9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sp>
        <p:nvSpPr>
          <p:cNvPr id="12" name="Rectangle 11">
            <a:extLst>
              <a:ext uri="{FF2B5EF4-FFF2-40B4-BE49-F238E27FC236}">
                <a16:creationId xmlns:a16="http://schemas.microsoft.com/office/drawing/2014/main" id="{A046A59A-5204-6069-3964-83DBBC55DF0A}"/>
              </a:ext>
            </a:extLst>
          </p:cNvPr>
          <p:cNvSpPr/>
          <p:nvPr userDrawn="1"/>
        </p:nvSpPr>
        <p:spPr>
          <a:xfrm>
            <a:off x="0" y="2590078"/>
            <a:ext cx="1602997" cy="1660332"/>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1A34BE9C-A937-DF93-5C72-5AED2690376D}"/>
              </a:ext>
            </a:extLst>
          </p:cNvPr>
          <p:cNvSpPr/>
          <p:nvPr userDrawn="1"/>
        </p:nvSpPr>
        <p:spPr>
          <a:xfrm>
            <a:off x="10606797" y="2590077"/>
            <a:ext cx="1602997" cy="1660331"/>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18737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6D6166-2B42-4F11-BAA6-8ABAE1BE810C}" type="datetimeFigureOut">
              <a:rPr lang="en-US" noProof="0" smtClean="0"/>
              <a:t>8/22/2023</a:t>
            </a:fld>
            <a:endParaRPr lang="en-US" noProof="0"/>
          </a:p>
        </p:txBody>
      </p:sp>
      <p:sp>
        <p:nvSpPr>
          <p:cNvPr id="5" name="Footer Placeholder 4"/>
          <p:cNvSpPr>
            <a:spLocks noGrp="1"/>
          </p:cNvSpPr>
          <p:nvPr>
            <p:ph type="ftr" sz="quarter" idx="11"/>
          </p:nvPr>
        </p:nvSpPr>
        <p:spPr/>
        <p:txBody>
          <a:bodyPr/>
          <a:lstStyle/>
          <a:p>
            <a:r>
              <a:rPr lang="en-US" noProof="0"/>
              <a:t>Add a footer</a:t>
            </a:r>
          </a:p>
        </p:txBody>
      </p:sp>
      <p:sp>
        <p:nvSpPr>
          <p:cNvPr id="6" name="Slide Number Placeholder 5"/>
          <p:cNvSpPr>
            <a:spLocks noGrp="1"/>
          </p:cNvSpPr>
          <p:nvPr>
            <p:ph type="sldNum" sz="quarter" idx="12"/>
          </p:nvPr>
        </p:nvSpPr>
        <p:spPr/>
        <p:txBody>
          <a:bodyPr/>
          <a:lstStyle/>
          <a:p>
            <a:fld id="{9E3FA76C-C565-46B6-8652-D75785E2521F}" type="slidenum">
              <a:rPr lang="en-US" noProof="0" smtClean="0"/>
              <a:t>‹#›</a:t>
            </a:fld>
            <a:endParaRPr lang="en-US" noProof="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12105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6D6166-2B42-4F11-BAA6-8ABAE1BE810C}" type="datetimeFigureOut">
              <a:rPr lang="en-US" noProof="0" smtClean="0"/>
              <a:t>8/22/2023</a:t>
            </a:fld>
            <a:endParaRPr lang="en-US" noProof="0"/>
          </a:p>
        </p:txBody>
      </p:sp>
      <p:sp>
        <p:nvSpPr>
          <p:cNvPr id="5" name="Footer Placeholder 4"/>
          <p:cNvSpPr>
            <a:spLocks noGrp="1"/>
          </p:cNvSpPr>
          <p:nvPr>
            <p:ph type="ftr" sz="quarter" idx="11"/>
          </p:nvPr>
        </p:nvSpPr>
        <p:spPr/>
        <p:txBody>
          <a:bodyPr/>
          <a:lstStyle/>
          <a:p>
            <a:r>
              <a:rPr lang="en-US" noProof="0"/>
              <a:t>Add a footer</a:t>
            </a:r>
          </a:p>
        </p:txBody>
      </p:sp>
      <p:sp>
        <p:nvSpPr>
          <p:cNvPr id="6" name="Slide Number Placeholder 5"/>
          <p:cNvSpPr>
            <a:spLocks noGrp="1"/>
          </p:cNvSpPr>
          <p:nvPr>
            <p:ph type="sldNum" sz="quarter" idx="12"/>
          </p:nvPr>
        </p:nvSpPr>
        <p:spPr/>
        <p:txBody>
          <a:bodyPr/>
          <a:lstStyle/>
          <a:p>
            <a:fld id="{9E3FA76C-C565-46B6-8652-D75785E2521F}" type="slidenum">
              <a:rPr lang="en-US" noProof="0" smtClean="0"/>
              <a:t>‹#›</a:t>
            </a:fld>
            <a:endParaRPr lang="en-US" noProof="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77121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CA97C9F-27FA-4BCE-84C2-EA9C0347E974}"/>
              </a:ext>
            </a:extLst>
          </p:cNvPr>
          <p:cNvGrpSpPr/>
          <p:nvPr userDrawn="1"/>
        </p:nvGrpSpPr>
        <p:grpSpPr>
          <a:xfrm rot="5400000">
            <a:off x="227324" y="1282732"/>
            <a:ext cx="5378800" cy="5588856"/>
            <a:chOff x="-424090" y="303112"/>
            <a:chExt cx="5378800" cy="5588856"/>
          </a:xfrm>
          <a:solidFill>
            <a:srgbClr val="F6BF73">
              <a:alpha val="30196"/>
            </a:srgbClr>
          </a:solidFill>
        </p:grpSpPr>
        <p:pic>
          <p:nvPicPr>
            <p:cNvPr id="11" name="Graphic 10" descr="Single gear">
              <a:extLst>
                <a:ext uri="{FF2B5EF4-FFF2-40B4-BE49-F238E27FC236}">
                  <a16:creationId xmlns:a16="http://schemas.microsoft.com/office/drawing/2014/main" id="{6EEB6AF8-1385-4805-8E97-CDE431030B0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12" name="Graphic 11" descr="Single gear">
              <a:extLst>
                <a:ext uri="{FF2B5EF4-FFF2-40B4-BE49-F238E27FC236}">
                  <a16:creationId xmlns:a16="http://schemas.microsoft.com/office/drawing/2014/main" id="{1F08FE59-AC1A-4BF7-B9D5-7672C8C7D39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13" name="Graphic 12" descr="Single gear">
              <a:extLst>
                <a:ext uri="{FF2B5EF4-FFF2-40B4-BE49-F238E27FC236}">
                  <a16:creationId xmlns:a16="http://schemas.microsoft.com/office/drawing/2014/main" id="{F44470E0-8B01-46E6-90F1-4B52CB3EFFE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14" name="Graphic 13" descr="Single gear">
              <a:extLst>
                <a:ext uri="{FF2B5EF4-FFF2-40B4-BE49-F238E27FC236}">
                  <a16:creationId xmlns:a16="http://schemas.microsoft.com/office/drawing/2014/main" id="{2FB2E216-0387-4DF4-A432-E877C96A7BA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15" name="Graphic 14" descr="Single gear">
              <a:extLst>
                <a:ext uri="{FF2B5EF4-FFF2-40B4-BE49-F238E27FC236}">
                  <a16:creationId xmlns:a16="http://schemas.microsoft.com/office/drawing/2014/main" id="{53685AA4-853C-46A8-8ADB-FA80FE59BF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6" name="Picture 5"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616D6166-2B42-4F11-BAA6-8ABAE1BE810C}" type="datetimeFigureOut">
              <a:rPr lang="en-US" noProof="0" smtClean="0"/>
              <a:t>8/22/2023</a:t>
            </a:fld>
            <a:endParaRPr lang="en-US" noProof="0"/>
          </a:p>
        </p:txBody>
      </p:sp>
      <p:sp>
        <p:nvSpPr>
          <p:cNvPr id="4" name="Footer Placeholder 3"/>
          <p:cNvSpPr>
            <a:spLocks noGrp="1"/>
          </p:cNvSpPr>
          <p:nvPr>
            <p:ph type="ftr" sz="quarter" idx="11"/>
          </p:nvPr>
        </p:nvSpPr>
        <p:spPr/>
        <p:txBody>
          <a:bodyPr/>
          <a:lstStyle/>
          <a:p>
            <a:r>
              <a:rPr lang="en-US" noProof="0"/>
              <a:t>Add a footer</a:t>
            </a:r>
          </a:p>
        </p:txBody>
      </p:sp>
      <p:sp>
        <p:nvSpPr>
          <p:cNvPr id="5" name="Slide Number Placeholder 4"/>
          <p:cNvSpPr>
            <a:spLocks noGrp="1"/>
          </p:cNvSpPr>
          <p:nvPr>
            <p:ph type="sldNum" sz="quarter" idx="12"/>
          </p:nvPr>
        </p:nvSpPr>
        <p:spPr/>
        <p:txBody>
          <a:bodyPr/>
          <a:lstStyle/>
          <a:p>
            <a:fld id="{9E3FA76C-C565-46B6-8652-D75785E2521F}" type="slidenum">
              <a:rPr lang="en-US" noProof="0" smtClean="0"/>
              <a:t>‹#›</a:t>
            </a:fld>
            <a:endParaRPr lang="en-US" noProof="0"/>
          </a:p>
        </p:txBody>
      </p:sp>
      <p:sp>
        <p:nvSpPr>
          <p:cNvPr id="17" name="Text Placeholder 16">
            <a:extLst>
              <a:ext uri="{FF2B5EF4-FFF2-40B4-BE49-F238E27FC236}">
                <a16:creationId xmlns:a16="http://schemas.microsoft.com/office/drawing/2014/main" id="{D683A405-3ADE-448E-893F-D3D2E11CCA4C}"/>
              </a:ext>
            </a:extLst>
          </p:cNvPr>
          <p:cNvSpPr>
            <a:spLocks noGrp="1"/>
          </p:cNvSpPr>
          <p:nvPr>
            <p:ph type="body" sz="quarter" idx="13"/>
          </p:nvPr>
        </p:nvSpPr>
        <p:spPr>
          <a:xfrm>
            <a:off x="1897819" y="2290763"/>
            <a:ext cx="8396362" cy="3100387"/>
          </a:xfrm>
        </p:spPr>
        <p:txBody>
          <a:bodyPr anchor="ctr">
            <a:normAutofit/>
          </a:bodyPr>
          <a:lstStyle>
            <a:lvl1pPr marL="0" indent="0" algn="ctr">
              <a:buNone/>
              <a:defRPr sz="6000"/>
            </a:lvl1pPr>
          </a:lstStyle>
          <a:p>
            <a:pPr lvl="0"/>
            <a:r>
              <a:rPr lang="en-US" noProof="0"/>
              <a:t>Click to edit Master text styles</a:t>
            </a:r>
          </a:p>
        </p:txBody>
      </p:sp>
    </p:spTree>
    <p:extLst>
      <p:ext uri="{BB962C8B-B14F-4D97-AF65-F5344CB8AC3E}">
        <p14:creationId xmlns:p14="http://schemas.microsoft.com/office/powerpoint/2010/main" val="2658891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3 Column">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D1F89FDF-9788-47AD-B230-0314E7C8D087}"/>
              </a:ext>
            </a:extLst>
          </p:cNvPr>
          <p:cNvGrpSpPr/>
          <p:nvPr userDrawn="1"/>
        </p:nvGrpSpPr>
        <p:grpSpPr>
          <a:xfrm rot="10800000">
            <a:off x="99308" y="75467"/>
            <a:ext cx="5378800" cy="5588856"/>
            <a:chOff x="-424090" y="303112"/>
            <a:chExt cx="5378800" cy="5588856"/>
          </a:xfrm>
          <a:solidFill>
            <a:srgbClr val="F6BF73">
              <a:alpha val="30196"/>
            </a:srgbClr>
          </a:solidFill>
        </p:grpSpPr>
        <p:pic>
          <p:nvPicPr>
            <p:cNvPr id="19" name="Graphic 18" descr="Single gear">
              <a:extLst>
                <a:ext uri="{FF2B5EF4-FFF2-40B4-BE49-F238E27FC236}">
                  <a16:creationId xmlns:a16="http://schemas.microsoft.com/office/drawing/2014/main" id="{9CD6B783-A97E-437E-B4E2-F7D761F0A2EB}"/>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20" name="Graphic 19" descr="Single gear">
              <a:extLst>
                <a:ext uri="{FF2B5EF4-FFF2-40B4-BE49-F238E27FC236}">
                  <a16:creationId xmlns:a16="http://schemas.microsoft.com/office/drawing/2014/main" id="{4699BB72-0480-4165-8D15-316CEED8CE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21" name="Graphic 20" descr="Single gear">
              <a:extLst>
                <a:ext uri="{FF2B5EF4-FFF2-40B4-BE49-F238E27FC236}">
                  <a16:creationId xmlns:a16="http://schemas.microsoft.com/office/drawing/2014/main" id="{685C07D9-1911-4085-8555-C992A61B10C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22" name="Graphic 21" descr="Single gear">
              <a:extLst>
                <a:ext uri="{FF2B5EF4-FFF2-40B4-BE49-F238E27FC236}">
                  <a16:creationId xmlns:a16="http://schemas.microsoft.com/office/drawing/2014/main" id="{D621B3C3-2371-4ED0-BC1D-87AABF852BD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23" name="Graphic 22" descr="Single gear">
              <a:extLst>
                <a:ext uri="{FF2B5EF4-FFF2-40B4-BE49-F238E27FC236}">
                  <a16:creationId xmlns:a16="http://schemas.microsoft.com/office/drawing/2014/main" id="{D7D15287-50FE-4441-BA06-D454D73F7EF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13" name="Picture 12"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3076" y="1970240"/>
            <a:ext cx="10437812" cy="321164"/>
          </a:xfrm>
          <a:prstGeom prst="rect">
            <a:avLst/>
          </a:prstGeom>
        </p:spPr>
      </p:pic>
      <p:pic>
        <p:nvPicPr>
          <p:cNvPr id="14" name="Picture 13"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175260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3077" y="609600"/>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3" name="Date Placeholder 2"/>
          <p:cNvSpPr>
            <a:spLocks noGrp="1"/>
          </p:cNvSpPr>
          <p:nvPr>
            <p:ph type="dt" sz="half" idx="10"/>
          </p:nvPr>
        </p:nvSpPr>
        <p:spPr>
          <a:xfrm>
            <a:off x="8989256" y="5936187"/>
            <a:ext cx="2743200" cy="365125"/>
          </a:xfrm>
        </p:spPr>
        <p:txBody>
          <a:bodyPr/>
          <a:lstStyle/>
          <a:p>
            <a:fld id="{616D6166-2B42-4F11-BAA6-8ABAE1BE810C}" type="datetimeFigureOut">
              <a:rPr lang="en-US" noProof="0" smtClean="0"/>
              <a:t>8/22/2023</a:t>
            </a:fld>
            <a:endParaRPr lang="en-US" noProof="0"/>
          </a:p>
        </p:txBody>
      </p:sp>
      <p:sp>
        <p:nvSpPr>
          <p:cNvPr id="4" name="Footer Placeholder 3"/>
          <p:cNvSpPr>
            <a:spLocks noGrp="1"/>
          </p:cNvSpPr>
          <p:nvPr>
            <p:ph type="ftr" sz="quarter" idx="11"/>
          </p:nvPr>
        </p:nvSpPr>
        <p:spPr>
          <a:xfrm>
            <a:off x="2118596" y="5936188"/>
            <a:ext cx="6870660" cy="365125"/>
          </a:xfrm>
        </p:spPr>
        <p:txBody>
          <a:bodyPr/>
          <a:lstStyle/>
          <a:p>
            <a:r>
              <a:rPr lang="en-US" noProof="0"/>
              <a:t>Add a footer</a:t>
            </a:r>
          </a:p>
        </p:txBody>
      </p:sp>
      <p:sp>
        <p:nvSpPr>
          <p:cNvPr id="5" name="Slide Number Placeholder 4"/>
          <p:cNvSpPr>
            <a:spLocks noGrp="1"/>
          </p:cNvSpPr>
          <p:nvPr>
            <p:ph type="sldNum" sz="quarter" idx="12"/>
          </p:nvPr>
        </p:nvSpPr>
        <p:spPr>
          <a:xfrm>
            <a:off x="140493" y="748304"/>
            <a:ext cx="1154151" cy="1090789"/>
          </a:xfrm>
        </p:spPr>
        <p:txBody>
          <a:bodyPr/>
          <a:lstStyle/>
          <a:p>
            <a:fld id="{9E3FA76C-C565-46B6-8652-D75785E2521F}" type="slidenum">
              <a:rPr lang="en-US" noProof="0" smtClean="0"/>
              <a:t>‹#›</a:t>
            </a:fld>
            <a:endParaRPr lang="en-US" noProof="0"/>
          </a:p>
        </p:txBody>
      </p:sp>
      <p:cxnSp>
        <p:nvCxnSpPr>
          <p:cNvPr id="33" name="Straight Connector 32">
            <a:extLst>
              <a:ext uri="{FF2B5EF4-FFF2-40B4-BE49-F238E27FC236}">
                <a16:creationId xmlns:a16="http://schemas.microsoft.com/office/drawing/2014/main" id="{2664D24B-EA78-4E18-9226-569365267E5E}"/>
              </a:ext>
            </a:extLst>
          </p:cNvPr>
          <p:cNvCxnSpPr/>
          <p:nvPr userDrawn="1"/>
        </p:nvCxnSpPr>
        <p:spPr>
          <a:xfrm>
            <a:off x="8571139" y="969699"/>
            <a:ext cx="0" cy="6480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7" name="Title 1">
            <a:extLst>
              <a:ext uri="{FF2B5EF4-FFF2-40B4-BE49-F238E27FC236}">
                <a16:creationId xmlns:a16="http://schemas.microsoft.com/office/drawing/2014/main" id="{5BE17E03-04A7-46ED-8623-88DFFD7E30B0}"/>
              </a:ext>
            </a:extLst>
          </p:cNvPr>
          <p:cNvSpPr txBox="1">
            <a:spLocks/>
          </p:cNvSpPr>
          <p:nvPr userDrawn="1"/>
        </p:nvSpPr>
        <p:spPr>
          <a:xfrm>
            <a:off x="2106131" y="790252"/>
            <a:ext cx="3060802"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endParaRPr lang="en-US" sz="2400" noProof="0"/>
          </a:p>
        </p:txBody>
      </p:sp>
      <p:cxnSp>
        <p:nvCxnSpPr>
          <p:cNvPr id="38" name="Straight Connector 37">
            <a:extLst>
              <a:ext uri="{FF2B5EF4-FFF2-40B4-BE49-F238E27FC236}">
                <a16:creationId xmlns:a16="http://schemas.microsoft.com/office/drawing/2014/main" id="{A3840076-AFCB-4C84-8E23-85DAD3CBEF3E}"/>
              </a:ext>
            </a:extLst>
          </p:cNvPr>
          <p:cNvCxnSpPr/>
          <p:nvPr userDrawn="1"/>
        </p:nvCxnSpPr>
        <p:spPr>
          <a:xfrm>
            <a:off x="5294539" y="969699"/>
            <a:ext cx="0" cy="6480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1" name="Title 50">
            <a:extLst>
              <a:ext uri="{FF2B5EF4-FFF2-40B4-BE49-F238E27FC236}">
                <a16:creationId xmlns:a16="http://schemas.microsoft.com/office/drawing/2014/main" id="{BBA20603-8433-4B38-976F-F18CF78D6BF9}"/>
              </a:ext>
            </a:extLst>
          </p:cNvPr>
          <p:cNvSpPr>
            <a:spLocks noGrp="1"/>
          </p:cNvSpPr>
          <p:nvPr>
            <p:ph type="title"/>
          </p:nvPr>
        </p:nvSpPr>
        <p:spPr>
          <a:xfrm>
            <a:off x="2106132" y="735087"/>
            <a:ext cx="3060802" cy="1080938"/>
          </a:xfrm>
        </p:spPr>
        <p:txBody>
          <a:bodyPr anchor="ctr" anchorCtr="0"/>
          <a:lstStyle>
            <a:lvl1pPr algn="ctr">
              <a:defRPr/>
            </a:lvl1pPr>
          </a:lstStyle>
          <a:p>
            <a:r>
              <a:rPr lang="en-US" noProof="0"/>
              <a:t>Click to edit Master title style</a:t>
            </a:r>
          </a:p>
        </p:txBody>
      </p:sp>
      <p:sp>
        <p:nvSpPr>
          <p:cNvPr id="53" name="Text Placeholder 52">
            <a:extLst>
              <a:ext uri="{FF2B5EF4-FFF2-40B4-BE49-F238E27FC236}">
                <a16:creationId xmlns:a16="http://schemas.microsoft.com/office/drawing/2014/main" id="{EF340F6C-3335-49B0-AE89-7103CA6A7F5E}"/>
              </a:ext>
            </a:extLst>
          </p:cNvPr>
          <p:cNvSpPr>
            <a:spLocks noGrp="1"/>
          </p:cNvSpPr>
          <p:nvPr>
            <p:ph type="body" sz="quarter" idx="18"/>
          </p:nvPr>
        </p:nvSpPr>
        <p:spPr>
          <a:xfrm>
            <a:off x="5384611" y="735013"/>
            <a:ext cx="3060700" cy="1081087"/>
          </a:xfrm>
        </p:spPr>
        <p:txBody>
          <a:bodyPr anchor="ctr" anchorCtr="0">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noProof="0"/>
              <a:t>Click to edit Master text styles</a:t>
            </a:r>
          </a:p>
        </p:txBody>
      </p:sp>
      <p:sp>
        <p:nvSpPr>
          <p:cNvPr id="55" name="Text Placeholder 54">
            <a:extLst>
              <a:ext uri="{FF2B5EF4-FFF2-40B4-BE49-F238E27FC236}">
                <a16:creationId xmlns:a16="http://schemas.microsoft.com/office/drawing/2014/main" id="{1F0AD31D-2FFB-40A9-96C2-F4EE3869BC54}"/>
              </a:ext>
            </a:extLst>
          </p:cNvPr>
          <p:cNvSpPr>
            <a:spLocks noGrp="1"/>
          </p:cNvSpPr>
          <p:nvPr>
            <p:ph type="body" sz="quarter" idx="19"/>
          </p:nvPr>
        </p:nvSpPr>
        <p:spPr>
          <a:xfrm>
            <a:off x="8662988" y="746125"/>
            <a:ext cx="3070225" cy="1058862"/>
          </a:xfrm>
        </p:spPr>
        <p:txBody>
          <a:bodyPr anchor="ctr" anchorCtr="0">
            <a:noAutofit/>
          </a:bodyPr>
          <a:lstStyle>
            <a:lvl1pPr marL="0" indent="0" algn="ctr">
              <a:buNone/>
              <a:defRPr sz="3600">
                <a:latin typeface="+mj-lt"/>
              </a:defRPr>
            </a:lvl1pPr>
            <a:lvl2pPr algn="ctr">
              <a:defRPr sz="3600">
                <a:latin typeface="+mj-lt"/>
              </a:defRPr>
            </a:lvl2pPr>
            <a:lvl3pPr algn="ctr">
              <a:defRPr sz="3600">
                <a:latin typeface="+mj-lt"/>
              </a:defRPr>
            </a:lvl3pPr>
            <a:lvl4pPr algn="ctr">
              <a:defRPr sz="3600">
                <a:latin typeface="+mj-lt"/>
              </a:defRPr>
            </a:lvl4pPr>
            <a:lvl5pPr algn="ctr">
              <a:defRPr sz="3600">
                <a:latin typeface="+mj-lt"/>
              </a:defRPr>
            </a:lvl5pPr>
          </a:lstStyle>
          <a:p>
            <a:pPr lvl="0"/>
            <a:r>
              <a:rPr lang="en-US" noProof="0"/>
              <a:t>Click to edit Master text styles</a:t>
            </a:r>
          </a:p>
        </p:txBody>
      </p:sp>
      <p:sp>
        <p:nvSpPr>
          <p:cNvPr id="57" name="Content Placeholder 56">
            <a:extLst>
              <a:ext uri="{FF2B5EF4-FFF2-40B4-BE49-F238E27FC236}">
                <a16:creationId xmlns:a16="http://schemas.microsoft.com/office/drawing/2014/main" id="{52B689E9-5B4C-4CC0-AAA4-847EB66C3302}"/>
              </a:ext>
            </a:extLst>
          </p:cNvPr>
          <p:cNvSpPr>
            <a:spLocks noGrp="1"/>
          </p:cNvSpPr>
          <p:nvPr>
            <p:ph sz="quarter" idx="20"/>
          </p:nvPr>
        </p:nvSpPr>
        <p:spPr>
          <a:xfrm>
            <a:off x="2106131" y="2116138"/>
            <a:ext cx="3060802" cy="37131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8" name="Content Placeholder 56">
            <a:extLst>
              <a:ext uri="{FF2B5EF4-FFF2-40B4-BE49-F238E27FC236}">
                <a16:creationId xmlns:a16="http://schemas.microsoft.com/office/drawing/2014/main" id="{1D5202CC-08D0-4157-9CB3-AA1EF4A2C855}"/>
              </a:ext>
            </a:extLst>
          </p:cNvPr>
          <p:cNvSpPr>
            <a:spLocks noGrp="1"/>
          </p:cNvSpPr>
          <p:nvPr>
            <p:ph sz="quarter" idx="21"/>
          </p:nvPr>
        </p:nvSpPr>
        <p:spPr>
          <a:xfrm>
            <a:off x="5384611" y="2103211"/>
            <a:ext cx="3060802" cy="37131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 name="Content Placeholder 56">
            <a:extLst>
              <a:ext uri="{FF2B5EF4-FFF2-40B4-BE49-F238E27FC236}">
                <a16:creationId xmlns:a16="http://schemas.microsoft.com/office/drawing/2014/main" id="{7BE8E782-50B7-4C4E-BEA5-DDA27E0F6817}"/>
              </a:ext>
            </a:extLst>
          </p:cNvPr>
          <p:cNvSpPr>
            <a:spLocks noGrp="1"/>
          </p:cNvSpPr>
          <p:nvPr>
            <p:ph sz="quarter" idx="22"/>
          </p:nvPr>
        </p:nvSpPr>
        <p:spPr>
          <a:xfrm>
            <a:off x="8659892" y="2097613"/>
            <a:ext cx="3060802" cy="37131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505558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Multiple Conten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E106B9E-EBA8-4369-8705-FDBBA60DC72E}"/>
              </a:ext>
            </a:extLst>
          </p:cNvPr>
          <p:cNvSpPr>
            <a:spLocks noGrp="1"/>
          </p:cNvSpPr>
          <p:nvPr>
            <p:ph type="body" sz="quarter" idx="13"/>
          </p:nvPr>
        </p:nvSpPr>
        <p:spPr>
          <a:xfrm>
            <a:off x="1860549" y="2101850"/>
            <a:ext cx="4433401" cy="823913"/>
          </a:xfrm>
        </p:spPr>
        <p:txBody>
          <a:bodyPr anchor="ctr" anchorCtr="0"/>
          <a:lstStyle>
            <a:lvl1pPr algn="l">
              <a:defRPr/>
            </a:lvl1pPr>
            <a:lvl2pPr algn="l">
              <a:defRPr/>
            </a:lvl2pPr>
            <a:lvl3pPr algn="l">
              <a:defRPr/>
            </a:lvl3pPr>
            <a:lvl4pPr algn="l">
              <a:defRPr/>
            </a:lvl4pPr>
            <a:lvl5pPr algn="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grpSp>
        <p:nvGrpSpPr>
          <p:cNvPr id="11" name="Group 10">
            <a:extLst>
              <a:ext uri="{FF2B5EF4-FFF2-40B4-BE49-F238E27FC236}">
                <a16:creationId xmlns:a16="http://schemas.microsoft.com/office/drawing/2014/main" id="{180D0165-A38B-4CE8-AE4D-186DBC04F8D4}"/>
              </a:ext>
            </a:extLst>
          </p:cNvPr>
          <p:cNvGrpSpPr/>
          <p:nvPr userDrawn="1"/>
        </p:nvGrpSpPr>
        <p:grpSpPr bwMode="ltGray">
          <a:xfrm rot="5400000">
            <a:off x="7251814" y="1766245"/>
            <a:ext cx="4959501" cy="5224009"/>
            <a:chOff x="7232499" y="-159283"/>
            <a:chExt cx="4959501" cy="5224009"/>
          </a:xfrm>
          <a:solidFill>
            <a:srgbClr val="76280B">
              <a:alpha val="60000"/>
            </a:srgbClr>
          </a:solidFill>
        </p:grpSpPr>
        <p:pic>
          <p:nvPicPr>
            <p:cNvPr id="12" name="Graphic 11" descr="Single gear">
              <a:extLst>
                <a:ext uri="{FF2B5EF4-FFF2-40B4-BE49-F238E27FC236}">
                  <a16:creationId xmlns:a16="http://schemas.microsoft.com/office/drawing/2014/main" id="{90C052C9-F1E0-4264-8CAC-31B0B8F76D67}"/>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13" name="Graphic 12" descr="Single gear">
              <a:extLst>
                <a:ext uri="{FF2B5EF4-FFF2-40B4-BE49-F238E27FC236}">
                  <a16:creationId xmlns:a16="http://schemas.microsoft.com/office/drawing/2014/main" id="{892FFF3D-7B2E-44EB-83BA-5453FEC489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14" name="Graphic 13" descr="Single gear">
              <a:extLst>
                <a:ext uri="{FF2B5EF4-FFF2-40B4-BE49-F238E27FC236}">
                  <a16:creationId xmlns:a16="http://schemas.microsoft.com/office/drawing/2014/main" id="{CC5A9AF4-A787-49A3-83CF-889F9AEE0D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184726"/>
              <a:ext cx="2880000" cy="2880000"/>
            </a:xfrm>
            <a:prstGeom prst="rect">
              <a:avLst/>
            </a:prstGeom>
          </p:spPr>
        </p:pic>
        <p:pic>
          <p:nvPicPr>
            <p:cNvPr id="19" name="Graphic 18" descr="Single gear">
              <a:extLst>
                <a:ext uri="{FF2B5EF4-FFF2-40B4-BE49-F238E27FC236}">
                  <a16:creationId xmlns:a16="http://schemas.microsoft.com/office/drawing/2014/main" id="{B5D192A5-6FE9-49BC-9104-102935BA03A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pic>
        <p:nvPicPr>
          <p:cNvPr id="15" name="Picture 14"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noProof="0"/>
              <a:t>Click to edit Master title style</a:t>
            </a:r>
          </a:p>
        </p:txBody>
      </p:sp>
      <p:sp>
        <p:nvSpPr>
          <p:cNvPr id="4" name="Date Placeholder 3"/>
          <p:cNvSpPr>
            <a:spLocks noGrp="1"/>
          </p:cNvSpPr>
          <p:nvPr>
            <p:ph type="dt" sz="half" idx="10"/>
          </p:nvPr>
        </p:nvSpPr>
        <p:spPr/>
        <p:txBody>
          <a:bodyPr/>
          <a:lstStyle/>
          <a:p>
            <a:fld id="{616D6166-2B42-4F11-BAA6-8ABAE1BE810C}" type="datetimeFigureOut">
              <a:rPr lang="en-US" noProof="0" smtClean="0"/>
              <a:t>8/22/2023</a:t>
            </a:fld>
            <a:endParaRPr lang="en-US" noProof="0"/>
          </a:p>
        </p:txBody>
      </p:sp>
      <p:sp>
        <p:nvSpPr>
          <p:cNvPr id="5" name="Footer Placeholder 4"/>
          <p:cNvSpPr>
            <a:spLocks noGrp="1"/>
          </p:cNvSpPr>
          <p:nvPr>
            <p:ph type="ftr" sz="quarter" idx="11"/>
          </p:nvPr>
        </p:nvSpPr>
        <p:spPr/>
        <p:txBody>
          <a:bodyPr/>
          <a:lstStyle/>
          <a:p>
            <a:r>
              <a:rPr lang="en-US" noProof="0"/>
              <a:t>Add a footer</a:t>
            </a:r>
          </a:p>
        </p:txBody>
      </p:sp>
      <p:sp>
        <p:nvSpPr>
          <p:cNvPr id="6" name="Slide Number Placeholder 5"/>
          <p:cNvSpPr>
            <a:spLocks noGrp="1"/>
          </p:cNvSpPr>
          <p:nvPr>
            <p:ph type="sldNum" sz="quarter" idx="12"/>
          </p:nvPr>
        </p:nvSpPr>
        <p:spPr/>
        <p:txBody>
          <a:bodyPr/>
          <a:lstStyle/>
          <a:p>
            <a:fld id="{9E3FA76C-C565-46B6-8652-D75785E2521F}" type="slidenum">
              <a:rPr lang="en-US" noProof="0" smtClean="0"/>
              <a:t>‹#›</a:t>
            </a:fld>
            <a:endParaRPr lang="en-US" noProof="0"/>
          </a:p>
        </p:txBody>
      </p:sp>
      <p:sp>
        <p:nvSpPr>
          <p:cNvPr id="24" name="Text Placeholder 7">
            <a:extLst>
              <a:ext uri="{FF2B5EF4-FFF2-40B4-BE49-F238E27FC236}">
                <a16:creationId xmlns:a16="http://schemas.microsoft.com/office/drawing/2014/main" id="{F099E8F9-E092-4E4C-AB87-FB2B4EC4D0AD}"/>
              </a:ext>
            </a:extLst>
          </p:cNvPr>
          <p:cNvSpPr>
            <a:spLocks noGrp="1"/>
          </p:cNvSpPr>
          <p:nvPr>
            <p:ph type="body" sz="quarter" idx="14"/>
          </p:nvPr>
        </p:nvSpPr>
        <p:spPr>
          <a:xfrm>
            <a:off x="1860549" y="3044624"/>
            <a:ext cx="4433401" cy="823913"/>
          </a:xfrm>
        </p:spPr>
        <p:txBody>
          <a:bodyPr anchor="ctr" anchorCtr="0"/>
          <a:lstStyle>
            <a:lvl1pPr algn="l">
              <a:defRPr/>
            </a:lvl1pPr>
            <a:lvl2pPr algn="l">
              <a:defRPr/>
            </a:lvl2pPr>
            <a:lvl3pPr algn="l">
              <a:defRPr/>
            </a:lvl3pPr>
            <a:lvl4pPr algn="l">
              <a:defRPr/>
            </a:lvl4pPr>
            <a:lvl5pPr algn="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Text Placeholder 7">
            <a:extLst>
              <a:ext uri="{FF2B5EF4-FFF2-40B4-BE49-F238E27FC236}">
                <a16:creationId xmlns:a16="http://schemas.microsoft.com/office/drawing/2014/main" id="{782CF4FC-13E5-4A63-BCF2-3AF43B5F15B9}"/>
              </a:ext>
            </a:extLst>
          </p:cNvPr>
          <p:cNvSpPr>
            <a:spLocks noGrp="1"/>
          </p:cNvSpPr>
          <p:nvPr>
            <p:ph type="body" sz="quarter" idx="15"/>
          </p:nvPr>
        </p:nvSpPr>
        <p:spPr>
          <a:xfrm>
            <a:off x="1860549" y="3987398"/>
            <a:ext cx="4433401" cy="823913"/>
          </a:xfrm>
        </p:spPr>
        <p:txBody>
          <a:bodyPr anchor="ctr" anchorCtr="0"/>
          <a:lstStyle>
            <a:lvl1pPr algn="l">
              <a:defRPr/>
            </a:lvl1pPr>
            <a:lvl2pPr algn="l">
              <a:defRPr/>
            </a:lvl2pPr>
            <a:lvl3pPr algn="l">
              <a:defRPr/>
            </a:lvl3pPr>
            <a:lvl4pPr algn="l">
              <a:defRPr/>
            </a:lvl4pPr>
            <a:lvl5pPr algn="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 name="Text Placeholder 7">
            <a:extLst>
              <a:ext uri="{FF2B5EF4-FFF2-40B4-BE49-F238E27FC236}">
                <a16:creationId xmlns:a16="http://schemas.microsoft.com/office/drawing/2014/main" id="{8523C4DE-E0C6-4EE1-9145-DA7819174663}"/>
              </a:ext>
            </a:extLst>
          </p:cNvPr>
          <p:cNvSpPr>
            <a:spLocks noGrp="1"/>
          </p:cNvSpPr>
          <p:nvPr>
            <p:ph type="body" sz="quarter" idx="16"/>
          </p:nvPr>
        </p:nvSpPr>
        <p:spPr>
          <a:xfrm>
            <a:off x="1860549" y="4930171"/>
            <a:ext cx="4433401" cy="823913"/>
          </a:xfrm>
        </p:spPr>
        <p:txBody>
          <a:bodyPr anchor="ctr" anchorCtr="0"/>
          <a:lstStyle>
            <a:lvl1pPr algn="l">
              <a:defRPr/>
            </a:lvl1pPr>
            <a:lvl2pPr algn="l">
              <a:defRPr/>
            </a:lvl2pPr>
            <a:lvl3pPr algn="l">
              <a:defRPr/>
            </a:lvl3pPr>
            <a:lvl4pPr algn="l">
              <a:defRPr/>
            </a:lvl4pPr>
            <a:lvl5pPr algn="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035263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1281ABC-1821-4B63-88B5-74D2B13A11AF}"/>
              </a:ext>
            </a:extLst>
          </p:cNvPr>
          <p:cNvGrpSpPr/>
          <p:nvPr userDrawn="1"/>
        </p:nvGrpSpPr>
        <p:grpSpPr>
          <a:xfrm rot="5400000">
            <a:off x="175132" y="1273331"/>
            <a:ext cx="5378800" cy="5588856"/>
            <a:chOff x="-424090" y="303112"/>
            <a:chExt cx="5378800" cy="5588856"/>
          </a:xfrm>
          <a:solidFill>
            <a:srgbClr val="F6BF73">
              <a:alpha val="30196"/>
            </a:srgbClr>
          </a:solidFill>
        </p:grpSpPr>
        <p:pic>
          <p:nvPicPr>
            <p:cNvPr id="13" name="Graphic 12" descr="Single gear">
              <a:extLst>
                <a:ext uri="{FF2B5EF4-FFF2-40B4-BE49-F238E27FC236}">
                  <a16:creationId xmlns:a16="http://schemas.microsoft.com/office/drawing/2014/main" id="{0BD16937-7ADD-43BC-AFAD-ABA8E1E4D04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14" name="Graphic 13" descr="Single gear">
              <a:extLst>
                <a:ext uri="{FF2B5EF4-FFF2-40B4-BE49-F238E27FC236}">
                  <a16:creationId xmlns:a16="http://schemas.microsoft.com/office/drawing/2014/main" id="{A93E95CB-8B7F-4CE0-BD90-8078D78E5BE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15" name="Graphic 14" descr="Single gear">
              <a:extLst>
                <a:ext uri="{FF2B5EF4-FFF2-40B4-BE49-F238E27FC236}">
                  <a16:creationId xmlns:a16="http://schemas.microsoft.com/office/drawing/2014/main" id="{308EA72E-9FD8-4137-AF70-2F45B4623A1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16" name="Graphic 15" descr="Single gear">
              <a:extLst>
                <a:ext uri="{FF2B5EF4-FFF2-40B4-BE49-F238E27FC236}">
                  <a16:creationId xmlns:a16="http://schemas.microsoft.com/office/drawing/2014/main" id="{7E5F03E5-E60E-40E5-996F-CE212FF6425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17" name="Graphic 16" descr="Single gear">
              <a:extLst>
                <a:ext uri="{FF2B5EF4-FFF2-40B4-BE49-F238E27FC236}">
                  <a16:creationId xmlns:a16="http://schemas.microsoft.com/office/drawing/2014/main" id="{7EB0518D-8C62-493A-B053-F7B2F41290B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8" name="Picture 7"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1" y="1970240"/>
            <a:ext cx="10437812" cy="321164"/>
          </a:xfrm>
          <a:prstGeom prst="rect">
            <a:avLst/>
          </a:prstGeom>
        </p:spPr>
      </p:pic>
      <p:sp>
        <p:nvSpPr>
          <p:cNvPr id="10" name="Rectangle 9"/>
          <p:cNvSpPr/>
          <p:nvPr/>
        </p:nvSpPr>
        <p:spPr bwMode="ltGray">
          <a:xfrm>
            <a:off x="175260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3077" y="609600"/>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37646" y="753228"/>
            <a:ext cx="9613861" cy="1080938"/>
          </a:xfrm>
        </p:spPr>
        <p:txBody>
          <a:bodyPr/>
          <a:lstStyle/>
          <a:p>
            <a:r>
              <a:rPr lang="en-US" noProof="0"/>
              <a:t>Click to edit Master title style</a:t>
            </a:r>
          </a:p>
        </p:txBody>
      </p:sp>
      <p:sp>
        <p:nvSpPr>
          <p:cNvPr id="5" name="Date Placeholder 4"/>
          <p:cNvSpPr>
            <a:spLocks noGrp="1"/>
          </p:cNvSpPr>
          <p:nvPr>
            <p:ph type="dt" sz="half" idx="10"/>
          </p:nvPr>
        </p:nvSpPr>
        <p:spPr>
          <a:xfrm>
            <a:off x="9008306" y="5936187"/>
            <a:ext cx="2743200" cy="365125"/>
          </a:xfrm>
        </p:spPr>
        <p:txBody>
          <a:bodyPr/>
          <a:lstStyle/>
          <a:p>
            <a:fld id="{616D6166-2B42-4F11-BAA6-8ABAE1BE810C}" type="datetimeFigureOut">
              <a:rPr lang="en-US" noProof="0" smtClean="0"/>
              <a:t>8/22/2023</a:t>
            </a:fld>
            <a:endParaRPr lang="en-US" noProof="0"/>
          </a:p>
        </p:txBody>
      </p:sp>
      <p:sp>
        <p:nvSpPr>
          <p:cNvPr id="6" name="Footer Placeholder 5"/>
          <p:cNvSpPr>
            <a:spLocks noGrp="1"/>
          </p:cNvSpPr>
          <p:nvPr>
            <p:ph type="ftr" sz="quarter" idx="11"/>
          </p:nvPr>
        </p:nvSpPr>
        <p:spPr>
          <a:xfrm>
            <a:off x="2137646" y="5936188"/>
            <a:ext cx="6870660" cy="365125"/>
          </a:xfrm>
        </p:spPr>
        <p:txBody>
          <a:bodyPr/>
          <a:lstStyle/>
          <a:p>
            <a:r>
              <a:rPr lang="en-US" noProof="0"/>
              <a:t>Add a footer</a:t>
            </a:r>
          </a:p>
        </p:txBody>
      </p:sp>
      <p:sp>
        <p:nvSpPr>
          <p:cNvPr id="7" name="Slide Number Placeholder 6"/>
          <p:cNvSpPr>
            <a:spLocks noGrp="1"/>
          </p:cNvSpPr>
          <p:nvPr>
            <p:ph type="sldNum" sz="quarter" idx="12"/>
          </p:nvPr>
        </p:nvSpPr>
        <p:spPr>
          <a:xfrm>
            <a:off x="156705" y="753227"/>
            <a:ext cx="1154151" cy="1090789"/>
          </a:xfrm>
        </p:spPr>
        <p:txBody>
          <a:bodyPr/>
          <a:lstStyle/>
          <a:p>
            <a:fld id="{9E3FA76C-C565-46B6-8652-D75785E2521F}" type="slidenum">
              <a:rPr lang="en-US" noProof="0" smtClean="0"/>
              <a:t>‹#›</a:t>
            </a:fld>
            <a:endParaRPr lang="en-US" noProof="0"/>
          </a:p>
        </p:txBody>
      </p:sp>
      <p:sp>
        <p:nvSpPr>
          <p:cNvPr id="18" name="Content Placeholder 2">
            <a:extLst>
              <a:ext uri="{FF2B5EF4-FFF2-40B4-BE49-F238E27FC236}">
                <a16:creationId xmlns:a16="http://schemas.microsoft.com/office/drawing/2014/main" id="{FD7CD5CF-F924-43C6-9C02-06FBC84A6729}"/>
              </a:ext>
            </a:extLst>
          </p:cNvPr>
          <p:cNvSpPr>
            <a:spLocks noGrp="1"/>
          </p:cNvSpPr>
          <p:nvPr>
            <p:ph idx="1"/>
          </p:nvPr>
        </p:nvSpPr>
        <p:spPr>
          <a:xfrm>
            <a:off x="2137644" y="2161725"/>
            <a:ext cx="9613861" cy="3702647"/>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413184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F6BBB30-80DB-4A1B-9DD3-A090C4EF2F33}"/>
              </a:ext>
            </a:extLst>
          </p:cNvPr>
          <p:cNvGrpSpPr/>
          <p:nvPr userDrawn="1"/>
        </p:nvGrpSpPr>
        <p:grpSpPr bwMode="ltGray">
          <a:xfrm rot="5400000">
            <a:off x="7251814" y="1766245"/>
            <a:ext cx="4959501" cy="5224009"/>
            <a:chOff x="7232499" y="-159283"/>
            <a:chExt cx="4959501" cy="5224009"/>
          </a:xfrm>
          <a:solidFill>
            <a:srgbClr val="76280B">
              <a:alpha val="60000"/>
            </a:srgbClr>
          </a:solidFill>
        </p:grpSpPr>
        <p:pic>
          <p:nvPicPr>
            <p:cNvPr id="18" name="Graphic 17" descr="Single gear">
              <a:extLst>
                <a:ext uri="{FF2B5EF4-FFF2-40B4-BE49-F238E27FC236}">
                  <a16:creationId xmlns:a16="http://schemas.microsoft.com/office/drawing/2014/main" id="{4FC3313D-A401-4847-ABED-CDF1803D067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19" name="Graphic 18" descr="Single gear">
              <a:extLst>
                <a:ext uri="{FF2B5EF4-FFF2-40B4-BE49-F238E27FC236}">
                  <a16:creationId xmlns:a16="http://schemas.microsoft.com/office/drawing/2014/main" id="{62BA598A-71EC-4BD4-8924-8F16E990AF5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20" name="Graphic 19" descr="Single gear">
              <a:extLst>
                <a:ext uri="{FF2B5EF4-FFF2-40B4-BE49-F238E27FC236}">
                  <a16:creationId xmlns:a16="http://schemas.microsoft.com/office/drawing/2014/main" id="{2086399E-589B-48EE-B396-961A783106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184726"/>
              <a:ext cx="2880000" cy="2880000"/>
            </a:xfrm>
            <a:prstGeom prst="rect">
              <a:avLst/>
            </a:prstGeom>
          </p:spPr>
        </p:pic>
        <p:pic>
          <p:nvPicPr>
            <p:cNvPr id="21" name="Graphic 20" descr="Single gear">
              <a:extLst>
                <a:ext uri="{FF2B5EF4-FFF2-40B4-BE49-F238E27FC236}">
                  <a16:creationId xmlns:a16="http://schemas.microsoft.com/office/drawing/2014/main" id="{F2A039E4-F69C-4905-B047-6891B77F8CA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pic>
        <p:nvPicPr>
          <p:cNvPr id="8" name="Picture 7"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1" y="1970240"/>
            <a:ext cx="10437812" cy="321164"/>
          </a:xfrm>
          <a:prstGeom prst="rect">
            <a:avLst/>
          </a:prstGeom>
        </p:spPr>
      </p:pic>
      <p:sp>
        <p:nvSpPr>
          <p:cNvPr id="10" name="Rectangle 9"/>
          <p:cNvSpPr/>
          <p:nvPr/>
        </p:nvSpPr>
        <p:spPr bwMode="ltGray">
          <a:xfrm>
            <a:off x="175260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3554" y="609600"/>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432921" y="753227"/>
            <a:ext cx="9613859" cy="1080940"/>
          </a:xfrm>
        </p:spPr>
        <p:txBody>
          <a:bodyPr anchor="ctr">
            <a:normAutofit/>
          </a:bodyPr>
          <a:lstStyle>
            <a:lvl1pPr>
              <a:defRPr sz="3600"/>
            </a:lvl1pPr>
          </a:lstStyle>
          <a:p>
            <a:r>
              <a:rPr lang="en-US" noProof="0"/>
              <a:t>Click to edit Master title style</a:t>
            </a:r>
          </a:p>
        </p:txBody>
      </p:sp>
      <p:sp>
        <p:nvSpPr>
          <p:cNvPr id="4" name="Text Placeholder 3"/>
          <p:cNvSpPr>
            <a:spLocks noGrp="1"/>
          </p:cNvSpPr>
          <p:nvPr>
            <p:ph type="body" sz="half" idx="2"/>
          </p:nvPr>
        </p:nvSpPr>
        <p:spPr>
          <a:xfrm>
            <a:off x="2432922" y="2336872"/>
            <a:ext cx="2620817"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a:xfrm>
            <a:off x="9303581" y="5936187"/>
            <a:ext cx="2743200" cy="365125"/>
          </a:xfrm>
        </p:spPr>
        <p:txBody>
          <a:bodyPr/>
          <a:lstStyle/>
          <a:p>
            <a:fld id="{616D6166-2B42-4F11-BAA6-8ABAE1BE810C}" type="datetimeFigureOut">
              <a:rPr lang="en-US" noProof="0" smtClean="0"/>
              <a:t>8/22/2023</a:t>
            </a:fld>
            <a:endParaRPr lang="en-US" noProof="0"/>
          </a:p>
        </p:txBody>
      </p:sp>
      <p:sp>
        <p:nvSpPr>
          <p:cNvPr id="6" name="Footer Placeholder 5"/>
          <p:cNvSpPr>
            <a:spLocks noGrp="1"/>
          </p:cNvSpPr>
          <p:nvPr>
            <p:ph type="ftr" sz="quarter" idx="11"/>
          </p:nvPr>
        </p:nvSpPr>
        <p:spPr>
          <a:xfrm>
            <a:off x="2432921" y="5936188"/>
            <a:ext cx="6870660" cy="365125"/>
          </a:xfrm>
        </p:spPr>
        <p:txBody>
          <a:bodyPr/>
          <a:lstStyle/>
          <a:p>
            <a:r>
              <a:rPr lang="en-US" noProof="0"/>
              <a:t>Add a footer</a:t>
            </a:r>
          </a:p>
        </p:txBody>
      </p:sp>
      <p:sp>
        <p:nvSpPr>
          <p:cNvPr id="7" name="Slide Number Placeholder 6"/>
          <p:cNvSpPr>
            <a:spLocks noGrp="1"/>
          </p:cNvSpPr>
          <p:nvPr>
            <p:ph type="sldNum" sz="quarter" idx="12"/>
          </p:nvPr>
        </p:nvSpPr>
        <p:spPr>
          <a:xfrm>
            <a:off x="140074" y="753227"/>
            <a:ext cx="1154151" cy="1090789"/>
          </a:xfrm>
        </p:spPr>
        <p:txBody>
          <a:bodyPr/>
          <a:lstStyle/>
          <a:p>
            <a:fld id="{9E3FA76C-C565-46B6-8652-D75785E2521F}" type="slidenum">
              <a:rPr lang="en-US" noProof="0" smtClean="0"/>
              <a:t>‹#›</a:t>
            </a:fld>
            <a:endParaRPr lang="en-US" noProof="0"/>
          </a:p>
        </p:txBody>
      </p:sp>
      <p:sp>
        <p:nvSpPr>
          <p:cNvPr id="16" name="Picture Placeholder 2">
            <a:extLst>
              <a:ext uri="{FF2B5EF4-FFF2-40B4-BE49-F238E27FC236}">
                <a16:creationId xmlns:a16="http://schemas.microsoft.com/office/drawing/2014/main" id="{5E59F855-D2A7-4662-804E-17B59CD1A41D}"/>
              </a:ext>
            </a:extLst>
          </p:cNvPr>
          <p:cNvSpPr>
            <a:spLocks noGrp="1"/>
          </p:cNvSpPr>
          <p:nvPr>
            <p:ph type="pic" idx="1"/>
          </p:nvPr>
        </p:nvSpPr>
        <p:spPr>
          <a:xfrm>
            <a:off x="5213022" y="2327474"/>
            <a:ext cx="6833757" cy="36087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p>
        </p:txBody>
      </p:sp>
    </p:spTree>
    <p:extLst>
      <p:ext uri="{BB962C8B-B14F-4D97-AF65-F5344CB8AC3E}">
        <p14:creationId xmlns:p14="http://schemas.microsoft.com/office/powerpoint/2010/main" val="22757395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1090482"/>
          </a:xfrm>
        </p:spPr>
        <p:txBody>
          <a:bodyPr anchor="ctr" anchorCtr="0">
            <a:normAutofit/>
          </a:bodyPr>
          <a:lstStyle>
            <a:lvl1pPr>
              <a:defRPr sz="2400"/>
            </a:lvl1pPr>
          </a:lstStyle>
          <a:p>
            <a:r>
              <a:rPr lang="en-US" noProof="0"/>
              <a:t>Click to edit Master title style</a:t>
            </a:r>
          </a:p>
        </p:txBody>
      </p:sp>
      <p:sp>
        <p:nvSpPr>
          <p:cNvPr id="5" name="Date Placeholder 4"/>
          <p:cNvSpPr>
            <a:spLocks noGrp="1"/>
          </p:cNvSpPr>
          <p:nvPr>
            <p:ph type="dt" sz="half" idx="10"/>
          </p:nvPr>
        </p:nvSpPr>
        <p:spPr/>
        <p:txBody>
          <a:bodyPr/>
          <a:lstStyle/>
          <a:p>
            <a:fld id="{616D6166-2B42-4F11-BAA6-8ABAE1BE810C}" type="datetimeFigureOut">
              <a:rPr lang="en-US" noProof="0" smtClean="0"/>
              <a:t>8/22/2023</a:t>
            </a:fld>
            <a:endParaRPr lang="en-US" noProof="0"/>
          </a:p>
        </p:txBody>
      </p:sp>
      <p:sp>
        <p:nvSpPr>
          <p:cNvPr id="6" name="Footer Placeholder 5"/>
          <p:cNvSpPr>
            <a:spLocks noGrp="1"/>
          </p:cNvSpPr>
          <p:nvPr>
            <p:ph type="ftr" sz="quarter" idx="11"/>
          </p:nvPr>
        </p:nvSpPr>
        <p:spPr/>
        <p:txBody>
          <a:bodyPr/>
          <a:lstStyle/>
          <a:p>
            <a:r>
              <a:rPr lang="en-US" noProof="0"/>
              <a:t>Add a footer</a:t>
            </a:r>
          </a:p>
        </p:txBody>
      </p:sp>
      <p:sp>
        <p:nvSpPr>
          <p:cNvPr id="7" name="Slide Number Placeholder 6"/>
          <p:cNvSpPr>
            <a:spLocks noGrp="1"/>
          </p:cNvSpPr>
          <p:nvPr>
            <p:ph type="sldNum" sz="quarter" idx="12"/>
          </p:nvPr>
        </p:nvSpPr>
        <p:spPr>
          <a:xfrm>
            <a:off x="10729455" y="4711309"/>
            <a:ext cx="1154151" cy="1090789"/>
          </a:xfrm>
        </p:spPr>
        <p:txBody>
          <a:bodyPr/>
          <a:lstStyle/>
          <a:p>
            <a:fld id="{9E3FA76C-C565-46B6-8652-D75785E2521F}" type="slidenum">
              <a:rPr lang="en-US" noProof="0" smtClean="0"/>
              <a:t>‹#›</a:t>
            </a:fld>
            <a:endParaRPr lang="en-US" noProof="0"/>
          </a:p>
        </p:txBody>
      </p:sp>
      <p:sp>
        <p:nvSpPr>
          <p:cNvPr id="13" name="SmartArt Placeholder 12">
            <a:extLst>
              <a:ext uri="{FF2B5EF4-FFF2-40B4-BE49-F238E27FC236}">
                <a16:creationId xmlns:a16="http://schemas.microsoft.com/office/drawing/2014/main" id="{DBD7FBFD-679C-4A5B-A176-220004B60453}"/>
              </a:ext>
            </a:extLst>
          </p:cNvPr>
          <p:cNvSpPr>
            <a:spLocks noGrp="1"/>
          </p:cNvSpPr>
          <p:nvPr>
            <p:ph type="dgm" sz="quarter" idx="13"/>
          </p:nvPr>
        </p:nvSpPr>
        <p:spPr>
          <a:xfrm>
            <a:off x="680321" y="386862"/>
            <a:ext cx="9614617" cy="3867638"/>
          </a:xfrm>
        </p:spPr>
        <p:txBody>
          <a:bodyPr/>
          <a:lstStyle/>
          <a:p>
            <a:r>
              <a:rPr lang="en-US" noProof="0"/>
              <a:t>Click icon to add SmartArt graphic</a:t>
            </a:r>
          </a:p>
        </p:txBody>
      </p:sp>
    </p:spTree>
    <p:extLst>
      <p:ext uri="{BB962C8B-B14F-4D97-AF65-F5344CB8AC3E}">
        <p14:creationId xmlns:p14="http://schemas.microsoft.com/office/powerpoint/2010/main" val="3525996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6D6166-2B42-4F11-BAA6-8ABAE1BE810C}" type="datetimeFigureOut">
              <a:rPr lang="en-US" noProof="0" smtClean="0"/>
              <a:t>8/22/2023</a:t>
            </a:fld>
            <a:endParaRPr lang="en-US" noProof="0"/>
          </a:p>
        </p:txBody>
      </p:sp>
      <p:sp>
        <p:nvSpPr>
          <p:cNvPr id="5" name="Footer Placeholder 4"/>
          <p:cNvSpPr>
            <a:spLocks noGrp="1"/>
          </p:cNvSpPr>
          <p:nvPr>
            <p:ph type="ftr" sz="quarter" idx="11"/>
          </p:nvPr>
        </p:nvSpPr>
        <p:spPr/>
        <p:txBody>
          <a:bodyPr/>
          <a:lstStyle/>
          <a:p>
            <a:r>
              <a:rPr lang="en-US" noProof="0"/>
              <a:t>Add a footer</a:t>
            </a:r>
          </a:p>
        </p:txBody>
      </p:sp>
      <p:sp>
        <p:nvSpPr>
          <p:cNvPr id="6" name="Slide Number Placeholder 5"/>
          <p:cNvSpPr>
            <a:spLocks noGrp="1"/>
          </p:cNvSpPr>
          <p:nvPr>
            <p:ph type="sldNum" sz="quarter" idx="12"/>
          </p:nvPr>
        </p:nvSpPr>
        <p:spPr/>
        <p:txBody>
          <a:bodyPr/>
          <a:lstStyle/>
          <a:p>
            <a:fld id="{9E3FA76C-C565-46B6-8652-D75785E2521F}" type="slidenum">
              <a:rPr lang="en-US" noProof="0" smtClean="0"/>
              <a:t>‹#›</a:t>
            </a:fld>
            <a:endParaRPr lang="en-US" noProof="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7" name="Group 6">
            <a:extLst>
              <a:ext uri="{FF2B5EF4-FFF2-40B4-BE49-F238E27FC236}">
                <a16:creationId xmlns:a16="http://schemas.microsoft.com/office/drawing/2014/main" id="{9CF2ADD4-C794-3752-3A26-3559560689CE}"/>
              </a:ext>
            </a:extLst>
          </p:cNvPr>
          <p:cNvGrpSpPr/>
          <p:nvPr userDrawn="1"/>
        </p:nvGrpSpPr>
        <p:grpSpPr>
          <a:xfrm rot="5400000">
            <a:off x="175132" y="1273331"/>
            <a:ext cx="5378800" cy="5588856"/>
            <a:chOff x="-424090" y="303112"/>
            <a:chExt cx="5378800" cy="5588856"/>
          </a:xfrm>
          <a:solidFill>
            <a:srgbClr val="F6BF73">
              <a:alpha val="30196"/>
            </a:srgbClr>
          </a:solidFill>
        </p:grpSpPr>
        <p:pic>
          <p:nvPicPr>
            <p:cNvPr id="8" name="Graphic 7" descr="Single gear">
              <a:extLst>
                <a:ext uri="{FF2B5EF4-FFF2-40B4-BE49-F238E27FC236}">
                  <a16:creationId xmlns:a16="http://schemas.microsoft.com/office/drawing/2014/main" id="{0C124C36-70C6-D160-09E5-7D557ED28D5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9" name="Graphic 8" descr="Single gear">
              <a:extLst>
                <a:ext uri="{FF2B5EF4-FFF2-40B4-BE49-F238E27FC236}">
                  <a16:creationId xmlns:a16="http://schemas.microsoft.com/office/drawing/2014/main" id="{0A502DC1-324D-DCD7-733F-F3929815C46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10" name="Graphic 9" descr="Single gear">
              <a:extLst>
                <a:ext uri="{FF2B5EF4-FFF2-40B4-BE49-F238E27FC236}">
                  <a16:creationId xmlns:a16="http://schemas.microsoft.com/office/drawing/2014/main" id="{4A9609AE-2832-1974-82CD-01BD102719F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11" name="Graphic 10" descr="Single gear">
              <a:extLst>
                <a:ext uri="{FF2B5EF4-FFF2-40B4-BE49-F238E27FC236}">
                  <a16:creationId xmlns:a16="http://schemas.microsoft.com/office/drawing/2014/main" id="{A6123C7C-2020-4676-A5BE-75FB2571592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12" name="Graphic 11" descr="Single gear">
              <a:extLst>
                <a:ext uri="{FF2B5EF4-FFF2-40B4-BE49-F238E27FC236}">
                  <a16:creationId xmlns:a16="http://schemas.microsoft.com/office/drawing/2014/main" id="{7088A4BF-06F4-88EE-51C4-73E5C805CE8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spTree>
    <p:extLst>
      <p:ext uri="{BB962C8B-B14F-4D97-AF65-F5344CB8AC3E}">
        <p14:creationId xmlns:p14="http://schemas.microsoft.com/office/powerpoint/2010/main" val="3964519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6D6166-2B42-4F11-BAA6-8ABAE1BE810C}" type="datetimeFigureOut">
              <a:rPr lang="en-US" noProof="0" smtClean="0"/>
              <a:t>8/22/2023</a:t>
            </a:fld>
            <a:endParaRPr lang="en-US" noProof="0"/>
          </a:p>
        </p:txBody>
      </p:sp>
      <p:sp>
        <p:nvSpPr>
          <p:cNvPr id="5" name="Footer Placeholder 4"/>
          <p:cNvSpPr>
            <a:spLocks noGrp="1"/>
          </p:cNvSpPr>
          <p:nvPr>
            <p:ph type="ftr" sz="quarter" idx="11"/>
          </p:nvPr>
        </p:nvSpPr>
        <p:spPr/>
        <p:txBody>
          <a:bodyPr/>
          <a:lstStyle/>
          <a:p>
            <a:r>
              <a:rPr lang="en-US" noProof="0"/>
              <a:t>Add a footer</a:t>
            </a:r>
          </a:p>
        </p:txBody>
      </p:sp>
      <p:sp>
        <p:nvSpPr>
          <p:cNvPr id="6" name="Slide Number Placeholder 5"/>
          <p:cNvSpPr>
            <a:spLocks noGrp="1"/>
          </p:cNvSpPr>
          <p:nvPr>
            <p:ph type="sldNum" sz="quarter" idx="12"/>
          </p:nvPr>
        </p:nvSpPr>
        <p:spPr/>
        <p:txBody>
          <a:bodyPr/>
          <a:lstStyle/>
          <a:p>
            <a:fld id="{9E3FA76C-C565-46B6-8652-D75785E2521F}" type="slidenum">
              <a:rPr lang="en-US" noProof="0" smtClean="0"/>
              <a:t>‹#›</a:t>
            </a:fld>
            <a:endParaRPr lang="en-US" noProof="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7" name="Group 6">
            <a:extLst>
              <a:ext uri="{FF2B5EF4-FFF2-40B4-BE49-F238E27FC236}">
                <a16:creationId xmlns:a16="http://schemas.microsoft.com/office/drawing/2014/main" id="{822346AF-D11C-91F1-7DCB-680941E6E771}"/>
              </a:ext>
            </a:extLst>
          </p:cNvPr>
          <p:cNvGrpSpPr/>
          <p:nvPr userDrawn="1"/>
        </p:nvGrpSpPr>
        <p:grpSpPr>
          <a:xfrm rot="10800000">
            <a:off x="108452" y="75467"/>
            <a:ext cx="5378800" cy="5588856"/>
            <a:chOff x="-424090" y="303112"/>
            <a:chExt cx="5378800" cy="5588856"/>
          </a:xfrm>
          <a:solidFill>
            <a:srgbClr val="F6BF73">
              <a:alpha val="30196"/>
            </a:srgbClr>
          </a:solidFill>
        </p:grpSpPr>
        <p:pic>
          <p:nvPicPr>
            <p:cNvPr id="8" name="Graphic 7" descr="Single gear">
              <a:extLst>
                <a:ext uri="{FF2B5EF4-FFF2-40B4-BE49-F238E27FC236}">
                  <a16:creationId xmlns:a16="http://schemas.microsoft.com/office/drawing/2014/main" id="{228F1B93-760A-97AD-27DC-E9AE21A7B42F}"/>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9" name="Graphic 8" descr="Single gear">
              <a:extLst>
                <a:ext uri="{FF2B5EF4-FFF2-40B4-BE49-F238E27FC236}">
                  <a16:creationId xmlns:a16="http://schemas.microsoft.com/office/drawing/2014/main" id="{F7198D4C-F8A2-B7C8-8CB6-0DC980C120C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10" name="Graphic 9" descr="Single gear">
              <a:extLst>
                <a:ext uri="{FF2B5EF4-FFF2-40B4-BE49-F238E27FC236}">
                  <a16:creationId xmlns:a16="http://schemas.microsoft.com/office/drawing/2014/main" id="{E3559593-70A2-2B53-3C74-FBD8F4C4AC9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11" name="Graphic 10" descr="Single gear">
              <a:extLst>
                <a:ext uri="{FF2B5EF4-FFF2-40B4-BE49-F238E27FC236}">
                  <a16:creationId xmlns:a16="http://schemas.microsoft.com/office/drawing/2014/main" id="{552C4A6F-00EC-A2A1-F400-FADB99BFC4E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12" name="Graphic 11" descr="Single gear">
              <a:extLst>
                <a:ext uri="{FF2B5EF4-FFF2-40B4-BE49-F238E27FC236}">
                  <a16:creationId xmlns:a16="http://schemas.microsoft.com/office/drawing/2014/main" id="{918E0AE6-C798-0385-5646-F04240E7F9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spTree>
    <p:extLst>
      <p:ext uri="{BB962C8B-B14F-4D97-AF65-F5344CB8AC3E}">
        <p14:creationId xmlns:p14="http://schemas.microsoft.com/office/powerpoint/2010/main" val="1367845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16D6166-2B42-4F11-BAA6-8ABAE1BE810C}" type="datetimeFigureOut">
              <a:rPr lang="en-US" noProof="0" smtClean="0"/>
              <a:t>8/22/2023</a:t>
            </a:fld>
            <a:endParaRPr lang="en-US" noProof="0"/>
          </a:p>
        </p:txBody>
      </p:sp>
      <p:sp>
        <p:nvSpPr>
          <p:cNvPr id="6" name="Footer Placeholder 5"/>
          <p:cNvSpPr>
            <a:spLocks noGrp="1"/>
          </p:cNvSpPr>
          <p:nvPr>
            <p:ph type="ftr" sz="quarter" idx="11"/>
          </p:nvPr>
        </p:nvSpPr>
        <p:spPr/>
        <p:txBody>
          <a:bodyPr/>
          <a:lstStyle/>
          <a:p>
            <a:r>
              <a:rPr lang="en-US" noProof="0"/>
              <a:t>Add a footer</a:t>
            </a:r>
          </a:p>
        </p:txBody>
      </p:sp>
      <p:sp>
        <p:nvSpPr>
          <p:cNvPr id="7" name="Slide Number Placeholder 6"/>
          <p:cNvSpPr>
            <a:spLocks noGrp="1"/>
          </p:cNvSpPr>
          <p:nvPr>
            <p:ph type="sldNum" sz="quarter" idx="12"/>
          </p:nvPr>
        </p:nvSpPr>
        <p:spPr/>
        <p:txBody>
          <a:bodyPr/>
          <a:lstStyle/>
          <a:p>
            <a:fld id="{9E3FA76C-C565-46B6-8652-D75785E2521F}" type="slidenum">
              <a:rPr lang="en-US" noProof="0" smtClean="0"/>
              <a:t>‹#›</a:t>
            </a:fld>
            <a:endParaRPr lang="en-US" noProof="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8" name="Group 7">
            <a:extLst>
              <a:ext uri="{FF2B5EF4-FFF2-40B4-BE49-F238E27FC236}">
                <a16:creationId xmlns:a16="http://schemas.microsoft.com/office/drawing/2014/main" id="{A8686DAE-5A33-6D03-4D1A-9E6F484AED36}"/>
              </a:ext>
            </a:extLst>
          </p:cNvPr>
          <p:cNvGrpSpPr/>
          <p:nvPr userDrawn="1"/>
        </p:nvGrpSpPr>
        <p:grpSpPr bwMode="ltGray">
          <a:xfrm rot="5400000">
            <a:off x="7096454" y="1615369"/>
            <a:ext cx="4959501" cy="5525761"/>
            <a:chOff x="7232499" y="-159283"/>
            <a:chExt cx="4959501" cy="5525761"/>
          </a:xfrm>
          <a:solidFill>
            <a:srgbClr val="76280B">
              <a:alpha val="60000"/>
            </a:srgbClr>
          </a:solidFill>
        </p:grpSpPr>
        <p:pic>
          <p:nvPicPr>
            <p:cNvPr id="9" name="Graphic 8" descr="Single gear">
              <a:extLst>
                <a:ext uri="{FF2B5EF4-FFF2-40B4-BE49-F238E27FC236}">
                  <a16:creationId xmlns:a16="http://schemas.microsoft.com/office/drawing/2014/main" id="{1147A1A7-E5C2-70DD-D4EB-DC9E6E2D06D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10" name="Graphic 9" descr="Single gear">
              <a:extLst>
                <a:ext uri="{FF2B5EF4-FFF2-40B4-BE49-F238E27FC236}">
                  <a16:creationId xmlns:a16="http://schemas.microsoft.com/office/drawing/2014/main" id="{940F070F-4E56-6E09-10D3-1BED406982B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11" name="Graphic 10" descr="Single gear">
              <a:extLst>
                <a:ext uri="{FF2B5EF4-FFF2-40B4-BE49-F238E27FC236}">
                  <a16:creationId xmlns:a16="http://schemas.microsoft.com/office/drawing/2014/main" id="{1A3208F9-028C-C3E5-24CD-9FEC848A3AA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486478"/>
              <a:ext cx="2880000" cy="2880000"/>
            </a:xfrm>
            <a:prstGeom prst="rect">
              <a:avLst/>
            </a:prstGeom>
          </p:spPr>
        </p:pic>
        <p:pic>
          <p:nvPicPr>
            <p:cNvPr id="12" name="Graphic 11" descr="Single gear">
              <a:extLst>
                <a:ext uri="{FF2B5EF4-FFF2-40B4-BE49-F238E27FC236}">
                  <a16:creationId xmlns:a16="http://schemas.microsoft.com/office/drawing/2014/main" id="{99DD84CD-CB6D-F4DA-2966-D64B0F6AE27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spTree>
    <p:extLst>
      <p:ext uri="{BB962C8B-B14F-4D97-AF65-F5344CB8AC3E}">
        <p14:creationId xmlns:p14="http://schemas.microsoft.com/office/powerpoint/2010/main" val="1934064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16D6166-2B42-4F11-BAA6-8ABAE1BE810C}" type="datetimeFigureOut">
              <a:rPr lang="en-US" noProof="0" smtClean="0"/>
              <a:t>8/22/2023</a:t>
            </a:fld>
            <a:endParaRPr lang="en-US" noProof="0"/>
          </a:p>
        </p:txBody>
      </p:sp>
      <p:sp>
        <p:nvSpPr>
          <p:cNvPr id="8" name="Footer Placeholder 7"/>
          <p:cNvSpPr>
            <a:spLocks noGrp="1"/>
          </p:cNvSpPr>
          <p:nvPr>
            <p:ph type="ftr" sz="quarter" idx="11"/>
          </p:nvPr>
        </p:nvSpPr>
        <p:spPr/>
        <p:txBody>
          <a:bodyPr/>
          <a:lstStyle/>
          <a:p>
            <a:r>
              <a:rPr lang="en-US" noProof="0"/>
              <a:t>Add a footer</a:t>
            </a:r>
          </a:p>
        </p:txBody>
      </p:sp>
      <p:sp>
        <p:nvSpPr>
          <p:cNvPr id="9" name="Slide Number Placeholder 8"/>
          <p:cNvSpPr>
            <a:spLocks noGrp="1"/>
          </p:cNvSpPr>
          <p:nvPr>
            <p:ph type="sldNum" sz="quarter" idx="12"/>
          </p:nvPr>
        </p:nvSpPr>
        <p:spPr/>
        <p:txBody>
          <a:bodyPr/>
          <a:lstStyle/>
          <a:p>
            <a:fld id="{9E3FA76C-C565-46B6-8652-D75785E2521F}" type="slidenum">
              <a:rPr lang="en-US" noProof="0" smtClean="0"/>
              <a:t>‹#›</a:t>
            </a:fld>
            <a:endParaRPr lang="en-US" noProof="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10" name="Group 9">
            <a:extLst>
              <a:ext uri="{FF2B5EF4-FFF2-40B4-BE49-F238E27FC236}">
                <a16:creationId xmlns:a16="http://schemas.microsoft.com/office/drawing/2014/main" id="{5438D0BF-095D-D931-1A8D-B507F642CEF7}"/>
              </a:ext>
            </a:extLst>
          </p:cNvPr>
          <p:cNvGrpSpPr/>
          <p:nvPr userDrawn="1"/>
        </p:nvGrpSpPr>
        <p:grpSpPr>
          <a:xfrm rot="10800000">
            <a:off x="108452" y="75467"/>
            <a:ext cx="5378800" cy="5588856"/>
            <a:chOff x="-424090" y="303112"/>
            <a:chExt cx="5378800" cy="5588856"/>
          </a:xfrm>
          <a:solidFill>
            <a:srgbClr val="F6BF73">
              <a:alpha val="30196"/>
            </a:srgbClr>
          </a:solidFill>
        </p:grpSpPr>
        <p:pic>
          <p:nvPicPr>
            <p:cNvPr id="11" name="Graphic 10" descr="Single gear">
              <a:extLst>
                <a:ext uri="{FF2B5EF4-FFF2-40B4-BE49-F238E27FC236}">
                  <a16:creationId xmlns:a16="http://schemas.microsoft.com/office/drawing/2014/main" id="{2FD3A6D2-818C-240D-62BF-6285C4553B2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12" name="Graphic 11" descr="Single gear">
              <a:extLst>
                <a:ext uri="{FF2B5EF4-FFF2-40B4-BE49-F238E27FC236}">
                  <a16:creationId xmlns:a16="http://schemas.microsoft.com/office/drawing/2014/main" id="{7A981B34-7055-C96B-DCF3-E69D53122C7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13" name="Graphic 12" descr="Single gear">
              <a:extLst>
                <a:ext uri="{FF2B5EF4-FFF2-40B4-BE49-F238E27FC236}">
                  <a16:creationId xmlns:a16="http://schemas.microsoft.com/office/drawing/2014/main" id="{57F232DB-F8B6-7E69-F32B-AB146AAC2D3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14" name="Graphic 13" descr="Single gear">
              <a:extLst>
                <a:ext uri="{FF2B5EF4-FFF2-40B4-BE49-F238E27FC236}">
                  <a16:creationId xmlns:a16="http://schemas.microsoft.com/office/drawing/2014/main" id="{0680A8A6-B93B-B6CB-DA4C-1683EDC89A5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15" name="Graphic 14" descr="Single gear">
              <a:extLst>
                <a:ext uri="{FF2B5EF4-FFF2-40B4-BE49-F238E27FC236}">
                  <a16:creationId xmlns:a16="http://schemas.microsoft.com/office/drawing/2014/main" id="{12A72C20-4C2A-01B2-48FA-D680EE78787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spTree>
    <p:extLst>
      <p:ext uri="{BB962C8B-B14F-4D97-AF65-F5344CB8AC3E}">
        <p14:creationId xmlns:p14="http://schemas.microsoft.com/office/powerpoint/2010/main" val="2727075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16D6166-2B42-4F11-BAA6-8ABAE1BE810C}" type="datetimeFigureOut">
              <a:rPr lang="en-US" noProof="0" smtClean="0"/>
              <a:t>8/22/2023</a:t>
            </a:fld>
            <a:endParaRPr lang="en-US" noProof="0"/>
          </a:p>
        </p:txBody>
      </p:sp>
      <p:sp>
        <p:nvSpPr>
          <p:cNvPr id="4" name="Footer Placeholder 3"/>
          <p:cNvSpPr>
            <a:spLocks noGrp="1"/>
          </p:cNvSpPr>
          <p:nvPr>
            <p:ph type="ftr" sz="quarter" idx="11"/>
          </p:nvPr>
        </p:nvSpPr>
        <p:spPr/>
        <p:txBody>
          <a:bodyPr/>
          <a:lstStyle/>
          <a:p>
            <a:r>
              <a:rPr lang="en-US" noProof="0"/>
              <a:t>Add a footer</a:t>
            </a:r>
          </a:p>
        </p:txBody>
      </p:sp>
      <p:sp>
        <p:nvSpPr>
          <p:cNvPr id="5" name="Slide Number Placeholder 4"/>
          <p:cNvSpPr>
            <a:spLocks noGrp="1"/>
          </p:cNvSpPr>
          <p:nvPr>
            <p:ph type="sldNum" sz="quarter" idx="12"/>
          </p:nvPr>
        </p:nvSpPr>
        <p:spPr/>
        <p:txBody>
          <a:bodyPr/>
          <a:lstStyle/>
          <a:p>
            <a:fld id="{9E3FA76C-C565-46B6-8652-D75785E2521F}" type="slidenum">
              <a:rPr lang="en-US" noProof="0" smtClean="0"/>
              <a:t>‹#›</a:t>
            </a:fld>
            <a:endParaRPr lang="en-US" noProof="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6" name="Group 5">
            <a:extLst>
              <a:ext uri="{FF2B5EF4-FFF2-40B4-BE49-F238E27FC236}">
                <a16:creationId xmlns:a16="http://schemas.microsoft.com/office/drawing/2014/main" id="{E8DE5917-2EC5-FCDE-1AFD-22A39DE94DA8}"/>
              </a:ext>
            </a:extLst>
          </p:cNvPr>
          <p:cNvGrpSpPr/>
          <p:nvPr userDrawn="1"/>
        </p:nvGrpSpPr>
        <p:grpSpPr>
          <a:xfrm rot="5400000">
            <a:off x="227324" y="1282732"/>
            <a:ext cx="5378800" cy="5588856"/>
            <a:chOff x="-424090" y="303112"/>
            <a:chExt cx="5378800" cy="5588856"/>
          </a:xfrm>
          <a:solidFill>
            <a:srgbClr val="F6BF73">
              <a:alpha val="30196"/>
            </a:srgbClr>
          </a:solidFill>
        </p:grpSpPr>
        <p:pic>
          <p:nvPicPr>
            <p:cNvPr id="7" name="Graphic 6" descr="Single gear">
              <a:extLst>
                <a:ext uri="{FF2B5EF4-FFF2-40B4-BE49-F238E27FC236}">
                  <a16:creationId xmlns:a16="http://schemas.microsoft.com/office/drawing/2014/main" id="{2D87A13E-3709-917A-1177-744E72F13F67}"/>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8" name="Graphic 7" descr="Single gear">
              <a:extLst>
                <a:ext uri="{FF2B5EF4-FFF2-40B4-BE49-F238E27FC236}">
                  <a16:creationId xmlns:a16="http://schemas.microsoft.com/office/drawing/2014/main" id="{6CB0CAC8-80C2-45B7-0A03-CACB83A3654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9" name="Graphic 8" descr="Single gear">
              <a:extLst>
                <a:ext uri="{FF2B5EF4-FFF2-40B4-BE49-F238E27FC236}">
                  <a16:creationId xmlns:a16="http://schemas.microsoft.com/office/drawing/2014/main" id="{866C51D5-0C5A-00E3-EEAD-90FC8DA1CAF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10" name="Graphic 9" descr="Single gear">
              <a:extLst>
                <a:ext uri="{FF2B5EF4-FFF2-40B4-BE49-F238E27FC236}">
                  <a16:creationId xmlns:a16="http://schemas.microsoft.com/office/drawing/2014/main" id="{0F216F8C-726F-2D3D-0EF1-CAE2370F27E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11" name="Graphic 10" descr="Single gear">
              <a:extLst>
                <a:ext uri="{FF2B5EF4-FFF2-40B4-BE49-F238E27FC236}">
                  <a16:creationId xmlns:a16="http://schemas.microsoft.com/office/drawing/2014/main" id="{AC688C7F-89AA-30FB-D3CE-58F8C2728E9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spTree>
    <p:extLst>
      <p:ext uri="{BB962C8B-B14F-4D97-AF65-F5344CB8AC3E}">
        <p14:creationId xmlns:p14="http://schemas.microsoft.com/office/powerpoint/2010/main" val="2025251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6D6166-2B42-4F11-BAA6-8ABAE1BE810C}" type="datetimeFigureOut">
              <a:rPr lang="en-US" noProof="0" smtClean="0"/>
              <a:t>8/22/2023</a:t>
            </a:fld>
            <a:endParaRPr lang="en-US" noProof="0"/>
          </a:p>
        </p:txBody>
      </p:sp>
      <p:sp>
        <p:nvSpPr>
          <p:cNvPr id="3" name="Footer Placeholder 2"/>
          <p:cNvSpPr>
            <a:spLocks noGrp="1"/>
          </p:cNvSpPr>
          <p:nvPr>
            <p:ph type="ftr" sz="quarter" idx="11"/>
          </p:nvPr>
        </p:nvSpPr>
        <p:spPr/>
        <p:txBody>
          <a:bodyPr/>
          <a:lstStyle/>
          <a:p>
            <a:r>
              <a:rPr lang="en-US" noProof="0"/>
              <a:t>Add a footer</a:t>
            </a:r>
          </a:p>
        </p:txBody>
      </p:sp>
      <p:sp>
        <p:nvSpPr>
          <p:cNvPr id="4" name="Slide Number Placeholder 3"/>
          <p:cNvSpPr>
            <a:spLocks noGrp="1"/>
          </p:cNvSpPr>
          <p:nvPr>
            <p:ph type="sldNum" sz="quarter" idx="12"/>
          </p:nvPr>
        </p:nvSpPr>
        <p:spPr/>
        <p:txBody>
          <a:bodyPr/>
          <a:lstStyle/>
          <a:p>
            <a:fld id="{9E3FA76C-C565-46B6-8652-D75785E2521F}" type="slidenum">
              <a:rPr lang="en-US" noProof="0" smtClean="0"/>
              <a:t>‹#›</a:t>
            </a:fld>
            <a:endParaRPr lang="en-US" noProof="0"/>
          </a:p>
        </p:txBody>
      </p:sp>
      <p:grpSp>
        <p:nvGrpSpPr>
          <p:cNvPr id="5" name="Group 4">
            <a:extLst>
              <a:ext uri="{FF2B5EF4-FFF2-40B4-BE49-F238E27FC236}">
                <a16:creationId xmlns:a16="http://schemas.microsoft.com/office/drawing/2014/main" id="{CC16A351-DC16-D4F5-B334-F71661574678}"/>
              </a:ext>
            </a:extLst>
          </p:cNvPr>
          <p:cNvGrpSpPr/>
          <p:nvPr userDrawn="1"/>
        </p:nvGrpSpPr>
        <p:grpSpPr bwMode="ltGray">
          <a:xfrm>
            <a:off x="7232499" y="-159283"/>
            <a:ext cx="4959501" cy="5224009"/>
            <a:chOff x="7232499" y="-159283"/>
            <a:chExt cx="4959501" cy="5224009"/>
          </a:xfrm>
          <a:solidFill>
            <a:srgbClr val="76280B">
              <a:alpha val="60000"/>
            </a:srgbClr>
          </a:solidFill>
        </p:grpSpPr>
        <p:pic>
          <p:nvPicPr>
            <p:cNvPr id="6" name="Graphic 5" descr="Single gear">
              <a:extLst>
                <a:ext uri="{FF2B5EF4-FFF2-40B4-BE49-F238E27FC236}">
                  <a16:creationId xmlns:a16="http://schemas.microsoft.com/office/drawing/2014/main" id="{A69F28AB-B280-1B32-5BA2-9DA5A64BF24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7" name="Graphic 6" descr="Single gear">
              <a:extLst>
                <a:ext uri="{FF2B5EF4-FFF2-40B4-BE49-F238E27FC236}">
                  <a16:creationId xmlns:a16="http://schemas.microsoft.com/office/drawing/2014/main" id="{1D94EDEF-813C-8EA4-3496-6341B749E31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8" name="Graphic 7" descr="Single gear">
              <a:extLst>
                <a:ext uri="{FF2B5EF4-FFF2-40B4-BE49-F238E27FC236}">
                  <a16:creationId xmlns:a16="http://schemas.microsoft.com/office/drawing/2014/main" id="{C22F654B-1B38-85F7-CC6A-DBBC1E727B7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184726"/>
              <a:ext cx="2880000" cy="2880000"/>
            </a:xfrm>
            <a:prstGeom prst="rect">
              <a:avLst/>
            </a:prstGeom>
          </p:spPr>
        </p:pic>
        <p:pic>
          <p:nvPicPr>
            <p:cNvPr id="9" name="Graphic 8" descr="Single gear">
              <a:extLst>
                <a:ext uri="{FF2B5EF4-FFF2-40B4-BE49-F238E27FC236}">
                  <a16:creationId xmlns:a16="http://schemas.microsoft.com/office/drawing/2014/main" id="{8252069D-BEC9-7AD3-6E66-C018326DD8B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spTree>
    <p:extLst>
      <p:ext uri="{BB962C8B-B14F-4D97-AF65-F5344CB8AC3E}">
        <p14:creationId xmlns:p14="http://schemas.microsoft.com/office/powerpoint/2010/main" val="302193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6D6166-2B42-4F11-BAA6-8ABAE1BE810C}" type="datetimeFigureOut">
              <a:rPr lang="en-US" noProof="0" smtClean="0"/>
              <a:t>8/22/2023</a:t>
            </a:fld>
            <a:endParaRPr lang="en-US" noProof="0"/>
          </a:p>
        </p:txBody>
      </p:sp>
      <p:sp>
        <p:nvSpPr>
          <p:cNvPr id="6" name="Footer Placeholder 5"/>
          <p:cNvSpPr>
            <a:spLocks noGrp="1"/>
          </p:cNvSpPr>
          <p:nvPr>
            <p:ph type="ftr" sz="quarter" idx="11"/>
          </p:nvPr>
        </p:nvSpPr>
        <p:spPr/>
        <p:txBody>
          <a:bodyPr/>
          <a:lstStyle/>
          <a:p>
            <a:r>
              <a:rPr lang="en-US" noProof="0"/>
              <a:t>Add a footer</a:t>
            </a:r>
          </a:p>
        </p:txBody>
      </p:sp>
      <p:sp>
        <p:nvSpPr>
          <p:cNvPr id="7" name="Slide Number Placeholder 6"/>
          <p:cNvSpPr>
            <a:spLocks noGrp="1"/>
          </p:cNvSpPr>
          <p:nvPr>
            <p:ph type="sldNum" sz="quarter" idx="12"/>
          </p:nvPr>
        </p:nvSpPr>
        <p:spPr/>
        <p:txBody>
          <a:bodyPr/>
          <a:lstStyle/>
          <a:p>
            <a:fld id="{9E3FA76C-C565-46B6-8652-D75785E2521F}" type="slidenum">
              <a:rPr lang="en-US" noProof="0" smtClean="0"/>
              <a:t>‹#›</a:t>
            </a:fld>
            <a:endParaRPr lang="en-US" noProof="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8" name="Group 7">
            <a:extLst>
              <a:ext uri="{FF2B5EF4-FFF2-40B4-BE49-F238E27FC236}">
                <a16:creationId xmlns:a16="http://schemas.microsoft.com/office/drawing/2014/main" id="{348B90EB-C2A3-E16C-E21F-6E26330BF5EC}"/>
              </a:ext>
            </a:extLst>
          </p:cNvPr>
          <p:cNvGrpSpPr/>
          <p:nvPr userDrawn="1"/>
        </p:nvGrpSpPr>
        <p:grpSpPr bwMode="ltGray">
          <a:xfrm rot="5400000">
            <a:off x="7251814" y="1766245"/>
            <a:ext cx="4959501" cy="5224009"/>
            <a:chOff x="7232499" y="-159283"/>
            <a:chExt cx="4959501" cy="5224009"/>
          </a:xfrm>
          <a:solidFill>
            <a:srgbClr val="76280B">
              <a:alpha val="60000"/>
            </a:srgbClr>
          </a:solidFill>
        </p:grpSpPr>
        <p:pic>
          <p:nvPicPr>
            <p:cNvPr id="9" name="Graphic 8" descr="Single gear">
              <a:extLst>
                <a:ext uri="{FF2B5EF4-FFF2-40B4-BE49-F238E27FC236}">
                  <a16:creationId xmlns:a16="http://schemas.microsoft.com/office/drawing/2014/main" id="{B0E2CCF6-2B4E-A864-22B9-AAE4B43A9067}"/>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10" name="Graphic 9" descr="Single gear">
              <a:extLst>
                <a:ext uri="{FF2B5EF4-FFF2-40B4-BE49-F238E27FC236}">
                  <a16:creationId xmlns:a16="http://schemas.microsoft.com/office/drawing/2014/main" id="{679B7F82-0087-B6D0-D69D-1A85C8D9192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11" name="Graphic 10" descr="Single gear">
              <a:extLst>
                <a:ext uri="{FF2B5EF4-FFF2-40B4-BE49-F238E27FC236}">
                  <a16:creationId xmlns:a16="http://schemas.microsoft.com/office/drawing/2014/main" id="{6E68477D-EB99-9E81-2B81-8BADF46D4A4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184726"/>
              <a:ext cx="2880000" cy="2880000"/>
            </a:xfrm>
            <a:prstGeom prst="rect">
              <a:avLst/>
            </a:prstGeom>
          </p:spPr>
        </p:pic>
        <p:pic>
          <p:nvPicPr>
            <p:cNvPr id="12" name="Graphic 11" descr="Single gear">
              <a:extLst>
                <a:ext uri="{FF2B5EF4-FFF2-40B4-BE49-F238E27FC236}">
                  <a16:creationId xmlns:a16="http://schemas.microsoft.com/office/drawing/2014/main" id="{E68B32DE-FC12-9890-E842-B4DF4D6242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spTree>
    <p:extLst>
      <p:ext uri="{BB962C8B-B14F-4D97-AF65-F5344CB8AC3E}">
        <p14:creationId xmlns:p14="http://schemas.microsoft.com/office/powerpoint/2010/main" val="2141591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616D6166-2B42-4F11-BAA6-8ABAE1BE810C}" type="datetimeFigureOut">
              <a:rPr lang="en-US" noProof="0" smtClean="0"/>
              <a:t>8/22/2023</a:t>
            </a:fld>
            <a:endParaRPr lang="en-US" noProof="0"/>
          </a:p>
        </p:txBody>
      </p:sp>
      <p:sp>
        <p:nvSpPr>
          <p:cNvPr id="6" name="Footer Placeholder 5"/>
          <p:cNvSpPr>
            <a:spLocks noGrp="1"/>
          </p:cNvSpPr>
          <p:nvPr>
            <p:ph type="ftr" sz="quarter" idx="11"/>
          </p:nvPr>
        </p:nvSpPr>
        <p:spPr>
          <a:xfrm>
            <a:off x="1447382" y="318640"/>
            <a:ext cx="5541004" cy="320931"/>
          </a:xfrm>
        </p:spPr>
        <p:txBody>
          <a:bodyPr/>
          <a:lstStyle/>
          <a:p>
            <a:r>
              <a:rPr lang="en-US" noProof="0"/>
              <a:t>Add a footer</a:t>
            </a:r>
          </a:p>
        </p:txBody>
      </p:sp>
      <p:sp>
        <p:nvSpPr>
          <p:cNvPr id="7" name="Slide Number Placeholder 6"/>
          <p:cNvSpPr>
            <a:spLocks noGrp="1"/>
          </p:cNvSpPr>
          <p:nvPr>
            <p:ph type="sldNum" sz="quarter" idx="12"/>
          </p:nvPr>
        </p:nvSpPr>
        <p:spPr/>
        <p:txBody>
          <a:bodyPr/>
          <a:lstStyle/>
          <a:p>
            <a:fld id="{9E3FA76C-C565-46B6-8652-D75785E2521F}" type="slidenum">
              <a:rPr lang="en-US" noProof="0" smtClean="0"/>
              <a:t>‹#›</a:t>
            </a:fld>
            <a:endParaRPr lang="en-US" noProof="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9" name="Group 8">
            <a:extLst>
              <a:ext uri="{FF2B5EF4-FFF2-40B4-BE49-F238E27FC236}">
                <a16:creationId xmlns:a16="http://schemas.microsoft.com/office/drawing/2014/main" id="{0BA6FE38-4F3B-600C-954F-5B32D4823B0F}"/>
              </a:ext>
            </a:extLst>
          </p:cNvPr>
          <p:cNvGrpSpPr/>
          <p:nvPr userDrawn="1"/>
        </p:nvGrpSpPr>
        <p:grpSpPr bwMode="ltGray">
          <a:xfrm rot="5400000">
            <a:off x="7251814" y="1766245"/>
            <a:ext cx="4959501" cy="5224009"/>
            <a:chOff x="7232499" y="-159283"/>
            <a:chExt cx="4959501" cy="5224009"/>
          </a:xfrm>
          <a:solidFill>
            <a:srgbClr val="76280B">
              <a:alpha val="60000"/>
            </a:srgbClr>
          </a:solidFill>
        </p:grpSpPr>
        <p:pic>
          <p:nvPicPr>
            <p:cNvPr id="10" name="Graphic 9" descr="Single gear">
              <a:extLst>
                <a:ext uri="{FF2B5EF4-FFF2-40B4-BE49-F238E27FC236}">
                  <a16:creationId xmlns:a16="http://schemas.microsoft.com/office/drawing/2014/main" id="{C26136D8-59FA-8064-6627-47368D599AF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11" name="Graphic 10" descr="Single gear">
              <a:extLst>
                <a:ext uri="{FF2B5EF4-FFF2-40B4-BE49-F238E27FC236}">
                  <a16:creationId xmlns:a16="http://schemas.microsoft.com/office/drawing/2014/main" id="{E8B3B4B8-BA14-AA8F-DCF0-FE486CE931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12" name="Graphic 11" descr="Single gear">
              <a:extLst>
                <a:ext uri="{FF2B5EF4-FFF2-40B4-BE49-F238E27FC236}">
                  <a16:creationId xmlns:a16="http://schemas.microsoft.com/office/drawing/2014/main" id="{D0EC7690-8D0A-B544-0B05-06C24C3987C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184726"/>
              <a:ext cx="2880000" cy="2880000"/>
            </a:xfrm>
            <a:prstGeom prst="rect">
              <a:avLst/>
            </a:prstGeom>
          </p:spPr>
        </p:pic>
        <p:pic>
          <p:nvPicPr>
            <p:cNvPr id="13" name="Graphic 12" descr="Single gear">
              <a:extLst>
                <a:ext uri="{FF2B5EF4-FFF2-40B4-BE49-F238E27FC236}">
                  <a16:creationId xmlns:a16="http://schemas.microsoft.com/office/drawing/2014/main" id="{9A6D5E6D-BEFF-2796-6C25-6AF9561305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spTree>
    <p:extLst>
      <p:ext uri="{BB962C8B-B14F-4D97-AF65-F5344CB8AC3E}">
        <p14:creationId xmlns:p14="http://schemas.microsoft.com/office/powerpoint/2010/main" val="739079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9">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616D6166-2B42-4F11-BAA6-8ABAE1BE810C}" type="datetimeFigureOut">
              <a:rPr lang="en-US" noProof="0" smtClean="0"/>
              <a:t>8/22/2023</a:t>
            </a:fld>
            <a:endParaRPr lang="en-US" noProof="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noProof="0"/>
              <a:t>Add a footer</a:t>
            </a: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9E3FA76C-C565-46B6-8652-D75785E2521F}" type="slidenum">
              <a:rPr lang="en-US" noProof="0" smtClean="0"/>
              <a:t>‹#›</a:t>
            </a:fld>
            <a:endParaRPr lang="en-US" noProof="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603547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662" r:id="rId14"/>
    <p:sldLayoutId id="2147483680" r:id="rId15"/>
    <p:sldLayoutId id="2147483681" r:id="rId16"/>
    <p:sldLayoutId id="2147483670" r:id="rId17"/>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hyperlink" Target="https://mapmass.com/mod/page/view.php?id=3483&amp;forceview=1"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www.mass.gov/how-to/submit-a-drug-incident-report-dir"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mass.gov/info-details/medication-administration-program-map-recent-new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hyperlink" Target="https://www.mass.gov/doc/map-policy-on-transcription-training-and-testing-pdf/download"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mass.gov/doc/valid-health-care-provider-orders-prescriber-signature-pdf/download"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hyperlink" Target="https://www.mass.gov/info-details/medication-administration-program-map-recent-news#3-28-2023-"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41.svg"/><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2.xml.rels><?xml version="1.0" encoding="UTF-8" standalone="yes"?>
<Relationships xmlns="http://schemas.openxmlformats.org/package/2006/relationships"><Relationship Id="rId3" Type="http://schemas.openxmlformats.org/officeDocument/2006/relationships/hyperlink" Target="https://www.hdmaster.com/testing/othertesting/massachusetts_cma/forms/2023%20Guidelines%20for%20Virtual%20MAP%20cert%20testing%20-%20website.pdf"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urldefense.com/v3/__https:/r20.rs6.net/tn.jsp?f=001xAp0TBOlOSq4Q_SMRJWNjhNV-dnr7KAjdcfTG7PvZ4FU6evY9COxxSaDesKYa8WNbPYDySfGV4m2N9LR4Db3ZlU1kK2UMCub96Kp-LrfaU39IKysaoQhGuzC1OxA8HWiOsMwYI5X91bUHNC-rh6aw0fc7HrG78ULnMY02KveJMgEj2KtfjEt8r7AD3_kGVED&amp;c=BTL3A6wLRj7l_UogMGv8K4WUdbR6babNiA9yVUVekJlNIDESbb-gIg==&amp;ch=7jY_pDtfX9rPyVLIQQMdU8fmLWZWLICCp0Bp2GyC_hPtE_xbEZHBZg==__;!!CPANwP4y!X_onRbWviHUgyFhF0Iu7ixwKcvF8fFpb803fo82T4-kK7cLS3in2jgM-uvohYuim0uS29vGqkKtvk0T4VSpEZpmsbasQtA$"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hyperlink" Target="https://urldefense.com/v3/__https:/r20.rs6.net/tn.jsp?f=001xAp0TBOlOSq4Q_SMRJWNjhNV-dnr7KAjdcfTG7PvZ4FU6evY9COxxSaDesKYa8WNiERC0C8Nq2EkF3Y0eLwnpOK1PM1EAiZ7yZejnvQLlHZL9jt5fYhnZE6jdfI8QIQZve3MGyyzA25EaaegKTkxsRCaD8OXg4efGmiXI_OffthIEXUlRFzcHnt72zwNzIy7xCYpagjkxl0=&amp;c=BTL3A6wLRj7l_UogMGv8K4WUdbR6babNiA9yVUVekJlNIDESbb-gIg==&amp;ch=7jY_pDtfX9rPyVLIQQMdU8fmLWZWLICCp0Bp2GyC_hPtE_xbEZHBZg==__;!!CPANwP4y!X_onRbWviHUgyFhF0Iu7ixwKcvF8fFpb803fo82T4-kK7cLS3in2jgM-uvohYuim0uS29vGqkKtvk0T4VSpEZpnnRZI0vA$"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hyperlink" Target="https://mapmass.com/mod/page/view.php?id=3473"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9.xml"/><Relationship Id="rId1" Type="http://schemas.openxmlformats.org/officeDocument/2006/relationships/slideLayout" Target="../slideLayouts/slideLayout4.xml"/><Relationship Id="rId4" Type="http://schemas.openxmlformats.org/officeDocument/2006/relationships/image" Target="../media/image61.jpeg"/></Relationships>
</file>

<file path=ppt/slides/_rels/slide6.xml.rels><?xml version="1.0" encoding="UTF-8" standalone="yes"?>
<Relationships xmlns="http://schemas.openxmlformats.org/package/2006/relationships"><Relationship Id="rId3" Type="http://schemas.openxmlformats.org/officeDocument/2006/relationships/hyperlink" Target="https://www.cdc.gov/coronavirus/2019-ncov/your-health/end-of-phe.html#:~:text=May%2011%2C%202023%2C%20marks%20the,public%20health%20data%20will%20expire"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s://www.mass.gov/news/healey-driscoll-administration-announces-end-of-covid-19-public-health-emergency-in-massachusett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mass.gov/doc/prepackaged-medication-administration-by-non-map-certified-staff-in-registered-community-programs-pdf/download"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a:bodyPr>
          <a:lstStyle/>
          <a:p>
            <a:r>
              <a:rPr lang="en-US" sz="4400" dirty="0"/>
              <a:t>Summer 2023</a:t>
            </a:r>
          </a:p>
        </p:txBody>
      </p:sp>
      <p:sp>
        <p:nvSpPr>
          <p:cNvPr id="2" name="Text Placeholder 1">
            <a:extLst>
              <a:ext uri="{FF2B5EF4-FFF2-40B4-BE49-F238E27FC236}">
                <a16:creationId xmlns:a16="http://schemas.microsoft.com/office/drawing/2014/main" id="{1F2A5814-BC40-4A37-9064-C44C73C883EF}"/>
              </a:ext>
            </a:extLst>
          </p:cNvPr>
          <p:cNvSpPr>
            <a:spLocks noGrp="1"/>
          </p:cNvSpPr>
          <p:nvPr>
            <p:ph type="body" sz="quarter" idx="13"/>
          </p:nvPr>
        </p:nvSpPr>
        <p:spPr/>
        <p:txBody>
          <a:bodyPr/>
          <a:lstStyle/>
          <a:p>
            <a:pPr>
              <a:lnSpc>
                <a:spcPct val="100000"/>
              </a:lnSpc>
            </a:pPr>
            <a:r>
              <a:rPr lang="en-US" dirty="0"/>
              <a:t>MAP Trainer Webinar</a:t>
            </a:r>
          </a:p>
        </p:txBody>
      </p:sp>
    </p:spTree>
    <p:extLst>
      <p:ext uri="{BB962C8B-B14F-4D97-AF65-F5344CB8AC3E}">
        <p14:creationId xmlns:p14="http://schemas.microsoft.com/office/powerpoint/2010/main" val="2394598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C418BF-E828-B0F7-3B0C-41355EEFFFDA}"/>
              </a:ext>
            </a:extLst>
          </p:cNvPr>
          <p:cNvPicPr>
            <a:picLocks noChangeAspect="1"/>
          </p:cNvPicPr>
          <p:nvPr/>
        </p:nvPicPr>
        <p:blipFill rotWithShape="1">
          <a:blip r:embed="rId3"/>
          <a:srcRect b="3447"/>
          <a:stretch/>
        </p:blipFill>
        <p:spPr>
          <a:xfrm>
            <a:off x="20" y="10"/>
            <a:ext cx="12191980" cy="6121333"/>
          </a:xfrm>
          <a:prstGeom prst="rect">
            <a:avLst/>
          </a:prstGeom>
        </p:spPr>
      </p:pic>
      <p:sp>
        <p:nvSpPr>
          <p:cNvPr id="4" name="Down Arrow 3">
            <a:extLst>
              <a:ext uri="{FF2B5EF4-FFF2-40B4-BE49-F238E27FC236}">
                <a16:creationId xmlns:a16="http://schemas.microsoft.com/office/drawing/2014/main" id="{ECE1A830-428B-771A-FF48-664F3AF33968}"/>
              </a:ext>
            </a:extLst>
          </p:cNvPr>
          <p:cNvSpPr/>
          <p:nvPr/>
        </p:nvSpPr>
        <p:spPr>
          <a:xfrm>
            <a:off x="9271590" y="417574"/>
            <a:ext cx="484632" cy="978408"/>
          </a:xfrm>
          <a:prstGeom prst="downArrow">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1533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79DF0B-F197-A52B-FE54-82D1234C8E25}"/>
              </a:ext>
            </a:extLst>
          </p:cNvPr>
          <p:cNvPicPr>
            <a:picLocks noChangeAspect="1"/>
          </p:cNvPicPr>
          <p:nvPr/>
        </p:nvPicPr>
        <p:blipFill rotWithShape="1">
          <a:blip r:embed="rId3"/>
          <a:srcRect t="3446"/>
          <a:stretch/>
        </p:blipFill>
        <p:spPr>
          <a:xfrm>
            <a:off x="20" y="10"/>
            <a:ext cx="12191980" cy="6121333"/>
          </a:xfrm>
          <a:prstGeom prst="rect">
            <a:avLst/>
          </a:prstGeom>
        </p:spPr>
      </p:pic>
      <p:sp>
        <p:nvSpPr>
          <p:cNvPr id="4" name="Left Arrow 3">
            <a:extLst>
              <a:ext uri="{FF2B5EF4-FFF2-40B4-BE49-F238E27FC236}">
                <a16:creationId xmlns:a16="http://schemas.microsoft.com/office/drawing/2014/main" id="{341018A2-1AEC-0156-3140-9E623E3A1D65}"/>
              </a:ext>
            </a:extLst>
          </p:cNvPr>
          <p:cNvSpPr/>
          <p:nvPr/>
        </p:nvSpPr>
        <p:spPr>
          <a:xfrm>
            <a:off x="2360428" y="5636711"/>
            <a:ext cx="978408"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7387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1" name="Rectangle 56">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58">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D29087CD-12AD-4C05-BC11-EF707711B315}"/>
              </a:ext>
            </a:extLst>
          </p:cNvPr>
          <p:cNvSpPr>
            <a:spLocks noGrp="1"/>
          </p:cNvSpPr>
          <p:nvPr>
            <p:ph type="title"/>
          </p:nvPr>
        </p:nvSpPr>
        <p:spPr>
          <a:xfrm>
            <a:off x="1451580" y="804520"/>
            <a:ext cx="4176511" cy="1049235"/>
          </a:xfrm>
        </p:spPr>
        <p:txBody>
          <a:bodyPr vert="horz" lIns="91440" tIns="45720" rIns="91440" bIns="45720" rtlCol="0">
            <a:normAutofit/>
          </a:bodyPr>
          <a:lstStyle/>
          <a:p>
            <a:r>
              <a:rPr lang="en-US" dirty="0"/>
              <a:t> Rescue Inhalers and Epi-pens</a:t>
            </a:r>
          </a:p>
        </p:txBody>
      </p:sp>
      <p:sp>
        <p:nvSpPr>
          <p:cNvPr id="83" name="Rectangle 60">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1" name="Content Placeholder 40">
            <a:extLst>
              <a:ext uri="{FF2B5EF4-FFF2-40B4-BE49-F238E27FC236}">
                <a16:creationId xmlns:a16="http://schemas.microsoft.com/office/drawing/2014/main" id="{A42A6DC1-363C-4CAD-6C34-B2CC0BF1C974}"/>
              </a:ext>
            </a:extLst>
          </p:cNvPr>
          <p:cNvSpPr>
            <a:spLocks noGrp="1"/>
          </p:cNvSpPr>
          <p:nvPr>
            <p:ph idx="1"/>
          </p:nvPr>
        </p:nvSpPr>
        <p:spPr>
          <a:xfrm>
            <a:off x="1451581" y="2015732"/>
            <a:ext cx="4172212" cy="3450613"/>
          </a:xfrm>
        </p:spPr>
        <p:txBody>
          <a:bodyPr>
            <a:normAutofit/>
          </a:bodyPr>
          <a:lstStyle/>
          <a:p>
            <a:r>
              <a:rPr lang="en-US" dirty="0"/>
              <a:t>DPH regulations promulgated for administration by non-MAP Certified staff</a:t>
            </a:r>
          </a:p>
          <a:p>
            <a:r>
              <a:rPr lang="en-US" dirty="0"/>
              <a:t>Training and other conditions must be met</a:t>
            </a:r>
          </a:p>
          <a:p>
            <a:r>
              <a:rPr lang="en-US" dirty="0"/>
              <a:t>MAP State Agencies have distributed guidance for MAP Registered Programs</a:t>
            </a:r>
          </a:p>
        </p:txBody>
      </p:sp>
      <p:pic>
        <p:nvPicPr>
          <p:cNvPr id="84" name="Picture 62">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5" name="Straight Connector 64">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61D55EC-B0B4-3AEB-B07E-2E301D00AE34}"/>
              </a:ext>
            </a:extLst>
          </p:cNvPr>
          <p:cNvSpPr txBox="1"/>
          <p:nvPr/>
        </p:nvSpPr>
        <p:spPr>
          <a:xfrm>
            <a:off x="1393854" y="2466005"/>
            <a:ext cx="4172212" cy="3450613"/>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defTabSz="914400">
              <a:lnSpc>
                <a:spcPct val="120000"/>
              </a:lnSpc>
              <a:spcAft>
                <a:spcPts val="600"/>
              </a:spcAft>
              <a:buClr>
                <a:schemeClr val="accent1"/>
              </a:buClr>
              <a:buSzPct val="100000"/>
              <a:buFont typeface="Arial" panose="020B0604020202020204" pitchFamily="34" charset="0"/>
              <a:buChar char="•"/>
            </a:pPr>
            <a:endParaRPr lang="en-US" dirty="0"/>
          </a:p>
          <a:p>
            <a:pPr indent="-228600" defTabSz="914400">
              <a:lnSpc>
                <a:spcPct val="120000"/>
              </a:lnSpc>
              <a:spcAft>
                <a:spcPts val="600"/>
              </a:spcAft>
              <a:buClr>
                <a:schemeClr val="accent1"/>
              </a:buClr>
              <a:buSzPct val="100000"/>
              <a:buFont typeface="Arial" panose="020B0604020202020204" pitchFamily="34" charset="0"/>
              <a:buChar char="•"/>
            </a:pPr>
            <a:endParaRPr lang="en-US"/>
          </a:p>
        </p:txBody>
      </p:sp>
      <p:pic>
        <p:nvPicPr>
          <p:cNvPr id="7" name="Picture 7">
            <a:extLst>
              <a:ext uri="{FF2B5EF4-FFF2-40B4-BE49-F238E27FC236}">
                <a16:creationId xmlns:a16="http://schemas.microsoft.com/office/drawing/2014/main" id="{8FFC4352-F724-202C-01A7-321B5BA31A6C}"/>
              </a:ext>
            </a:extLst>
          </p:cNvPr>
          <p:cNvPicPr>
            <a:picLocks noChangeAspect="1"/>
          </p:cNvPicPr>
          <p:nvPr/>
        </p:nvPicPr>
        <p:blipFill>
          <a:blip r:embed="rId4"/>
          <a:stretch>
            <a:fillRect/>
          </a:stretch>
        </p:blipFill>
        <p:spPr>
          <a:xfrm>
            <a:off x="6740444" y="-2599"/>
            <a:ext cx="3171922" cy="6704308"/>
          </a:xfrm>
          <a:prstGeom prst="rect">
            <a:avLst/>
          </a:prstGeom>
        </p:spPr>
      </p:pic>
    </p:spTree>
    <p:extLst>
      <p:ext uri="{BB962C8B-B14F-4D97-AF65-F5344CB8AC3E}">
        <p14:creationId xmlns:p14="http://schemas.microsoft.com/office/powerpoint/2010/main" val="1850456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B37339-203A-D6C1-5E15-43A49EF77C11}"/>
              </a:ext>
            </a:extLst>
          </p:cNvPr>
          <p:cNvSpPr>
            <a:spLocks noGrp="1"/>
          </p:cNvSpPr>
          <p:nvPr>
            <p:ph type="body" idx="1"/>
          </p:nvPr>
        </p:nvSpPr>
        <p:spPr>
          <a:xfrm>
            <a:off x="1447191" y="1719367"/>
            <a:ext cx="4645152" cy="801943"/>
          </a:xfrm>
        </p:spPr>
        <p:txBody>
          <a:bodyPr/>
          <a:lstStyle/>
          <a:p>
            <a:r>
              <a:rPr lang="en-US" dirty="0"/>
              <a:t>Resource Packet</a:t>
            </a:r>
          </a:p>
        </p:txBody>
      </p:sp>
      <p:sp>
        <p:nvSpPr>
          <p:cNvPr id="4" name="Content Placeholder 3">
            <a:extLst>
              <a:ext uri="{FF2B5EF4-FFF2-40B4-BE49-F238E27FC236}">
                <a16:creationId xmlns:a16="http://schemas.microsoft.com/office/drawing/2014/main" id="{99EEB9BD-3FFF-413F-32E6-398DFE8B8C05}"/>
              </a:ext>
            </a:extLst>
          </p:cNvPr>
          <p:cNvSpPr>
            <a:spLocks noGrp="1"/>
          </p:cNvSpPr>
          <p:nvPr>
            <p:ph sz="half" idx="2"/>
          </p:nvPr>
        </p:nvSpPr>
        <p:spPr>
          <a:xfrm>
            <a:off x="1493373" y="2524087"/>
            <a:ext cx="4645152" cy="2644457"/>
          </a:xfrm>
        </p:spPr>
        <p:txBody>
          <a:bodyPr vert="horz" lIns="91440" tIns="45720" rIns="91440" bIns="45720" rtlCol="0" anchor="t">
            <a:normAutofit/>
          </a:bodyPr>
          <a:lstStyle/>
          <a:p>
            <a:pPr marL="342900" indent="-342900"/>
            <a:r>
              <a:rPr lang="en-US" dirty="0"/>
              <a:t>No cost</a:t>
            </a:r>
          </a:p>
          <a:p>
            <a:pPr marL="342900" indent="-342900"/>
            <a:r>
              <a:rPr lang="en-US" dirty="0"/>
              <a:t>Transcription Workbook One added</a:t>
            </a:r>
          </a:p>
        </p:txBody>
      </p:sp>
      <p:sp>
        <p:nvSpPr>
          <p:cNvPr id="5" name="Text Placeholder 4">
            <a:extLst>
              <a:ext uri="{FF2B5EF4-FFF2-40B4-BE49-F238E27FC236}">
                <a16:creationId xmlns:a16="http://schemas.microsoft.com/office/drawing/2014/main" id="{5F91A05A-464F-BABA-8BB7-9ED2948391DD}"/>
              </a:ext>
            </a:extLst>
          </p:cNvPr>
          <p:cNvSpPr>
            <a:spLocks noGrp="1"/>
          </p:cNvSpPr>
          <p:nvPr>
            <p:ph type="body" sz="quarter" idx="3"/>
          </p:nvPr>
        </p:nvSpPr>
        <p:spPr>
          <a:xfrm>
            <a:off x="6412362" y="1711276"/>
            <a:ext cx="4645152" cy="802237"/>
          </a:xfrm>
        </p:spPr>
        <p:txBody>
          <a:bodyPr/>
          <a:lstStyle/>
          <a:p>
            <a:r>
              <a:rPr lang="en-US" dirty="0"/>
              <a:t>Test Packet</a:t>
            </a:r>
          </a:p>
        </p:txBody>
      </p:sp>
      <p:sp>
        <p:nvSpPr>
          <p:cNvPr id="6" name="Content Placeholder 5">
            <a:extLst>
              <a:ext uri="{FF2B5EF4-FFF2-40B4-BE49-F238E27FC236}">
                <a16:creationId xmlns:a16="http://schemas.microsoft.com/office/drawing/2014/main" id="{0B0BCC44-DAD3-3EAB-A61C-A0EF667E7984}"/>
              </a:ext>
            </a:extLst>
          </p:cNvPr>
          <p:cNvSpPr>
            <a:spLocks noGrp="1"/>
          </p:cNvSpPr>
          <p:nvPr>
            <p:ph sz="quarter" idx="4"/>
          </p:nvPr>
        </p:nvSpPr>
        <p:spPr>
          <a:xfrm>
            <a:off x="6412362" y="2521309"/>
            <a:ext cx="4645152" cy="2637371"/>
          </a:xfrm>
        </p:spPr>
        <p:txBody>
          <a:bodyPr vert="horz" lIns="91440" tIns="45720" rIns="91440" bIns="45720" rtlCol="0" anchor="t">
            <a:normAutofit/>
          </a:bodyPr>
          <a:lstStyle/>
          <a:p>
            <a:pPr marL="342900" indent="-342900"/>
            <a:r>
              <a:rPr lang="en-US" dirty="0"/>
              <a:t>Cost Increase</a:t>
            </a:r>
            <a:endParaRPr lang="en-US"/>
          </a:p>
        </p:txBody>
      </p:sp>
      <p:sp>
        <p:nvSpPr>
          <p:cNvPr id="7" name="TextBox 6">
            <a:extLst>
              <a:ext uri="{FF2B5EF4-FFF2-40B4-BE49-F238E27FC236}">
                <a16:creationId xmlns:a16="http://schemas.microsoft.com/office/drawing/2014/main" id="{A16C2C56-E937-8C97-F121-32D378F42C2C}"/>
              </a:ext>
            </a:extLst>
          </p:cNvPr>
          <p:cNvSpPr txBox="1"/>
          <p:nvPr/>
        </p:nvSpPr>
        <p:spPr>
          <a:xfrm>
            <a:off x="2480080" y="5226511"/>
            <a:ext cx="7246306"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ea typeface="+mn-lt"/>
                <a:cs typeface="+mn-lt"/>
                <a:hlinkClick r:id="rId3"/>
              </a:rPr>
              <a:t>https://mapmass.com/mod/page/view.php?id=3483&amp;forceview=1</a:t>
            </a:r>
            <a:endParaRPr lang="en-US" sz="2000">
              <a:ea typeface="+mn-lt"/>
              <a:cs typeface="+mn-lt"/>
            </a:endParaRPr>
          </a:p>
          <a:p>
            <a:endParaRPr lang="en-US" dirty="0"/>
          </a:p>
        </p:txBody>
      </p:sp>
      <p:sp>
        <p:nvSpPr>
          <p:cNvPr id="9" name="Title 8">
            <a:extLst>
              <a:ext uri="{FF2B5EF4-FFF2-40B4-BE49-F238E27FC236}">
                <a16:creationId xmlns:a16="http://schemas.microsoft.com/office/drawing/2014/main" id="{4F37CF20-6FA2-0206-3D2D-4DE56DAC611B}"/>
              </a:ext>
            </a:extLst>
          </p:cNvPr>
          <p:cNvSpPr>
            <a:spLocks noGrp="1"/>
          </p:cNvSpPr>
          <p:nvPr>
            <p:ph type="title"/>
          </p:nvPr>
        </p:nvSpPr>
        <p:spPr/>
        <p:txBody>
          <a:bodyPr/>
          <a:lstStyle/>
          <a:p>
            <a:r>
              <a:rPr lang="en-US" dirty="0"/>
              <a:t>Map packets</a:t>
            </a:r>
          </a:p>
        </p:txBody>
      </p:sp>
    </p:spTree>
    <p:extLst>
      <p:ext uri="{BB962C8B-B14F-4D97-AF65-F5344CB8AC3E}">
        <p14:creationId xmlns:p14="http://schemas.microsoft.com/office/powerpoint/2010/main" val="2663295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B37339-203A-D6C1-5E15-43A49EF77C11}"/>
              </a:ext>
            </a:extLst>
          </p:cNvPr>
          <p:cNvSpPr>
            <a:spLocks noGrp="1"/>
          </p:cNvSpPr>
          <p:nvPr>
            <p:ph type="body" idx="1"/>
          </p:nvPr>
        </p:nvSpPr>
        <p:spPr>
          <a:xfrm>
            <a:off x="1447191" y="1719367"/>
            <a:ext cx="4645152" cy="801943"/>
          </a:xfrm>
        </p:spPr>
        <p:txBody>
          <a:bodyPr/>
          <a:lstStyle/>
          <a:p>
            <a:r>
              <a:rPr lang="en-US" dirty="0"/>
              <a:t>Resource Packets</a:t>
            </a:r>
          </a:p>
        </p:txBody>
      </p:sp>
      <p:sp>
        <p:nvSpPr>
          <p:cNvPr id="4" name="Content Placeholder 3">
            <a:extLst>
              <a:ext uri="{FF2B5EF4-FFF2-40B4-BE49-F238E27FC236}">
                <a16:creationId xmlns:a16="http://schemas.microsoft.com/office/drawing/2014/main" id="{99EEB9BD-3FFF-413F-32E6-398DFE8B8C05}"/>
              </a:ext>
            </a:extLst>
          </p:cNvPr>
          <p:cNvSpPr>
            <a:spLocks noGrp="1"/>
          </p:cNvSpPr>
          <p:nvPr>
            <p:ph sz="half" idx="2"/>
          </p:nvPr>
        </p:nvSpPr>
        <p:spPr>
          <a:xfrm>
            <a:off x="1493373" y="2512542"/>
            <a:ext cx="4333425" cy="3648911"/>
          </a:xfrm>
        </p:spPr>
        <p:txBody>
          <a:bodyPr vert="horz" lIns="91440" tIns="45720" rIns="91440" bIns="45720" rtlCol="0" anchor="t">
            <a:normAutofit fontScale="92500" lnSpcReduction="10000"/>
          </a:bodyPr>
          <a:lstStyle/>
          <a:p>
            <a:pPr marL="342900" indent="-342900"/>
            <a:r>
              <a:rPr lang="en-US" dirty="0"/>
              <a:t>Each student must be provided with a packet</a:t>
            </a:r>
          </a:p>
          <a:p>
            <a:pPr marL="342900" indent="-342900"/>
            <a:r>
              <a:rPr lang="en-US" dirty="0"/>
              <a:t>Can be ordered from CDDER or assembled by Trainer</a:t>
            </a:r>
          </a:p>
          <a:p>
            <a:pPr marL="342900" indent="-342900"/>
            <a:r>
              <a:rPr lang="en-US" dirty="0"/>
              <a:t>Contain Transcription Workbook One, Medication Book, Countable Controlled Substance Book, 2 blister packs of different "medications," 2 med cups, and a list of medication administration scenarios</a:t>
            </a:r>
          </a:p>
          <a:p>
            <a:pPr marL="342900" indent="-342900"/>
            <a:endParaRPr lang="en-US" dirty="0"/>
          </a:p>
          <a:p>
            <a:pPr marL="342900" indent="-342900"/>
            <a:endParaRPr lang="en-US" dirty="0"/>
          </a:p>
        </p:txBody>
      </p:sp>
      <p:sp>
        <p:nvSpPr>
          <p:cNvPr id="9" name="Title 8">
            <a:extLst>
              <a:ext uri="{FF2B5EF4-FFF2-40B4-BE49-F238E27FC236}">
                <a16:creationId xmlns:a16="http://schemas.microsoft.com/office/drawing/2014/main" id="{4F37CF20-6FA2-0206-3D2D-4DE56DAC611B}"/>
              </a:ext>
            </a:extLst>
          </p:cNvPr>
          <p:cNvSpPr>
            <a:spLocks noGrp="1"/>
          </p:cNvSpPr>
          <p:nvPr>
            <p:ph type="title"/>
          </p:nvPr>
        </p:nvSpPr>
        <p:spPr/>
        <p:txBody>
          <a:bodyPr/>
          <a:lstStyle/>
          <a:p>
            <a:r>
              <a:rPr lang="en-US" dirty="0"/>
              <a:t>Map packets</a:t>
            </a:r>
          </a:p>
        </p:txBody>
      </p:sp>
      <p:pic>
        <p:nvPicPr>
          <p:cNvPr id="2" name="Picture 4">
            <a:extLst>
              <a:ext uri="{FF2B5EF4-FFF2-40B4-BE49-F238E27FC236}">
                <a16:creationId xmlns:a16="http://schemas.microsoft.com/office/drawing/2014/main" id="{6B4099C1-7308-9867-810E-46B9F911EE15}"/>
              </a:ext>
            </a:extLst>
          </p:cNvPr>
          <p:cNvPicPr>
            <a:picLocks noChangeAspect="1"/>
          </p:cNvPicPr>
          <p:nvPr/>
        </p:nvPicPr>
        <p:blipFill>
          <a:blip r:embed="rId3"/>
          <a:stretch>
            <a:fillRect/>
          </a:stretch>
        </p:blipFill>
        <p:spPr>
          <a:xfrm>
            <a:off x="5890491" y="2123209"/>
            <a:ext cx="5629563" cy="4216400"/>
          </a:xfrm>
          <a:prstGeom prst="rect">
            <a:avLst/>
          </a:prstGeom>
        </p:spPr>
      </p:pic>
    </p:spTree>
    <p:extLst>
      <p:ext uri="{BB962C8B-B14F-4D97-AF65-F5344CB8AC3E}">
        <p14:creationId xmlns:p14="http://schemas.microsoft.com/office/powerpoint/2010/main" val="3928312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F91A05A-464F-BABA-8BB7-9ED2948391DD}"/>
              </a:ext>
            </a:extLst>
          </p:cNvPr>
          <p:cNvSpPr>
            <a:spLocks noGrp="1"/>
          </p:cNvSpPr>
          <p:nvPr>
            <p:ph type="body" sz="quarter" idx="3"/>
          </p:nvPr>
        </p:nvSpPr>
        <p:spPr>
          <a:xfrm>
            <a:off x="1447817" y="1711276"/>
            <a:ext cx="4645152" cy="802237"/>
          </a:xfrm>
        </p:spPr>
        <p:txBody>
          <a:bodyPr/>
          <a:lstStyle/>
          <a:p>
            <a:r>
              <a:rPr lang="en-US" dirty="0"/>
              <a:t>Test Packets</a:t>
            </a:r>
          </a:p>
        </p:txBody>
      </p:sp>
      <p:sp>
        <p:nvSpPr>
          <p:cNvPr id="6" name="Content Placeholder 5">
            <a:extLst>
              <a:ext uri="{FF2B5EF4-FFF2-40B4-BE49-F238E27FC236}">
                <a16:creationId xmlns:a16="http://schemas.microsoft.com/office/drawing/2014/main" id="{0B0BCC44-DAD3-3EAB-A61C-A0EF667E7984}"/>
              </a:ext>
            </a:extLst>
          </p:cNvPr>
          <p:cNvSpPr>
            <a:spLocks noGrp="1"/>
          </p:cNvSpPr>
          <p:nvPr>
            <p:ph sz="quarter" idx="4"/>
          </p:nvPr>
        </p:nvSpPr>
        <p:spPr>
          <a:xfrm>
            <a:off x="1447817" y="2521309"/>
            <a:ext cx="4645152" cy="3526371"/>
          </a:xfrm>
        </p:spPr>
        <p:txBody>
          <a:bodyPr vert="horz" lIns="91440" tIns="45720" rIns="91440" bIns="45720" rtlCol="0" anchor="t">
            <a:normAutofit lnSpcReduction="10000"/>
          </a:bodyPr>
          <a:lstStyle/>
          <a:p>
            <a:pPr marL="342900" indent="-342900"/>
            <a:r>
              <a:rPr lang="en-US" dirty="0"/>
              <a:t>Required for Medication Administration Test component</a:t>
            </a:r>
          </a:p>
          <a:p>
            <a:pPr marL="342900" indent="-342900"/>
            <a:r>
              <a:rPr lang="en-US" dirty="0"/>
              <a:t>Can be re-used multiple times</a:t>
            </a:r>
          </a:p>
          <a:p>
            <a:pPr marL="342900" indent="-342900"/>
            <a:r>
              <a:rPr lang="en-US" dirty="0"/>
              <a:t>Ordered through CDDER</a:t>
            </a:r>
          </a:p>
          <a:p>
            <a:pPr marL="342900" indent="-342900"/>
            <a:r>
              <a:rPr lang="en-US" dirty="0"/>
              <a:t>Contain a Medication Book, a Countable Controlled Substance Book, 6 blister packs of different "medications," 2 med cups and a list of medication administration scenarios</a:t>
            </a:r>
          </a:p>
        </p:txBody>
      </p:sp>
      <p:sp>
        <p:nvSpPr>
          <p:cNvPr id="9" name="Title 8">
            <a:extLst>
              <a:ext uri="{FF2B5EF4-FFF2-40B4-BE49-F238E27FC236}">
                <a16:creationId xmlns:a16="http://schemas.microsoft.com/office/drawing/2014/main" id="{4F37CF20-6FA2-0206-3D2D-4DE56DAC611B}"/>
              </a:ext>
            </a:extLst>
          </p:cNvPr>
          <p:cNvSpPr>
            <a:spLocks noGrp="1"/>
          </p:cNvSpPr>
          <p:nvPr>
            <p:ph type="title"/>
          </p:nvPr>
        </p:nvSpPr>
        <p:spPr/>
        <p:txBody>
          <a:bodyPr/>
          <a:lstStyle/>
          <a:p>
            <a:r>
              <a:rPr lang="en-US" dirty="0"/>
              <a:t>Map packets</a:t>
            </a:r>
          </a:p>
        </p:txBody>
      </p:sp>
    </p:spTree>
    <p:extLst>
      <p:ext uri="{BB962C8B-B14F-4D97-AF65-F5344CB8AC3E}">
        <p14:creationId xmlns:p14="http://schemas.microsoft.com/office/powerpoint/2010/main" val="1773117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83FBD409-8A3D-CF61-F043-C6870549C6B7}"/>
              </a:ext>
            </a:extLst>
          </p:cNvPr>
          <p:cNvSpPr>
            <a:spLocks noGrp="1"/>
          </p:cNvSpPr>
          <p:nvPr>
            <p:ph sz="half" idx="2"/>
          </p:nvPr>
        </p:nvSpPr>
        <p:spPr>
          <a:xfrm>
            <a:off x="1447191" y="1969906"/>
            <a:ext cx="9609697" cy="3498820"/>
          </a:xfrm>
        </p:spPr>
        <p:txBody>
          <a:bodyPr vert="horz" lIns="91440" tIns="45720" rIns="91440" bIns="45720" rtlCol="0" anchor="t">
            <a:normAutofit/>
          </a:bodyPr>
          <a:lstStyle/>
          <a:p>
            <a:r>
              <a:rPr lang="en-US" dirty="0"/>
              <a:t>Follow link to mass.gov:</a:t>
            </a:r>
          </a:p>
          <a:p>
            <a:pPr lvl="1"/>
            <a:r>
              <a:rPr lang="en-US" dirty="0">
                <a:ea typeface="+mn-lt"/>
                <a:cs typeface="+mn-lt"/>
                <a:hlinkClick r:id="rId3"/>
              </a:rPr>
              <a:t>https://www.mass.gov/how-to/submit-a-drug-incident-report-dir</a:t>
            </a:r>
            <a:endParaRPr lang="en-US" dirty="0">
              <a:ea typeface="+mn-lt"/>
              <a:cs typeface="+mn-lt"/>
            </a:endParaRPr>
          </a:p>
          <a:p>
            <a:pPr lvl="1"/>
            <a:endParaRPr lang="en-US" dirty="0"/>
          </a:p>
        </p:txBody>
      </p:sp>
      <p:pic>
        <p:nvPicPr>
          <p:cNvPr id="12" name="Picture 12">
            <a:extLst>
              <a:ext uri="{FF2B5EF4-FFF2-40B4-BE49-F238E27FC236}">
                <a16:creationId xmlns:a16="http://schemas.microsoft.com/office/drawing/2014/main" id="{C584130C-4483-4131-CE8A-9B95C91DC305}"/>
              </a:ext>
            </a:extLst>
          </p:cNvPr>
          <p:cNvPicPr>
            <a:picLocks noChangeAspect="1"/>
          </p:cNvPicPr>
          <p:nvPr/>
        </p:nvPicPr>
        <p:blipFill>
          <a:blip r:embed="rId4"/>
          <a:stretch>
            <a:fillRect/>
          </a:stretch>
        </p:blipFill>
        <p:spPr>
          <a:xfrm>
            <a:off x="2207491" y="2935682"/>
            <a:ext cx="5479472" cy="2949364"/>
          </a:xfrm>
          <a:prstGeom prst="rect">
            <a:avLst/>
          </a:prstGeom>
        </p:spPr>
      </p:pic>
      <p:sp>
        <p:nvSpPr>
          <p:cNvPr id="13" name="Arrow: Right 12">
            <a:extLst>
              <a:ext uri="{FF2B5EF4-FFF2-40B4-BE49-F238E27FC236}">
                <a16:creationId xmlns:a16="http://schemas.microsoft.com/office/drawing/2014/main" id="{1EE8EEAF-6A48-FFF4-B625-FB3D87308DA5}"/>
              </a:ext>
            </a:extLst>
          </p:cNvPr>
          <p:cNvSpPr/>
          <p:nvPr/>
        </p:nvSpPr>
        <p:spPr>
          <a:xfrm>
            <a:off x="1215159" y="4906817"/>
            <a:ext cx="900545" cy="51954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9E8A9A5-5B56-B849-246C-DA3C6ADAF005}"/>
              </a:ext>
            </a:extLst>
          </p:cNvPr>
          <p:cNvSpPr>
            <a:spLocks noGrp="1"/>
          </p:cNvSpPr>
          <p:nvPr>
            <p:ph type="title"/>
          </p:nvPr>
        </p:nvSpPr>
        <p:spPr/>
        <p:txBody>
          <a:bodyPr/>
          <a:lstStyle/>
          <a:p>
            <a:r>
              <a:rPr lang="en-US" dirty="0"/>
              <a:t>Submitting a drug incident report (</a:t>
            </a:r>
            <a:r>
              <a:rPr lang="en-US" dirty="0" err="1"/>
              <a:t>dir</a:t>
            </a:r>
            <a:r>
              <a:rPr lang="en-US" dirty="0"/>
              <a:t>)</a:t>
            </a:r>
          </a:p>
        </p:txBody>
      </p:sp>
    </p:spTree>
    <p:extLst>
      <p:ext uri="{BB962C8B-B14F-4D97-AF65-F5344CB8AC3E}">
        <p14:creationId xmlns:p14="http://schemas.microsoft.com/office/powerpoint/2010/main" val="2781602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83FBD409-8A3D-CF61-F043-C6870549C6B7}"/>
              </a:ext>
            </a:extLst>
          </p:cNvPr>
          <p:cNvSpPr>
            <a:spLocks noGrp="1"/>
          </p:cNvSpPr>
          <p:nvPr>
            <p:ph sz="half" idx="2"/>
          </p:nvPr>
        </p:nvSpPr>
        <p:spPr>
          <a:xfrm>
            <a:off x="1447191" y="1969906"/>
            <a:ext cx="9609697" cy="3498820"/>
          </a:xfrm>
        </p:spPr>
        <p:txBody>
          <a:bodyPr vert="horz" lIns="91440" tIns="45720" rIns="91440" bIns="45720" rtlCol="0" anchor="t">
            <a:normAutofit/>
          </a:bodyPr>
          <a:lstStyle/>
          <a:p>
            <a:endParaRPr lang="en-US" dirty="0">
              <a:ea typeface="+mn-lt"/>
              <a:cs typeface="+mn-lt"/>
            </a:endParaRPr>
          </a:p>
          <a:p>
            <a:pPr lvl="1"/>
            <a:endParaRPr lang="en-US" dirty="0"/>
          </a:p>
        </p:txBody>
      </p:sp>
      <p:pic>
        <p:nvPicPr>
          <p:cNvPr id="3" name="Picture 3">
            <a:extLst>
              <a:ext uri="{FF2B5EF4-FFF2-40B4-BE49-F238E27FC236}">
                <a16:creationId xmlns:a16="http://schemas.microsoft.com/office/drawing/2014/main" id="{6DA3D5E7-18D5-D7B8-4FA1-2C543965AAA9}"/>
              </a:ext>
            </a:extLst>
          </p:cNvPr>
          <p:cNvPicPr>
            <a:picLocks noChangeAspect="1"/>
          </p:cNvPicPr>
          <p:nvPr/>
        </p:nvPicPr>
        <p:blipFill>
          <a:blip r:embed="rId3"/>
          <a:stretch>
            <a:fillRect/>
          </a:stretch>
        </p:blipFill>
        <p:spPr>
          <a:xfrm>
            <a:off x="2322945" y="1970548"/>
            <a:ext cx="5179290" cy="1658448"/>
          </a:xfrm>
          <a:prstGeom prst="rect">
            <a:avLst/>
          </a:prstGeom>
        </p:spPr>
      </p:pic>
      <p:sp>
        <p:nvSpPr>
          <p:cNvPr id="4" name="Arrow: Right 3">
            <a:extLst>
              <a:ext uri="{FF2B5EF4-FFF2-40B4-BE49-F238E27FC236}">
                <a16:creationId xmlns:a16="http://schemas.microsoft.com/office/drawing/2014/main" id="{F754D6E3-B68B-919D-8DEE-79A59ED7E57E}"/>
              </a:ext>
            </a:extLst>
          </p:cNvPr>
          <p:cNvSpPr/>
          <p:nvPr/>
        </p:nvSpPr>
        <p:spPr>
          <a:xfrm>
            <a:off x="1446069" y="2615045"/>
            <a:ext cx="669636" cy="45027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B75A7027-165F-20F2-EF8F-06351F6F65B1}"/>
              </a:ext>
            </a:extLst>
          </p:cNvPr>
          <p:cNvPicPr>
            <a:picLocks noChangeAspect="1"/>
          </p:cNvPicPr>
          <p:nvPr/>
        </p:nvPicPr>
        <p:blipFill>
          <a:blip r:embed="rId4"/>
          <a:stretch>
            <a:fillRect/>
          </a:stretch>
        </p:blipFill>
        <p:spPr>
          <a:xfrm>
            <a:off x="2322945" y="3720503"/>
            <a:ext cx="5179290" cy="2361084"/>
          </a:xfrm>
          <a:prstGeom prst="rect">
            <a:avLst/>
          </a:prstGeom>
        </p:spPr>
      </p:pic>
      <p:sp>
        <p:nvSpPr>
          <p:cNvPr id="6" name="Arrow: Right 5">
            <a:extLst>
              <a:ext uri="{FF2B5EF4-FFF2-40B4-BE49-F238E27FC236}">
                <a16:creationId xmlns:a16="http://schemas.microsoft.com/office/drawing/2014/main" id="{CE76BB57-80BF-1567-4257-607FCFA3BAA9}"/>
              </a:ext>
            </a:extLst>
          </p:cNvPr>
          <p:cNvSpPr/>
          <p:nvPr/>
        </p:nvSpPr>
        <p:spPr>
          <a:xfrm>
            <a:off x="1448955" y="4947227"/>
            <a:ext cx="692727" cy="48490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F5E7FB3E-5524-5DA3-020C-C9C77280CCC3}"/>
              </a:ext>
            </a:extLst>
          </p:cNvPr>
          <p:cNvSpPr>
            <a:spLocks noGrp="1"/>
          </p:cNvSpPr>
          <p:nvPr>
            <p:ph type="title"/>
          </p:nvPr>
        </p:nvSpPr>
        <p:spPr/>
        <p:txBody>
          <a:bodyPr/>
          <a:lstStyle/>
          <a:p>
            <a:r>
              <a:rPr lang="en-US" dirty="0"/>
              <a:t>Submitting a drug incident report (</a:t>
            </a:r>
            <a:r>
              <a:rPr lang="en-US" dirty="0" err="1"/>
              <a:t>dir</a:t>
            </a:r>
            <a:r>
              <a:rPr lang="en-US" dirty="0"/>
              <a:t>)</a:t>
            </a:r>
          </a:p>
        </p:txBody>
      </p:sp>
    </p:spTree>
    <p:extLst>
      <p:ext uri="{BB962C8B-B14F-4D97-AF65-F5344CB8AC3E}">
        <p14:creationId xmlns:p14="http://schemas.microsoft.com/office/powerpoint/2010/main" val="4091011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83FBD409-8A3D-CF61-F043-C6870549C6B7}"/>
              </a:ext>
            </a:extLst>
          </p:cNvPr>
          <p:cNvSpPr>
            <a:spLocks noGrp="1"/>
          </p:cNvSpPr>
          <p:nvPr>
            <p:ph sz="half" idx="2"/>
          </p:nvPr>
        </p:nvSpPr>
        <p:spPr>
          <a:xfrm>
            <a:off x="1447191" y="1969906"/>
            <a:ext cx="9609697" cy="3498820"/>
          </a:xfrm>
        </p:spPr>
        <p:txBody>
          <a:bodyPr vert="horz" lIns="91440" tIns="45720" rIns="91440" bIns="45720" rtlCol="0" anchor="t">
            <a:normAutofit/>
          </a:bodyPr>
          <a:lstStyle/>
          <a:p>
            <a:endParaRPr lang="en-US" dirty="0">
              <a:ea typeface="+mn-lt"/>
              <a:cs typeface="+mn-lt"/>
            </a:endParaRPr>
          </a:p>
          <a:p>
            <a:pPr lvl="1"/>
            <a:endParaRPr lang="en-US" dirty="0"/>
          </a:p>
        </p:txBody>
      </p:sp>
      <p:pic>
        <p:nvPicPr>
          <p:cNvPr id="7" name="Picture 7">
            <a:extLst>
              <a:ext uri="{FF2B5EF4-FFF2-40B4-BE49-F238E27FC236}">
                <a16:creationId xmlns:a16="http://schemas.microsoft.com/office/drawing/2014/main" id="{1B4F9E9D-0788-1162-14EB-65A166223825}"/>
              </a:ext>
            </a:extLst>
          </p:cNvPr>
          <p:cNvPicPr>
            <a:picLocks noChangeAspect="1"/>
          </p:cNvPicPr>
          <p:nvPr/>
        </p:nvPicPr>
        <p:blipFill>
          <a:blip r:embed="rId3"/>
          <a:stretch>
            <a:fillRect/>
          </a:stretch>
        </p:blipFill>
        <p:spPr>
          <a:xfrm>
            <a:off x="1491673" y="1974938"/>
            <a:ext cx="9566563" cy="3543123"/>
          </a:xfrm>
          <a:prstGeom prst="rect">
            <a:avLst/>
          </a:prstGeom>
        </p:spPr>
      </p:pic>
      <p:sp>
        <p:nvSpPr>
          <p:cNvPr id="10" name="Arrow: Left 9">
            <a:extLst>
              <a:ext uri="{FF2B5EF4-FFF2-40B4-BE49-F238E27FC236}">
                <a16:creationId xmlns:a16="http://schemas.microsoft.com/office/drawing/2014/main" id="{46930067-479E-08BD-319B-51AFFC7158C3}"/>
              </a:ext>
            </a:extLst>
          </p:cNvPr>
          <p:cNvSpPr/>
          <p:nvPr/>
        </p:nvSpPr>
        <p:spPr>
          <a:xfrm>
            <a:off x="11060545" y="4883727"/>
            <a:ext cx="808181" cy="63500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4B1E697-355C-4286-0A2F-0AAA846E2277}"/>
              </a:ext>
            </a:extLst>
          </p:cNvPr>
          <p:cNvSpPr>
            <a:spLocks noGrp="1"/>
          </p:cNvSpPr>
          <p:nvPr>
            <p:ph type="title"/>
          </p:nvPr>
        </p:nvSpPr>
        <p:spPr/>
        <p:txBody>
          <a:bodyPr/>
          <a:lstStyle/>
          <a:p>
            <a:r>
              <a:rPr lang="en-US" dirty="0"/>
              <a:t>Submitting a drug incident report (</a:t>
            </a:r>
            <a:r>
              <a:rPr lang="en-US" dirty="0" err="1"/>
              <a:t>dir</a:t>
            </a:r>
            <a:r>
              <a:rPr lang="en-US" dirty="0"/>
              <a:t>)</a:t>
            </a:r>
          </a:p>
        </p:txBody>
      </p:sp>
    </p:spTree>
    <p:extLst>
      <p:ext uri="{BB962C8B-B14F-4D97-AF65-F5344CB8AC3E}">
        <p14:creationId xmlns:p14="http://schemas.microsoft.com/office/powerpoint/2010/main" val="2513566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83FBD409-8A3D-CF61-F043-C6870549C6B7}"/>
              </a:ext>
            </a:extLst>
          </p:cNvPr>
          <p:cNvSpPr>
            <a:spLocks noGrp="1"/>
          </p:cNvSpPr>
          <p:nvPr>
            <p:ph sz="half" idx="2"/>
          </p:nvPr>
        </p:nvSpPr>
        <p:spPr>
          <a:xfrm>
            <a:off x="1447191" y="1969906"/>
            <a:ext cx="9609697" cy="3498820"/>
          </a:xfrm>
        </p:spPr>
        <p:txBody>
          <a:bodyPr vert="horz" lIns="91440" tIns="45720" rIns="91440" bIns="45720" rtlCol="0" anchor="t">
            <a:normAutofit/>
          </a:bodyPr>
          <a:lstStyle/>
          <a:p>
            <a:endParaRPr lang="en-US" dirty="0">
              <a:ea typeface="+mn-lt"/>
              <a:cs typeface="+mn-lt"/>
            </a:endParaRPr>
          </a:p>
          <a:p>
            <a:pPr lvl="1"/>
            <a:endParaRPr lang="en-US" dirty="0"/>
          </a:p>
        </p:txBody>
      </p:sp>
      <p:sp>
        <p:nvSpPr>
          <p:cNvPr id="4" name="Title 3">
            <a:extLst>
              <a:ext uri="{FF2B5EF4-FFF2-40B4-BE49-F238E27FC236}">
                <a16:creationId xmlns:a16="http://schemas.microsoft.com/office/drawing/2014/main" id="{74B1E697-355C-4286-0A2F-0AAA846E2277}"/>
              </a:ext>
            </a:extLst>
          </p:cNvPr>
          <p:cNvSpPr>
            <a:spLocks noGrp="1"/>
          </p:cNvSpPr>
          <p:nvPr>
            <p:ph type="title"/>
          </p:nvPr>
        </p:nvSpPr>
        <p:spPr/>
        <p:txBody>
          <a:bodyPr/>
          <a:lstStyle/>
          <a:p>
            <a:r>
              <a:rPr lang="en-US" dirty="0" err="1"/>
              <a:t>mcsr</a:t>
            </a:r>
            <a:r>
              <a:rPr lang="en-US" sz="2800" dirty="0" err="1"/>
              <a:t>s</a:t>
            </a:r>
            <a:endParaRPr lang="en-US" dirty="0" err="1"/>
          </a:p>
        </p:txBody>
      </p:sp>
      <p:pic>
        <p:nvPicPr>
          <p:cNvPr id="2" name="Picture 2">
            <a:extLst>
              <a:ext uri="{FF2B5EF4-FFF2-40B4-BE49-F238E27FC236}">
                <a16:creationId xmlns:a16="http://schemas.microsoft.com/office/drawing/2014/main" id="{7B8E2A62-52CC-6D32-E0A4-90459F25B25E}"/>
              </a:ext>
            </a:extLst>
          </p:cNvPr>
          <p:cNvPicPr>
            <a:picLocks noChangeAspect="1"/>
          </p:cNvPicPr>
          <p:nvPr/>
        </p:nvPicPr>
        <p:blipFill>
          <a:blip r:embed="rId3"/>
          <a:stretch>
            <a:fillRect/>
          </a:stretch>
        </p:blipFill>
        <p:spPr>
          <a:xfrm>
            <a:off x="3038764" y="1966130"/>
            <a:ext cx="6102926" cy="4715284"/>
          </a:xfrm>
          <a:prstGeom prst="rect">
            <a:avLst/>
          </a:prstGeom>
        </p:spPr>
      </p:pic>
      <p:sp>
        <p:nvSpPr>
          <p:cNvPr id="3" name="TextBox 2">
            <a:extLst>
              <a:ext uri="{FF2B5EF4-FFF2-40B4-BE49-F238E27FC236}">
                <a16:creationId xmlns:a16="http://schemas.microsoft.com/office/drawing/2014/main" id="{D9433355-12ED-8976-24D5-ACEC63AA8AF0}"/>
              </a:ext>
            </a:extLst>
          </p:cNvPr>
          <p:cNvSpPr txBox="1"/>
          <p:nvPr/>
        </p:nvSpPr>
        <p:spPr>
          <a:xfrm>
            <a:off x="3593522" y="3694545"/>
            <a:ext cx="2381250" cy="64633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(Provider name and address)</a:t>
            </a:r>
          </a:p>
        </p:txBody>
      </p:sp>
      <p:sp>
        <p:nvSpPr>
          <p:cNvPr id="5" name="TextBox 4">
            <a:extLst>
              <a:ext uri="{FF2B5EF4-FFF2-40B4-BE49-F238E27FC236}">
                <a16:creationId xmlns:a16="http://schemas.microsoft.com/office/drawing/2014/main" id="{F28D978F-03F0-890F-9594-11FC96EED009}"/>
              </a:ext>
            </a:extLst>
          </p:cNvPr>
          <p:cNvSpPr txBox="1"/>
          <p:nvPr/>
        </p:nvSpPr>
        <p:spPr>
          <a:xfrm>
            <a:off x="4661477" y="5440795"/>
            <a:ext cx="1544204" cy="17318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6" name="TextBox 5">
            <a:extLst>
              <a:ext uri="{FF2B5EF4-FFF2-40B4-BE49-F238E27FC236}">
                <a16:creationId xmlns:a16="http://schemas.microsoft.com/office/drawing/2014/main" id="{B1B7AD7E-D611-FA52-5322-03548415D514}"/>
              </a:ext>
            </a:extLst>
          </p:cNvPr>
          <p:cNvSpPr txBox="1"/>
          <p:nvPr/>
        </p:nvSpPr>
        <p:spPr>
          <a:xfrm>
            <a:off x="4156363" y="5888182"/>
            <a:ext cx="678295" cy="11545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8" name="TextBox 7">
            <a:extLst>
              <a:ext uri="{FF2B5EF4-FFF2-40B4-BE49-F238E27FC236}">
                <a16:creationId xmlns:a16="http://schemas.microsoft.com/office/drawing/2014/main" id="{579A0302-A83D-36CC-A235-2DBB008C2ABF}"/>
              </a:ext>
            </a:extLst>
          </p:cNvPr>
          <p:cNvSpPr txBox="1"/>
          <p:nvPr/>
        </p:nvSpPr>
        <p:spPr>
          <a:xfrm>
            <a:off x="6407727" y="5888181"/>
            <a:ext cx="490681" cy="144318"/>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1" name="TextBox 10">
            <a:extLst>
              <a:ext uri="{FF2B5EF4-FFF2-40B4-BE49-F238E27FC236}">
                <a16:creationId xmlns:a16="http://schemas.microsoft.com/office/drawing/2014/main" id="{EE74287D-346E-4EC8-8E2E-6DE47B788C65}"/>
              </a:ext>
            </a:extLst>
          </p:cNvPr>
          <p:cNvSpPr txBox="1"/>
          <p:nvPr/>
        </p:nvSpPr>
        <p:spPr>
          <a:xfrm>
            <a:off x="6754090" y="5888182"/>
            <a:ext cx="389659" cy="11545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203919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C9EEA-A179-CB81-595A-2E46DD8F258B}"/>
              </a:ext>
            </a:extLst>
          </p:cNvPr>
          <p:cNvSpPr>
            <a:spLocks noGrp="1"/>
          </p:cNvSpPr>
          <p:nvPr>
            <p:ph type="title"/>
          </p:nvPr>
        </p:nvSpPr>
        <p:spPr>
          <a:xfrm>
            <a:off x="1451579" y="804519"/>
            <a:ext cx="9603275" cy="1049235"/>
          </a:xfrm>
        </p:spPr>
        <p:txBody>
          <a:bodyPr>
            <a:normAutofit/>
          </a:bodyPr>
          <a:lstStyle/>
          <a:p>
            <a:r>
              <a:rPr lang="en-US" sz="4400" dirty="0"/>
              <a:t>Agenda</a:t>
            </a:r>
          </a:p>
        </p:txBody>
      </p:sp>
      <p:graphicFrame>
        <p:nvGraphicFramePr>
          <p:cNvPr id="5" name="Content Placeholder 2">
            <a:extLst>
              <a:ext uri="{FF2B5EF4-FFF2-40B4-BE49-F238E27FC236}">
                <a16:creationId xmlns:a16="http://schemas.microsoft.com/office/drawing/2014/main" id="{8084D308-B76D-4328-7AF3-8FE1CC4489BA}"/>
              </a:ext>
            </a:extLst>
          </p:cNvPr>
          <p:cNvGraphicFramePr>
            <a:graphicFrameLocks noGrp="1"/>
          </p:cNvGraphicFramePr>
          <p:nvPr>
            <p:ph idx="1"/>
            <p:extLst>
              <p:ext uri="{D42A27DB-BD31-4B8C-83A1-F6EECF244321}">
                <p14:modId xmlns:p14="http://schemas.microsoft.com/office/powerpoint/2010/main" val="2122085036"/>
              </p:ext>
            </p:extLst>
          </p:nvPr>
        </p:nvGraphicFramePr>
        <p:xfrm>
          <a:off x="1537239" y="1981001"/>
          <a:ext cx="9604375" cy="3324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7251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4" name="Picture 33">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6" name="Straight Connector 35">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0" name="Rectangle 39">
            <a:extLst>
              <a:ext uri="{FF2B5EF4-FFF2-40B4-BE49-F238E27FC236}">
                <a16:creationId xmlns:a16="http://schemas.microsoft.com/office/drawing/2014/main" id="{856F0283-88F7-4156-A9F2-05A8C088CC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532B2B2-6094-43C4-9F8C-62F8CCB64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4DD1FC57-F482-2BF8-150E-46C91385109D}"/>
              </a:ext>
            </a:extLst>
          </p:cNvPr>
          <p:cNvSpPr>
            <a:spLocks noGrp="1"/>
          </p:cNvSpPr>
          <p:nvPr>
            <p:ph type="title"/>
          </p:nvPr>
        </p:nvSpPr>
        <p:spPr>
          <a:xfrm>
            <a:off x="1452617" y="963699"/>
            <a:ext cx="4960388" cy="2380031"/>
          </a:xfrm>
        </p:spPr>
        <p:txBody>
          <a:bodyPr vert="horz" lIns="91440" tIns="45720" rIns="91440" bIns="0" rtlCol="0" anchor="b">
            <a:normAutofit/>
          </a:bodyPr>
          <a:lstStyle/>
          <a:p>
            <a:r>
              <a:rPr lang="en-US" sz="5400"/>
              <a:t>Map updates</a:t>
            </a:r>
          </a:p>
        </p:txBody>
      </p:sp>
      <p:cxnSp>
        <p:nvCxnSpPr>
          <p:cNvPr id="44" name="Straight Connector 43">
            <a:extLst>
              <a:ext uri="{FF2B5EF4-FFF2-40B4-BE49-F238E27FC236}">
                <a16:creationId xmlns:a16="http://schemas.microsoft.com/office/drawing/2014/main" id="{C67059AD-6209-40DC-A746-1390D850FB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7" y="3528543"/>
            <a:ext cx="4960388"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46" name="Group 45">
            <a:extLst>
              <a:ext uri="{FF2B5EF4-FFF2-40B4-BE49-F238E27FC236}">
                <a16:creationId xmlns:a16="http://schemas.microsoft.com/office/drawing/2014/main" id="{9875FB44-3446-426C-AA71-B6228AFFD5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99254" y="482171"/>
            <a:ext cx="4652668" cy="5149101"/>
            <a:chOff x="6885125" y="583365"/>
            <a:chExt cx="4652668" cy="5181928"/>
          </a:xfrm>
        </p:grpSpPr>
        <p:sp>
          <p:nvSpPr>
            <p:cNvPr id="47" name="Rectangle 46">
              <a:extLst>
                <a:ext uri="{FF2B5EF4-FFF2-40B4-BE49-F238E27FC236}">
                  <a16:creationId xmlns:a16="http://schemas.microsoft.com/office/drawing/2014/main" id="{CE9FCCDC-43BA-4086-8A5E-83A77A40AB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85125" y="583365"/>
              <a:ext cx="4652668"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2D4D4223-F2FD-44C5-B8B3-C58FB41853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25358" y="915807"/>
              <a:ext cx="400124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 name="Picture 3" descr="Machine gears">
            <a:extLst>
              <a:ext uri="{FF2B5EF4-FFF2-40B4-BE49-F238E27FC236}">
                <a16:creationId xmlns:a16="http://schemas.microsoft.com/office/drawing/2014/main" id="{1E029E69-7270-FA3A-BCDE-9F2CA65E7CA3}"/>
              </a:ext>
            </a:extLst>
          </p:cNvPr>
          <p:cNvPicPr>
            <a:picLocks noChangeAspect="1"/>
          </p:cNvPicPr>
          <p:nvPr/>
        </p:nvPicPr>
        <p:blipFill rotWithShape="1">
          <a:blip r:embed="rId4"/>
          <a:srcRect l="10689" r="31412" b="5"/>
          <a:stretch/>
        </p:blipFill>
        <p:spPr>
          <a:xfrm>
            <a:off x="7555450" y="1116345"/>
            <a:ext cx="3360025" cy="3866172"/>
          </a:xfrm>
          <a:prstGeom prst="rect">
            <a:avLst/>
          </a:prstGeom>
        </p:spPr>
      </p:pic>
      <p:pic>
        <p:nvPicPr>
          <p:cNvPr id="50" name="Picture 49">
            <a:extLst>
              <a:ext uri="{FF2B5EF4-FFF2-40B4-BE49-F238E27FC236}">
                <a16:creationId xmlns:a16="http://schemas.microsoft.com/office/drawing/2014/main" id="{C5A25AE9-BB09-4E49-9702-B01FB2FE27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2" name="Straight Connector 51">
            <a:extLst>
              <a:ext uri="{FF2B5EF4-FFF2-40B4-BE49-F238E27FC236}">
                <a16:creationId xmlns:a16="http://schemas.microsoft.com/office/drawing/2014/main" id="{97B655F3-9B93-4D27-982D-1145D71443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2698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087CD-12AD-4C05-BC11-EF707711B315}"/>
              </a:ext>
            </a:extLst>
          </p:cNvPr>
          <p:cNvSpPr>
            <a:spLocks noGrp="1"/>
          </p:cNvSpPr>
          <p:nvPr>
            <p:ph type="title"/>
          </p:nvPr>
        </p:nvSpPr>
        <p:spPr/>
        <p:txBody>
          <a:bodyPr/>
          <a:lstStyle/>
          <a:p>
            <a:r>
              <a:rPr lang="en-US" dirty="0"/>
              <a:t>  </a:t>
            </a:r>
          </a:p>
        </p:txBody>
      </p:sp>
      <p:sp>
        <p:nvSpPr>
          <p:cNvPr id="6" name="Arrow: Right 5">
            <a:extLst>
              <a:ext uri="{FF2B5EF4-FFF2-40B4-BE49-F238E27FC236}">
                <a16:creationId xmlns:a16="http://schemas.microsoft.com/office/drawing/2014/main" id="{4E8F91E2-7A4C-7ABB-E20C-688A2F25169F}"/>
              </a:ext>
            </a:extLst>
          </p:cNvPr>
          <p:cNvSpPr/>
          <p:nvPr/>
        </p:nvSpPr>
        <p:spPr>
          <a:xfrm>
            <a:off x="1994477" y="5712113"/>
            <a:ext cx="819727" cy="40409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a:extLst>
              <a:ext uri="{FF2B5EF4-FFF2-40B4-BE49-F238E27FC236}">
                <a16:creationId xmlns:a16="http://schemas.microsoft.com/office/drawing/2014/main" id="{E1EAED4A-D4D5-86E3-DD94-8F75550567D4}"/>
              </a:ext>
            </a:extLst>
          </p:cNvPr>
          <p:cNvPicPr>
            <a:picLocks noGrp="1" noChangeAspect="1"/>
          </p:cNvPicPr>
          <p:nvPr>
            <p:ph idx="1"/>
          </p:nvPr>
        </p:nvPicPr>
        <p:blipFill>
          <a:blip r:embed="rId3"/>
          <a:stretch>
            <a:fillRect/>
          </a:stretch>
        </p:blipFill>
        <p:spPr>
          <a:xfrm>
            <a:off x="2882267" y="1854096"/>
            <a:ext cx="6753442" cy="4443522"/>
          </a:xfrm>
        </p:spPr>
      </p:pic>
      <p:sp>
        <p:nvSpPr>
          <p:cNvPr id="8" name="TextBox 7">
            <a:extLst>
              <a:ext uri="{FF2B5EF4-FFF2-40B4-BE49-F238E27FC236}">
                <a16:creationId xmlns:a16="http://schemas.microsoft.com/office/drawing/2014/main" id="{25450FBE-04B9-314D-B852-7F572ADCD1CC}"/>
              </a:ext>
            </a:extLst>
          </p:cNvPr>
          <p:cNvSpPr txBox="1"/>
          <p:nvPr/>
        </p:nvSpPr>
        <p:spPr>
          <a:xfrm>
            <a:off x="1991590" y="923636"/>
            <a:ext cx="829829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cap="all" dirty="0"/>
              <a:t>MASS</a:t>
            </a:r>
            <a:r>
              <a:rPr lang="en-US" sz="3200" cap="all" dirty="0">
                <a:ea typeface="+mn-lt"/>
                <a:cs typeface="+mn-lt"/>
              </a:rPr>
              <a:t>.GOV/DPH/MAP</a:t>
            </a:r>
            <a:endParaRPr lang="en-US" sz="3200" dirty="0"/>
          </a:p>
        </p:txBody>
      </p:sp>
    </p:spTree>
    <p:extLst>
      <p:ext uri="{BB962C8B-B14F-4D97-AF65-F5344CB8AC3E}">
        <p14:creationId xmlns:p14="http://schemas.microsoft.com/office/powerpoint/2010/main" val="5175704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D29087CD-12AD-4C05-BC11-EF707711B315}"/>
              </a:ext>
            </a:extLst>
          </p:cNvPr>
          <p:cNvSpPr>
            <a:spLocks noGrp="1"/>
          </p:cNvSpPr>
          <p:nvPr>
            <p:ph type="title"/>
          </p:nvPr>
        </p:nvSpPr>
        <p:spPr>
          <a:xfrm>
            <a:off x="1393852" y="521290"/>
            <a:ext cx="4176511" cy="1049235"/>
          </a:xfrm>
        </p:spPr>
        <p:txBody>
          <a:bodyPr vert="horz" lIns="91440" tIns="45720" rIns="91440" bIns="45720" rtlCol="0" anchor="t">
            <a:noAutofit/>
          </a:bodyPr>
          <a:lstStyle/>
          <a:p>
            <a:r>
              <a:rPr lang="en-US" dirty="0"/>
              <a:t>how to navigate to the map news website</a:t>
            </a:r>
          </a:p>
        </p:txBody>
      </p:sp>
      <p:sp>
        <p:nvSpPr>
          <p:cNvPr id="14" name="Rectangle 13">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 name="TextBox 4">
            <a:extLst>
              <a:ext uri="{FF2B5EF4-FFF2-40B4-BE49-F238E27FC236}">
                <a16:creationId xmlns:a16="http://schemas.microsoft.com/office/drawing/2014/main" id="{361D55EC-B0B4-3AEB-B07E-2E301D00AE34}"/>
              </a:ext>
            </a:extLst>
          </p:cNvPr>
          <p:cNvSpPr txBox="1"/>
          <p:nvPr/>
        </p:nvSpPr>
        <p:spPr>
          <a:xfrm>
            <a:off x="1393854" y="2466005"/>
            <a:ext cx="4172212" cy="3450613"/>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defTabSz="914400">
              <a:lnSpc>
                <a:spcPct val="120000"/>
              </a:lnSpc>
              <a:spcAft>
                <a:spcPts val="600"/>
              </a:spcAft>
              <a:buClr>
                <a:schemeClr val="accent1"/>
              </a:buClr>
              <a:buSzPct val="100000"/>
              <a:buFont typeface="Arial" panose="020B0604020202020204" pitchFamily="34" charset="0"/>
              <a:buChar char="•"/>
            </a:pPr>
            <a:r>
              <a:rPr lang="en-US" dirty="0">
                <a:hlinkClick r:id="rId3"/>
              </a:rPr>
              <a:t>https://www.mass.gov/info-details/medication-administration-program-map-recent-news</a:t>
            </a:r>
            <a:endParaRPr lang="en-US"/>
          </a:p>
          <a:p>
            <a:pPr indent="-228600" defTabSz="914400">
              <a:lnSpc>
                <a:spcPct val="120000"/>
              </a:lnSpc>
              <a:spcAft>
                <a:spcPts val="600"/>
              </a:spcAft>
              <a:buClr>
                <a:schemeClr val="accent1"/>
              </a:buClr>
              <a:buSzPct val="100000"/>
              <a:buFont typeface="Arial" panose="020B0604020202020204" pitchFamily="34" charset="0"/>
              <a:buChar char="•"/>
            </a:pPr>
            <a:endParaRPr lang="en-US"/>
          </a:p>
        </p:txBody>
      </p:sp>
      <p:pic>
        <p:nvPicPr>
          <p:cNvPr id="16" name="Picture 15">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8" name="Straight Connector 17">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7" name="Picture 7">
            <a:extLst>
              <a:ext uri="{FF2B5EF4-FFF2-40B4-BE49-F238E27FC236}">
                <a16:creationId xmlns:a16="http://schemas.microsoft.com/office/drawing/2014/main" id="{4E36E0CF-C9DF-62F2-9D53-F29E3F295D63}"/>
              </a:ext>
            </a:extLst>
          </p:cNvPr>
          <p:cNvPicPr>
            <a:picLocks noGrp="1" noChangeAspect="1"/>
          </p:cNvPicPr>
          <p:nvPr>
            <p:ph idx="1"/>
          </p:nvPr>
        </p:nvPicPr>
        <p:blipFill>
          <a:blip r:embed="rId5"/>
          <a:stretch>
            <a:fillRect/>
          </a:stretch>
        </p:blipFill>
        <p:spPr>
          <a:xfrm>
            <a:off x="5768749" y="1842550"/>
            <a:ext cx="5818026" cy="4235703"/>
          </a:xfrm>
        </p:spPr>
      </p:pic>
    </p:spTree>
    <p:extLst>
      <p:ext uri="{BB962C8B-B14F-4D97-AF65-F5344CB8AC3E}">
        <p14:creationId xmlns:p14="http://schemas.microsoft.com/office/powerpoint/2010/main" val="482401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11D2299F-E46A-FFD0-0EC1-5DFBE3CFF1AB}"/>
              </a:ext>
            </a:extLst>
          </p:cNvPr>
          <p:cNvSpPr>
            <a:spLocks noGrp="1"/>
          </p:cNvSpPr>
          <p:nvPr>
            <p:ph type="title"/>
          </p:nvPr>
        </p:nvSpPr>
        <p:spPr>
          <a:xfrm>
            <a:off x="584201" y="1857375"/>
            <a:ext cx="2993296" cy="3967228"/>
          </a:xfrm>
        </p:spPr>
        <p:txBody>
          <a:bodyPr>
            <a:normAutofit/>
          </a:bodyPr>
          <a:lstStyle/>
          <a:p>
            <a:r>
              <a:rPr lang="en-US" sz="2800" dirty="0" err="1">
                <a:solidFill>
                  <a:srgbClr val="FFFFFF"/>
                </a:solidFill>
              </a:rPr>
              <a:t>TrAnscription</a:t>
            </a:r>
            <a:r>
              <a:rPr lang="en-US" dirty="0">
                <a:solidFill>
                  <a:srgbClr val="FFFFFF"/>
                </a:solidFill>
              </a:rPr>
              <a:t> Removal from testing Advisory</a:t>
            </a:r>
            <a:br>
              <a:rPr lang="en-US" dirty="0">
                <a:solidFill>
                  <a:srgbClr val="FFFFFF"/>
                </a:solidFill>
              </a:rPr>
            </a:br>
            <a:r>
              <a:rPr lang="en-US" dirty="0">
                <a:solidFill>
                  <a:srgbClr val="FFFFFF"/>
                </a:solidFill>
              </a:rPr>
              <a:t>02/01/2023</a:t>
            </a:r>
            <a:br>
              <a:rPr lang="en-US" dirty="0"/>
            </a:br>
            <a:endParaRPr lang="en-US" dirty="0">
              <a:solidFill>
                <a:srgbClr val="FFFFFF"/>
              </a:solidFill>
            </a:endParaRPr>
          </a:p>
        </p:txBody>
      </p:sp>
      <p:sp>
        <p:nvSpPr>
          <p:cNvPr id="11" name="TextBox 10">
            <a:extLst>
              <a:ext uri="{FF2B5EF4-FFF2-40B4-BE49-F238E27FC236}">
                <a16:creationId xmlns:a16="http://schemas.microsoft.com/office/drawing/2014/main" id="{52471E7E-837E-491B-9B86-532BA3F4AFC0}"/>
              </a:ext>
            </a:extLst>
          </p:cNvPr>
          <p:cNvSpPr txBox="1"/>
          <p:nvPr/>
        </p:nvSpPr>
        <p:spPr>
          <a:xfrm>
            <a:off x="4234873" y="242455"/>
            <a:ext cx="7797800" cy="1200329"/>
          </a:xfrm>
          <a:prstGeom prst="rect">
            <a:avLst/>
          </a:prstGeom>
          <a:noFill/>
        </p:spPr>
        <p:txBody>
          <a:bodyPr wrap="square" lIns="91440" tIns="45720" rIns="91440" bIns="45720" rtlCol="0" anchor="t">
            <a:spAutoFit/>
          </a:bodyPr>
          <a:lstStyle/>
          <a:p>
            <a:r>
              <a:rPr lang="en-US" dirty="0">
                <a:ea typeface="+mn-lt"/>
                <a:cs typeface="+mn-lt"/>
                <a:hlinkClick r:id="rId3"/>
              </a:rPr>
              <a:t>https://www.mass.gov/doc/map-policy-on-transcription-training-and-testing-pdf/download</a:t>
            </a:r>
            <a:endParaRPr lang="en-US"/>
          </a:p>
          <a:p>
            <a:endParaRPr lang="en-US" dirty="0"/>
          </a:p>
          <a:p>
            <a:endParaRPr lang="en-US" dirty="0"/>
          </a:p>
        </p:txBody>
      </p:sp>
      <p:sp>
        <p:nvSpPr>
          <p:cNvPr id="5" name="TextBox 4">
            <a:extLst>
              <a:ext uri="{FF2B5EF4-FFF2-40B4-BE49-F238E27FC236}">
                <a16:creationId xmlns:a16="http://schemas.microsoft.com/office/drawing/2014/main" id="{333378CB-C15E-EB7F-B4B7-56389956CA32}"/>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u="sng" dirty="0">
              <a:solidFill>
                <a:srgbClr val="CC9900"/>
              </a:solidFill>
            </a:endParaRPr>
          </a:p>
        </p:txBody>
      </p:sp>
      <p:pic>
        <p:nvPicPr>
          <p:cNvPr id="6" name="Picture 6">
            <a:extLst>
              <a:ext uri="{FF2B5EF4-FFF2-40B4-BE49-F238E27FC236}">
                <a16:creationId xmlns:a16="http://schemas.microsoft.com/office/drawing/2014/main" id="{71CAF239-BAD9-9DD6-37C4-8F576EE5408A}"/>
              </a:ext>
            </a:extLst>
          </p:cNvPr>
          <p:cNvPicPr>
            <a:picLocks noChangeAspect="1"/>
          </p:cNvPicPr>
          <p:nvPr/>
        </p:nvPicPr>
        <p:blipFill>
          <a:blip r:embed="rId4"/>
          <a:stretch>
            <a:fillRect/>
          </a:stretch>
        </p:blipFill>
        <p:spPr>
          <a:xfrm>
            <a:off x="6167582" y="1315261"/>
            <a:ext cx="4082472" cy="5255021"/>
          </a:xfrm>
          <a:prstGeom prst="rect">
            <a:avLst/>
          </a:prstGeom>
        </p:spPr>
      </p:pic>
    </p:spTree>
    <p:extLst>
      <p:ext uri="{BB962C8B-B14F-4D97-AF65-F5344CB8AC3E}">
        <p14:creationId xmlns:p14="http://schemas.microsoft.com/office/powerpoint/2010/main" val="1913327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087CD-12AD-4C05-BC11-EF707711B315}"/>
              </a:ext>
            </a:extLst>
          </p:cNvPr>
          <p:cNvSpPr>
            <a:spLocks noGrp="1"/>
          </p:cNvSpPr>
          <p:nvPr>
            <p:ph type="title"/>
          </p:nvPr>
        </p:nvSpPr>
        <p:spPr/>
        <p:txBody>
          <a:bodyPr/>
          <a:lstStyle/>
          <a:p>
            <a:r>
              <a:rPr lang="en-US" dirty="0"/>
              <a:t>  </a:t>
            </a:r>
          </a:p>
        </p:txBody>
      </p:sp>
      <p:sp>
        <p:nvSpPr>
          <p:cNvPr id="8" name="TextBox 7">
            <a:extLst>
              <a:ext uri="{FF2B5EF4-FFF2-40B4-BE49-F238E27FC236}">
                <a16:creationId xmlns:a16="http://schemas.microsoft.com/office/drawing/2014/main" id="{25450FBE-04B9-314D-B852-7F572ADCD1CC}"/>
              </a:ext>
            </a:extLst>
          </p:cNvPr>
          <p:cNvSpPr txBox="1"/>
          <p:nvPr/>
        </p:nvSpPr>
        <p:spPr>
          <a:xfrm>
            <a:off x="1991590" y="923636"/>
            <a:ext cx="829829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cap="all" dirty="0"/>
              <a:t>Mapmass.com</a:t>
            </a:r>
          </a:p>
        </p:txBody>
      </p:sp>
      <p:pic>
        <p:nvPicPr>
          <p:cNvPr id="9" name="Content Placeholder 3">
            <a:extLst>
              <a:ext uri="{FF2B5EF4-FFF2-40B4-BE49-F238E27FC236}">
                <a16:creationId xmlns:a16="http://schemas.microsoft.com/office/drawing/2014/main" id="{83660DB7-76CF-5090-FD67-7EF880940977}"/>
              </a:ext>
            </a:extLst>
          </p:cNvPr>
          <p:cNvPicPr>
            <a:picLocks noChangeAspect="1"/>
          </p:cNvPicPr>
          <p:nvPr/>
        </p:nvPicPr>
        <p:blipFill rotWithShape="1">
          <a:blip r:embed="rId3"/>
          <a:srcRect l="2272" r="2620" b="1"/>
          <a:stretch/>
        </p:blipFill>
        <p:spPr>
          <a:xfrm>
            <a:off x="2286020" y="1916554"/>
            <a:ext cx="7942948" cy="4479628"/>
          </a:xfrm>
          <a:prstGeom prst="rect">
            <a:avLst/>
          </a:prstGeom>
        </p:spPr>
      </p:pic>
      <p:sp>
        <p:nvSpPr>
          <p:cNvPr id="10" name="Arrow: Right 9">
            <a:extLst>
              <a:ext uri="{FF2B5EF4-FFF2-40B4-BE49-F238E27FC236}">
                <a16:creationId xmlns:a16="http://schemas.microsoft.com/office/drawing/2014/main" id="{7B1922DE-46E5-713E-74A3-58F4525C30D1}"/>
              </a:ext>
            </a:extLst>
          </p:cNvPr>
          <p:cNvSpPr/>
          <p:nvPr/>
        </p:nvSpPr>
        <p:spPr>
          <a:xfrm>
            <a:off x="2335068" y="5625522"/>
            <a:ext cx="900545" cy="61190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2623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087CD-12AD-4C05-BC11-EF707711B315}"/>
              </a:ext>
            </a:extLst>
          </p:cNvPr>
          <p:cNvSpPr>
            <a:spLocks noGrp="1"/>
          </p:cNvSpPr>
          <p:nvPr>
            <p:ph type="title"/>
          </p:nvPr>
        </p:nvSpPr>
        <p:spPr/>
        <p:txBody>
          <a:bodyPr/>
          <a:lstStyle/>
          <a:p>
            <a:r>
              <a:rPr lang="en-US" dirty="0"/>
              <a:t>  </a:t>
            </a:r>
          </a:p>
        </p:txBody>
      </p:sp>
      <p:sp>
        <p:nvSpPr>
          <p:cNvPr id="8" name="TextBox 7">
            <a:extLst>
              <a:ext uri="{FF2B5EF4-FFF2-40B4-BE49-F238E27FC236}">
                <a16:creationId xmlns:a16="http://schemas.microsoft.com/office/drawing/2014/main" id="{25450FBE-04B9-314D-B852-7F572ADCD1CC}"/>
              </a:ext>
            </a:extLst>
          </p:cNvPr>
          <p:cNvSpPr txBox="1"/>
          <p:nvPr/>
        </p:nvSpPr>
        <p:spPr>
          <a:xfrm>
            <a:off x="1991590" y="923636"/>
            <a:ext cx="829829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cap="all" dirty="0"/>
              <a:t>Mapmass.com</a:t>
            </a:r>
          </a:p>
        </p:txBody>
      </p:sp>
      <p:pic>
        <p:nvPicPr>
          <p:cNvPr id="3" name="Picture 4">
            <a:extLst>
              <a:ext uri="{FF2B5EF4-FFF2-40B4-BE49-F238E27FC236}">
                <a16:creationId xmlns:a16="http://schemas.microsoft.com/office/drawing/2014/main" id="{84881E6B-FC3B-23F1-C1C0-C25D74D3F8D0}"/>
              </a:ext>
            </a:extLst>
          </p:cNvPr>
          <p:cNvPicPr>
            <a:picLocks noGrp="1" noChangeAspect="1"/>
          </p:cNvPicPr>
          <p:nvPr>
            <p:ph idx="1"/>
          </p:nvPr>
        </p:nvPicPr>
        <p:blipFill>
          <a:blip r:embed="rId3"/>
          <a:stretch>
            <a:fillRect/>
          </a:stretch>
        </p:blipFill>
        <p:spPr>
          <a:xfrm>
            <a:off x="3342143" y="2015732"/>
            <a:ext cx="5822147" cy="4050976"/>
          </a:xfrm>
        </p:spPr>
      </p:pic>
      <p:sp>
        <p:nvSpPr>
          <p:cNvPr id="5" name="Arrow: Right 4">
            <a:extLst>
              <a:ext uri="{FF2B5EF4-FFF2-40B4-BE49-F238E27FC236}">
                <a16:creationId xmlns:a16="http://schemas.microsoft.com/office/drawing/2014/main" id="{F09F1D06-F353-8678-68CE-7A0DA1D33733}"/>
              </a:ext>
            </a:extLst>
          </p:cNvPr>
          <p:cNvSpPr/>
          <p:nvPr/>
        </p:nvSpPr>
        <p:spPr>
          <a:xfrm>
            <a:off x="2511135" y="3636817"/>
            <a:ext cx="865909" cy="51954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5FF1F7BF-5F88-E505-9B97-3E87714CDBF3}"/>
              </a:ext>
            </a:extLst>
          </p:cNvPr>
          <p:cNvSpPr/>
          <p:nvPr/>
        </p:nvSpPr>
        <p:spPr>
          <a:xfrm>
            <a:off x="2511135" y="4675907"/>
            <a:ext cx="865909" cy="51954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4488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087CD-12AD-4C05-BC11-EF707711B315}"/>
              </a:ext>
            </a:extLst>
          </p:cNvPr>
          <p:cNvSpPr>
            <a:spLocks noGrp="1"/>
          </p:cNvSpPr>
          <p:nvPr>
            <p:ph type="title"/>
          </p:nvPr>
        </p:nvSpPr>
        <p:spPr/>
        <p:txBody>
          <a:bodyPr/>
          <a:lstStyle/>
          <a:p>
            <a:r>
              <a:rPr lang="en-US" dirty="0"/>
              <a:t>  </a:t>
            </a:r>
          </a:p>
        </p:txBody>
      </p:sp>
      <p:sp>
        <p:nvSpPr>
          <p:cNvPr id="8" name="TextBox 7">
            <a:extLst>
              <a:ext uri="{FF2B5EF4-FFF2-40B4-BE49-F238E27FC236}">
                <a16:creationId xmlns:a16="http://schemas.microsoft.com/office/drawing/2014/main" id="{25450FBE-04B9-314D-B852-7F572ADCD1CC}"/>
              </a:ext>
            </a:extLst>
          </p:cNvPr>
          <p:cNvSpPr txBox="1"/>
          <p:nvPr/>
        </p:nvSpPr>
        <p:spPr>
          <a:xfrm>
            <a:off x="1991590" y="923636"/>
            <a:ext cx="829829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cap="all" dirty="0"/>
              <a:t>Mapmass.com</a:t>
            </a:r>
          </a:p>
        </p:txBody>
      </p:sp>
      <p:pic>
        <p:nvPicPr>
          <p:cNvPr id="9" name="Picture 9">
            <a:extLst>
              <a:ext uri="{FF2B5EF4-FFF2-40B4-BE49-F238E27FC236}">
                <a16:creationId xmlns:a16="http://schemas.microsoft.com/office/drawing/2014/main" id="{E51138B4-9AFA-4CF2-6644-231E57893F79}"/>
              </a:ext>
            </a:extLst>
          </p:cNvPr>
          <p:cNvPicPr>
            <a:picLocks noChangeAspect="1"/>
          </p:cNvPicPr>
          <p:nvPr/>
        </p:nvPicPr>
        <p:blipFill>
          <a:blip r:embed="rId3"/>
          <a:stretch>
            <a:fillRect/>
          </a:stretch>
        </p:blipFill>
        <p:spPr>
          <a:xfrm>
            <a:off x="3177309" y="2174464"/>
            <a:ext cx="5837381" cy="3790614"/>
          </a:xfrm>
          <a:prstGeom prst="rect">
            <a:avLst/>
          </a:prstGeom>
        </p:spPr>
      </p:pic>
      <p:sp>
        <p:nvSpPr>
          <p:cNvPr id="11" name="Arrow: Right 10">
            <a:extLst>
              <a:ext uri="{FF2B5EF4-FFF2-40B4-BE49-F238E27FC236}">
                <a16:creationId xmlns:a16="http://schemas.microsoft.com/office/drawing/2014/main" id="{2F50C575-C241-A638-5F30-58086C24D5DC}"/>
              </a:ext>
            </a:extLst>
          </p:cNvPr>
          <p:cNvSpPr/>
          <p:nvPr/>
        </p:nvSpPr>
        <p:spPr>
          <a:xfrm>
            <a:off x="2375477" y="2542886"/>
            <a:ext cx="796636" cy="55418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4439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11D2299F-E46A-FFD0-0EC1-5DFBE3CFF1AB}"/>
              </a:ext>
            </a:extLst>
          </p:cNvPr>
          <p:cNvSpPr>
            <a:spLocks noGrp="1"/>
          </p:cNvSpPr>
          <p:nvPr>
            <p:ph type="title"/>
          </p:nvPr>
        </p:nvSpPr>
        <p:spPr>
          <a:xfrm>
            <a:off x="711201" y="1857375"/>
            <a:ext cx="2866296" cy="3967228"/>
          </a:xfrm>
        </p:spPr>
        <p:txBody>
          <a:bodyPr>
            <a:normAutofit/>
          </a:bodyPr>
          <a:lstStyle/>
          <a:p>
            <a:r>
              <a:rPr lang="en-US" dirty="0">
                <a:solidFill>
                  <a:srgbClr val="FFFFFF"/>
                </a:solidFill>
              </a:rPr>
              <a:t>VALID Healthcare provider </a:t>
            </a:r>
            <a:br>
              <a:rPr lang="en-US" dirty="0"/>
            </a:br>
            <a:r>
              <a:rPr lang="en-US" dirty="0">
                <a:solidFill>
                  <a:srgbClr val="FFFFFF"/>
                </a:solidFill>
              </a:rPr>
              <a:t>orders -</a:t>
            </a:r>
            <a:br>
              <a:rPr lang="en-US" dirty="0">
                <a:solidFill>
                  <a:srgbClr val="FFFFFF"/>
                </a:solidFill>
              </a:rPr>
            </a:br>
            <a:r>
              <a:rPr lang="en-US" dirty="0">
                <a:solidFill>
                  <a:srgbClr val="FFFFFF"/>
                </a:solidFill>
              </a:rPr>
              <a:t>prescriber signature </a:t>
            </a:r>
            <a:br>
              <a:rPr lang="en-US" dirty="0"/>
            </a:br>
            <a:r>
              <a:rPr lang="en-US" dirty="0">
                <a:solidFill>
                  <a:srgbClr val="FFFFFF"/>
                </a:solidFill>
              </a:rPr>
              <a:t>advisory </a:t>
            </a:r>
            <a:br>
              <a:rPr lang="en-US" dirty="0"/>
            </a:br>
            <a:r>
              <a:rPr lang="en-US" dirty="0">
                <a:solidFill>
                  <a:srgbClr val="FFFFFF"/>
                </a:solidFill>
              </a:rPr>
              <a:t>02/01/2023</a:t>
            </a:r>
          </a:p>
        </p:txBody>
      </p:sp>
      <p:sp>
        <p:nvSpPr>
          <p:cNvPr id="11" name="TextBox 10">
            <a:extLst>
              <a:ext uri="{FF2B5EF4-FFF2-40B4-BE49-F238E27FC236}">
                <a16:creationId xmlns:a16="http://schemas.microsoft.com/office/drawing/2014/main" id="{52471E7E-837E-491B-9B86-532BA3F4AFC0}"/>
              </a:ext>
            </a:extLst>
          </p:cNvPr>
          <p:cNvSpPr txBox="1"/>
          <p:nvPr/>
        </p:nvSpPr>
        <p:spPr>
          <a:xfrm>
            <a:off x="4234873" y="242455"/>
            <a:ext cx="7797800" cy="923330"/>
          </a:xfrm>
          <a:prstGeom prst="rect">
            <a:avLst/>
          </a:prstGeom>
          <a:noFill/>
        </p:spPr>
        <p:txBody>
          <a:bodyPr wrap="square" lIns="91440" tIns="45720" rIns="91440" bIns="45720" rtlCol="0" anchor="t">
            <a:spAutoFit/>
          </a:bodyPr>
          <a:lstStyle/>
          <a:p>
            <a:r>
              <a:rPr lang="en-US" dirty="0">
                <a:ea typeface="+mn-lt"/>
                <a:cs typeface="+mn-lt"/>
                <a:hlinkClick r:id="rId3"/>
              </a:rPr>
              <a:t>https://www.mass.gov/doc/valid-health-care-provider-orders-prescriber-signature-pdf/download</a:t>
            </a:r>
            <a:endParaRPr lang="en-US">
              <a:ea typeface="+mn-lt"/>
              <a:cs typeface="+mn-lt"/>
            </a:endParaRPr>
          </a:p>
          <a:p>
            <a:endParaRPr lang="en-US" dirty="0"/>
          </a:p>
        </p:txBody>
      </p:sp>
      <p:pic>
        <p:nvPicPr>
          <p:cNvPr id="3" name="Picture 3">
            <a:extLst>
              <a:ext uri="{FF2B5EF4-FFF2-40B4-BE49-F238E27FC236}">
                <a16:creationId xmlns:a16="http://schemas.microsoft.com/office/drawing/2014/main" id="{027BC801-201C-F357-019D-6A59AE4170A8}"/>
              </a:ext>
            </a:extLst>
          </p:cNvPr>
          <p:cNvPicPr>
            <a:picLocks noChangeAspect="1"/>
          </p:cNvPicPr>
          <p:nvPr/>
        </p:nvPicPr>
        <p:blipFill>
          <a:blip r:embed="rId4"/>
          <a:stretch>
            <a:fillRect/>
          </a:stretch>
        </p:blipFill>
        <p:spPr>
          <a:xfrm>
            <a:off x="4320309" y="1550202"/>
            <a:ext cx="3551381" cy="4577322"/>
          </a:xfrm>
          <a:prstGeom prst="rect">
            <a:avLst/>
          </a:prstGeom>
        </p:spPr>
      </p:pic>
      <p:pic>
        <p:nvPicPr>
          <p:cNvPr id="4" name="Picture 4">
            <a:extLst>
              <a:ext uri="{FF2B5EF4-FFF2-40B4-BE49-F238E27FC236}">
                <a16:creationId xmlns:a16="http://schemas.microsoft.com/office/drawing/2014/main" id="{A0DC1D94-A0A8-CC82-644A-236EF521367A}"/>
              </a:ext>
            </a:extLst>
          </p:cNvPr>
          <p:cNvPicPr>
            <a:picLocks noChangeAspect="1"/>
          </p:cNvPicPr>
          <p:nvPr/>
        </p:nvPicPr>
        <p:blipFill>
          <a:blip r:embed="rId5"/>
          <a:stretch>
            <a:fillRect/>
          </a:stretch>
        </p:blipFill>
        <p:spPr>
          <a:xfrm>
            <a:off x="8268855" y="1549464"/>
            <a:ext cx="3574471" cy="4578800"/>
          </a:xfrm>
          <a:prstGeom prst="rect">
            <a:avLst/>
          </a:prstGeom>
        </p:spPr>
      </p:pic>
    </p:spTree>
    <p:extLst>
      <p:ext uri="{BB962C8B-B14F-4D97-AF65-F5344CB8AC3E}">
        <p14:creationId xmlns:p14="http://schemas.microsoft.com/office/powerpoint/2010/main" val="39822495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11D2299F-E46A-FFD0-0EC1-5DFBE3CFF1AB}"/>
              </a:ext>
            </a:extLst>
          </p:cNvPr>
          <p:cNvSpPr>
            <a:spLocks noGrp="1"/>
          </p:cNvSpPr>
          <p:nvPr>
            <p:ph type="title"/>
          </p:nvPr>
        </p:nvSpPr>
        <p:spPr>
          <a:xfrm>
            <a:off x="711201" y="1857375"/>
            <a:ext cx="2866296" cy="3967228"/>
          </a:xfrm>
        </p:spPr>
        <p:txBody>
          <a:bodyPr>
            <a:normAutofit/>
          </a:bodyPr>
          <a:lstStyle/>
          <a:p>
            <a:r>
              <a:rPr lang="en-US" dirty="0">
                <a:solidFill>
                  <a:srgbClr val="FFFFFF"/>
                </a:solidFill>
              </a:rPr>
              <a:t>Document Record Retention Advisory</a:t>
            </a:r>
            <a:br>
              <a:rPr lang="en-US" dirty="0">
                <a:solidFill>
                  <a:srgbClr val="FFFFFF"/>
                </a:solidFill>
              </a:rPr>
            </a:br>
            <a:r>
              <a:rPr lang="en-US" dirty="0">
                <a:solidFill>
                  <a:srgbClr val="FFFFFF"/>
                </a:solidFill>
              </a:rPr>
              <a:t>03/28/2023</a:t>
            </a:r>
            <a:br>
              <a:rPr lang="en-US" dirty="0"/>
            </a:br>
            <a:endParaRPr lang="en-US" dirty="0">
              <a:solidFill>
                <a:srgbClr val="FFFFFF"/>
              </a:solidFill>
            </a:endParaRPr>
          </a:p>
        </p:txBody>
      </p:sp>
      <p:sp>
        <p:nvSpPr>
          <p:cNvPr id="11" name="TextBox 10">
            <a:extLst>
              <a:ext uri="{FF2B5EF4-FFF2-40B4-BE49-F238E27FC236}">
                <a16:creationId xmlns:a16="http://schemas.microsoft.com/office/drawing/2014/main" id="{52471E7E-837E-491B-9B86-532BA3F4AFC0}"/>
              </a:ext>
            </a:extLst>
          </p:cNvPr>
          <p:cNvSpPr txBox="1"/>
          <p:nvPr/>
        </p:nvSpPr>
        <p:spPr>
          <a:xfrm>
            <a:off x="4234873" y="242455"/>
            <a:ext cx="7797800" cy="1200329"/>
          </a:xfrm>
          <a:prstGeom prst="rect">
            <a:avLst/>
          </a:prstGeom>
          <a:noFill/>
        </p:spPr>
        <p:txBody>
          <a:bodyPr wrap="square" lIns="91440" tIns="45720" rIns="91440" bIns="45720" rtlCol="0" anchor="t">
            <a:spAutoFit/>
          </a:bodyPr>
          <a:lstStyle/>
          <a:p>
            <a:endParaRPr lang="en-US" dirty="0">
              <a:ea typeface="+mn-lt"/>
              <a:cs typeface="+mn-lt"/>
            </a:endParaRPr>
          </a:p>
          <a:p>
            <a:r>
              <a:rPr lang="en-US" dirty="0">
                <a:ea typeface="+mn-lt"/>
                <a:cs typeface="+mn-lt"/>
                <a:hlinkClick r:id="rId3"/>
              </a:rPr>
              <a:t>https://www.mass.gov/info-details/medication-administration-program-map-recent-news#3-28-2023-</a:t>
            </a:r>
            <a:endParaRPr lang="en-US">
              <a:ea typeface="+mn-lt"/>
              <a:cs typeface="+mn-lt"/>
            </a:endParaRPr>
          </a:p>
          <a:p>
            <a:endParaRPr lang="en-US" dirty="0"/>
          </a:p>
        </p:txBody>
      </p:sp>
      <p:pic>
        <p:nvPicPr>
          <p:cNvPr id="6" name="Content Placeholder 11" descr="Text, letter&#10;&#10;Description automatically generated">
            <a:extLst>
              <a:ext uri="{FF2B5EF4-FFF2-40B4-BE49-F238E27FC236}">
                <a16:creationId xmlns:a16="http://schemas.microsoft.com/office/drawing/2014/main" id="{52731340-74F4-B506-525F-1F69FF77052C}"/>
              </a:ext>
            </a:extLst>
          </p:cNvPr>
          <p:cNvPicPr>
            <a:picLocks noGrp="1" noChangeAspect="1"/>
          </p:cNvPicPr>
          <p:nvPr>
            <p:ph idx="1"/>
          </p:nvPr>
        </p:nvPicPr>
        <p:blipFill>
          <a:blip r:embed="rId4"/>
          <a:stretch>
            <a:fillRect/>
          </a:stretch>
        </p:blipFill>
        <p:spPr>
          <a:xfrm>
            <a:off x="5725680" y="1240739"/>
            <a:ext cx="4251036" cy="5181455"/>
          </a:xfrm>
        </p:spPr>
      </p:pic>
    </p:spTree>
    <p:extLst>
      <p:ext uri="{BB962C8B-B14F-4D97-AF65-F5344CB8AC3E}">
        <p14:creationId xmlns:p14="http://schemas.microsoft.com/office/powerpoint/2010/main" val="16452367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3" name="Picture 32">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5" name="Straight Connector 34">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9" name="Rectangle 38">
            <a:extLst>
              <a:ext uri="{FF2B5EF4-FFF2-40B4-BE49-F238E27FC236}">
                <a16:creationId xmlns:a16="http://schemas.microsoft.com/office/drawing/2014/main" id="{021A4066-B261-49FE-952E-A0FE3EE75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381B4579-E2EA-4BD7-94FF-0A0BEE135C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B953A015-F940-4D36-B97C-CC28F27E3685}"/>
              </a:ext>
            </a:extLst>
          </p:cNvPr>
          <p:cNvSpPr>
            <a:spLocks noGrp="1"/>
          </p:cNvSpPr>
          <p:nvPr>
            <p:ph type="title"/>
          </p:nvPr>
        </p:nvSpPr>
        <p:spPr>
          <a:xfrm>
            <a:off x="1463125" y="971125"/>
            <a:ext cx="3530157" cy="1049235"/>
          </a:xfrm>
        </p:spPr>
        <p:txBody>
          <a:bodyPr vert="horz" lIns="91440" tIns="45720" rIns="91440" bIns="45720" rtlCol="0" anchor="t">
            <a:noAutofit/>
          </a:bodyPr>
          <a:lstStyle/>
          <a:p>
            <a:r>
              <a:rPr lang="en-US" sz="2400" dirty="0"/>
              <a:t>ERG Recommendations </a:t>
            </a:r>
            <a:endParaRPr lang="en-US" sz="2400"/>
          </a:p>
        </p:txBody>
      </p:sp>
      <p:sp>
        <p:nvSpPr>
          <p:cNvPr id="43" name="Rectangle 42">
            <a:extLst>
              <a:ext uri="{FF2B5EF4-FFF2-40B4-BE49-F238E27FC236}">
                <a16:creationId xmlns:a16="http://schemas.microsoft.com/office/drawing/2014/main" id="{81958111-BC13-4D45-AB27-0C2C83F9B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C064DB1A-9603-C6C1-7838-BBAE624E6491}"/>
              </a:ext>
            </a:extLst>
          </p:cNvPr>
          <p:cNvSpPr>
            <a:spLocks noGrp="1"/>
          </p:cNvSpPr>
          <p:nvPr>
            <p:ph sz="half" idx="1"/>
          </p:nvPr>
        </p:nvSpPr>
        <p:spPr>
          <a:xfrm>
            <a:off x="1451582" y="1958005"/>
            <a:ext cx="3768977" cy="4120249"/>
          </a:xfrm>
        </p:spPr>
        <p:txBody>
          <a:bodyPr vert="horz" lIns="91440" tIns="45720" rIns="91440" bIns="45720" rtlCol="0" anchor="t">
            <a:normAutofit/>
          </a:bodyPr>
          <a:lstStyle/>
          <a:p>
            <a:r>
              <a:rPr lang="en-US" dirty="0"/>
              <a:t>Streamline the Medication Administration Process</a:t>
            </a:r>
          </a:p>
          <a:p>
            <a:pPr lvl="1"/>
            <a:r>
              <a:rPr lang="en-US" dirty="0"/>
              <a:t>Pilot of streamlined medication administration process in progress</a:t>
            </a:r>
          </a:p>
          <a:p>
            <a:pPr lvl="2"/>
            <a:r>
              <a:rPr lang="en-US" dirty="0"/>
              <a:t>TBD if proposed process is safe and effective</a:t>
            </a:r>
          </a:p>
          <a:p>
            <a:r>
              <a:rPr lang="en-US" dirty="0"/>
              <a:t>Improvements to MAP Certification Training and Testing</a:t>
            </a:r>
          </a:p>
          <a:p>
            <a:pPr marL="914400" lvl="2" indent="0">
              <a:buNone/>
            </a:pPr>
            <a:endParaRPr lang="en-US" dirty="0"/>
          </a:p>
          <a:p>
            <a:pPr marL="914400" lvl="2" indent="0">
              <a:buNone/>
            </a:pPr>
            <a:endParaRPr lang="en-US" dirty="0"/>
          </a:p>
          <a:p>
            <a:pPr lvl="2"/>
            <a:endParaRPr lang="en-US" dirty="0"/>
          </a:p>
          <a:p>
            <a:pPr marL="914400" lvl="2" indent="0">
              <a:buNone/>
            </a:pPr>
            <a:endParaRPr lang="en-US" dirty="0"/>
          </a:p>
        </p:txBody>
      </p:sp>
      <p:grpSp>
        <p:nvGrpSpPr>
          <p:cNvPr id="45" name="Group 44">
            <a:extLst>
              <a:ext uri="{FF2B5EF4-FFF2-40B4-BE49-F238E27FC236}">
                <a16:creationId xmlns:a16="http://schemas.microsoft.com/office/drawing/2014/main" id="{82188758-E18A-4CE5-9D03-F4BF5D887C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46" name="Rectangle 45">
              <a:extLst>
                <a:ext uri="{FF2B5EF4-FFF2-40B4-BE49-F238E27FC236}">
                  <a16:creationId xmlns:a16="http://schemas.microsoft.com/office/drawing/2014/main" id="{821513DD-C15F-4381-AEA6-ED9E5E218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ED2DE01-7F43-4858-85FC-27022DA78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5">
            <a:extLst>
              <a:ext uri="{FF2B5EF4-FFF2-40B4-BE49-F238E27FC236}">
                <a16:creationId xmlns:a16="http://schemas.microsoft.com/office/drawing/2014/main" id="{B471AF95-844D-5C31-128D-1A7696EFB49C}"/>
              </a:ext>
            </a:extLst>
          </p:cNvPr>
          <p:cNvPicPr>
            <a:picLocks noGrp="1" noChangeAspect="1"/>
          </p:cNvPicPr>
          <p:nvPr>
            <p:ph sz="half" idx="2"/>
          </p:nvPr>
        </p:nvPicPr>
        <p:blipFill rotWithShape="1">
          <a:blip r:embed="rId4"/>
          <a:srcRect t="26430" r="2" b="2"/>
          <a:stretch/>
        </p:blipFill>
        <p:spPr>
          <a:xfrm>
            <a:off x="6093926" y="1116345"/>
            <a:ext cx="4821551" cy="3866172"/>
          </a:xfrm>
          <a:prstGeom prst="rect">
            <a:avLst/>
          </a:prstGeom>
        </p:spPr>
      </p:pic>
      <p:pic>
        <p:nvPicPr>
          <p:cNvPr id="49" name="Picture 48">
            <a:extLst>
              <a:ext uri="{FF2B5EF4-FFF2-40B4-BE49-F238E27FC236}">
                <a16:creationId xmlns:a16="http://schemas.microsoft.com/office/drawing/2014/main" id="{D42F4933-2ECF-4EE5-BCE4-F19E3CA609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1" name="Straight Connector 50">
            <a:extLst>
              <a:ext uri="{FF2B5EF4-FFF2-40B4-BE49-F238E27FC236}">
                <a16:creationId xmlns:a16="http://schemas.microsoft.com/office/drawing/2014/main" id="{C6FAC23C-014D-4AC5-AD1B-36F7D0E7EF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4441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9" name="Picture 8">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1" name="Straight Connector 10">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5" name="Rectangle 14">
            <a:extLst>
              <a:ext uri="{FF2B5EF4-FFF2-40B4-BE49-F238E27FC236}">
                <a16:creationId xmlns:a16="http://schemas.microsoft.com/office/drawing/2014/main" id="{50FD0717-BEEE-48D4-8750-E44E166E97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4CBA4EB-F997-4F56-9436-88F607540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19" name="Group 18">
            <a:extLst>
              <a:ext uri="{FF2B5EF4-FFF2-40B4-BE49-F238E27FC236}">
                <a16:creationId xmlns:a16="http://schemas.microsoft.com/office/drawing/2014/main" id="{C2DA450E-1EDD-4D4A-8257-4808EB9371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9392" y="938882"/>
            <a:ext cx="6562082" cy="4236223"/>
            <a:chOff x="7807230" y="2012810"/>
            <a:chExt cx="3251252" cy="3459865"/>
          </a:xfrm>
        </p:grpSpPr>
        <p:sp>
          <p:nvSpPr>
            <p:cNvPr id="20" name="Rectangle 19">
              <a:extLst>
                <a:ext uri="{FF2B5EF4-FFF2-40B4-BE49-F238E27FC236}">
                  <a16:creationId xmlns:a16="http://schemas.microsoft.com/office/drawing/2014/main" id="{228FBF78-9E7E-46C0-950D-FC7AEE439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2116C23-5ED0-4F29-84D0-584CD0150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37EE4B41-0C22-468A-BCFF-66786B9C8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7777" y="1269341"/>
            <a:ext cx="5925312" cy="3575304"/>
          </a:xfrm>
          <a:prstGeom prst="rect">
            <a:avLst/>
          </a:prstGeom>
          <a:solidFill>
            <a:schemeClr val="accent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4F2427-7EA1-4AAB-B6B0-37A7A6FCBC5B}"/>
              </a:ext>
            </a:extLst>
          </p:cNvPr>
          <p:cNvSpPr>
            <a:spLocks noGrp="1"/>
          </p:cNvSpPr>
          <p:nvPr>
            <p:ph type="title"/>
          </p:nvPr>
        </p:nvSpPr>
        <p:spPr>
          <a:xfrm>
            <a:off x="1446756" y="1463015"/>
            <a:ext cx="5492683" cy="3196668"/>
          </a:xfrm>
        </p:spPr>
        <p:txBody>
          <a:bodyPr vert="horz" lIns="91440" tIns="45720" rIns="91440" bIns="0" rtlCol="0" anchor="ctr">
            <a:normAutofit/>
          </a:bodyPr>
          <a:lstStyle/>
          <a:p>
            <a:pPr algn="ctr"/>
            <a:r>
              <a:rPr lang="en-US" sz="4000" dirty="0">
                <a:solidFill>
                  <a:srgbClr val="FFFFFF"/>
                </a:solidFill>
              </a:rPr>
              <a:t>What's new</a:t>
            </a:r>
          </a:p>
        </p:txBody>
      </p:sp>
      <p:pic>
        <p:nvPicPr>
          <p:cNvPr id="25" name="Picture 24">
            <a:extLst>
              <a:ext uri="{FF2B5EF4-FFF2-40B4-BE49-F238E27FC236}">
                <a16:creationId xmlns:a16="http://schemas.microsoft.com/office/drawing/2014/main" id="{8B060F31-12EA-4404-8435-DA25F36C89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7" name="Straight Connector 26">
            <a:extLst>
              <a:ext uri="{FF2B5EF4-FFF2-40B4-BE49-F238E27FC236}">
                <a16:creationId xmlns:a16="http://schemas.microsoft.com/office/drawing/2014/main" id="{E4F1CB68-9DEB-4A71-8E7C-DE9278F0359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6587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8" name="Picture 57">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0" name="Straight Connector 59">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4" name="Rectangle 63">
            <a:extLst>
              <a:ext uri="{FF2B5EF4-FFF2-40B4-BE49-F238E27FC236}">
                <a16:creationId xmlns:a16="http://schemas.microsoft.com/office/drawing/2014/main" id="{021A4066-B261-49FE-952E-A0FE3EE75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a:extLst>
              <a:ext uri="{FF2B5EF4-FFF2-40B4-BE49-F238E27FC236}">
                <a16:creationId xmlns:a16="http://schemas.microsoft.com/office/drawing/2014/main" id="{381B4579-E2EA-4BD7-94FF-0A0BEE135C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B953A015-F940-4D36-B97C-CC28F27E3685}"/>
              </a:ext>
            </a:extLst>
          </p:cNvPr>
          <p:cNvSpPr>
            <a:spLocks noGrp="1"/>
          </p:cNvSpPr>
          <p:nvPr>
            <p:ph type="title"/>
          </p:nvPr>
        </p:nvSpPr>
        <p:spPr>
          <a:xfrm>
            <a:off x="1451580" y="486216"/>
            <a:ext cx="3530157" cy="1049235"/>
          </a:xfrm>
        </p:spPr>
        <p:txBody>
          <a:bodyPr vert="horz" lIns="91440" tIns="45720" rIns="91440" bIns="45720" rtlCol="0" anchor="t">
            <a:noAutofit/>
          </a:bodyPr>
          <a:lstStyle/>
          <a:p>
            <a:r>
              <a:rPr lang="en-US" sz="2400" dirty="0"/>
              <a:t>Map changes – additions to online RIA Certification course</a:t>
            </a:r>
            <a:br>
              <a:rPr lang="en-US" sz="2000" dirty="0"/>
            </a:br>
            <a:endParaRPr lang="en-US" dirty="0"/>
          </a:p>
        </p:txBody>
      </p:sp>
      <p:sp>
        <p:nvSpPr>
          <p:cNvPr id="68" name="Rectangle 67">
            <a:extLst>
              <a:ext uri="{FF2B5EF4-FFF2-40B4-BE49-F238E27FC236}">
                <a16:creationId xmlns:a16="http://schemas.microsoft.com/office/drawing/2014/main" id="{81958111-BC13-4D45-AB27-0C2C83F9B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 name="Content Placeholder 5">
            <a:extLst>
              <a:ext uri="{FF2B5EF4-FFF2-40B4-BE49-F238E27FC236}">
                <a16:creationId xmlns:a16="http://schemas.microsoft.com/office/drawing/2014/main" id="{9853A3CF-5A9F-75A3-C0B9-DB136A9C80F8}"/>
              </a:ext>
            </a:extLst>
          </p:cNvPr>
          <p:cNvSpPr>
            <a:spLocks noGrp="1"/>
          </p:cNvSpPr>
          <p:nvPr>
            <p:ph sz="half" idx="2"/>
          </p:nvPr>
        </p:nvSpPr>
        <p:spPr>
          <a:xfrm>
            <a:off x="1451581" y="2015732"/>
            <a:ext cx="3526523" cy="3450613"/>
          </a:xfrm>
        </p:spPr>
        <p:txBody>
          <a:bodyPr vert="horz" lIns="91440" tIns="45720" rIns="91440" bIns="45720" rtlCol="0" anchor="t">
            <a:normAutofit/>
          </a:bodyPr>
          <a:lstStyle/>
          <a:p>
            <a:pPr marL="0"/>
            <a:r>
              <a:rPr lang="en-US" dirty="0"/>
              <a:t>Words You Should Know</a:t>
            </a:r>
          </a:p>
          <a:p>
            <a:pPr marL="457200" lvl="1"/>
            <a:r>
              <a:rPr lang="en-US" dirty="0"/>
              <a:t>Found under Student Resources</a:t>
            </a:r>
          </a:p>
        </p:txBody>
      </p:sp>
      <p:grpSp>
        <p:nvGrpSpPr>
          <p:cNvPr id="70" name="Group 69">
            <a:extLst>
              <a:ext uri="{FF2B5EF4-FFF2-40B4-BE49-F238E27FC236}">
                <a16:creationId xmlns:a16="http://schemas.microsoft.com/office/drawing/2014/main" id="{82188758-E18A-4CE5-9D03-F4BF5D887C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71" name="Rectangle 70">
              <a:extLst>
                <a:ext uri="{FF2B5EF4-FFF2-40B4-BE49-F238E27FC236}">
                  <a16:creationId xmlns:a16="http://schemas.microsoft.com/office/drawing/2014/main" id="{821513DD-C15F-4381-AEA6-ED9E5E218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CED2DE01-7F43-4858-85FC-27022DA78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4" name="Picture 73">
            <a:extLst>
              <a:ext uri="{FF2B5EF4-FFF2-40B4-BE49-F238E27FC236}">
                <a16:creationId xmlns:a16="http://schemas.microsoft.com/office/drawing/2014/main" id="{D42F4933-2ECF-4EE5-BCE4-F19E3CA609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6" name="Straight Connector 75">
            <a:extLst>
              <a:ext uri="{FF2B5EF4-FFF2-40B4-BE49-F238E27FC236}">
                <a16:creationId xmlns:a16="http://schemas.microsoft.com/office/drawing/2014/main" id="{C6FAC23C-014D-4AC5-AD1B-36F7D0E7EF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3" name="Picture 3">
            <a:extLst>
              <a:ext uri="{FF2B5EF4-FFF2-40B4-BE49-F238E27FC236}">
                <a16:creationId xmlns:a16="http://schemas.microsoft.com/office/drawing/2014/main" id="{04002816-D48B-FDDA-5473-06F2779DB48E}"/>
              </a:ext>
            </a:extLst>
          </p:cNvPr>
          <p:cNvPicPr>
            <a:picLocks noGrp="1" noChangeAspect="1"/>
          </p:cNvPicPr>
          <p:nvPr>
            <p:ph sz="half" idx="1"/>
          </p:nvPr>
        </p:nvPicPr>
        <p:blipFill>
          <a:blip r:embed="rId4"/>
          <a:stretch>
            <a:fillRect/>
          </a:stretch>
        </p:blipFill>
        <p:spPr>
          <a:xfrm>
            <a:off x="7228213" y="1375878"/>
            <a:ext cx="2550659" cy="3448595"/>
          </a:xfrm>
        </p:spPr>
      </p:pic>
      <p:sp>
        <p:nvSpPr>
          <p:cNvPr id="4" name="Arrow: Right 3">
            <a:extLst>
              <a:ext uri="{FF2B5EF4-FFF2-40B4-BE49-F238E27FC236}">
                <a16:creationId xmlns:a16="http://schemas.microsoft.com/office/drawing/2014/main" id="{350CFE2B-0ABA-53C4-BB7F-6932B20BC2B6}"/>
              </a:ext>
            </a:extLst>
          </p:cNvPr>
          <p:cNvSpPr/>
          <p:nvPr/>
        </p:nvSpPr>
        <p:spPr>
          <a:xfrm>
            <a:off x="6367397" y="4175342"/>
            <a:ext cx="709808" cy="39665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43252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8" name="Picture 57">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0" name="Straight Connector 59">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4" name="Rectangle 63">
            <a:extLst>
              <a:ext uri="{FF2B5EF4-FFF2-40B4-BE49-F238E27FC236}">
                <a16:creationId xmlns:a16="http://schemas.microsoft.com/office/drawing/2014/main" id="{021A4066-B261-49FE-952E-A0FE3EE75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a:extLst>
              <a:ext uri="{FF2B5EF4-FFF2-40B4-BE49-F238E27FC236}">
                <a16:creationId xmlns:a16="http://schemas.microsoft.com/office/drawing/2014/main" id="{381B4579-E2EA-4BD7-94FF-0A0BEE135C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B953A015-F940-4D36-B97C-CC28F27E3685}"/>
              </a:ext>
            </a:extLst>
          </p:cNvPr>
          <p:cNvSpPr>
            <a:spLocks noGrp="1"/>
          </p:cNvSpPr>
          <p:nvPr>
            <p:ph type="title"/>
          </p:nvPr>
        </p:nvSpPr>
        <p:spPr>
          <a:xfrm>
            <a:off x="1451580" y="495862"/>
            <a:ext cx="3530157" cy="1049235"/>
          </a:xfrm>
        </p:spPr>
        <p:txBody>
          <a:bodyPr vert="horz" lIns="91440" tIns="45720" rIns="91440" bIns="45720" rtlCol="0" anchor="t">
            <a:noAutofit/>
          </a:bodyPr>
          <a:lstStyle/>
          <a:p>
            <a:r>
              <a:rPr lang="en-US" sz="2400" dirty="0"/>
              <a:t>Map changes – additions to online RIA Certification course</a:t>
            </a:r>
            <a:br>
              <a:rPr lang="en-US" sz="2000" dirty="0"/>
            </a:br>
            <a:endParaRPr lang="en-US" dirty="0"/>
          </a:p>
        </p:txBody>
      </p:sp>
      <p:sp>
        <p:nvSpPr>
          <p:cNvPr id="68" name="Rectangle 67">
            <a:extLst>
              <a:ext uri="{FF2B5EF4-FFF2-40B4-BE49-F238E27FC236}">
                <a16:creationId xmlns:a16="http://schemas.microsoft.com/office/drawing/2014/main" id="{81958111-BC13-4D45-AB27-0C2C83F9B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 name="Content Placeholder 5">
            <a:extLst>
              <a:ext uri="{FF2B5EF4-FFF2-40B4-BE49-F238E27FC236}">
                <a16:creationId xmlns:a16="http://schemas.microsoft.com/office/drawing/2014/main" id="{9853A3CF-5A9F-75A3-C0B9-DB136A9C80F8}"/>
              </a:ext>
            </a:extLst>
          </p:cNvPr>
          <p:cNvSpPr>
            <a:spLocks noGrp="1"/>
          </p:cNvSpPr>
          <p:nvPr>
            <p:ph sz="half" idx="2"/>
          </p:nvPr>
        </p:nvSpPr>
        <p:spPr>
          <a:xfrm>
            <a:off x="1451581" y="2015732"/>
            <a:ext cx="3526523" cy="3450613"/>
          </a:xfrm>
        </p:spPr>
        <p:txBody>
          <a:bodyPr vert="horz" lIns="91440" tIns="45720" rIns="91440" bIns="45720" rtlCol="0" anchor="t">
            <a:normAutofit/>
          </a:bodyPr>
          <a:lstStyle/>
          <a:p>
            <a:pPr marL="0"/>
            <a:r>
              <a:rPr lang="en-US" dirty="0"/>
              <a:t>ADA Information and ID requirements</a:t>
            </a:r>
          </a:p>
          <a:p>
            <a:pPr marL="457200" lvl="1"/>
            <a:r>
              <a:rPr lang="en-US" dirty="0"/>
              <a:t>Found under Course Overview</a:t>
            </a:r>
          </a:p>
        </p:txBody>
      </p:sp>
      <p:grpSp>
        <p:nvGrpSpPr>
          <p:cNvPr id="70" name="Group 69">
            <a:extLst>
              <a:ext uri="{FF2B5EF4-FFF2-40B4-BE49-F238E27FC236}">
                <a16:creationId xmlns:a16="http://schemas.microsoft.com/office/drawing/2014/main" id="{82188758-E18A-4CE5-9D03-F4BF5D887C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71" name="Rectangle 70">
              <a:extLst>
                <a:ext uri="{FF2B5EF4-FFF2-40B4-BE49-F238E27FC236}">
                  <a16:creationId xmlns:a16="http://schemas.microsoft.com/office/drawing/2014/main" id="{821513DD-C15F-4381-AEA6-ED9E5E218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CED2DE01-7F43-4858-85FC-27022DA78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4" name="Picture 73">
            <a:extLst>
              <a:ext uri="{FF2B5EF4-FFF2-40B4-BE49-F238E27FC236}">
                <a16:creationId xmlns:a16="http://schemas.microsoft.com/office/drawing/2014/main" id="{D42F4933-2ECF-4EE5-BCE4-F19E3CA609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6" name="Straight Connector 75">
            <a:extLst>
              <a:ext uri="{FF2B5EF4-FFF2-40B4-BE49-F238E27FC236}">
                <a16:creationId xmlns:a16="http://schemas.microsoft.com/office/drawing/2014/main" id="{C6FAC23C-014D-4AC5-AD1B-36F7D0E7EF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1" name="Picture 11">
            <a:extLst>
              <a:ext uri="{FF2B5EF4-FFF2-40B4-BE49-F238E27FC236}">
                <a16:creationId xmlns:a16="http://schemas.microsoft.com/office/drawing/2014/main" id="{87545303-77E2-6BF2-8394-746899D0E747}"/>
              </a:ext>
            </a:extLst>
          </p:cNvPr>
          <p:cNvPicPr>
            <a:picLocks noChangeAspect="1"/>
          </p:cNvPicPr>
          <p:nvPr/>
        </p:nvPicPr>
        <p:blipFill>
          <a:blip r:embed="rId4"/>
          <a:stretch>
            <a:fillRect/>
          </a:stretch>
        </p:blipFill>
        <p:spPr>
          <a:xfrm>
            <a:off x="5844309" y="1545644"/>
            <a:ext cx="5340927" cy="3062440"/>
          </a:xfrm>
          <a:prstGeom prst="rect">
            <a:avLst/>
          </a:prstGeom>
        </p:spPr>
      </p:pic>
      <p:sp>
        <p:nvSpPr>
          <p:cNvPr id="13" name="Arrow: Up 12">
            <a:extLst>
              <a:ext uri="{FF2B5EF4-FFF2-40B4-BE49-F238E27FC236}">
                <a16:creationId xmlns:a16="http://schemas.microsoft.com/office/drawing/2014/main" id="{57D831D0-10D9-E2B9-A978-5AD3270F886E}"/>
              </a:ext>
            </a:extLst>
          </p:cNvPr>
          <p:cNvSpPr/>
          <p:nvPr/>
        </p:nvSpPr>
        <p:spPr>
          <a:xfrm>
            <a:off x="6422158" y="4436340"/>
            <a:ext cx="438727" cy="484909"/>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76908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8" name="Picture 57">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0" name="Straight Connector 59">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4" name="Rectangle 63">
            <a:extLst>
              <a:ext uri="{FF2B5EF4-FFF2-40B4-BE49-F238E27FC236}">
                <a16:creationId xmlns:a16="http://schemas.microsoft.com/office/drawing/2014/main" id="{021A4066-B261-49FE-952E-A0FE3EE75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a:extLst>
              <a:ext uri="{FF2B5EF4-FFF2-40B4-BE49-F238E27FC236}">
                <a16:creationId xmlns:a16="http://schemas.microsoft.com/office/drawing/2014/main" id="{381B4579-E2EA-4BD7-94FF-0A0BEE135C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B953A015-F940-4D36-B97C-CC28F27E3685}"/>
              </a:ext>
            </a:extLst>
          </p:cNvPr>
          <p:cNvSpPr>
            <a:spLocks noGrp="1"/>
          </p:cNvSpPr>
          <p:nvPr>
            <p:ph type="title"/>
          </p:nvPr>
        </p:nvSpPr>
        <p:spPr>
          <a:xfrm>
            <a:off x="1451580" y="515153"/>
            <a:ext cx="3530157" cy="1049235"/>
          </a:xfrm>
        </p:spPr>
        <p:txBody>
          <a:bodyPr vert="horz" lIns="91440" tIns="45720" rIns="91440" bIns="45720" rtlCol="0" anchor="t">
            <a:noAutofit/>
          </a:bodyPr>
          <a:lstStyle/>
          <a:p>
            <a:r>
              <a:rPr lang="en-US" sz="2400" dirty="0"/>
              <a:t>Map changes – additions to online RIA Certification course</a:t>
            </a:r>
            <a:br>
              <a:rPr lang="en-US" sz="2000" dirty="0"/>
            </a:br>
            <a:endParaRPr lang="en-US" dirty="0"/>
          </a:p>
        </p:txBody>
      </p:sp>
      <p:sp>
        <p:nvSpPr>
          <p:cNvPr id="68" name="Rectangle 67">
            <a:extLst>
              <a:ext uri="{FF2B5EF4-FFF2-40B4-BE49-F238E27FC236}">
                <a16:creationId xmlns:a16="http://schemas.microsoft.com/office/drawing/2014/main" id="{81958111-BC13-4D45-AB27-0C2C83F9B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 name="Content Placeholder 5">
            <a:extLst>
              <a:ext uri="{FF2B5EF4-FFF2-40B4-BE49-F238E27FC236}">
                <a16:creationId xmlns:a16="http://schemas.microsoft.com/office/drawing/2014/main" id="{9853A3CF-5A9F-75A3-C0B9-DB136A9C80F8}"/>
              </a:ext>
            </a:extLst>
          </p:cNvPr>
          <p:cNvSpPr>
            <a:spLocks noGrp="1"/>
          </p:cNvSpPr>
          <p:nvPr>
            <p:ph sz="half" idx="2"/>
          </p:nvPr>
        </p:nvSpPr>
        <p:spPr>
          <a:xfrm>
            <a:off x="1463126" y="2015732"/>
            <a:ext cx="3757432" cy="3450613"/>
          </a:xfrm>
        </p:spPr>
        <p:txBody>
          <a:bodyPr vert="horz" lIns="91440" tIns="45720" rIns="91440" bIns="45720" rtlCol="0" anchor="t">
            <a:normAutofit/>
          </a:bodyPr>
          <a:lstStyle/>
          <a:p>
            <a:pPr marL="0"/>
            <a:r>
              <a:rPr lang="en-US" dirty="0"/>
              <a:t>Overview of Testing Accommodations</a:t>
            </a:r>
          </a:p>
          <a:p>
            <a:pPr marL="0"/>
            <a:r>
              <a:rPr lang="en-US"/>
              <a:t>ID Requirements</a:t>
            </a:r>
          </a:p>
          <a:p>
            <a:pPr marL="0"/>
            <a:r>
              <a:rPr lang="en-US" dirty="0"/>
              <a:t>Reschedule/Refund Requests </a:t>
            </a:r>
          </a:p>
          <a:p>
            <a:pPr marL="0"/>
            <a:r>
              <a:rPr lang="en-US" dirty="0"/>
              <a:t>No-Show Policies</a:t>
            </a:r>
          </a:p>
          <a:p>
            <a:pPr marL="457200" lvl="1"/>
            <a:r>
              <a:rPr lang="en-US" dirty="0"/>
              <a:t>Found under "Almost Done! Next Steps"</a:t>
            </a:r>
          </a:p>
        </p:txBody>
      </p:sp>
      <p:grpSp>
        <p:nvGrpSpPr>
          <p:cNvPr id="70" name="Group 69">
            <a:extLst>
              <a:ext uri="{FF2B5EF4-FFF2-40B4-BE49-F238E27FC236}">
                <a16:creationId xmlns:a16="http://schemas.microsoft.com/office/drawing/2014/main" id="{82188758-E18A-4CE5-9D03-F4BF5D887C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71" name="Rectangle 70">
              <a:extLst>
                <a:ext uri="{FF2B5EF4-FFF2-40B4-BE49-F238E27FC236}">
                  <a16:creationId xmlns:a16="http://schemas.microsoft.com/office/drawing/2014/main" id="{821513DD-C15F-4381-AEA6-ED9E5E218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CED2DE01-7F43-4858-85FC-27022DA78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4" name="Picture 73">
            <a:extLst>
              <a:ext uri="{FF2B5EF4-FFF2-40B4-BE49-F238E27FC236}">
                <a16:creationId xmlns:a16="http://schemas.microsoft.com/office/drawing/2014/main" id="{D42F4933-2ECF-4EE5-BCE4-F19E3CA609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6" name="Straight Connector 75">
            <a:extLst>
              <a:ext uri="{FF2B5EF4-FFF2-40B4-BE49-F238E27FC236}">
                <a16:creationId xmlns:a16="http://schemas.microsoft.com/office/drawing/2014/main" id="{C6FAC23C-014D-4AC5-AD1B-36F7D0E7EF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8" name="Picture 8">
            <a:extLst>
              <a:ext uri="{FF2B5EF4-FFF2-40B4-BE49-F238E27FC236}">
                <a16:creationId xmlns:a16="http://schemas.microsoft.com/office/drawing/2014/main" id="{ACEA7316-D97B-DCEB-9521-D06EC7208F6C}"/>
              </a:ext>
            </a:extLst>
          </p:cNvPr>
          <p:cNvPicPr>
            <a:picLocks noGrp="1" noChangeAspect="1"/>
          </p:cNvPicPr>
          <p:nvPr>
            <p:ph sz="half" idx="1"/>
          </p:nvPr>
        </p:nvPicPr>
        <p:blipFill>
          <a:blip r:embed="rId4"/>
          <a:stretch>
            <a:fillRect/>
          </a:stretch>
        </p:blipFill>
        <p:spPr>
          <a:xfrm>
            <a:off x="6411876" y="2014749"/>
            <a:ext cx="4645152" cy="1974579"/>
          </a:xfrm>
        </p:spPr>
      </p:pic>
      <p:sp>
        <p:nvSpPr>
          <p:cNvPr id="9" name="Arrow: Right 8">
            <a:extLst>
              <a:ext uri="{FF2B5EF4-FFF2-40B4-BE49-F238E27FC236}">
                <a16:creationId xmlns:a16="http://schemas.microsoft.com/office/drawing/2014/main" id="{7851F049-3114-C60B-8F20-3BE65602FB79}"/>
              </a:ext>
            </a:extLst>
          </p:cNvPr>
          <p:cNvSpPr/>
          <p:nvPr/>
        </p:nvSpPr>
        <p:spPr>
          <a:xfrm>
            <a:off x="5997863" y="3278908"/>
            <a:ext cx="415636" cy="30018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79227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3" name="Picture 32">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5" name="Straight Connector 34">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9" name="Rectangle 38">
            <a:extLst>
              <a:ext uri="{FF2B5EF4-FFF2-40B4-BE49-F238E27FC236}">
                <a16:creationId xmlns:a16="http://schemas.microsoft.com/office/drawing/2014/main" id="{021A4066-B261-49FE-952E-A0FE3EE75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381B4579-E2EA-4BD7-94FF-0A0BEE135C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B953A015-F940-4D36-B97C-CC28F27E3685}"/>
              </a:ext>
            </a:extLst>
          </p:cNvPr>
          <p:cNvSpPr>
            <a:spLocks noGrp="1"/>
          </p:cNvSpPr>
          <p:nvPr>
            <p:ph type="title"/>
          </p:nvPr>
        </p:nvSpPr>
        <p:spPr>
          <a:xfrm>
            <a:off x="1451580" y="804520"/>
            <a:ext cx="3530157" cy="1049235"/>
          </a:xfrm>
        </p:spPr>
        <p:txBody>
          <a:bodyPr vert="horz" lIns="91440" tIns="45720" rIns="91440" bIns="45720" rtlCol="0" anchor="t">
            <a:noAutofit/>
          </a:bodyPr>
          <a:lstStyle/>
          <a:p>
            <a:r>
              <a:rPr lang="en-US" sz="2400" dirty="0"/>
              <a:t>Map changes – MAP Knowledge Pre-test</a:t>
            </a:r>
          </a:p>
        </p:txBody>
      </p:sp>
      <p:sp>
        <p:nvSpPr>
          <p:cNvPr id="43" name="Rectangle 42">
            <a:extLst>
              <a:ext uri="{FF2B5EF4-FFF2-40B4-BE49-F238E27FC236}">
                <a16:creationId xmlns:a16="http://schemas.microsoft.com/office/drawing/2014/main" id="{81958111-BC13-4D45-AB27-0C2C83F9B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C064DB1A-9603-C6C1-7838-BBAE624E6491}"/>
              </a:ext>
            </a:extLst>
          </p:cNvPr>
          <p:cNvSpPr>
            <a:spLocks noGrp="1"/>
          </p:cNvSpPr>
          <p:nvPr>
            <p:ph sz="half" idx="1"/>
          </p:nvPr>
        </p:nvSpPr>
        <p:spPr>
          <a:xfrm>
            <a:off x="1451581" y="2015732"/>
            <a:ext cx="3526523" cy="3450613"/>
          </a:xfrm>
        </p:spPr>
        <p:txBody>
          <a:bodyPr vert="horz" lIns="91440" tIns="45720" rIns="91440" bIns="45720" rtlCol="0" anchor="t">
            <a:normAutofit/>
          </a:bodyPr>
          <a:lstStyle/>
          <a:p>
            <a:r>
              <a:rPr lang="en-US" dirty="0"/>
              <a:t>Align Pre-test with Knowledge Certification Test</a:t>
            </a:r>
          </a:p>
          <a:p>
            <a:r>
              <a:rPr lang="en-US" dirty="0"/>
              <a:t>Review and revision of questions</a:t>
            </a:r>
            <a:endParaRPr lang="en-US"/>
          </a:p>
          <a:p>
            <a:r>
              <a:rPr lang="en-US" dirty="0"/>
              <a:t>Extension of time for completing pre-test</a:t>
            </a:r>
          </a:p>
        </p:txBody>
      </p:sp>
      <p:grpSp>
        <p:nvGrpSpPr>
          <p:cNvPr id="45" name="Group 44">
            <a:extLst>
              <a:ext uri="{FF2B5EF4-FFF2-40B4-BE49-F238E27FC236}">
                <a16:creationId xmlns:a16="http://schemas.microsoft.com/office/drawing/2014/main" id="{82188758-E18A-4CE5-9D03-F4BF5D887C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46" name="Rectangle 45">
              <a:extLst>
                <a:ext uri="{FF2B5EF4-FFF2-40B4-BE49-F238E27FC236}">
                  <a16:creationId xmlns:a16="http://schemas.microsoft.com/office/drawing/2014/main" id="{821513DD-C15F-4381-AEA6-ED9E5E218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ED2DE01-7F43-4858-85FC-27022DA78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9" name="Picture 48">
            <a:extLst>
              <a:ext uri="{FF2B5EF4-FFF2-40B4-BE49-F238E27FC236}">
                <a16:creationId xmlns:a16="http://schemas.microsoft.com/office/drawing/2014/main" id="{D42F4933-2ECF-4EE5-BCE4-F19E3CA609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1" name="Straight Connector 50">
            <a:extLst>
              <a:ext uri="{FF2B5EF4-FFF2-40B4-BE49-F238E27FC236}">
                <a16:creationId xmlns:a16="http://schemas.microsoft.com/office/drawing/2014/main" id="{C6FAC23C-014D-4AC5-AD1B-36F7D0E7EF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0" name="Picture 10">
            <a:extLst>
              <a:ext uri="{FF2B5EF4-FFF2-40B4-BE49-F238E27FC236}">
                <a16:creationId xmlns:a16="http://schemas.microsoft.com/office/drawing/2014/main" id="{F6D2FBB7-49FE-2AD7-4554-194765F6645A}"/>
              </a:ext>
            </a:extLst>
          </p:cNvPr>
          <p:cNvPicPr>
            <a:picLocks noGrp="1" noChangeAspect="1"/>
          </p:cNvPicPr>
          <p:nvPr>
            <p:ph sz="half" idx="2"/>
          </p:nvPr>
        </p:nvPicPr>
        <p:blipFill>
          <a:blip r:embed="rId4"/>
          <a:stretch>
            <a:fillRect/>
          </a:stretch>
        </p:blipFill>
        <p:spPr>
          <a:xfrm>
            <a:off x="6184127" y="1443766"/>
            <a:ext cx="4645152" cy="3148182"/>
          </a:xfrm>
        </p:spPr>
      </p:pic>
    </p:spTree>
    <p:extLst>
      <p:ext uri="{BB962C8B-B14F-4D97-AF65-F5344CB8AC3E}">
        <p14:creationId xmlns:p14="http://schemas.microsoft.com/office/powerpoint/2010/main" val="27403337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C630F413-44CE-4746-9821-9E0107978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22D671B1-B099-4F9C-B9CC-9D22B4DAF8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11D2299F-E46A-FFD0-0EC1-5DFBE3CFF1AB}"/>
              </a:ext>
            </a:extLst>
          </p:cNvPr>
          <p:cNvSpPr>
            <a:spLocks noGrp="1"/>
          </p:cNvSpPr>
          <p:nvPr>
            <p:ph type="title"/>
          </p:nvPr>
        </p:nvSpPr>
        <p:spPr>
          <a:xfrm>
            <a:off x="7555992" y="707475"/>
            <a:ext cx="3456589" cy="1312001"/>
          </a:xfrm>
        </p:spPr>
        <p:txBody>
          <a:bodyPr vert="horz" lIns="91440" tIns="45720" rIns="91440" bIns="45720" rtlCol="0" anchor="t">
            <a:noAutofit/>
          </a:bodyPr>
          <a:lstStyle/>
          <a:p>
            <a:r>
              <a:rPr lang="en-US" dirty="0"/>
              <a:t>RIA Price increase</a:t>
            </a:r>
          </a:p>
        </p:txBody>
      </p:sp>
      <p:cxnSp>
        <p:nvCxnSpPr>
          <p:cNvPr id="56" name="Straight Connector 55">
            <a:extLst>
              <a:ext uri="{FF2B5EF4-FFF2-40B4-BE49-F238E27FC236}">
                <a16:creationId xmlns:a16="http://schemas.microsoft.com/office/drawing/2014/main" id="{7552FBEF-FA69-427B-8245-0A518E0513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992" y="2146542"/>
            <a:ext cx="315757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8" name="Title 1">
            <a:extLst>
              <a:ext uri="{FF2B5EF4-FFF2-40B4-BE49-F238E27FC236}">
                <a16:creationId xmlns:a16="http://schemas.microsoft.com/office/drawing/2014/main" id="{898488B7-DBD3-40E7-B54B-4DA6C5693EF3}"/>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5" name="Picture 5">
            <a:extLst>
              <a:ext uri="{FF2B5EF4-FFF2-40B4-BE49-F238E27FC236}">
                <a16:creationId xmlns:a16="http://schemas.microsoft.com/office/drawing/2014/main" id="{407FA012-6F30-C74B-3CD4-2268ABDE1D08}"/>
              </a:ext>
            </a:extLst>
          </p:cNvPr>
          <p:cNvPicPr>
            <a:picLocks noChangeAspect="1"/>
          </p:cNvPicPr>
          <p:nvPr/>
        </p:nvPicPr>
        <p:blipFill>
          <a:blip r:embed="rId3"/>
          <a:stretch>
            <a:fillRect/>
          </a:stretch>
        </p:blipFill>
        <p:spPr>
          <a:xfrm>
            <a:off x="755348" y="712904"/>
            <a:ext cx="6430656" cy="3406473"/>
          </a:xfrm>
          <a:prstGeom prst="rect">
            <a:avLst/>
          </a:prstGeom>
        </p:spPr>
      </p:pic>
      <p:sp>
        <p:nvSpPr>
          <p:cNvPr id="6" name="TextBox 5">
            <a:extLst>
              <a:ext uri="{FF2B5EF4-FFF2-40B4-BE49-F238E27FC236}">
                <a16:creationId xmlns:a16="http://schemas.microsoft.com/office/drawing/2014/main" id="{B769FE6E-5F07-23B5-1EC6-65DC3A874616}"/>
              </a:ext>
            </a:extLst>
          </p:cNvPr>
          <p:cNvSpPr txBox="1"/>
          <p:nvPr/>
        </p:nvSpPr>
        <p:spPr>
          <a:xfrm>
            <a:off x="7554138" y="2273608"/>
            <a:ext cx="3159432" cy="394092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285750" indent="-228600" defTabSz="914400">
              <a:lnSpc>
                <a:spcPct val="120000"/>
              </a:lnSpc>
              <a:spcAft>
                <a:spcPts val="600"/>
              </a:spcAft>
              <a:buClr>
                <a:schemeClr val="accent1"/>
              </a:buClr>
              <a:buSzPct val="100000"/>
              <a:buFont typeface="Arial" panose="020B0604020202020204" pitchFamily="34" charset="0"/>
              <a:buChar char="•"/>
            </a:pPr>
            <a:r>
              <a:rPr lang="en-US" dirty="0"/>
              <a:t>Increase in cost of RIA from $6.96 to $9.52</a:t>
            </a:r>
          </a:p>
          <a:p>
            <a:pPr marL="285750" indent="-228600" defTabSz="914400">
              <a:lnSpc>
                <a:spcPct val="120000"/>
              </a:lnSpc>
              <a:spcAft>
                <a:spcPts val="600"/>
              </a:spcAft>
              <a:buClr>
                <a:schemeClr val="accent1"/>
              </a:buClr>
              <a:buSzPct val="100000"/>
              <a:buFont typeface="Arial" panose="020B0604020202020204" pitchFamily="34" charset="0"/>
              <a:buChar char="•"/>
            </a:pPr>
            <a:r>
              <a:rPr lang="en-US" dirty="0"/>
              <a:t>Purchase of the Drug Handbook is NOT required</a:t>
            </a:r>
          </a:p>
        </p:txBody>
      </p:sp>
      <p:sp>
        <p:nvSpPr>
          <p:cNvPr id="11" name="TextBox 10">
            <a:extLst>
              <a:ext uri="{FF2B5EF4-FFF2-40B4-BE49-F238E27FC236}">
                <a16:creationId xmlns:a16="http://schemas.microsoft.com/office/drawing/2014/main" id="{52471E7E-837E-491B-9B86-532BA3F4AFC0}"/>
              </a:ext>
            </a:extLst>
          </p:cNvPr>
          <p:cNvSpPr txBox="1"/>
          <p:nvPr/>
        </p:nvSpPr>
        <p:spPr>
          <a:xfrm>
            <a:off x="1451579" y="2015732"/>
            <a:ext cx="4174339" cy="3450613"/>
          </a:xfrm>
          <a:prstGeom prst="rect">
            <a:avLst/>
          </a:prstGeom>
        </p:spPr>
        <p:txBody>
          <a:bodyPr vert="horz" lIns="91440" tIns="45720" rIns="91440" bIns="45720" rtlCol="0" anchor="t">
            <a:normAutofit/>
          </a:bodyPr>
          <a:lstStyle/>
          <a:p>
            <a:pPr indent="-228600" defTabSz="914400">
              <a:lnSpc>
                <a:spcPct val="120000"/>
              </a:lnSpc>
              <a:spcAft>
                <a:spcPts val="600"/>
              </a:spcAft>
              <a:buClr>
                <a:schemeClr val="accent1"/>
              </a:buClr>
              <a:buSzPct val="100000"/>
              <a:buFont typeface="Arial" panose="020B0604020202020204" pitchFamily="34" charset="0"/>
              <a:buChar char="•"/>
            </a:pPr>
            <a:endParaRPr lang="en-US" dirty="0"/>
          </a:p>
          <a:p>
            <a:pPr indent="-228600" defTabSz="914400">
              <a:lnSpc>
                <a:spcPct val="120000"/>
              </a:lnSpc>
              <a:spcAft>
                <a:spcPts val="600"/>
              </a:spcAft>
              <a:buClr>
                <a:schemeClr val="accent1"/>
              </a:buClr>
              <a:buSzPct val="100000"/>
              <a:buFont typeface="Arial" panose="020B0604020202020204" pitchFamily="34" charset="0"/>
              <a:buChar char="•"/>
            </a:pPr>
            <a:endParaRPr lang="en-US"/>
          </a:p>
        </p:txBody>
      </p:sp>
    </p:spTree>
    <p:extLst>
      <p:ext uri="{BB962C8B-B14F-4D97-AF65-F5344CB8AC3E}">
        <p14:creationId xmlns:p14="http://schemas.microsoft.com/office/powerpoint/2010/main" val="6892060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1" name="Picture 10">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8BC298DB-2D5C-40A1-9A78-6B4A12198A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5C2355B-7CE9-4192-9142-A41CA0A0C0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60877B8C-E008-79CB-2BD7-C7D8A49E299C}"/>
              </a:ext>
            </a:extLst>
          </p:cNvPr>
          <p:cNvSpPr>
            <a:spLocks noGrp="1"/>
          </p:cNvSpPr>
          <p:nvPr>
            <p:ph type="title"/>
          </p:nvPr>
        </p:nvSpPr>
        <p:spPr>
          <a:xfrm>
            <a:off x="6585200" y="967167"/>
            <a:ext cx="4151306" cy="2374516"/>
          </a:xfrm>
        </p:spPr>
        <p:txBody>
          <a:bodyPr vert="horz" lIns="91440" tIns="45720" rIns="91440" bIns="0" rtlCol="0" anchor="b">
            <a:normAutofit/>
          </a:bodyPr>
          <a:lstStyle/>
          <a:p>
            <a:r>
              <a:rPr lang="en-US" sz="4800"/>
              <a:t>Reminders</a:t>
            </a:r>
          </a:p>
        </p:txBody>
      </p:sp>
      <p:pic>
        <p:nvPicPr>
          <p:cNvPr id="6" name="Graphic 5" descr="Checkmark">
            <a:extLst>
              <a:ext uri="{FF2B5EF4-FFF2-40B4-BE49-F238E27FC236}">
                <a16:creationId xmlns:a16="http://schemas.microsoft.com/office/drawing/2014/main" id="{BE4F979A-FBE7-6973-3804-E5AB2F8C62D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79869" y="805583"/>
            <a:ext cx="4660762" cy="4660762"/>
          </a:xfrm>
          <a:prstGeom prst="rect">
            <a:avLst/>
          </a:prstGeom>
        </p:spPr>
      </p:pic>
      <p:cxnSp>
        <p:nvCxnSpPr>
          <p:cNvPr id="21" name="Straight Connector 20">
            <a:extLst>
              <a:ext uri="{FF2B5EF4-FFF2-40B4-BE49-F238E27FC236}">
                <a16:creationId xmlns:a16="http://schemas.microsoft.com/office/drawing/2014/main" id="{06D05ED8-39E4-42F8-92CB-704C2BD0D2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79647" y="3526496"/>
            <a:ext cx="4149931"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3" name="Picture 22">
            <a:extLst>
              <a:ext uri="{FF2B5EF4-FFF2-40B4-BE49-F238E27FC236}">
                <a16:creationId xmlns:a16="http://schemas.microsoft.com/office/drawing/2014/main" id="{45CE2E7C-6AA3-4710-825D-4CDDF788C7B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5" name="Straight Connector 24">
            <a:extLst>
              <a:ext uri="{FF2B5EF4-FFF2-40B4-BE49-F238E27FC236}">
                <a16:creationId xmlns:a16="http://schemas.microsoft.com/office/drawing/2014/main" id="{3256C6C3-0EDC-4651-AB37-9F26CFAA6C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09366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7" name="Picture 26">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9" name="Straight Connector 28">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3" name="Rectangle 32">
            <a:extLst>
              <a:ext uri="{FF2B5EF4-FFF2-40B4-BE49-F238E27FC236}">
                <a16:creationId xmlns:a16="http://schemas.microsoft.com/office/drawing/2014/main" id="{9AB26DBC-1F7F-4AC0-A88C-69712701E6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F099884-7695-4976-8EBD-ECB5AF053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3D87B2C6-8987-070D-263E-FF794484C107}"/>
              </a:ext>
            </a:extLst>
          </p:cNvPr>
          <p:cNvSpPr>
            <a:spLocks noGrp="1"/>
          </p:cNvSpPr>
          <p:nvPr>
            <p:ph type="title"/>
          </p:nvPr>
        </p:nvSpPr>
        <p:spPr>
          <a:xfrm>
            <a:off x="8673476" y="1468464"/>
            <a:ext cx="3088872" cy="1873219"/>
          </a:xfrm>
        </p:spPr>
        <p:txBody>
          <a:bodyPr vert="horz" lIns="91440" tIns="45720" rIns="91440" bIns="0" rtlCol="0" anchor="b">
            <a:normAutofit/>
          </a:bodyPr>
          <a:lstStyle/>
          <a:p>
            <a:r>
              <a:rPr lang="en-US" sz="3600" dirty="0"/>
              <a:t>Who do I contact?</a:t>
            </a:r>
          </a:p>
        </p:txBody>
      </p:sp>
      <p:grpSp>
        <p:nvGrpSpPr>
          <p:cNvPr id="37" name="Group 36">
            <a:extLst>
              <a:ext uri="{FF2B5EF4-FFF2-40B4-BE49-F238E27FC236}">
                <a16:creationId xmlns:a16="http://schemas.microsoft.com/office/drawing/2014/main" id="{32F6B6B9-C579-41A6-A7D1-A7AB4AA6D2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7560115" cy="5149101"/>
            <a:chOff x="632237" y="482171"/>
            <a:chExt cx="7560115" cy="5149101"/>
          </a:xfrm>
        </p:grpSpPr>
        <p:sp>
          <p:nvSpPr>
            <p:cNvPr id="38" name="Rectangle 37">
              <a:extLst>
                <a:ext uri="{FF2B5EF4-FFF2-40B4-BE49-F238E27FC236}">
                  <a16:creationId xmlns:a16="http://schemas.microsoft.com/office/drawing/2014/main" id="{DC0B55B5-5A26-423B-ACDC-B151A280A1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7"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AD2DF8D-6B65-43EB-86A8-9DB52572A0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6"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1" name="Rectangle 40">
            <a:extLst>
              <a:ext uri="{FF2B5EF4-FFF2-40B4-BE49-F238E27FC236}">
                <a16:creationId xmlns:a16="http://schemas.microsoft.com/office/drawing/2014/main" id="{74163961-0280-48BA-BC84-97E03B00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720" y="977099"/>
            <a:ext cx="6598806" cy="4136205"/>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BFAC20BB-5902-4D8F-9A2A-E4B516EF3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80960" y="3526496"/>
            <a:ext cx="2844424"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45" name="Picture 44">
            <a:extLst>
              <a:ext uri="{FF2B5EF4-FFF2-40B4-BE49-F238E27FC236}">
                <a16:creationId xmlns:a16="http://schemas.microsoft.com/office/drawing/2014/main" id="{FC7852F8-6371-4D0E-ADF1-AD67B8FD8F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7" name="Straight Connector 46">
            <a:extLst>
              <a:ext uri="{FF2B5EF4-FFF2-40B4-BE49-F238E27FC236}">
                <a16:creationId xmlns:a16="http://schemas.microsoft.com/office/drawing/2014/main" id="{60356817-A471-4572-AE96-579F6D6BFD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7" name="Graphic 18" descr="Head with gears with solid fill">
            <a:extLst>
              <a:ext uri="{FF2B5EF4-FFF2-40B4-BE49-F238E27FC236}">
                <a16:creationId xmlns:a16="http://schemas.microsoft.com/office/drawing/2014/main" id="{E17B75A4-8D0B-D900-2D23-7D57C2F0241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32499" y="484517"/>
            <a:ext cx="1532625" cy="1547003"/>
          </a:xfrm>
          <a:prstGeom prst="rect">
            <a:avLst/>
          </a:prstGeom>
        </p:spPr>
      </p:pic>
      <p:pic>
        <p:nvPicPr>
          <p:cNvPr id="6" name="Picture 6">
            <a:extLst>
              <a:ext uri="{FF2B5EF4-FFF2-40B4-BE49-F238E27FC236}">
                <a16:creationId xmlns:a16="http://schemas.microsoft.com/office/drawing/2014/main" id="{81BB9E60-1C41-1C1B-10AF-318CBE9C482B}"/>
              </a:ext>
            </a:extLst>
          </p:cNvPr>
          <p:cNvPicPr>
            <a:picLocks noGrp="1" noChangeAspect="1"/>
          </p:cNvPicPr>
          <p:nvPr>
            <p:ph idx="1"/>
          </p:nvPr>
        </p:nvPicPr>
        <p:blipFill>
          <a:blip r:embed="rId6"/>
          <a:stretch>
            <a:fillRect/>
          </a:stretch>
        </p:blipFill>
        <p:spPr>
          <a:xfrm>
            <a:off x="1104698" y="895144"/>
            <a:ext cx="6576685" cy="4111760"/>
          </a:xfrm>
        </p:spPr>
      </p:pic>
    </p:spTree>
    <p:extLst>
      <p:ext uri="{BB962C8B-B14F-4D97-AF65-F5344CB8AC3E}">
        <p14:creationId xmlns:p14="http://schemas.microsoft.com/office/powerpoint/2010/main" val="25573790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3" name="Picture 12">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9" name="Rectangle 18">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9712147B-7974-D832-A194-274F91D81100}"/>
              </a:ext>
            </a:extLst>
          </p:cNvPr>
          <p:cNvSpPr>
            <a:spLocks noGrp="1"/>
          </p:cNvSpPr>
          <p:nvPr>
            <p:ph type="title"/>
          </p:nvPr>
        </p:nvSpPr>
        <p:spPr>
          <a:xfrm>
            <a:off x="659301" y="1474969"/>
            <a:ext cx="2823919" cy="1868760"/>
          </a:xfrm>
        </p:spPr>
        <p:txBody>
          <a:bodyPr vert="horz" lIns="91440" tIns="45720" rIns="91440" bIns="0" rtlCol="0" anchor="b">
            <a:normAutofit/>
          </a:bodyPr>
          <a:lstStyle/>
          <a:p>
            <a:r>
              <a:rPr lang="en-US" sz="2800"/>
              <a:t>Map Coordinator contact information</a:t>
            </a:r>
          </a:p>
        </p:txBody>
      </p:sp>
      <p:cxnSp>
        <p:nvCxnSpPr>
          <p:cNvPr id="23" name="Straight Connector 22">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5" name="Group 24">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26" name="Rectangle 25">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3" name="Straight Connector 32">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6" name="Picture 6">
            <a:extLst>
              <a:ext uri="{FF2B5EF4-FFF2-40B4-BE49-F238E27FC236}">
                <a16:creationId xmlns:a16="http://schemas.microsoft.com/office/drawing/2014/main" id="{DBCF10E6-C2F4-8D8C-9096-FE958E58DCE7}"/>
              </a:ext>
            </a:extLst>
          </p:cNvPr>
          <p:cNvPicPr>
            <a:picLocks noGrp="1" noChangeAspect="1"/>
          </p:cNvPicPr>
          <p:nvPr>
            <p:ph idx="1"/>
          </p:nvPr>
        </p:nvPicPr>
        <p:blipFill>
          <a:blip r:embed="rId4"/>
          <a:stretch>
            <a:fillRect/>
          </a:stretch>
        </p:blipFill>
        <p:spPr>
          <a:xfrm>
            <a:off x="6140087" y="1022823"/>
            <a:ext cx="3239622" cy="3900885"/>
          </a:xfrm>
        </p:spPr>
      </p:pic>
    </p:spTree>
    <p:extLst>
      <p:ext uri="{BB962C8B-B14F-4D97-AF65-F5344CB8AC3E}">
        <p14:creationId xmlns:p14="http://schemas.microsoft.com/office/powerpoint/2010/main" val="29752437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97314-6538-49F6-B4D1-18843DBC43F3}"/>
              </a:ext>
            </a:extLst>
          </p:cNvPr>
          <p:cNvSpPr>
            <a:spLocks noGrp="1"/>
          </p:cNvSpPr>
          <p:nvPr>
            <p:ph type="title"/>
          </p:nvPr>
        </p:nvSpPr>
        <p:spPr/>
        <p:txBody>
          <a:bodyPr>
            <a:normAutofit/>
          </a:bodyPr>
          <a:lstStyle/>
          <a:p>
            <a:r>
              <a:rPr lang="en-US" dirty="0"/>
              <a:t>how to find "Who do I contact" guide and map coordinator contact info</a:t>
            </a:r>
          </a:p>
        </p:txBody>
      </p:sp>
      <p:sp>
        <p:nvSpPr>
          <p:cNvPr id="3" name="Content Placeholder 2">
            <a:extLst>
              <a:ext uri="{FF2B5EF4-FFF2-40B4-BE49-F238E27FC236}">
                <a16:creationId xmlns:a16="http://schemas.microsoft.com/office/drawing/2014/main" id="{7614DC3E-50E4-4B2C-9DE8-1F66AA94BE5A}"/>
              </a:ext>
            </a:extLst>
          </p:cNvPr>
          <p:cNvSpPr>
            <a:spLocks noGrp="1"/>
          </p:cNvSpPr>
          <p:nvPr>
            <p:ph idx="1"/>
          </p:nvPr>
        </p:nvSpPr>
        <p:spPr/>
        <p:txBody>
          <a:bodyPr/>
          <a:lstStyle/>
          <a:p>
            <a:endParaRPr lang="en-US" dirty="0"/>
          </a:p>
          <a:p>
            <a:endParaRPr lang="en-US"/>
          </a:p>
        </p:txBody>
      </p:sp>
      <p:pic>
        <p:nvPicPr>
          <p:cNvPr id="4" name="Picture 4">
            <a:extLst>
              <a:ext uri="{FF2B5EF4-FFF2-40B4-BE49-F238E27FC236}">
                <a16:creationId xmlns:a16="http://schemas.microsoft.com/office/drawing/2014/main" id="{7CA44DD5-A708-0FD7-E205-4EB445DBCBBD}"/>
              </a:ext>
            </a:extLst>
          </p:cNvPr>
          <p:cNvPicPr>
            <a:picLocks noChangeAspect="1"/>
          </p:cNvPicPr>
          <p:nvPr/>
        </p:nvPicPr>
        <p:blipFill>
          <a:blip r:embed="rId3"/>
          <a:stretch>
            <a:fillRect/>
          </a:stretch>
        </p:blipFill>
        <p:spPr>
          <a:xfrm>
            <a:off x="1387764" y="2165091"/>
            <a:ext cx="9728199" cy="3613090"/>
          </a:xfrm>
          <a:prstGeom prst="rect">
            <a:avLst/>
          </a:prstGeom>
        </p:spPr>
      </p:pic>
      <p:sp>
        <p:nvSpPr>
          <p:cNvPr id="5" name="Arrow: Up 4">
            <a:extLst>
              <a:ext uri="{FF2B5EF4-FFF2-40B4-BE49-F238E27FC236}">
                <a16:creationId xmlns:a16="http://schemas.microsoft.com/office/drawing/2014/main" id="{42E37BB7-E9F2-4940-BF27-D5DAACE05899}"/>
              </a:ext>
            </a:extLst>
          </p:cNvPr>
          <p:cNvSpPr/>
          <p:nvPr/>
        </p:nvSpPr>
        <p:spPr>
          <a:xfrm>
            <a:off x="9224818" y="3680114"/>
            <a:ext cx="577272" cy="750454"/>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296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97314-6538-49F6-B4D1-18843DBC43F3}"/>
              </a:ext>
            </a:extLst>
          </p:cNvPr>
          <p:cNvSpPr>
            <a:spLocks noGrp="1"/>
          </p:cNvSpPr>
          <p:nvPr>
            <p:ph type="title"/>
          </p:nvPr>
        </p:nvSpPr>
        <p:spPr/>
        <p:txBody>
          <a:bodyPr>
            <a:normAutofit/>
          </a:bodyPr>
          <a:lstStyle/>
          <a:p>
            <a:r>
              <a:rPr lang="en-US" dirty="0"/>
              <a:t>how to find "Who do I contact" guide and map coordinator contact info</a:t>
            </a:r>
          </a:p>
        </p:txBody>
      </p:sp>
      <p:sp>
        <p:nvSpPr>
          <p:cNvPr id="3" name="Content Placeholder 2">
            <a:extLst>
              <a:ext uri="{FF2B5EF4-FFF2-40B4-BE49-F238E27FC236}">
                <a16:creationId xmlns:a16="http://schemas.microsoft.com/office/drawing/2014/main" id="{7614DC3E-50E4-4B2C-9DE8-1F66AA94BE5A}"/>
              </a:ext>
            </a:extLst>
          </p:cNvPr>
          <p:cNvSpPr>
            <a:spLocks noGrp="1"/>
          </p:cNvSpPr>
          <p:nvPr>
            <p:ph idx="1"/>
          </p:nvPr>
        </p:nvSpPr>
        <p:spPr/>
        <p:txBody>
          <a:bodyPr/>
          <a:lstStyle/>
          <a:p>
            <a:endParaRPr lang="en-US" dirty="0"/>
          </a:p>
          <a:p>
            <a:endParaRPr lang="en-US"/>
          </a:p>
        </p:txBody>
      </p:sp>
      <p:pic>
        <p:nvPicPr>
          <p:cNvPr id="6" name="Picture 6">
            <a:extLst>
              <a:ext uri="{FF2B5EF4-FFF2-40B4-BE49-F238E27FC236}">
                <a16:creationId xmlns:a16="http://schemas.microsoft.com/office/drawing/2014/main" id="{D6F52297-9F4B-025D-ADAF-17DD0C145600}"/>
              </a:ext>
            </a:extLst>
          </p:cNvPr>
          <p:cNvPicPr>
            <a:picLocks noChangeAspect="1"/>
          </p:cNvPicPr>
          <p:nvPr/>
        </p:nvPicPr>
        <p:blipFill>
          <a:blip r:embed="rId3"/>
          <a:stretch>
            <a:fillRect/>
          </a:stretch>
        </p:blipFill>
        <p:spPr>
          <a:xfrm>
            <a:off x="4170218" y="2183434"/>
            <a:ext cx="4163290" cy="3703405"/>
          </a:xfrm>
          <a:prstGeom prst="rect">
            <a:avLst/>
          </a:prstGeom>
        </p:spPr>
      </p:pic>
      <p:sp>
        <p:nvSpPr>
          <p:cNvPr id="7" name="Arrow: Left 6">
            <a:extLst>
              <a:ext uri="{FF2B5EF4-FFF2-40B4-BE49-F238E27FC236}">
                <a16:creationId xmlns:a16="http://schemas.microsoft.com/office/drawing/2014/main" id="{A77D9040-B764-2974-F9DA-BAB61F48B378}"/>
              </a:ext>
            </a:extLst>
          </p:cNvPr>
          <p:cNvSpPr/>
          <p:nvPr/>
        </p:nvSpPr>
        <p:spPr>
          <a:xfrm>
            <a:off x="6557818" y="4774046"/>
            <a:ext cx="842818" cy="53109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0246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1E6A5-C130-BF41-A7E2-7BC468E02EA5}"/>
              </a:ext>
            </a:extLst>
          </p:cNvPr>
          <p:cNvSpPr>
            <a:spLocks noGrp="1"/>
          </p:cNvSpPr>
          <p:nvPr>
            <p:ph type="title"/>
          </p:nvPr>
        </p:nvSpPr>
        <p:spPr/>
        <p:txBody>
          <a:bodyPr>
            <a:normAutofit/>
          </a:bodyPr>
          <a:lstStyle/>
          <a:p>
            <a:r>
              <a:rPr lang="en-US" sz="4400"/>
              <a:t>Please welcome</a:t>
            </a:r>
          </a:p>
        </p:txBody>
      </p:sp>
      <p:sp>
        <p:nvSpPr>
          <p:cNvPr id="4" name="Text Placeholder 3">
            <a:extLst>
              <a:ext uri="{FF2B5EF4-FFF2-40B4-BE49-F238E27FC236}">
                <a16:creationId xmlns:a16="http://schemas.microsoft.com/office/drawing/2014/main" id="{9927E348-AB9E-4DD8-FC21-E21AECB0DEE2}"/>
              </a:ext>
            </a:extLst>
          </p:cNvPr>
          <p:cNvSpPr>
            <a:spLocks noGrp="1"/>
          </p:cNvSpPr>
          <p:nvPr>
            <p:ph type="body" idx="1"/>
          </p:nvPr>
        </p:nvSpPr>
        <p:spPr>
          <a:xfrm>
            <a:off x="805619" y="2047756"/>
            <a:ext cx="4769681" cy="1139945"/>
          </a:xfrm>
        </p:spPr>
        <p:txBody>
          <a:bodyPr>
            <a:noAutofit/>
          </a:bodyPr>
          <a:lstStyle/>
          <a:p>
            <a:r>
              <a:rPr lang="en-US" sz="2400"/>
              <a:t>Department of</a:t>
            </a:r>
            <a:r>
              <a:rPr lang="en-US" sz="2900"/>
              <a:t> </a:t>
            </a:r>
            <a:r>
              <a:rPr lang="en-US" sz="2400"/>
              <a:t>Developmental</a:t>
            </a:r>
            <a:r>
              <a:rPr lang="en-US" sz="2900"/>
              <a:t> </a:t>
            </a:r>
            <a:r>
              <a:rPr lang="en-US" sz="2400"/>
              <a:t>Services</a:t>
            </a:r>
            <a:r>
              <a:rPr lang="en-US" sz="2800"/>
              <a:t>	</a:t>
            </a:r>
          </a:p>
        </p:txBody>
      </p:sp>
      <p:sp>
        <p:nvSpPr>
          <p:cNvPr id="5" name="Content Placeholder 4">
            <a:extLst>
              <a:ext uri="{FF2B5EF4-FFF2-40B4-BE49-F238E27FC236}">
                <a16:creationId xmlns:a16="http://schemas.microsoft.com/office/drawing/2014/main" id="{D536B900-901F-BCFD-8438-4C248757081F}"/>
              </a:ext>
            </a:extLst>
          </p:cNvPr>
          <p:cNvSpPr>
            <a:spLocks noGrp="1"/>
          </p:cNvSpPr>
          <p:nvPr>
            <p:ph sz="half" idx="2"/>
          </p:nvPr>
        </p:nvSpPr>
        <p:spPr>
          <a:xfrm>
            <a:off x="5446568" y="2231669"/>
            <a:ext cx="5607881" cy="1701936"/>
          </a:xfrm>
        </p:spPr>
        <p:txBody>
          <a:bodyPr vert="horz" lIns="91440" tIns="45720" rIns="91440" bIns="45720" rtlCol="0" anchor="t">
            <a:normAutofit/>
          </a:bodyPr>
          <a:lstStyle/>
          <a:p>
            <a:pPr lvl="1"/>
            <a:r>
              <a:rPr lang="en-US" sz="2000" dirty="0"/>
              <a:t>Heather Lake, RN, MSN, CDDN  </a:t>
            </a:r>
          </a:p>
          <a:p>
            <a:pPr lvl="2"/>
            <a:r>
              <a:rPr lang="en-US" sz="1800" dirty="0"/>
              <a:t>DDS MAP Director</a:t>
            </a:r>
          </a:p>
          <a:p>
            <a:pPr lvl="1"/>
            <a:r>
              <a:rPr lang="en-US" sz="2000" dirty="0"/>
              <a:t>Brittany </a:t>
            </a:r>
            <a:r>
              <a:rPr lang="en-US" sz="2000" dirty="0" err="1"/>
              <a:t>Schifone</a:t>
            </a:r>
            <a:r>
              <a:rPr lang="en-US" sz="2000" dirty="0"/>
              <a:t>, RN, BSN</a:t>
            </a:r>
          </a:p>
          <a:p>
            <a:pPr lvl="2"/>
            <a:r>
              <a:rPr lang="en-US" sz="1800" dirty="0"/>
              <a:t>DDS MAP Coordinator, Southeast Region</a:t>
            </a:r>
          </a:p>
          <a:p>
            <a:pPr lvl="1"/>
            <a:endParaRPr lang="en-US" sz="2000" dirty="0"/>
          </a:p>
        </p:txBody>
      </p:sp>
      <p:sp>
        <p:nvSpPr>
          <p:cNvPr id="6" name="Text Placeholder 5">
            <a:extLst>
              <a:ext uri="{FF2B5EF4-FFF2-40B4-BE49-F238E27FC236}">
                <a16:creationId xmlns:a16="http://schemas.microsoft.com/office/drawing/2014/main" id="{348819D8-5322-46BE-A9F6-5F08AB990107}"/>
              </a:ext>
            </a:extLst>
          </p:cNvPr>
          <p:cNvSpPr>
            <a:spLocks noGrp="1"/>
          </p:cNvSpPr>
          <p:nvPr>
            <p:ph type="body" sz="quarter" idx="3"/>
          </p:nvPr>
        </p:nvSpPr>
        <p:spPr>
          <a:xfrm>
            <a:off x="805618" y="3482856"/>
            <a:ext cx="4296445" cy="1139945"/>
          </a:xfrm>
        </p:spPr>
        <p:txBody>
          <a:bodyPr>
            <a:normAutofit/>
          </a:bodyPr>
          <a:lstStyle/>
          <a:p>
            <a:r>
              <a:rPr lang="en-US" sz="2400"/>
              <a:t>Department of Children and Families</a:t>
            </a:r>
          </a:p>
        </p:txBody>
      </p:sp>
      <p:sp>
        <p:nvSpPr>
          <p:cNvPr id="7" name="Content Placeholder 6">
            <a:extLst>
              <a:ext uri="{FF2B5EF4-FFF2-40B4-BE49-F238E27FC236}">
                <a16:creationId xmlns:a16="http://schemas.microsoft.com/office/drawing/2014/main" id="{D4D3E760-362A-AD6E-5D77-95696C44A122}"/>
              </a:ext>
            </a:extLst>
          </p:cNvPr>
          <p:cNvSpPr>
            <a:spLocks noGrp="1"/>
          </p:cNvSpPr>
          <p:nvPr>
            <p:ph sz="quarter" idx="4"/>
          </p:nvPr>
        </p:nvSpPr>
        <p:spPr>
          <a:xfrm>
            <a:off x="5496214" y="3864711"/>
            <a:ext cx="4293432" cy="945970"/>
          </a:xfrm>
        </p:spPr>
        <p:txBody>
          <a:bodyPr vert="horz" lIns="91440" tIns="45720" rIns="91440" bIns="45720" rtlCol="0" anchor="t">
            <a:normAutofit/>
          </a:bodyPr>
          <a:lstStyle/>
          <a:p>
            <a:pPr lvl="1"/>
            <a:r>
              <a:rPr lang="en-US" sz="2000" dirty="0"/>
              <a:t>Jaime Allard Smith, RN </a:t>
            </a:r>
            <a:endParaRPr lang="en-US"/>
          </a:p>
          <a:p>
            <a:pPr lvl="2"/>
            <a:r>
              <a:rPr lang="en-US" sz="1800" dirty="0"/>
              <a:t>DCF MAP Coordinator</a:t>
            </a:r>
          </a:p>
        </p:txBody>
      </p:sp>
      <p:sp>
        <p:nvSpPr>
          <p:cNvPr id="3" name="TextBox 2">
            <a:extLst>
              <a:ext uri="{FF2B5EF4-FFF2-40B4-BE49-F238E27FC236}">
                <a16:creationId xmlns:a16="http://schemas.microsoft.com/office/drawing/2014/main" id="{4C629D29-9B97-4BB4-A1F7-86BF43AA0741}"/>
              </a:ext>
            </a:extLst>
          </p:cNvPr>
          <p:cNvSpPr txBox="1"/>
          <p:nvPr/>
        </p:nvSpPr>
        <p:spPr>
          <a:xfrm>
            <a:off x="805619" y="4760327"/>
            <a:ext cx="4769681" cy="830997"/>
          </a:xfrm>
          <a:prstGeom prst="rect">
            <a:avLst/>
          </a:prstGeom>
          <a:noFill/>
        </p:spPr>
        <p:txBody>
          <a:bodyPr wrap="square" lIns="91440" tIns="45720" rIns="91440" bIns="45720" rtlCol="0" anchor="t">
            <a:spAutoFit/>
          </a:bodyPr>
          <a:lstStyle/>
          <a:p>
            <a:r>
              <a:rPr lang="en-US" sz="2400">
                <a:solidFill>
                  <a:schemeClr val="accent1"/>
                </a:solidFill>
              </a:rPr>
              <a:t>MASSACHUSETTS REHABILITATION COMMISSION</a:t>
            </a:r>
          </a:p>
        </p:txBody>
      </p:sp>
      <p:sp>
        <p:nvSpPr>
          <p:cNvPr id="11" name="Content Placeholder 6">
            <a:extLst>
              <a:ext uri="{FF2B5EF4-FFF2-40B4-BE49-F238E27FC236}">
                <a16:creationId xmlns:a16="http://schemas.microsoft.com/office/drawing/2014/main" id="{AE0A8AEF-F2FE-4C8C-98F5-224251B7D9D2}"/>
              </a:ext>
            </a:extLst>
          </p:cNvPr>
          <p:cNvSpPr txBox="1">
            <a:spLocks/>
          </p:cNvSpPr>
          <p:nvPr/>
        </p:nvSpPr>
        <p:spPr>
          <a:xfrm>
            <a:off x="5496214" y="4810681"/>
            <a:ext cx="4293432" cy="945970"/>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lvl="1"/>
            <a:r>
              <a:rPr lang="en-US" sz="2000" dirty="0"/>
              <a:t>Caroline Eldred, RN </a:t>
            </a:r>
            <a:endParaRPr lang="en-US" sz="2000"/>
          </a:p>
          <a:p>
            <a:pPr lvl="2"/>
            <a:r>
              <a:rPr lang="en-US" sz="1800" dirty="0"/>
              <a:t>MRC MAP Coordinator</a:t>
            </a:r>
          </a:p>
        </p:txBody>
      </p:sp>
    </p:spTree>
    <p:extLst>
      <p:ext uri="{BB962C8B-B14F-4D97-AF65-F5344CB8AC3E}">
        <p14:creationId xmlns:p14="http://schemas.microsoft.com/office/powerpoint/2010/main" val="11422829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97314-6538-49F6-B4D1-18843DBC43F3}"/>
              </a:ext>
            </a:extLst>
          </p:cNvPr>
          <p:cNvSpPr>
            <a:spLocks noGrp="1"/>
          </p:cNvSpPr>
          <p:nvPr>
            <p:ph type="title"/>
          </p:nvPr>
        </p:nvSpPr>
        <p:spPr/>
        <p:txBody>
          <a:bodyPr>
            <a:normAutofit/>
          </a:bodyPr>
          <a:lstStyle/>
          <a:p>
            <a:r>
              <a:rPr lang="en-US" dirty="0"/>
              <a:t>how to find "Who do I contact" guide and map coordinator contact info</a:t>
            </a:r>
          </a:p>
        </p:txBody>
      </p:sp>
      <p:sp>
        <p:nvSpPr>
          <p:cNvPr id="3" name="Content Placeholder 2">
            <a:extLst>
              <a:ext uri="{FF2B5EF4-FFF2-40B4-BE49-F238E27FC236}">
                <a16:creationId xmlns:a16="http://schemas.microsoft.com/office/drawing/2014/main" id="{7614DC3E-50E4-4B2C-9DE8-1F66AA94BE5A}"/>
              </a:ext>
            </a:extLst>
          </p:cNvPr>
          <p:cNvSpPr>
            <a:spLocks noGrp="1"/>
          </p:cNvSpPr>
          <p:nvPr>
            <p:ph idx="1"/>
          </p:nvPr>
        </p:nvSpPr>
        <p:spPr/>
        <p:txBody>
          <a:bodyPr/>
          <a:lstStyle/>
          <a:p>
            <a:endParaRPr lang="en-US" dirty="0"/>
          </a:p>
          <a:p>
            <a:endParaRPr lang="en-US"/>
          </a:p>
        </p:txBody>
      </p:sp>
      <p:pic>
        <p:nvPicPr>
          <p:cNvPr id="4" name="Picture 4">
            <a:extLst>
              <a:ext uri="{FF2B5EF4-FFF2-40B4-BE49-F238E27FC236}">
                <a16:creationId xmlns:a16="http://schemas.microsoft.com/office/drawing/2014/main" id="{0B3E9BA2-FD27-F215-FB5C-0C80C73C43C5}"/>
              </a:ext>
            </a:extLst>
          </p:cNvPr>
          <p:cNvPicPr>
            <a:picLocks noChangeAspect="1"/>
          </p:cNvPicPr>
          <p:nvPr/>
        </p:nvPicPr>
        <p:blipFill>
          <a:blip r:embed="rId3"/>
          <a:stretch>
            <a:fillRect/>
          </a:stretch>
        </p:blipFill>
        <p:spPr>
          <a:xfrm>
            <a:off x="3927764" y="2192633"/>
            <a:ext cx="4336472" cy="3835098"/>
          </a:xfrm>
          <a:prstGeom prst="rect">
            <a:avLst/>
          </a:prstGeom>
        </p:spPr>
      </p:pic>
      <p:sp>
        <p:nvSpPr>
          <p:cNvPr id="8" name="Arrow: Left 7">
            <a:extLst>
              <a:ext uri="{FF2B5EF4-FFF2-40B4-BE49-F238E27FC236}">
                <a16:creationId xmlns:a16="http://schemas.microsoft.com/office/drawing/2014/main" id="{27DF69B2-40A3-035F-E88A-A0D2728FA48A}"/>
              </a:ext>
            </a:extLst>
          </p:cNvPr>
          <p:cNvSpPr/>
          <p:nvPr/>
        </p:nvSpPr>
        <p:spPr>
          <a:xfrm>
            <a:off x="5484091" y="4817340"/>
            <a:ext cx="531090" cy="23090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Left 8">
            <a:extLst>
              <a:ext uri="{FF2B5EF4-FFF2-40B4-BE49-F238E27FC236}">
                <a16:creationId xmlns:a16="http://schemas.microsoft.com/office/drawing/2014/main" id="{7B66E2D2-0082-66A2-B1EB-332FA2C19FC4}"/>
              </a:ext>
            </a:extLst>
          </p:cNvPr>
          <p:cNvSpPr/>
          <p:nvPr/>
        </p:nvSpPr>
        <p:spPr>
          <a:xfrm>
            <a:off x="7207250" y="4055341"/>
            <a:ext cx="415636" cy="207818"/>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73375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4BE214B-2C92-47AF-8D90-698211103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186D07CD-E0E5-42ED-BA28-6CB6ADC3B0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3E597314-6538-49F6-B4D1-18843DBC43F3}"/>
              </a:ext>
            </a:extLst>
          </p:cNvPr>
          <p:cNvSpPr>
            <a:spLocks noGrp="1"/>
          </p:cNvSpPr>
          <p:nvPr>
            <p:ph type="title"/>
          </p:nvPr>
        </p:nvSpPr>
        <p:spPr>
          <a:xfrm>
            <a:off x="1451580" y="486216"/>
            <a:ext cx="5550355" cy="1049235"/>
          </a:xfrm>
        </p:spPr>
        <p:txBody>
          <a:bodyPr>
            <a:noAutofit/>
          </a:bodyPr>
          <a:lstStyle/>
          <a:p>
            <a:r>
              <a:rPr lang="en-US" dirty="0"/>
              <a:t>Drug information sheets or drug information book</a:t>
            </a:r>
          </a:p>
        </p:txBody>
      </p:sp>
      <p:sp>
        <p:nvSpPr>
          <p:cNvPr id="13" name="Rectangle 12">
            <a:extLst>
              <a:ext uri="{FF2B5EF4-FFF2-40B4-BE49-F238E27FC236}">
                <a16:creationId xmlns:a16="http://schemas.microsoft.com/office/drawing/2014/main" id="{369A020F-4984-4DD0-898A-B60A4882B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7614DC3E-50E4-4B2C-9DE8-1F66AA94BE5A}"/>
              </a:ext>
            </a:extLst>
          </p:cNvPr>
          <p:cNvSpPr>
            <a:spLocks noGrp="1"/>
          </p:cNvSpPr>
          <p:nvPr>
            <p:ph idx="1"/>
          </p:nvPr>
        </p:nvSpPr>
        <p:spPr>
          <a:xfrm>
            <a:off x="1451580" y="2015732"/>
            <a:ext cx="5550355" cy="3450613"/>
          </a:xfrm>
        </p:spPr>
        <p:txBody>
          <a:bodyPr>
            <a:normAutofit/>
          </a:bodyPr>
          <a:lstStyle/>
          <a:p>
            <a:r>
              <a:rPr lang="en-US" dirty="0"/>
              <a:t>Only one of the two is required to be available for staff reference. </a:t>
            </a:r>
          </a:p>
          <a:p>
            <a:r>
              <a:rPr lang="en-US" dirty="0"/>
              <a:t>Either reference must be current (dated within 2 years).</a:t>
            </a:r>
          </a:p>
          <a:p>
            <a:endParaRPr lang="en-US" dirty="0"/>
          </a:p>
          <a:p>
            <a:endParaRPr lang="en-US"/>
          </a:p>
        </p:txBody>
      </p:sp>
      <p:grpSp>
        <p:nvGrpSpPr>
          <p:cNvPr id="15" name="Group 14">
            <a:extLst>
              <a:ext uri="{FF2B5EF4-FFF2-40B4-BE49-F238E27FC236}">
                <a16:creationId xmlns:a16="http://schemas.microsoft.com/office/drawing/2014/main" id="{A3761B47-AE33-47C9-9636-19D4B313F27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77388" y="482171"/>
            <a:chExt cx="4074533" cy="5149101"/>
          </a:xfrm>
        </p:grpSpPr>
        <p:sp>
          <p:nvSpPr>
            <p:cNvPr id="16" name="Rectangle 15">
              <a:extLst>
                <a:ext uri="{FF2B5EF4-FFF2-40B4-BE49-F238E27FC236}">
                  <a16:creationId xmlns:a16="http://schemas.microsoft.com/office/drawing/2014/main" id="{9E204B78-8026-4E1E-9C59-5F523ECDD2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DDEB6F1-F54D-4345-B8DF-72D72C71EC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4380F474-D468-4F2F-8BE9-F343F8D1A9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1624" y="977965"/>
            <a:ext cx="3119444"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0919979A-5FEC-0C9F-9BB9-E465789A7476}"/>
              </a:ext>
            </a:extLst>
          </p:cNvPr>
          <p:cNvPicPr>
            <a:picLocks noChangeAspect="1"/>
          </p:cNvPicPr>
          <p:nvPr/>
        </p:nvPicPr>
        <p:blipFill>
          <a:blip r:embed="rId3"/>
          <a:stretch>
            <a:fillRect/>
          </a:stretch>
        </p:blipFill>
        <p:spPr>
          <a:xfrm>
            <a:off x="8116373" y="1243558"/>
            <a:ext cx="2799103" cy="3611746"/>
          </a:xfrm>
          <a:prstGeom prst="rect">
            <a:avLst/>
          </a:prstGeom>
        </p:spPr>
      </p:pic>
      <p:pic>
        <p:nvPicPr>
          <p:cNvPr id="21" name="Picture 20">
            <a:extLst>
              <a:ext uri="{FF2B5EF4-FFF2-40B4-BE49-F238E27FC236}">
                <a16:creationId xmlns:a16="http://schemas.microsoft.com/office/drawing/2014/main" id="{D757EBBD-8611-41C1-8124-C151D0957DB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3" name="Straight Connector 22">
            <a:extLst>
              <a:ext uri="{FF2B5EF4-FFF2-40B4-BE49-F238E27FC236}">
                <a16:creationId xmlns:a16="http://schemas.microsoft.com/office/drawing/2014/main" id="{E40D0D8B-2D5E-48A4-BBD5-8CB09A86A6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05728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0C691-9EB8-4932-840E-6A0D36B4DEAE}"/>
              </a:ext>
            </a:extLst>
          </p:cNvPr>
          <p:cNvSpPr>
            <a:spLocks noGrp="1"/>
          </p:cNvSpPr>
          <p:nvPr>
            <p:ph type="title"/>
          </p:nvPr>
        </p:nvSpPr>
        <p:spPr/>
        <p:txBody>
          <a:bodyPr/>
          <a:lstStyle/>
          <a:p>
            <a:r>
              <a:rPr lang="en-US" dirty="0"/>
              <a:t>D&amp;s Proctor Information</a:t>
            </a:r>
          </a:p>
        </p:txBody>
      </p:sp>
      <p:sp>
        <p:nvSpPr>
          <p:cNvPr id="3" name="Content Placeholder 2">
            <a:extLst>
              <a:ext uri="{FF2B5EF4-FFF2-40B4-BE49-F238E27FC236}">
                <a16:creationId xmlns:a16="http://schemas.microsoft.com/office/drawing/2014/main" id="{AD4D4AC7-FCC2-404F-8561-9661CB016326}"/>
              </a:ext>
            </a:extLst>
          </p:cNvPr>
          <p:cNvSpPr>
            <a:spLocks noGrp="1"/>
          </p:cNvSpPr>
          <p:nvPr>
            <p:ph idx="1"/>
          </p:nvPr>
        </p:nvSpPr>
        <p:spPr>
          <a:xfrm>
            <a:off x="1451579" y="1715550"/>
            <a:ext cx="9603275" cy="3450613"/>
          </a:xfrm>
        </p:spPr>
        <p:txBody>
          <a:bodyPr>
            <a:normAutofit/>
          </a:bodyPr>
          <a:lstStyle/>
          <a:p>
            <a:endParaRPr lang="en-US"/>
          </a:p>
          <a:p>
            <a:r>
              <a:rPr lang="en-US" dirty="0">
                <a:ea typeface="+mn-lt"/>
                <a:cs typeface="+mn-lt"/>
              </a:rPr>
              <a:t>Proctors should review the virtual testing guidelines.  They can find all the pertinent information on D&amp;S's website.</a:t>
            </a:r>
            <a:endParaRPr lang="en-US" u="sng"/>
          </a:p>
          <a:p>
            <a:r>
              <a:rPr lang="en-US" dirty="0"/>
              <a:t>Found on </a:t>
            </a:r>
            <a:r>
              <a:rPr lang="en-US" u="sng" dirty="0"/>
              <a:t>HDmaster.com:</a:t>
            </a:r>
          </a:p>
          <a:p>
            <a:pPr lvl="1"/>
            <a:r>
              <a:rPr lang="en-US" dirty="0">
                <a:ea typeface="+mn-lt"/>
                <a:cs typeface="+mn-lt"/>
                <a:hlinkClick r:id="rId3"/>
              </a:rPr>
              <a:t>https://www.hdmaster.com/testing/othertesting/massachusetts_cma/forms/2023%20Guidelines%20for%20Virtual%20MAP%20cert%20testing%20-%20website.pdf</a:t>
            </a:r>
            <a:endParaRPr lang="en-US" u="sng"/>
          </a:p>
          <a:p>
            <a:r>
              <a:rPr lang="en-US" dirty="0"/>
              <a:t>Reach out to D&amp;S with any questions prior to testing date. </a:t>
            </a:r>
          </a:p>
          <a:p>
            <a:pPr marL="0" indent="0">
              <a:buNone/>
            </a:pPr>
            <a:endParaRPr lang="en-US"/>
          </a:p>
          <a:p>
            <a:pPr marL="0" indent="0">
              <a:buNone/>
            </a:pPr>
            <a:endParaRPr lang="en-US"/>
          </a:p>
        </p:txBody>
      </p:sp>
    </p:spTree>
    <p:extLst>
      <p:ext uri="{BB962C8B-B14F-4D97-AF65-F5344CB8AC3E}">
        <p14:creationId xmlns:p14="http://schemas.microsoft.com/office/powerpoint/2010/main" val="41820742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3" name="Picture 12">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9" name="Rectangle 18">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9712147B-7974-D832-A194-274F91D81100}"/>
              </a:ext>
            </a:extLst>
          </p:cNvPr>
          <p:cNvSpPr>
            <a:spLocks noGrp="1"/>
          </p:cNvSpPr>
          <p:nvPr>
            <p:ph type="title"/>
          </p:nvPr>
        </p:nvSpPr>
        <p:spPr>
          <a:xfrm>
            <a:off x="697883" y="1474969"/>
            <a:ext cx="2785337" cy="1868760"/>
          </a:xfrm>
        </p:spPr>
        <p:txBody>
          <a:bodyPr vert="horz" lIns="91440" tIns="45720" rIns="91440" bIns="0" rtlCol="0" anchor="b">
            <a:normAutofit/>
          </a:bodyPr>
          <a:lstStyle/>
          <a:p>
            <a:r>
              <a:rPr lang="en-US" dirty="0"/>
              <a:t>D&amp;S Testing:</a:t>
            </a:r>
            <a:br>
              <a:rPr lang="en-US" dirty="0"/>
            </a:br>
            <a:r>
              <a:rPr lang="en-US" dirty="0"/>
              <a:t> Zoom Display name</a:t>
            </a:r>
          </a:p>
        </p:txBody>
      </p:sp>
      <p:cxnSp>
        <p:nvCxnSpPr>
          <p:cNvPr id="23" name="Straight Connector 22">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5" name="Group 24">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26" name="Rectangle 25">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3" name="Straight Connector 32">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5" name="Picture 5">
            <a:extLst>
              <a:ext uri="{FF2B5EF4-FFF2-40B4-BE49-F238E27FC236}">
                <a16:creationId xmlns:a16="http://schemas.microsoft.com/office/drawing/2014/main" id="{40787889-E5B4-AA36-1131-C78A0D8C4EF7}"/>
              </a:ext>
            </a:extLst>
          </p:cNvPr>
          <p:cNvPicPr>
            <a:picLocks noChangeAspect="1"/>
          </p:cNvPicPr>
          <p:nvPr/>
        </p:nvPicPr>
        <p:blipFill>
          <a:blip r:embed="rId4"/>
          <a:stretch>
            <a:fillRect/>
          </a:stretch>
        </p:blipFill>
        <p:spPr>
          <a:xfrm>
            <a:off x="4481945" y="1472268"/>
            <a:ext cx="6530108" cy="3139918"/>
          </a:xfrm>
          <a:prstGeom prst="rect">
            <a:avLst/>
          </a:prstGeom>
        </p:spPr>
      </p:pic>
      <p:sp>
        <p:nvSpPr>
          <p:cNvPr id="6" name="TextBox 5">
            <a:extLst>
              <a:ext uri="{FF2B5EF4-FFF2-40B4-BE49-F238E27FC236}">
                <a16:creationId xmlns:a16="http://schemas.microsoft.com/office/drawing/2014/main" id="{E9937B33-AF27-E7C8-9FFC-E06A59264B7E}"/>
              </a:ext>
            </a:extLst>
          </p:cNvPr>
          <p:cNvSpPr txBox="1"/>
          <p:nvPr/>
        </p:nvSpPr>
        <p:spPr>
          <a:xfrm>
            <a:off x="750454" y="3824432"/>
            <a:ext cx="268431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spTree>
    <p:extLst>
      <p:ext uri="{BB962C8B-B14F-4D97-AF65-F5344CB8AC3E}">
        <p14:creationId xmlns:p14="http://schemas.microsoft.com/office/powerpoint/2010/main" val="16665424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14765-E362-4156-A34A-E45444BD9916}"/>
              </a:ext>
            </a:extLst>
          </p:cNvPr>
          <p:cNvSpPr>
            <a:spLocks noGrp="1"/>
          </p:cNvSpPr>
          <p:nvPr>
            <p:ph type="title"/>
          </p:nvPr>
        </p:nvSpPr>
        <p:spPr/>
        <p:txBody>
          <a:bodyPr/>
          <a:lstStyle/>
          <a:p>
            <a:r>
              <a:rPr lang="en-US" dirty="0"/>
              <a:t>When to do what...</a:t>
            </a:r>
          </a:p>
        </p:txBody>
      </p:sp>
      <p:sp>
        <p:nvSpPr>
          <p:cNvPr id="3" name="Content Placeholder 2">
            <a:extLst>
              <a:ext uri="{FF2B5EF4-FFF2-40B4-BE49-F238E27FC236}">
                <a16:creationId xmlns:a16="http://schemas.microsoft.com/office/drawing/2014/main" id="{4B57B92C-C48F-4382-BFC0-5C050CD774D0}"/>
              </a:ext>
            </a:extLst>
          </p:cNvPr>
          <p:cNvSpPr>
            <a:spLocks noGrp="1"/>
          </p:cNvSpPr>
          <p:nvPr>
            <p:ph idx="1"/>
          </p:nvPr>
        </p:nvSpPr>
        <p:spPr>
          <a:xfrm>
            <a:off x="1451579" y="2050368"/>
            <a:ext cx="5331457" cy="4016340"/>
          </a:xfrm>
        </p:spPr>
        <p:txBody>
          <a:bodyPr>
            <a:normAutofit/>
          </a:bodyPr>
          <a:lstStyle/>
          <a:p>
            <a:r>
              <a:rPr lang="en-US" dirty="0"/>
              <a:t>When</a:t>
            </a:r>
          </a:p>
          <a:p>
            <a:pPr lvl="1"/>
            <a:r>
              <a:rPr lang="en-US" dirty="0"/>
              <a:t>Medication unavailable</a:t>
            </a:r>
          </a:p>
          <a:p>
            <a:pPr lvl="2"/>
            <a:r>
              <a:rPr lang="en-US" dirty="0"/>
              <a:t>Out of stock</a:t>
            </a:r>
          </a:p>
          <a:p>
            <a:pPr lvl="2"/>
            <a:r>
              <a:rPr lang="en-US" dirty="0"/>
              <a:t>Prior authorization or Guardian consent required, etc.</a:t>
            </a:r>
          </a:p>
          <a:p>
            <a:r>
              <a:rPr lang="en-US" dirty="0"/>
              <a:t>What</a:t>
            </a:r>
          </a:p>
          <a:p>
            <a:pPr lvl="1"/>
            <a:r>
              <a:rPr lang="en-US" dirty="0"/>
              <a:t>Immediately contact prescribing HCP and</a:t>
            </a:r>
          </a:p>
          <a:p>
            <a:pPr lvl="1"/>
            <a:r>
              <a:rPr lang="en-US" dirty="0"/>
              <a:t>Obtain recommendation, e.g.,</a:t>
            </a:r>
          </a:p>
          <a:p>
            <a:pPr lvl="2"/>
            <a:r>
              <a:rPr lang="en-US" dirty="0"/>
              <a:t>"Start medication when available.  Contact HCP if still unavailable after 3 days."</a:t>
            </a:r>
          </a:p>
          <a:p>
            <a:pPr lvl="1"/>
            <a:endParaRPr lang="en-US" dirty="0"/>
          </a:p>
          <a:p>
            <a:pPr lvl="2"/>
            <a:endParaRPr lang="en-US" dirty="0"/>
          </a:p>
        </p:txBody>
      </p:sp>
      <p:pic>
        <p:nvPicPr>
          <p:cNvPr id="4" name="Picture 4" descr="EMPTY PILL BOTTLES NEEDED - Reformation Lutheran Church">
            <a:extLst>
              <a:ext uri="{FF2B5EF4-FFF2-40B4-BE49-F238E27FC236}">
                <a16:creationId xmlns:a16="http://schemas.microsoft.com/office/drawing/2014/main" id="{40574DE1-89C4-847C-D2AC-553E4F84F387}"/>
              </a:ext>
            </a:extLst>
          </p:cNvPr>
          <p:cNvPicPr>
            <a:picLocks noChangeAspect="1"/>
          </p:cNvPicPr>
          <p:nvPr/>
        </p:nvPicPr>
        <p:blipFill>
          <a:blip r:embed="rId3"/>
          <a:stretch>
            <a:fillRect/>
          </a:stretch>
        </p:blipFill>
        <p:spPr>
          <a:xfrm>
            <a:off x="6994957" y="2055524"/>
            <a:ext cx="4067175" cy="2885498"/>
          </a:xfrm>
          <a:prstGeom prst="rect">
            <a:avLst/>
          </a:prstGeom>
        </p:spPr>
      </p:pic>
    </p:spTree>
    <p:extLst>
      <p:ext uri="{BB962C8B-B14F-4D97-AF65-F5344CB8AC3E}">
        <p14:creationId xmlns:p14="http://schemas.microsoft.com/office/powerpoint/2010/main" val="25242369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3BABF-F7EB-ADF0-347D-04D807437FAB}"/>
              </a:ext>
            </a:extLst>
          </p:cNvPr>
          <p:cNvSpPr>
            <a:spLocks noGrp="1"/>
          </p:cNvSpPr>
          <p:nvPr>
            <p:ph type="title"/>
          </p:nvPr>
        </p:nvSpPr>
        <p:spPr/>
        <p:txBody>
          <a:bodyPr/>
          <a:lstStyle/>
          <a:p>
            <a:r>
              <a:rPr lang="en-US" dirty="0"/>
              <a:t>what to do when...</a:t>
            </a:r>
          </a:p>
        </p:txBody>
      </p:sp>
      <p:sp>
        <p:nvSpPr>
          <p:cNvPr id="3" name="Content Placeholder 2">
            <a:extLst>
              <a:ext uri="{FF2B5EF4-FFF2-40B4-BE49-F238E27FC236}">
                <a16:creationId xmlns:a16="http://schemas.microsoft.com/office/drawing/2014/main" id="{4250373D-690B-DC60-6972-2D15F21F1ADC}"/>
              </a:ext>
            </a:extLst>
          </p:cNvPr>
          <p:cNvSpPr>
            <a:spLocks noGrp="1"/>
          </p:cNvSpPr>
          <p:nvPr>
            <p:ph idx="1"/>
          </p:nvPr>
        </p:nvSpPr>
        <p:spPr>
          <a:xfrm>
            <a:off x="1451579" y="2015732"/>
            <a:ext cx="5273729" cy="4004794"/>
          </a:xfrm>
        </p:spPr>
        <p:txBody>
          <a:bodyPr vert="horz" lIns="91440" tIns="45720" rIns="91440" bIns="45720" rtlCol="0" anchor="t">
            <a:noAutofit/>
          </a:bodyPr>
          <a:lstStyle/>
          <a:p>
            <a:r>
              <a:rPr lang="en-US" dirty="0"/>
              <a:t>HCP Recommendation Obtained</a:t>
            </a:r>
          </a:p>
          <a:p>
            <a:pPr lvl="1"/>
            <a:r>
              <a:rPr lang="en-US" sz="2000" dirty="0"/>
              <a:t>Medication Occurrence Report not required</a:t>
            </a:r>
          </a:p>
          <a:p>
            <a:pPr lvl="2"/>
            <a:r>
              <a:rPr lang="en-US" sz="2000" dirty="0"/>
              <a:t>Unless omission occurs prior to recommendation</a:t>
            </a:r>
          </a:p>
          <a:p>
            <a:r>
              <a:rPr lang="en-US" dirty="0"/>
              <a:t>HCP Recommendation Not Obtained</a:t>
            </a:r>
          </a:p>
          <a:p>
            <a:pPr lvl="1"/>
            <a:r>
              <a:rPr lang="en-US" sz="2000" dirty="0"/>
              <a:t>Medication Occurrence Report required</a:t>
            </a:r>
          </a:p>
        </p:txBody>
      </p:sp>
      <p:pic>
        <p:nvPicPr>
          <p:cNvPr id="8" name="Picture 4" descr="Free Doctor Phone photo and picture">
            <a:extLst>
              <a:ext uri="{FF2B5EF4-FFF2-40B4-BE49-F238E27FC236}">
                <a16:creationId xmlns:a16="http://schemas.microsoft.com/office/drawing/2014/main" id="{BAB63718-090F-787A-A3D7-ABA8891596D6}"/>
              </a:ext>
            </a:extLst>
          </p:cNvPr>
          <p:cNvPicPr>
            <a:picLocks noChangeAspect="1"/>
          </p:cNvPicPr>
          <p:nvPr/>
        </p:nvPicPr>
        <p:blipFill>
          <a:blip r:embed="rId3"/>
          <a:stretch>
            <a:fillRect/>
          </a:stretch>
        </p:blipFill>
        <p:spPr>
          <a:xfrm>
            <a:off x="7483762" y="2017432"/>
            <a:ext cx="3574472" cy="2719228"/>
          </a:xfrm>
          <a:prstGeom prst="rect">
            <a:avLst/>
          </a:prstGeom>
        </p:spPr>
      </p:pic>
    </p:spTree>
    <p:extLst>
      <p:ext uri="{BB962C8B-B14F-4D97-AF65-F5344CB8AC3E}">
        <p14:creationId xmlns:p14="http://schemas.microsoft.com/office/powerpoint/2010/main" val="10049485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60249-77AF-45DD-BA01-9F7DE6EC3E8C}"/>
              </a:ext>
            </a:extLst>
          </p:cNvPr>
          <p:cNvSpPr>
            <a:spLocks noGrp="1"/>
          </p:cNvSpPr>
          <p:nvPr>
            <p:ph type="title"/>
          </p:nvPr>
        </p:nvSpPr>
        <p:spPr/>
        <p:txBody>
          <a:bodyPr/>
          <a:lstStyle/>
          <a:p>
            <a:r>
              <a:rPr lang="en-US" dirty="0"/>
              <a:t>Blended training</a:t>
            </a:r>
          </a:p>
        </p:txBody>
      </p:sp>
      <p:sp>
        <p:nvSpPr>
          <p:cNvPr id="3" name="Content Placeholder 2">
            <a:extLst>
              <a:ext uri="{FF2B5EF4-FFF2-40B4-BE49-F238E27FC236}">
                <a16:creationId xmlns:a16="http://schemas.microsoft.com/office/drawing/2014/main" id="{F2F2FEA0-898E-4D43-A3DF-9071B90E4B99}"/>
              </a:ext>
            </a:extLst>
          </p:cNvPr>
          <p:cNvSpPr>
            <a:spLocks noGrp="1"/>
          </p:cNvSpPr>
          <p:nvPr>
            <p:ph idx="1"/>
          </p:nvPr>
        </p:nvSpPr>
        <p:spPr/>
        <p:txBody>
          <a:bodyPr/>
          <a:lstStyle/>
          <a:p>
            <a:r>
              <a:rPr lang="en-US" dirty="0"/>
              <a:t>A blended training utilizing the online Moodle platform with face-to-face skills training is the required format for delivering MAP training. </a:t>
            </a:r>
          </a:p>
          <a:p>
            <a:r>
              <a:rPr lang="en-US" dirty="0"/>
              <a:t>Additional training materials have been developed to support trainers in implementing this model during units 6 and 7. </a:t>
            </a:r>
          </a:p>
        </p:txBody>
      </p:sp>
    </p:spTree>
    <p:extLst>
      <p:ext uri="{BB962C8B-B14F-4D97-AF65-F5344CB8AC3E}">
        <p14:creationId xmlns:p14="http://schemas.microsoft.com/office/powerpoint/2010/main" val="38797886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D2299F-E46A-FFD0-0EC1-5DFBE3CFF1AB}"/>
              </a:ext>
            </a:extLst>
          </p:cNvPr>
          <p:cNvSpPr>
            <a:spLocks noGrp="1"/>
          </p:cNvSpPr>
          <p:nvPr>
            <p:ph type="title"/>
          </p:nvPr>
        </p:nvSpPr>
        <p:spPr>
          <a:xfrm>
            <a:off x="849683" y="1857375"/>
            <a:ext cx="2727813" cy="3967228"/>
          </a:xfrm>
        </p:spPr>
        <p:txBody>
          <a:bodyPr>
            <a:normAutofit/>
          </a:bodyPr>
          <a:lstStyle/>
          <a:p>
            <a:r>
              <a:rPr lang="en-US">
                <a:solidFill>
                  <a:srgbClr val="FFFFFF"/>
                </a:solidFill>
              </a:rPr>
              <a:t>Map training resources and support</a:t>
            </a:r>
          </a:p>
        </p:txBody>
      </p:sp>
      <p:pic>
        <p:nvPicPr>
          <p:cNvPr id="4" name="Picture 4">
            <a:extLst>
              <a:ext uri="{FF2B5EF4-FFF2-40B4-BE49-F238E27FC236}">
                <a16:creationId xmlns:a16="http://schemas.microsoft.com/office/drawing/2014/main" id="{F484F1FB-2A08-8E6F-D497-983557C80221}"/>
              </a:ext>
            </a:extLst>
          </p:cNvPr>
          <p:cNvPicPr>
            <a:picLocks noGrp="1" noChangeAspect="1"/>
          </p:cNvPicPr>
          <p:nvPr>
            <p:ph idx="1"/>
          </p:nvPr>
        </p:nvPicPr>
        <p:blipFill>
          <a:blip r:embed="rId3"/>
          <a:stretch>
            <a:fillRect/>
          </a:stretch>
        </p:blipFill>
        <p:spPr>
          <a:xfrm>
            <a:off x="4805793" y="1424987"/>
            <a:ext cx="5905873" cy="3281437"/>
          </a:xfrm>
        </p:spPr>
      </p:pic>
      <p:sp>
        <p:nvSpPr>
          <p:cNvPr id="5" name="Arrow: Up 4">
            <a:extLst>
              <a:ext uri="{FF2B5EF4-FFF2-40B4-BE49-F238E27FC236}">
                <a16:creationId xmlns:a16="http://schemas.microsoft.com/office/drawing/2014/main" id="{7AD77A9C-5AA5-A1B3-FB8F-4ADA3216554E}"/>
              </a:ext>
            </a:extLst>
          </p:cNvPr>
          <p:cNvSpPr/>
          <p:nvPr/>
        </p:nvSpPr>
        <p:spPr>
          <a:xfrm>
            <a:off x="5968295" y="4530136"/>
            <a:ext cx="488830" cy="97766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053C558-1CDC-CC63-644E-DBDE0E352A34}"/>
              </a:ext>
            </a:extLst>
          </p:cNvPr>
          <p:cNvSpPr txBox="1"/>
          <p:nvPr/>
        </p:nvSpPr>
        <p:spPr>
          <a:xfrm>
            <a:off x="4895272" y="507999"/>
            <a:ext cx="574386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t>MAPMASS.COM</a:t>
            </a:r>
            <a:endParaRPr lang="en-US"/>
          </a:p>
        </p:txBody>
      </p:sp>
    </p:spTree>
    <p:extLst>
      <p:ext uri="{BB962C8B-B14F-4D97-AF65-F5344CB8AC3E}">
        <p14:creationId xmlns:p14="http://schemas.microsoft.com/office/powerpoint/2010/main" val="1445614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D2299F-E46A-FFD0-0EC1-5DFBE3CFF1AB}"/>
              </a:ext>
            </a:extLst>
          </p:cNvPr>
          <p:cNvSpPr>
            <a:spLocks noGrp="1"/>
          </p:cNvSpPr>
          <p:nvPr>
            <p:ph type="title"/>
          </p:nvPr>
        </p:nvSpPr>
        <p:spPr>
          <a:xfrm>
            <a:off x="849683" y="1843088"/>
            <a:ext cx="2727813" cy="3981515"/>
          </a:xfrm>
        </p:spPr>
        <p:txBody>
          <a:bodyPr>
            <a:normAutofit/>
          </a:bodyPr>
          <a:lstStyle/>
          <a:p>
            <a:r>
              <a:rPr lang="en-US">
                <a:solidFill>
                  <a:srgbClr val="FFFFFF"/>
                </a:solidFill>
              </a:rPr>
              <a:t>Map training resources and support</a:t>
            </a:r>
          </a:p>
        </p:txBody>
      </p:sp>
      <p:pic>
        <p:nvPicPr>
          <p:cNvPr id="6" name="Picture 6">
            <a:extLst>
              <a:ext uri="{FF2B5EF4-FFF2-40B4-BE49-F238E27FC236}">
                <a16:creationId xmlns:a16="http://schemas.microsoft.com/office/drawing/2014/main" id="{33EAA5B4-63AA-144F-95C3-3813CA73CD63}"/>
              </a:ext>
            </a:extLst>
          </p:cNvPr>
          <p:cNvPicPr>
            <a:picLocks noGrp="1" noChangeAspect="1"/>
          </p:cNvPicPr>
          <p:nvPr>
            <p:ph idx="1"/>
          </p:nvPr>
        </p:nvPicPr>
        <p:blipFill>
          <a:blip r:embed="rId3"/>
          <a:stretch>
            <a:fillRect/>
          </a:stretch>
        </p:blipFill>
        <p:spPr>
          <a:xfrm>
            <a:off x="4614597" y="1713873"/>
            <a:ext cx="6440257" cy="3062293"/>
          </a:xfrm>
        </p:spPr>
      </p:pic>
      <p:sp>
        <p:nvSpPr>
          <p:cNvPr id="3" name="Arrow: Left 2">
            <a:extLst>
              <a:ext uri="{FF2B5EF4-FFF2-40B4-BE49-F238E27FC236}">
                <a16:creationId xmlns:a16="http://schemas.microsoft.com/office/drawing/2014/main" id="{E28145C2-FA7A-285F-016C-49FD457C6FBA}"/>
              </a:ext>
            </a:extLst>
          </p:cNvPr>
          <p:cNvSpPr/>
          <p:nvPr/>
        </p:nvSpPr>
        <p:spPr>
          <a:xfrm>
            <a:off x="10823864" y="2684318"/>
            <a:ext cx="750454" cy="63500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Left 3">
            <a:extLst>
              <a:ext uri="{FF2B5EF4-FFF2-40B4-BE49-F238E27FC236}">
                <a16:creationId xmlns:a16="http://schemas.microsoft.com/office/drawing/2014/main" id="{AB6FF69E-9642-B97B-5084-EBD43CBE6D95}"/>
              </a:ext>
            </a:extLst>
          </p:cNvPr>
          <p:cNvSpPr/>
          <p:nvPr/>
        </p:nvSpPr>
        <p:spPr>
          <a:xfrm>
            <a:off x="10812318" y="4104408"/>
            <a:ext cx="750454" cy="63500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31404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D2299F-E46A-FFD0-0EC1-5DFBE3CFF1AB}"/>
              </a:ext>
            </a:extLst>
          </p:cNvPr>
          <p:cNvSpPr>
            <a:spLocks noGrp="1"/>
          </p:cNvSpPr>
          <p:nvPr>
            <p:ph type="title"/>
          </p:nvPr>
        </p:nvSpPr>
        <p:spPr>
          <a:xfrm>
            <a:off x="849683" y="1843088"/>
            <a:ext cx="2727813" cy="3981515"/>
          </a:xfrm>
        </p:spPr>
        <p:txBody>
          <a:bodyPr>
            <a:normAutofit/>
          </a:bodyPr>
          <a:lstStyle/>
          <a:p>
            <a:r>
              <a:rPr lang="en-US">
                <a:solidFill>
                  <a:srgbClr val="FFFFFF"/>
                </a:solidFill>
              </a:rPr>
              <a:t>Map training resources and support</a:t>
            </a:r>
          </a:p>
        </p:txBody>
      </p:sp>
      <p:pic>
        <p:nvPicPr>
          <p:cNvPr id="5" name="Picture 6">
            <a:extLst>
              <a:ext uri="{FF2B5EF4-FFF2-40B4-BE49-F238E27FC236}">
                <a16:creationId xmlns:a16="http://schemas.microsoft.com/office/drawing/2014/main" id="{A8E15BCF-471F-9E45-A592-69B1270E4BD3}"/>
              </a:ext>
            </a:extLst>
          </p:cNvPr>
          <p:cNvPicPr>
            <a:picLocks noGrp="1" noChangeAspect="1"/>
          </p:cNvPicPr>
          <p:nvPr>
            <p:ph idx="1"/>
          </p:nvPr>
        </p:nvPicPr>
        <p:blipFill>
          <a:blip r:embed="rId3"/>
          <a:stretch>
            <a:fillRect/>
          </a:stretch>
        </p:blipFill>
        <p:spPr>
          <a:xfrm>
            <a:off x="4715239" y="1977930"/>
            <a:ext cx="6828445" cy="2505425"/>
          </a:xfrm>
        </p:spPr>
      </p:pic>
      <p:sp>
        <p:nvSpPr>
          <p:cNvPr id="9" name="Arrow: Left 8">
            <a:extLst>
              <a:ext uri="{FF2B5EF4-FFF2-40B4-BE49-F238E27FC236}">
                <a16:creationId xmlns:a16="http://schemas.microsoft.com/office/drawing/2014/main" id="{4A5B84C6-1059-7BD0-2410-B08FD6FF3D28}"/>
              </a:ext>
            </a:extLst>
          </p:cNvPr>
          <p:cNvSpPr/>
          <p:nvPr/>
        </p:nvSpPr>
        <p:spPr>
          <a:xfrm>
            <a:off x="8456338" y="2492952"/>
            <a:ext cx="1309961" cy="33377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Left 2">
            <a:extLst>
              <a:ext uri="{FF2B5EF4-FFF2-40B4-BE49-F238E27FC236}">
                <a16:creationId xmlns:a16="http://schemas.microsoft.com/office/drawing/2014/main" id="{E926F8FE-F8F3-AF96-9538-59B8369B82A4}"/>
              </a:ext>
            </a:extLst>
          </p:cNvPr>
          <p:cNvSpPr/>
          <p:nvPr/>
        </p:nvSpPr>
        <p:spPr>
          <a:xfrm>
            <a:off x="9111319" y="3150862"/>
            <a:ext cx="1309960" cy="33377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2464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1E6A5-C130-BF41-A7E2-7BC468E02EA5}"/>
              </a:ext>
            </a:extLst>
          </p:cNvPr>
          <p:cNvSpPr>
            <a:spLocks noGrp="1"/>
          </p:cNvSpPr>
          <p:nvPr>
            <p:ph type="title"/>
          </p:nvPr>
        </p:nvSpPr>
        <p:spPr/>
        <p:txBody>
          <a:bodyPr>
            <a:normAutofit fontScale="90000"/>
          </a:bodyPr>
          <a:lstStyle/>
          <a:p>
            <a:r>
              <a:rPr lang="en-US" sz="4400" dirty="0"/>
              <a:t>New MAP Policy Manual and guide</a:t>
            </a:r>
          </a:p>
        </p:txBody>
      </p:sp>
      <p:sp>
        <p:nvSpPr>
          <p:cNvPr id="11" name="Content Placeholder 6">
            <a:extLst>
              <a:ext uri="{FF2B5EF4-FFF2-40B4-BE49-F238E27FC236}">
                <a16:creationId xmlns:a16="http://schemas.microsoft.com/office/drawing/2014/main" id="{AE0A8AEF-F2FE-4C8C-98F5-224251B7D9D2}"/>
              </a:ext>
            </a:extLst>
          </p:cNvPr>
          <p:cNvSpPr txBox="1">
            <a:spLocks/>
          </p:cNvSpPr>
          <p:nvPr/>
        </p:nvSpPr>
        <p:spPr>
          <a:xfrm>
            <a:off x="5496214" y="4810681"/>
            <a:ext cx="4293432" cy="945970"/>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lvl="1"/>
            <a:endParaRPr lang="en-US" sz="2000"/>
          </a:p>
        </p:txBody>
      </p:sp>
      <p:sp>
        <p:nvSpPr>
          <p:cNvPr id="9" name="Content Placeholder 8">
            <a:extLst>
              <a:ext uri="{FF2B5EF4-FFF2-40B4-BE49-F238E27FC236}">
                <a16:creationId xmlns:a16="http://schemas.microsoft.com/office/drawing/2014/main" id="{467E9BC8-4257-078B-5FEB-6A3A3A71F57A}"/>
              </a:ext>
            </a:extLst>
          </p:cNvPr>
          <p:cNvSpPr>
            <a:spLocks noGrp="1"/>
          </p:cNvSpPr>
          <p:nvPr>
            <p:ph sz="half" idx="2"/>
          </p:nvPr>
        </p:nvSpPr>
        <p:spPr>
          <a:xfrm>
            <a:off x="1447191" y="2108451"/>
            <a:ext cx="5707334" cy="3648911"/>
          </a:xfrm>
        </p:spPr>
        <p:txBody>
          <a:bodyPr vert="horz" lIns="91440" tIns="45720" rIns="91440" bIns="45720" rtlCol="0" anchor="t">
            <a:normAutofit/>
          </a:bodyPr>
          <a:lstStyle/>
          <a:p>
            <a:r>
              <a:rPr lang="en-US" sz="2400" dirty="0"/>
              <a:t>Updated policy released 8/4/2023</a:t>
            </a:r>
          </a:p>
          <a:p>
            <a:pPr lvl="1"/>
            <a:r>
              <a:rPr lang="en-US" sz="2000" u="sng" dirty="0">
                <a:solidFill>
                  <a:srgbClr val="240EE8"/>
                </a:solidFill>
                <a:latin typeface="Arial"/>
                <a:cs typeface="Arial"/>
                <a:hlinkClick r:id="rId3"/>
              </a:rPr>
              <a:t>https://www.mass.gov/doc/map-policy-manual-final/download</a:t>
            </a:r>
            <a:endParaRPr lang="en-US" sz="2000" dirty="0"/>
          </a:p>
          <a:p>
            <a:r>
              <a:rPr lang="en-US" sz="2400" dirty="0"/>
              <a:t>Guide to highlight changes</a:t>
            </a:r>
          </a:p>
          <a:p>
            <a:pPr lvl="1"/>
            <a:r>
              <a:rPr lang="en-US" sz="2000" u="sng" dirty="0">
                <a:solidFill>
                  <a:srgbClr val="240EE8"/>
                </a:solidFill>
                <a:latin typeface="Gill Sans MT"/>
                <a:cs typeface="Arial"/>
                <a:hlinkClick r:id="rId4"/>
              </a:rPr>
              <a:t>https://www.mass.gov/doc/guide-to-the-map-policy-manual/download</a:t>
            </a:r>
            <a:endParaRPr lang="en-US" sz="2000" dirty="0">
              <a:latin typeface="Gill Sans MT"/>
            </a:endParaRPr>
          </a:p>
        </p:txBody>
      </p:sp>
      <p:pic>
        <p:nvPicPr>
          <p:cNvPr id="16" name="Picture 15">
            <a:extLst>
              <a:ext uri="{FF2B5EF4-FFF2-40B4-BE49-F238E27FC236}">
                <a16:creationId xmlns:a16="http://schemas.microsoft.com/office/drawing/2014/main" id="{6E331CCD-99E0-135F-90FC-A05EC2604F00}"/>
              </a:ext>
            </a:extLst>
          </p:cNvPr>
          <p:cNvPicPr>
            <a:picLocks noChangeAspect="1"/>
          </p:cNvPicPr>
          <p:nvPr/>
        </p:nvPicPr>
        <p:blipFill>
          <a:blip r:embed="rId5"/>
          <a:stretch>
            <a:fillRect/>
          </a:stretch>
        </p:blipFill>
        <p:spPr>
          <a:xfrm>
            <a:off x="7322885" y="2110509"/>
            <a:ext cx="2753230" cy="4599709"/>
          </a:xfrm>
          <a:prstGeom prst="rect">
            <a:avLst/>
          </a:prstGeom>
        </p:spPr>
      </p:pic>
    </p:spTree>
    <p:extLst>
      <p:ext uri="{BB962C8B-B14F-4D97-AF65-F5344CB8AC3E}">
        <p14:creationId xmlns:p14="http://schemas.microsoft.com/office/powerpoint/2010/main" val="15322517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3A48D-2CE7-420E-8A74-B9A4132DAA8C}"/>
              </a:ext>
            </a:extLst>
          </p:cNvPr>
          <p:cNvSpPr>
            <a:spLocks noGrp="1"/>
          </p:cNvSpPr>
          <p:nvPr>
            <p:ph type="title"/>
          </p:nvPr>
        </p:nvSpPr>
        <p:spPr/>
        <p:txBody>
          <a:bodyPr/>
          <a:lstStyle/>
          <a:p>
            <a:r>
              <a:rPr lang="en-US" dirty="0"/>
              <a:t>MOODLE ONLINE TRAINING - Post Course Survey</a:t>
            </a:r>
          </a:p>
        </p:txBody>
      </p:sp>
      <p:sp>
        <p:nvSpPr>
          <p:cNvPr id="3" name="Content Placeholder 2">
            <a:extLst>
              <a:ext uri="{FF2B5EF4-FFF2-40B4-BE49-F238E27FC236}">
                <a16:creationId xmlns:a16="http://schemas.microsoft.com/office/drawing/2014/main" id="{AD52C86D-D42B-4890-85C7-58EAA7C11DD0}"/>
              </a:ext>
            </a:extLst>
          </p:cNvPr>
          <p:cNvSpPr>
            <a:spLocks noGrp="1"/>
          </p:cNvSpPr>
          <p:nvPr>
            <p:ph idx="1"/>
          </p:nvPr>
        </p:nvSpPr>
        <p:spPr>
          <a:xfrm>
            <a:off x="1451579" y="2015732"/>
            <a:ext cx="4546366" cy="3450613"/>
          </a:xfrm>
        </p:spPr>
        <p:txBody>
          <a:bodyPr/>
          <a:lstStyle/>
          <a:p>
            <a:r>
              <a:rPr lang="en-US" sz="2800" dirty="0"/>
              <a:t>All students should be encouraged to fill out post-course survey after completing the MAP Certification Course</a:t>
            </a:r>
          </a:p>
          <a:p>
            <a:endParaRPr lang="en-US"/>
          </a:p>
        </p:txBody>
      </p:sp>
      <p:pic>
        <p:nvPicPr>
          <p:cNvPr id="4" name="Picture 4">
            <a:extLst>
              <a:ext uri="{FF2B5EF4-FFF2-40B4-BE49-F238E27FC236}">
                <a16:creationId xmlns:a16="http://schemas.microsoft.com/office/drawing/2014/main" id="{E3D0748B-3199-60A9-CB03-43411DA1E598}"/>
              </a:ext>
            </a:extLst>
          </p:cNvPr>
          <p:cNvPicPr>
            <a:picLocks noChangeAspect="1"/>
          </p:cNvPicPr>
          <p:nvPr/>
        </p:nvPicPr>
        <p:blipFill>
          <a:blip r:embed="rId3"/>
          <a:stretch>
            <a:fillRect/>
          </a:stretch>
        </p:blipFill>
        <p:spPr>
          <a:xfrm>
            <a:off x="6179127" y="2011136"/>
            <a:ext cx="5052290" cy="4047999"/>
          </a:xfrm>
          <a:prstGeom prst="rect">
            <a:avLst/>
          </a:prstGeom>
        </p:spPr>
      </p:pic>
      <p:sp>
        <p:nvSpPr>
          <p:cNvPr id="5" name="Arrow: Right 4">
            <a:extLst>
              <a:ext uri="{FF2B5EF4-FFF2-40B4-BE49-F238E27FC236}">
                <a16:creationId xmlns:a16="http://schemas.microsoft.com/office/drawing/2014/main" id="{D21C1A56-6238-1A40-9E8A-946CD6B142FB}"/>
              </a:ext>
            </a:extLst>
          </p:cNvPr>
          <p:cNvSpPr/>
          <p:nvPr/>
        </p:nvSpPr>
        <p:spPr>
          <a:xfrm>
            <a:off x="5117522" y="5267613"/>
            <a:ext cx="1316181" cy="5888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38425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DD32E-8DB6-16C4-E4F8-A1DE7B9B510A}"/>
              </a:ext>
            </a:extLst>
          </p:cNvPr>
          <p:cNvSpPr>
            <a:spLocks noGrp="1"/>
          </p:cNvSpPr>
          <p:nvPr>
            <p:ph type="title"/>
          </p:nvPr>
        </p:nvSpPr>
        <p:spPr/>
        <p:txBody>
          <a:bodyPr>
            <a:normAutofit/>
          </a:bodyPr>
          <a:lstStyle/>
          <a:p>
            <a:r>
              <a:rPr lang="en-US" dirty="0"/>
              <a:t>D&amp;S candidate handbook</a:t>
            </a:r>
          </a:p>
        </p:txBody>
      </p:sp>
      <p:sp>
        <p:nvSpPr>
          <p:cNvPr id="3" name="Content Placeholder 2">
            <a:extLst>
              <a:ext uri="{FF2B5EF4-FFF2-40B4-BE49-F238E27FC236}">
                <a16:creationId xmlns:a16="http://schemas.microsoft.com/office/drawing/2014/main" id="{A4A64A9B-AA06-1A8F-1D92-08BB03B74939}"/>
              </a:ext>
            </a:extLst>
          </p:cNvPr>
          <p:cNvSpPr>
            <a:spLocks noGrp="1"/>
          </p:cNvSpPr>
          <p:nvPr>
            <p:ph idx="1"/>
          </p:nvPr>
        </p:nvSpPr>
        <p:spPr>
          <a:xfrm>
            <a:off x="7240322" y="1944547"/>
            <a:ext cx="4511183" cy="3889093"/>
          </a:xfrm>
        </p:spPr>
        <p:txBody>
          <a:bodyPr>
            <a:normAutofit/>
          </a:bodyPr>
          <a:lstStyle/>
          <a:p>
            <a:pPr marL="914400" lvl="2" indent="0">
              <a:buNone/>
            </a:pPr>
            <a:endParaRPr lang="en-US" sz="2600"/>
          </a:p>
          <a:p>
            <a:pPr lvl="1"/>
            <a:endParaRPr lang="en-US" sz="3600"/>
          </a:p>
          <a:p>
            <a:pPr lvl="1"/>
            <a:endParaRPr lang="en-US" sz="2800"/>
          </a:p>
        </p:txBody>
      </p:sp>
      <p:sp>
        <p:nvSpPr>
          <p:cNvPr id="6" name="TextBox 5">
            <a:extLst>
              <a:ext uri="{FF2B5EF4-FFF2-40B4-BE49-F238E27FC236}">
                <a16:creationId xmlns:a16="http://schemas.microsoft.com/office/drawing/2014/main" id="{29082A68-C55C-63B6-29F0-56712897F2FE}"/>
              </a:ext>
            </a:extLst>
          </p:cNvPr>
          <p:cNvSpPr txBox="1"/>
          <p:nvPr/>
        </p:nvSpPr>
        <p:spPr>
          <a:xfrm>
            <a:off x="1744436" y="2547257"/>
            <a:ext cx="4348843"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buChar char="•"/>
            </a:pPr>
            <a:r>
              <a:rPr lang="en-US" sz="2000" dirty="0">
                <a:cs typeface="Arial"/>
              </a:rPr>
              <a:t>Current version 17</a:t>
            </a:r>
          </a:p>
          <a:p>
            <a:pPr lvl="1">
              <a:buChar char="•"/>
            </a:pPr>
            <a:endParaRPr lang="en-US" sz="2000">
              <a:cs typeface="Arial"/>
            </a:endParaRPr>
          </a:p>
          <a:p>
            <a:pPr lvl="1">
              <a:buChar char="•"/>
            </a:pPr>
            <a:r>
              <a:rPr lang="en-US" sz="2000" dirty="0">
                <a:cs typeface="Arial"/>
              </a:rPr>
              <a:t>Updated August 1st, 2023​</a:t>
            </a:r>
          </a:p>
          <a:p>
            <a:pPr lvl="1">
              <a:buChar char="•"/>
            </a:pPr>
            <a:endParaRPr lang="en-US" sz="2000">
              <a:cs typeface="Arial"/>
            </a:endParaRPr>
          </a:p>
          <a:p>
            <a:pPr lvl="1">
              <a:buChar char="•"/>
            </a:pPr>
            <a:r>
              <a:rPr lang="en-US" sz="2000" dirty="0">
                <a:cs typeface="Arial"/>
              </a:rPr>
              <a:t>Hdmaster.com​</a:t>
            </a:r>
          </a:p>
          <a:p>
            <a:pPr lvl="1">
              <a:buChar char="•"/>
            </a:pPr>
            <a:endParaRPr lang="en-US" sz="2000">
              <a:cs typeface="Arial"/>
            </a:endParaRPr>
          </a:p>
          <a:p>
            <a:pPr lvl="1">
              <a:buChar char="•"/>
            </a:pPr>
            <a:r>
              <a:rPr lang="en-US" sz="2000" dirty="0">
                <a:cs typeface="Arial"/>
              </a:rPr>
              <a:t>Made available to each student</a:t>
            </a:r>
          </a:p>
          <a:p>
            <a:pPr lvl="1">
              <a:buChar char="•"/>
            </a:pPr>
            <a:endParaRPr lang="en-US" sz="2000">
              <a:cs typeface="Arial"/>
            </a:endParaRPr>
          </a:p>
          <a:p>
            <a:pPr lvl="1">
              <a:buChar char="•"/>
            </a:pPr>
            <a:endParaRPr lang="en-US" sz="2000">
              <a:cs typeface="Arial"/>
            </a:endParaRPr>
          </a:p>
        </p:txBody>
      </p:sp>
      <p:pic>
        <p:nvPicPr>
          <p:cNvPr id="7" name="Picture 6">
            <a:extLst>
              <a:ext uri="{FF2B5EF4-FFF2-40B4-BE49-F238E27FC236}">
                <a16:creationId xmlns:a16="http://schemas.microsoft.com/office/drawing/2014/main" id="{4455451E-00D3-B065-4DFB-0949195EB5EA}"/>
              </a:ext>
            </a:extLst>
          </p:cNvPr>
          <p:cNvPicPr>
            <a:picLocks noChangeAspect="1"/>
          </p:cNvPicPr>
          <p:nvPr/>
        </p:nvPicPr>
        <p:blipFill>
          <a:blip r:embed="rId3"/>
          <a:stretch>
            <a:fillRect/>
          </a:stretch>
        </p:blipFill>
        <p:spPr>
          <a:xfrm>
            <a:off x="6664036" y="2031647"/>
            <a:ext cx="3620654" cy="4630432"/>
          </a:xfrm>
          <a:prstGeom prst="rect">
            <a:avLst/>
          </a:prstGeom>
        </p:spPr>
      </p:pic>
    </p:spTree>
    <p:extLst>
      <p:ext uri="{BB962C8B-B14F-4D97-AF65-F5344CB8AC3E}">
        <p14:creationId xmlns:p14="http://schemas.microsoft.com/office/powerpoint/2010/main" val="16550318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C2A4B30-77D7-4FFB-8B53-A88BD68CA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6B10C7-1B11-F10F-2216-C059BD8AEE6D}"/>
              </a:ext>
            </a:extLst>
          </p:cNvPr>
          <p:cNvSpPr>
            <a:spLocks noGrp="1"/>
          </p:cNvSpPr>
          <p:nvPr>
            <p:ph type="title"/>
          </p:nvPr>
        </p:nvSpPr>
        <p:spPr>
          <a:xfrm>
            <a:off x="1451580" y="804519"/>
            <a:ext cx="4325112" cy="1049235"/>
          </a:xfrm>
        </p:spPr>
        <p:txBody>
          <a:bodyPr>
            <a:normAutofit/>
          </a:bodyPr>
          <a:lstStyle/>
          <a:p>
            <a:r>
              <a:rPr lang="en-US" dirty="0"/>
              <a:t>ESL Candidates</a:t>
            </a:r>
          </a:p>
        </p:txBody>
      </p:sp>
      <p:cxnSp>
        <p:nvCxnSpPr>
          <p:cNvPr id="12" name="Straight Connector 11">
            <a:extLst>
              <a:ext uri="{FF2B5EF4-FFF2-40B4-BE49-F238E27FC236}">
                <a16:creationId xmlns:a16="http://schemas.microsoft.com/office/drawing/2014/main" id="{373AAE2E-5D6B-4952-A4BB-546C49F8DE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1853754"/>
            <a:ext cx="432511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4" name="Rectangle 13">
            <a:extLst>
              <a:ext uri="{FF2B5EF4-FFF2-40B4-BE49-F238E27FC236}">
                <a16:creationId xmlns:a16="http://schemas.microsoft.com/office/drawing/2014/main" id="{01E4D783-AD45-49E7-B6C7-BBACB82906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EB02AEBA-F4B5-599E-99C2-2B6A8FD5A9E5}"/>
              </a:ext>
            </a:extLst>
          </p:cNvPr>
          <p:cNvSpPr>
            <a:spLocks noGrp="1"/>
          </p:cNvSpPr>
          <p:nvPr>
            <p:ph idx="1"/>
          </p:nvPr>
        </p:nvSpPr>
        <p:spPr>
          <a:xfrm>
            <a:off x="1451579" y="2015732"/>
            <a:ext cx="4325113" cy="4074172"/>
          </a:xfrm>
        </p:spPr>
        <p:txBody>
          <a:bodyPr>
            <a:normAutofit/>
          </a:bodyPr>
          <a:lstStyle/>
          <a:p>
            <a:endParaRPr lang="en-US"/>
          </a:p>
          <a:p>
            <a:r>
              <a:rPr lang="en-US"/>
              <a:t>Paperback or hard cover word-for-word only language translation dictionaries are allowed during testing</a:t>
            </a:r>
          </a:p>
          <a:p>
            <a:r>
              <a:rPr lang="en-US"/>
              <a:t>Show D&amp;S tester/proctor before test begins</a:t>
            </a:r>
          </a:p>
        </p:txBody>
      </p:sp>
      <p:pic>
        <p:nvPicPr>
          <p:cNvPr id="5" name="Picture 4" descr="A close-up of a list of words&#10;&#10;Description automatically generated">
            <a:extLst>
              <a:ext uri="{FF2B5EF4-FFF2-40B4-BE49-F238E27FC236}">
                <a16:creationId xmlns:a16="http://schemas.microsoft.com/office/drawing/2014/main" id="{56A8261B-8C94-5762-6EFF-853E630FB3CA}"/>
              </a:ext>
            </a:extLst>
          </p:cNvPr>
          <p:cNvPicPr>
            <a:picLocks noChangeAspect="1"/>
          </p:cNvPicPr>
          <p:nvPr/>
        </p:nvPicPr>
        <p:blipFill>
          <a:blip r:embed="rId3"/>
          <a:stretch>
            <a:fillRect/>
          </a:stretch>
        </p:blipFill>
        <p:spPr>
          <a:xfrm>
            <a:off x="7157284" y="804519"/>
            <a:ext cx="3158016" cy="5285385"/>
          </a:xfrm>
          <a:prstGeom prst="rect">
            <a:avLst/>
          </a:prstGeom>
        </p:spPr>
      </p:pic>
    </p:spTree>
    <p:extLst>
      <p:ext uri="{BB962C8B-B14F-4D97-AF65-F5344CB8AC3E}">
        <p14:creationId xmlns:p14="http://schemas.microsoft.com/office/powerpoint/2010/main" val="34809844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BADB2-2A0A-319B-2EC4-1F74B4717D18}"/>
              </a:ext>
            </a:extLst>
          </p:cNvPr>
          <p:cNvSpPr>
            <a:spLocks noGrp="1"/>
          </p:cNvSpPr>
          <p:nvPr>
            <p:ph type="title"/>
          </p:nvPr>
        </p:nvSpPr>
        <p:spPr/>
        <p:txBody>
          <a:bodyPr>
            <a:normAutofit/>
          </a:bodyPr>
          <a:lstStyle/>
          <a:p>
            <a:r>
              <a:rPr lang="en-US" dirty="0"/>
              <a:t>MAP Trainer Status</a:t>
            </a:r>
          </a:p>
        </p:txBody>
      </p:sp>
      <p:sp>
        <p:nvSpPr>
          <p:cNvPr id="3" name="Content Placeholder 2">
            <a:extLst>
              <a:ext uri="{FF2B5EF4-FFF2-40B4-BE49-F238E27FC236}">
                <a16:creationId xmlns:a16="http://schemas.microsoft.com/office/drawing/2014/main" id="{5A8C8B15-B124-DEB9-95F5-41C2A957F7DD}"/>
              </a:ext>
            </a:extLst>
          </p:cNvPr>
          <p:cNvSpPr>
            <a:spLocks noGrp="1"/>
          </p:cNvSpPr>
          <p:nvPr>
            <p:ph idx="1"/>
          </p:nvPr>
        </p:nvSpPr>
        <p:spPr>
          <a:xfrm>
            <a:off x="2137644" y="2367280"/>
            <a:ext cx="9613861" cy="3497092"/>
          </a:xfrm>
        </p:spPr>
        <p:txBody>
          <a:bodyPr>
            <a:normAutofit/>
          </a:bodyPr>
          <a:lstStyle/>
          <a:p>
            <a:r>
              <a:rPr lang="en-US" sz="2800" dirty="0"/>
              <a:t>In order to maintain MAP Trainer status</a:t>
            </a:r>
          </a:p>
          <a:p>
            <a:pPr lvl="1"/>
            <a:r>
              <a:rPr lang="en-US" sz="2600" dirty="0"/>
              <a:t>Conduct one MAP Certification training annually</a:t>
            </a:r>
          </a:p>
          <a:p>
            <a:pPr lvl="1"/>
            <a:r>
              <a:rPr lang="en-US" sz="2600" dirty="0"/>
              <a:t>View all the mandatory MAP Webinars in the required time period</a:t>
            </a:r>
          </a:p>
          <a:p>
            <a:endParaRPr lang="en-US" sz="2800"/>
          </a:p>
        </p:txBody>
      </p:sp>
    </p:spTree>
    <p:extLst>
      <p:ext uri="{BB962C8B-B14F-4D97-AF65-F5344CB8AC3E}">
        <p14:creationId xmlns:p14="http://schemas.microsoft.com/office/powerpoint/2010/main" val="22885027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63C853E-3842-4594-86A9-051FFAF4D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0" name="Picture 29">
            <a:extLst>
              <a:ext uri="{FF2B5EF4-FFF2-40B4-BE49-F238E27FC236}">
                <a16:creationId xmlns:a16="http://schemas.microsoft.com/office/drawing/2014/main" id="{B591CDC5-6B61-4116-B3B5-0FF42B6E60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2" name="Straight Connector 31">
            <a:extLst>
              <a:ext uri="{FF2B5EF4-FFF2-40B4-BE49-F238E27FC236}">
                <a16:creationId xmlns:a16="http://schemas.microsoft.com/office/drawing/2014/main" id="{25B08984-5BEB-422F-A364-2B41E6A516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8F413B1-54E0-4B16-92AB-1CC5C7D645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36" name="Rectangle 35">
            <a:extLst>
              <a:ext uri="{FF2B5EF4-FFF2-40B4-BE49-F238E27FC236}">
                <a16:creationId xmlns:a16="http://schemas.microsoft.com/office/drawing/2014/main" id="{2E67E8BF-E4B2-4098-9FB3-9E400BD86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30686" y="4905349"/>
            <a:ext cx="5610646" cy="1450464"/>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659DFC-962E-A6CB-7FDA-B4FF14C7B02F}"/>
              </a:ext>
            </a:extLst>
          </p:cNvPr>
          <p:cNvSpPr>
            <a:spLocks noGrp="1"/>
          </p:cNvSpPr>
          <p:nvPr>
            <p:ph type="title"/>
          </p:nvPr>
        </p:nvSpPr>
        <p:spPr>
          <a:xfrm>
            <a:off x="6094412" y="5239131"/>
            <a:ext cx="5279490" cy="960087"/>
          </a:xfrm>
        </p:spPr>
        <p:txBody>
          <a:bodyPr vert="horz" lIns="91440" tIns="45720" rIns="91440" bIns="45720" rtlCol="0" anchor="t">
            <a:normAutofit/>
          </a:bodyPr>
          <a:lstStyle/>
          <a:p>
            <a:r>
              <a:rPr lang="en-US">
                <a:solidFill>
                  <a:srgbClr val="FFFFFE"/>
                </a:solidFill>
              </a:rPr>
              <a:t>www.mapmass.com</a:t>
            </a:r>
          </a:p>
        </p:txBody>
      </p:sp>
      <p:cxnSp>
        <p:nvCxnSpPr>
          <p:cNvPr id="38" name="Straight Connector 37">
            <a:extLst>
              <a:ext uri="{FF2B5EF4-FFF2-40B4-BE49-F238E27FC236}">
                <a16:creationId xmlns:a16="http://schemas.microsoft.com/office/drawing/2014/main" id="{3781A10F-5DF6-4C9B-AE0B-5249E4399D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1" y="5073596"/>
            <a:ext cx="5283196" cy="0"/>
          </a:xfrm>
          <a:prstGeom prst="line">
            <a:avLst/>
          </a:prstGeom>
          <a:ln w="31750">
            <a:solidFill>
              <a:srgbClr val="2C64B8"/>
            </a:solidFill>
          </a:ln>
        </p:spPr>
        <p:style>
          <a:lnRef idx="3">
            <a:schemeClr val="accent1"/>
          </a:lnRef>
          <a:fillRef idx="0">
            <a:schemeClr val="accent1"/>
          </a:fillRef>
          <a:effectRef idx="2">
            <a:schemeClr val="accent1"/>
          </a:effectRef>
          <a:fontRef idx="minor">
            <a:schemeClr val="tx1"/>
          </a:fontRef>
        </p:style>
      </p:cxnSp>
      <p:pic>
        <p:nvPicPr>
          <p:cNvPr id="10" name="Content Placeholder 9">
            <a:extLst>
              <a:ext uri="{FF2B5EF4-FFF2-40B4-BE49-F238E27FC236}">
                <a16:creationId xmlns:a16="http://schemas.microsoft.com/office/drawing/2014/main" id="{193CE293-2D99-B954-2285-7DD667354595}"/>
              </a:ext>
            </a:extLst>
          </p:cNvPr>
          <p:cNvPicPr>
            <a:picLocks noGrp="1" noChangeAspect="1"/>
          </p:cNvPicPr>
          <p:nvPr>
            <p:ph idx="1"/>
          </p:nvPr>
        </p:nvPicPr>
        <p:blipFill rotWithShape="1">
          <a:blip r:embed="rId4"/>
          <a:srcRect r="-1" b="2594"/>
          <a:stretch/>
        </p:blipFill>
        <p:spPr>
          <a:xfrm>
            <a:off x="658111" y="935192"/>
            <a:ext cx="11083310" cy="6084444"/>
          </a:xfrm>
          <a:prstGeom prst="rect">
            <a:avLst/>
          </a:prstGeom>
        </p:spPr>
      </p:pic>
      <p:sp>
        <p:nvSpPr>
          <p:cNvPr id="4" name="Arrow: Left 3">
            <a:extLst>
              <a:ext uri="{FF2B5EF4-FFF2-40B4-BE49-F238E27FC236}">
                <a16:creationId xmlns:a16="http://schemas.microsoft.com/office/drawing/2014/main" id="{65C25395-F17E-8A18-E847-5FF60CFE96DB}"/>
              </a:ext>
            </a:extLst>
          </p:cNvPr>
          <p:cNvSpPr/>
          <p:nvPr/>
        </p:nvSpPr>
        <p:spPr>
          <a:xfrm>
            <a:off x="2542887" y="3325090"/>
            <a:ext cx="842818" cy="565727"/>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353AF3E-C0E0-0C8E-4357-C2F660035349}"/>
              </a:ext>
            </a:extLst>
          </p:cNvPr>
          <p:cNvSpPr txBox="1"/>
          <p:nvPr/>
        </p:nvSpPr>
        <p:spPr>
          <a:xfrm>
            <a:off x="3607954" y="202045"/>
            <a:ext cx="519545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t>MAPMASS.COM</a:t>
            </a:r>
          </a:p>
        </p:txBody>
      </p:sp>
      <p:sp>
        <p:nvSpPr>
          <p:cNvPr id="6" name="Arrow: Left 5">
            <a:extLst>
              <a:ext uri="{FF2B5EF4-FFF2-40B4-BE49-F238E27FC236}">
                <a16:creationId xmlns:a16="http://schemas.microsoft.com/office/drawing/2014/main" id="{CE334D2D-AFEF-AF70-2234-BC0E19445456}"/>
              </a:ext>
            </a:extLst>
          </p:cNvPr>
          <p:cNvSpPr/>
          <p:nvPr/>
        </p:nvSpPr>
        <p:spPr>
          <a:xfrm>
            <a:off x="2880590" y="865909"/>
            <a:ext cx="681181" cy="47336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89179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801812B-08CF-FD19-5C53-B2F80515B11C}"/>
              </a:ext>
            </a:extLst>
          </p:cNvPr>
          <p:cNvPicPr>
            <a:picLocks noGrp="1" noChangeAspect="1"/>
          </p:cNvPicPr>
          <p:nvPr>
            <p:ph idx="1"/>
          </p:nvPr>
        </p:nvPicPr>
        <p:blipFill rotWithShape="1">
          <a:blip r:embed="rId3"/>
          <a:srcRect l="2272" r="2620" b="1"/>
          <a:stretch/>
        </p:blipFill>
        <p:spPr>
          <a:xfrm>
            <a:off x="20" y="10"/>
            <a:ext cx="12191675" cy="6857990"/>
          </a:xfrm>
          <a:prstGeom prst="rect">
            <a:avLst/>
          </a:prstGeom>
        </p:spPr>
      </p:pic>
      <p:sp>
        <p:nvSpPr>
          <p:cNvPr id="2" name="Title 1">
            <a:extLst>
              <a:ext uri="{FF2B5EF4-FFF2-40B4-BE49-F238E27FC236}">
                <a16:creationId xmlns:a16="http://schemas.microsoft.com/office/drawing/2014/main" id="{F2659DFC-962E-A6CB-7FDA-B4FF14C7B02F}"/>
              </a:ext>
            </a:extLst>
          </p:cNvPr>
          <p:cNvSpPr>
            <a:spLocks noGrp="1"/>
          </p:cNvSpPr>
          <p:nvPr>
            <p:ph type="title"/>
          </p:nvPr>
        </p:nvSpPr>
        <p:spPr>
          <a:xfrm>
            <a:off x="6094412" y="5239131"/>
            <a:ext cx="5279490" cy="960087"/>
          </a:xfrm>
        </p:spPr>
        <p:txBody>
          <a:bodyPr vert="horz" lIns="91440" tIns="45720" rIns="91440" bIns="45720" rtlCol="0" anchor="t">
            <a:normAutofit/>
          </a:bodyPr>
          <a:lstStyle/>
          <a:p>
            <a:r>
              <a:rPr lang="en-US">
                <a:solidFill>
                  <a:srgbClr val="FFFFFE"/>
                </a:solidFill>
              </a:rPr>
              <a:t>www.mapmass.com</a:t>
            </a:r>
          </a:p>
        </p:txBody>
      </p:sp>
      <p:sp>
        <p:nvSpPr>
          <p:cNvPr id="5" name="Right Arrow 4">
            <a:extLst>
              <a:ext uri="{FF2B5EF4-FFF2-40B4-BE49-F238E27FC236}">
                <a16:creationId xmlns:a16="http://schemas.microsoft.com/office/drawing/2014/main" id="{CD2F755D-2802-A6CE-D6C2-F36FDE27BE63}"/>
              </a:ext>
            </a:extLst>
          </p:cNvPr>
          <p:cNvSpPr/>
          <p:nvPr/>
        </p:nvSpPr>
        <p:spPr>
          <a:xfrm>
            <a:off x="475488" y="5871181"/>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4693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D2299F-E46A-FFD0-0EC1-5DFBE3CFF1AB}"/>
              </a:ext>
            </a:extLst>
          </p:cNvPr>
          <p:cNvSpPr>
            <a:spLocks noGrp="1"/>
          </p:cNvSpPr>
          <p:nvPr>
            <p:ph type="title"/>
          </p:nvPr>
        </p:nvSpPr>
        <p:spPr>
          <a:xfrm>
            <a:off x="849683" y="1843088"/>
            <a:ext cx="2727813" cy="3981515"/>
          </a:xfrm>
        </p:spPr>
        <p:txBody>
          <a:bodyPr>
            <a:normAutofit/>
          </a:bodyPr>
          <a:lstStyle/>
          <a:p>
            <a:r>
              <a:rPr lang="en-US" dirty="0">
                <a:solidFill>
                  <a:srgbClr val="FFFFFF"/>
                </a:solidFill>
              </a:rPr>
              <a:t>Accessing webinars</a:t>
            </a:r>
          </a:p>
        </p:txBody>
      </p:sp>
      <p:pic>
        <p:nvPicPr>
          <p:cNvPr id="6" name="Picture 6">
            <a:extLst>
              <a:ext uri="{FF2B5EF4-FFF2-40B4-BE49-F238E27FC236}">
                <a16:creationId xmlns:a16="http://schemas.microsoft.com/office/drawing/2014/main" id="{33EAA5B4-63AA-144F-95C3-3813CA73CD63}"/>
              </a:ext>
            </a:extLst>
          </p:cNvPr>
          <p:cNvPicPr>
            <a:picLocks noGrp="1" noChangeAspect="1"/>
          </p:cNvPicPr>
          <p:nvPr>
            <p:ph idx="1"/>
          </p:nvPr>
        </p:nvPicPr>
        <p:blipFill>
          <a:blip r:embed="rId3"/>
          <a:stretch>
            <a:fillRect/>
          </a:stretch>
        </p:blipFill>
        <p:spPr>
          <a:xfrm>
            <a:off x="4614597" y="1713873"/>
            <a:ext cx="6440257" cy="3062293"/>
          </a:xfrm>
        </p:spPr>
      </p:pic>
      <p:sp>
        <p:nvSpPr>
          <p:cNvPr id="4" name="Arrow: Left 3">
            <a:extLst>
              <a:ext uri="{FF2B5EF4-FFF2-40B4-BE49-F238E27FC236}">
                <a16:creationId xmlns:a16="http://schemas.microsoft.com/office/drawing/2014/main" id="{B6768119-8BE2-1B83-6D02-60F9D7A9112F}"/>
              </a:ext>
            </a:extLst>
          </p:cNvPr>
          <p:cNvSpPr/>
          <p:nvPr/>
        </p:nvSpPr>
        <p:spPr>
          <a:xfrm>
            <a:off x="10844069" y="4110181"/>
            <a:ext cx="842818" cy="565727"/>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Left 8">
            <a:extLst>
              <a:ext uri="{FF2B5EF4-FFF2-40B4-BE49-F238E27FC236}">
                <a16:creationId xmlns:a16="http://schemas.microsoft.com/office/drawing/2014/main" id="{44D1637A-E76C-E099-F810-3F7BF1A53D3A}"/>
              </a:ext>
            </a:extLst>
          </p:cNvPr>
          <p:cNvSpPr/>
          <p:nvPr/>
        </p:nvSpPr>
        <p:spPr>
          <a:xfrm>
            <a:off x="10846378" y="2761672"/>
            <a:ext cx="842818" cy="565727"/>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41007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D2299F-E46A-FFD0-0EC1-5DFBE3CFF1AB}"/>
              </a:ext>
            </a:extLst>
          </p:cNvPr>
          <p:cNvSpPr>
            <a:spLocks noGrp="1"/>
          </p:cNvSpPr>
          <p:nvPr>
            <p:ph type="title"/>
          </p:nvPr>
        </p:nvSpPr>
        <p:spPr>
          <a:xfrm>
            <a:off x="849683" y="1843088"/>
            <a:ext cx="2727813" cy="3981515"/>
          </a:xfrm>
        </p:spPr>
        <p:txBody>
          <a:bodyPr>
            <a:normAutofit/>
          </a:bodyPr>
          <a:lstStyle/>
          <a:p>
            <a:r>
              <a:rPr lang="en-US" dirty="0">
                <a:solidFill>
                  <a:srgbClr val="FFFFFF"/>
                </a:solidFill>
              </a:rPr>
              <a:t>Accessing webinars</a:t>
            </a:r>
          </a:p>
        </p:txBody>
      </p:sp>
      <p:pic>
        <p:nvPicPr>
          <p:cNvPr id="5" name="Picture 8">
            <a:extLst>
              <a:ext uri="{FF2B5EF4-FFF2-40B4-BE49-F238E27FC236}">
                <a16:creationId xmlns:a16="http://schemas.microsoft.com/office/drawing/2014/main" id="{C323B897-CEBC-992B-2C00-39F69E5D6D9E}"/>
              </a:ext>
            </a:extLst>
          </p:cNvPr>
          <p:cNvPicPr>
            <a:picLocks noGrp="1" noChangeAspect="1"/>
          </p:cNvPicPr>
          <p:nvPr>
            <p:ph idx="1"/>
          </p:nvPr>
        </p:nvPicPr>
        <p:blipFill>
          <a:blip r:embed="rId3"/>
          <a:stretch>
            <a:fillRect/>
          </a:stretch>
        </p:blipFill>
        <p:spPr>
          <a:xfrm>
            <a:off x="4480444" y="503278"/>
            <a:ext cx="7240087" cy="5170885"/>
          </a:xfrm>
        </p:spPr>
      </p:pic>
      <p:sp>
        <p:nvSpPr>
          <p:cNvPr id="9" name="Arrow: Left 8">
            <a:extLst>
              <a:ext uri="{FF2B5EF4-FFF2-40B4-BE49-F238E27FC236}">
                <a16:creationId xmlns:a16="http://schemas.microsoft.com/office/drawing/2014/main" id="{7BC92166-A17E-A514-D9AF-DFB7213944B2}"/>
              </a:ext>
            </a:extLst>
          </p:cNvPr>
          <p:cNvSpPr/>
          <p:nvPr/>
        </p:nvSpPr>
        <p:spPr>
          <a:xfrm>
            <a:off x="7969250" y="3336637"/>
            <a:ext cx="900545" cy="53109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178E0FC-F3F5-90DA-92AD-9454D1B5B8BD}"/>
              </a:ext>
            </a:extLst>
          </p:cNvPr>
          <p:cNvSpPr txBox="1"/>
          <p:nvPr/>
        </p:nvSpPr>
        <p:spPr>
          <a:xfrm>
            <a:off x="4647045" y="5902613"/>
            <a:ext cx="706581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mn-lt"/>
                <a:cs typeface="+mn-lt"/>
                <a:hlinkClick r:id="rId4"/>
              </a:rPr>
              <a:t>https://mapmass.com/mod/page/view.php?id=3473</a:t>
            </a:r>
            <a:endParaRPr lang="en-US"/>
          </a:p>
          <a:p>
            <a:endParaRPr lang="en-US" dirty="0"/>
          </a:p>
          <a:p>
            <a:endParaRPr lang="en-US" dirty="0"/>
          </a:p>
        </p:txBody>
      </p:sp>
    </p:spTree>
    <p:extLst>
      <p:ext uri="{BB962C8B-B14F-4D97-AF65-F5344CB8AC3E}">
        <p14:creationId xmlns:p14="http://schemas.microsoft.com/office/powerpoint/2010/main" val="6063401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6088A-9AF5-89E3-5672-58905662A546}"/>
              </a:ext>
            </a:extLst>
          </p:cNvPr>
          <p:cNvSpPr>
            <a:spLocks noGrp="1"/>
          </p:cNvSpPr>
          <p:nvPr>
            <p:ph type="title"/>
          </p:nvPr>
        </p:nvSpPr>
        <p:spPr/>
        <p:txBody>
          <a:bodyPr vert="horz" lIns="0" tIns="0" rIns="0" bIns="0" rtlCol="0" anchor="t">
            <a:normAutofit/>
          </a:bodyPr>
          <a:lstStyle/>
          <a:p>
            <a:r>
              <a:rPr lang="en-US" dirty="0"/>
              <a:t>MAP Certification</a:t>
            </a:r>
          </a:p>
        </p:txBody>
      </p:sp>
      <p:sp>
        <p:nvSpPr>
          <p:cNvPr id="3" name="Content Placeholder 2">
            <a:extLst>
              <a:ext uri="{FF2B5EF4-FFF2-40B4-BE49-F238E27FC236}">
                <a16:creationId xmlns:a16="http://schemas.microsoft.com/office/drawing/2014/main" id="{B50B197C-312B-904C-11B3-8DB989F6458D}"/>
              </a:ext>
            </a:extLst>
          </p:cNvPr>
          <p:cNvSpPr>
            <a:spLocks noGrp="1"/>
          </p:cNvSpPr>
          <p:nvPr>
            <p:ph idx="1"/>
          </p:nvPr>
        </p:nvSpPr>
        <p:spPr>
          <a:xfrm>
            <a:off x="983099" y="2014170"/>
            <a:ext cx="9613861" cy="3970038"/>
          </a:xfrm>
        </p:spPr>
        <p:txBody>
          <a:bodyPr>
            <a:normAutofit/>
          </a:bodyPr>
          <a:lstStyle/>
          <a:p>
            <a:pPr lvl="1"/>
            <a:endParaRPr lang="en-US" sz="1400" kern="0">
              <a:latin typeface="Arial" panose="020B0604020202020204" pitchFamily="34" charset="0"/>
              <a:cs typeface="Arial" panose="020B0604020202020204" pitchFamily="34" charset="0"/>
            </a:endParaRPr>
          </a:p>
          <a:p>
            <a:pPr lvl="1"/>
            <a:r>
              <a:rPr lang="en-US" sz="2800" u="none" strike="noStrike" kern="0" spc="0" dirty="0">
                <a:effectLst/>
                <a:latin typeface="Arial"/>
                <a:ea typeface="Times New Roman" panose="02020603050405020304" pitchFamily="18" charset="0"/>
                <a:cs typeface="Arial"/>
              </a:rPr>
              <a:t>MAP Certification is only valid</a:t>
            </a:r>
            <a:r>
              <a:rPr lang="en-US" sz="2800" kern="0" dirty="0">
                <a:latin typeface="Arial"/>
                <a:ea typeface="Times New Roman" panose="02020603050405020304" pitchFamily="18" charset="0"/>
                <a:cs typeface="Arial"/>
              </a:rPr>
              <a:t> at</a:t>
            </a:r>
          </a:p>
          <a:p>
            <a:pPr lvl="2"/>
            <a:r>
              <a:rPr lang="en-US" sz="2600" u="none" strike="noStrike" kern="0" spc="0" dirty="0">
                <a:effectLst/>
                <a:latin typeface="Arial"/>
                <a:ea typeface="Times New Roman" panose="02020603050405020304" pitchFamily="18" charset="0"/>
                <a:cs typeface="Arial"/>
              </a:rPr>
              <a:t>DDS adult MAP Registered sites</a:t>
            </a:r>
            <a:r>
              <a:rPr lang="en-US" sz="2600" kern="0" dirty="0">
                <a:latin typeface="Arial"/>
                <a:ea typeface="Times New Roman" panose="02020603050405020304" pitchFamily="18" charset="0"/>
                <a:cs typeface="Arial"/>
              </a:rPr>
              <a:t> </a:t>
            </a:r>
            <a:endParaRPr lang="en-US" sz="2600" dirty="0">
              <a:latin typeface="Gill Sans MT" panose="020B0502020104020203"/>
              <a:ea typeface="Times New Roman" panose="02020603050405020304" pitchFamily="18" charset="0"/>
              <a:cs typeface="Arial"/>
            </a:endParaRPr>
          </a:p>
          <a:p>
            <a:pPr lvl="2"/>
            <a:r>
              <a:rPr lang="en-US" sz="2600" u="none" strike="noStrike" kern="0" spc="0" dirty="0">
                <a:effectLst/>
                <a:latin typeface="Arial"/>
                <a:ea typeface="Times New Roman" panose="02020603050405020304" pitchFamily="18" charset="0"/>
                <a:cs typeface="Arial"/>
              </a:rPr>
              <a:t>MRC adult MAP Registered </a:t>
            </a:r>
            <a:r>
              <a:rPr lang="en-US" sz="2600" kern="0" dirty="0">
                <a:latin typeface="Arial"/>
                <a:ea typeface="Times New Roman" panose="02020603050405020304" pitchFamily="18" charset="0"/>
                <a:cs typeface="Arial"/>
              </a:rPr>
              <a:t>sites </a:t>
            </a:r>
            <a:endParaRPr lang="en-US" sz="2600" dirty="0">
              <a:latin typeface="Gill Sans MT" panose="020B0502020104020203"/>
              <a:ea typeface="Times New Roman" panose="02020603050405020304" pitchFamily="18" charset="0"/>
              <a:cs typeface="Arial"/>
            </a:endParaRPr>
          </a:p>
          <a:p>
            <a:pPr lvl="2"/>
            <a:r>
              <a:rPr lang="en-US" sz="2600" u="none" strike="noStrike" kern="0" spc="0" dirty="0">
                <a:effectLst/>
                <a:latin typeface="Arial"/>
                <a:ea typeface="Times New Roman" panose="02020603050405020304" pitchFamily="18" charset="0"/>
                <a:cs typeface="Arial"/>
              </a:rPr>
              <a:t>DMH youth and adult MAP Registered sites</a:t>
            </a:r>
            <a:r>
              <a:rPr lang="en-US" sz="2600" kern="0" dirty="0">
                <a:latin typeface="Arial"/>
                <a:ea typeface="Times New Roman" panose="02020603050405020304" pitchFamily="18" charset="0"/>
                <a:cs typeface="Arial"/>
              </a:rPr>
              <a:t> </a:t>
            </a:r>
            <a:endParaRPr lang="en-US" sz="2600">
              <a:latin typeface="Gill Sans MT" panose="020B0502020104020203"/>
              <a:ea typeface="Times New Roman" panose="02020603050405020304" pitchFamily="18" charset="0"/>
              <a:cs typeface="Arial"/>
            </a:endParaRPr>
          </a:p>
          <a:p>
            <a:pPr lvl="2"/>
            <a:r>
              <a:rPr lang="en-US" sz="2600" u="none" strike="noStrike" kern="0" spc="0" dirty="0">
                <a:effectLst/>
                <a:latin typeface="Arial"/>
                <a:ea typeface="Times New Roman" panose="02020603050405020304" pitchFamily="18" charset="0"/>
                <a:cs typeface="Arial"/>
              </a:rPr>
              <a:t>DCF youth and adult MAP Registered sites</a:t>
            </a:r>
            <a:endParaRPr lang="en-US" sz="2600"/>
          </a:p>
        </p:txBody>
      </p:sp>
    </p:spTree>
    <p:extLst>
      <p:ext uri="{BB962C8B-B14F-4D97-AF65-F5344CB8AC3E}">
        <p14:creationId xmlns:p14="http://schemas.microsoft.com/office/powerpoint/2010/main" val="40158896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52" name="Rectangle 38">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6" name="Picture 40">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8" name="Straight Connector 42">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44">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1" name="Rectangle 46">
            <a:extLst>
              <a:ext uri="{FF2B5EF4-FFF2-40B4-BE49-F238E27FC236}">
                <a16:creationId xmlns:a16="http://schemas.microsoft.com/office/drawing/2014/main" id="{021A4066-B261-49FE-952E-A0FE3EE75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48">
            <a:extLst>
              <a:ext uri="{FF2B5EF4-FFF2-40B4-BE49-F238E27FC236}">
                <a16:creationId xmlns:a16="http://schemas.microsoft.com/office/drawing/2014/main" id="{381B4579-E2EA-4BD7-94FF-0A0BEE135C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a:xfrm>
            <a:off x="978948" y="804519"/>
            <a:ext cx="3997816" cy="1039590"/>
          </a:xfrm>
        </p:spPr>
        <p:txBody>
          <a:bodyPr vert="horz" lIns="91440" tIns="45720" rIns="91440" bIns="45720" rtlCol="0" anchor="t">
            <a:noAutofit/>
          </a:bodyPr>
          <a:lstStyle/>
          <a:p>
            <a:r>
              <a:rPr lang="en-US" dirty="0"/>
              <a:t>Next MAP Trainer Webinar</a:t>
            </a:r>
          </a:p>
        </p:txBody>
      </p:sp>
      <p:sp>
        <p:nvSpPr>
          <p:cNvPr id="51" name="Rectangle 50">
            <a:extLst>
              <a:ext uri="{FF2B5EF4-FFF2-40B4-BE49-F238E27FC236}">
                <a16:creationId xmlns:a16="http://schemas.microsoft.com/office/drawing/2014/main" id="{81958111-BC13-4D45-AB27-0C2C83F9B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1451580" y="2015732"/>
            <a:ext cx="3525184" cy="3450613"/>
          </a:xfrm>
        </p:spPr>
        <p:txBody>
          <a:bodyPr vert="horz" lIns="91440" tIns="45720" rIns="91440" bIns="45720" rtlCol="0" anchor="t">
            <a:normAutofit/>
          </a:bodyPr>
          <a:lstStyle/>
          <a:p>
            <a:endParaRPr lang="en-US"/>
          </a:p>
          <a:p>
            <a:endParaRPr lang="en-US"/>
          </a:p>
          <a:p>
            <a:r>
              <a:rPr lang="en-US" dirty="0"/>
              <a:t>Fall 2023/Winter 2024</a:t>
            </a:r>
          </a:p>
          <a:p>
            <a:endParaRPr lang="en-US"/>
          </a:p>
          <a:p>
            <a:endParaRPr lang="en-US"/>
          </a:p>
        </p:txBody>
      </p:sp>
      <p:grpSp>
        <p:nvGrpSpPr>
          <p:cNvPr id="53" name="Group 52">
            <a:extLst>
              <a:ext uri="{FF2B5EF4-FFF2-40B4-BE49-F238E27FC236}">
                <a16:creationId xmlns:a16="http://schemas.microsoft.com/office/drawing/2014/main" id="{82188758-E18A-4CE5-9D03-F4BF5D887C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54" name="Rectangle 53">
              <a:extLst>
                <a:ext uri="{FF2B5EF4-FFF2-40B4-BE49-F238E27FC236}">
                  <a16:creationId xmlns:a16="http://schemas.microsoft.com/office/drawing/2014/main" id="{821513DD-C15F-4381-AEA6-ED9E5E218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ED2DE01-7F43-4858-85FC-27022DA78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9" name="Picture 9">
            <a:extLst>
              <a:ext uri="{FF2B5EF4-FFF2-40B4-BE49-F238E27FC236}">
                <a16:creationId xmlns:a16="http://schemas.microsoft.com/office/drawing/2014/main" id="{2F562B80-7345-DE23-20A8-2D4F8B552152}"/>
              </a:ext>
            </a:extLst>
          </p:cNvPr>
          <p:cNvPicPr>
            <a:picLocks noChangeAspect="1"/>
          </p:cNvPicPr>
          <p:nvPr/>
        </p:nvPicPr>
        <p:blipFill rotWithShape="1">
          <a:blip r:embed="rId4"/>
          <a:srcRect r="22057" b="2"/>
          <a:stretch/>
        </p:blipFill>
        <p:spPr>
          <a:xfrm>
            <a:off x="6093926" y="1116345"/>
            <a:ext cx="4821551" cy="3866172"/>
          </a:xfrm>
          <a:prstGeom prst="rect">
            <a:avLst/>
          </a:prstGeom>
        </p:spPr>
      </p:pic>
      <p:pic>
        <p:nvPicPr>
          <p:cNvPr id="57" name="Picture 56">
            <a:extLst>
              <a:ext uri="{FF2B5EF4-FFF2-40B4-BE49-F238E27FC236}">
                <a16:creationId xmlns:a16="http://schemas.microsoft.com/office/drawing/2014/main" id="{D42F4933-2ECF-4EE5-BCE4-F19E3CA609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9" name="Straight Connector 58">
            <a:extLst>
              <a:ext uri="{FF2B5EF4-FFF2-40B4-BE49-F238E27FC236}">
                <a16:creationId xmlns:a16="http://schemas.microsoft.com/office/drawing/2014/main" id="{C6FAC23C-014D-4AC5-AD1B-36F7D0E7EF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5207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4FCAF-10BF-46ED-9932-C8D922A1FD87}"/>
              </a:ext>
            </a:extLst>
          </p:cNvPr>
          <p:cNvSpPr>
            <a:spLocks noGrp="1"/>
          </p:cNvSpPr>
          <p:nvPr>
            <p:ph type="title"/>
          </p:nvPr>
        </p:nvSpPr>
        <p:spPr/>
        <p:txBody>
          <a:bodyPr/>
          <a:lstStyle/>
          <a:p>
            <a:r>
              <a:rPr lang="en-US" dirty="0"/>
              <a:t>END Of public health emergency 05/11/2023</a:t>
            </a:r>
          </a:p>
        </p:txBody>
      </p:sp>
      <p:sp>
        <p:nvSpPr>
          <p:cNvPr id="3" name="The end of the Covid 19 Pandemic Federal and State of Emergency orders has expired on 5/11/2023">
            <a:extLst>
              <a:ext uri="{FF2B5EF4-FFF2-40B4-BE49-F238E27FC236}">
                <a16:creationId xmlns:a16="http://schemas.microsoft.com/office/drawing/2014/main" id="{91F1CA35-69E2-47A1-A889-E06DAA389383}"/>
              </a:ext>
            </a:extLst>
          </p:cNvPr>
          <p:cNvSpPr txBox="1">
            <a:spLocks/>
          </p:cNvSpPr>
          <p:nvPr/>
        </p:nvSpPr>
        <p:spPr>
          <a:xfrm>
            <a:off x="1450109" y="2267527"/>
            <a:ext cx="9609282" cy="3554597"/>
          </a:xfrm>
          <a:prstGeom prst="rect">
            <a:avLst/>
          </a:prstGeom>
        </p:spPr>
        <p:txBody>
          <a:bodyPr lIns="91440" tIns="45720" rIns="91440" bIns="45720" anchor="t"/>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dirty="0"/>
              <a:t>End of Federal COVID-19 Public Health Emergency (PHE) Declaration</a:t>
            </a:r>
          </a:p>
          <a:p>
            <a:pPr lvl="1"/>
            <a:r>
              <a:rPr lang="en-US" dirty="0"/>
              <a:t>CDC info:</a:t>
            </a:r>
          </a:p>
          <a:p>
            <a:pPr lvl="2"/>
            <a:r>
              <a:rPr lang="en-US" dirty="0">
                <a:ea typeface="+mn-lt"/>
                <a:cs typeface="+mn-lt"/>
                <a:hlinkClick r:id="rId3"/>
              </a:rPr>
              <a:t>https://www.cdc.gov/coronavirus/2019-ncov/your-health/end-of-phe.html#:~:text=May%2011%2C%202023%2C%20marks%20the,public%20health%20data%20will%20expire</a:t>
            </a:r>
            <a:r>
              <a:rPr lang="en-US" dirty="0">
                <a:ea typeface="+mn-lt"/>
                <a:cs typeface="+mn-lt"/>
              </a:rPr>
              <a:t>.</a:t>
            </a:r>
            <a:endParaRPr lang="en-US" dirty="0"/>
          </a:p>
          <a:p>
            <a:r>
              <a:rPr lang="en-US" dirty="0"/>
              <a:t>End of COVID-19 Public Health Emergency (PHE) in Massachusetts</a:t>
            </a:r>
          </a:p>
          <a:p>
            <a:pPr lvl="1"/>
            <a:r>
              <a:rPr lang="en-US" dirty="0"/>
              <a:t>Massachusetts info:</a:t>
            </a:r>
          </a:p>
          <a:p>
            <a:pPr lvl="2"/>
            <a:r>
              <a:rPr lang="en-US" dirty="0">
                <a:ea typeface="+mn-lt"/>
                <a:cs typeface="+mn-lt"/>
                <a:hlinkClick r:id="rId4"/>
              </a:rPr>
              <a:t>https://www.mass.gov/news/healey-driscoll-administration-announces-end-of-covid-19-public-health-emergency-in-massachusetts</a:t>
            </a:r>
            <a:endParaRPr lang="en-US" dirty="0"/>
          </a:p>
          <a:p>
            <a:pPr marL="914400" lvl="2" indent="0">
              <a:buNone/>
            </a:pPr>
            <a:endParaRPr lang="en-US" dirty="0"/>
          </a:p>
          <a:p>
            <a:endParaRPr lang="en-US"/>
          </a:p>
        </p:txBody>
      </p:sp>
    </p:spTree>
    <p:extLst>
      <p:ext uri="{BB962C8B-B14F-4D97-AF65-F5344CB8AC3E}">
        <p14:creationId xmlns:p14="http://schemas.microsoft.com/office/powerpoint/2010/main" val="493905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8E259-281A-4154-8232-22764D330D84}"/>
              </a:ext>
            </a:extLst>
          </p:cNvPr>
          <p:cNvSpPr>
            <a:spLocks noGrp="1"/>
          </p:cNvSpPr>
          <p:nvPr>
            <p:ph type="title"/>
          </p:nvPr>
        </p:nvSpPr>
        <p:spPr>
          <a:xfrm>
            <a:off x="1295399" y="804161"/>
            <a:ext cx="9759453" cy="1056321"/>
          </a:xfrm>
        </p:spPr>
        <p:txBody>
          <a:bodyPr>
            <a:normAutofit/>
          </a:bodyPr>
          <a:lstStyle/>
          <a:p>
            <a:r>
              <a:rPr lang="en-US" dirty="0"/>
              <a:t> prepackaged medications administered by non-map certified staff</a:t>
            </a:r>
          </a:p>
        </p:txBody>
      </p:sp>
      <p:sp>
        <p:nvSpPr>
          <p:cNvPr id="3" name="Text Placeholder 2">
            <a:extLst>
              <a:ext uri="{FF2B5EF4-FFF2-40B4-BE49-F238E27FC236}">
                <a16:creationId xmlns:a16="http://schemas.microsoft.com/office/drawing/2014/main" id="{FEA14A37-7A5F-41CF-8753-C2407B799F53}"/>
              </a:ext>
            </a:extLst>
          </p:cNvPr>
          <p:cNvSpPr>
            <a:spLocks noGrp="1"/>
          </p:cNvSpPr>
          <p:nvPr>
            <p:ph type="body" idx="1"/>
          </p:nvPr>
        </p:nvSpPr>
        <p:spPr>
          <a:xfrm>
            <a:off x="1298863" y="2057400"/>
            <a:ext cx="9755988" cy="764092"/>
          </a:xfrm>
        </p:spPr>
        <p:txBody>
          <a:bodyPr>
            <a:normAutofit/>
          </a:bodyPr>
          <a:lstStyle/>
          <a:p>
            <a:r>
              <a:rPr lang="en-US" dirty="0"/>
              <a:t>Limited extension of administration of Prepackaged Medication: </a:t>
            </a:r>
          </a:p>
        </p:txBody>
      </p:sp>
      <p:sp>
        <p:nvSpPr>
          <p:cNvPr id="4" name="Content Placeholder 3">
            <a:extLst>
              <a:ext uri="{FF2B5EF4-FFF2-40B4-BE49-F238E27FC236}">
                <a16:creationId xmlns:a16="http://schemas.microsoft.com/office/drawing/2014/main" id="{AC8B53C5-3766-484F-B1EC-575625A495EB}"/>
              </a:ext>
            </a:extLst>
          </p:cNvPr>
          <p:cNvSpPr>
            <a:spLocks noGrp="1"/>
          </p:cNvSpPr>
          <p:nvPr>
            <p:ph sz="half" idx="2"/>
          </p:nvPr>
        </p:nvSpPr>
        <p:spPr>
          <a:xfrm>
            <a:off x="1298863" y="2824270"/>
            <a:ext cx="3826165" cy="3229568"/>
          </a:xfrm>
        </p:spPr>
        <p:txBody>
          <a:bodyPr vert="horz" lIns="91440" tIns="45720" rIns="91440" bIns="45720" rtlCol="0" anchor="t">
            <a:normAutofit/>
          </a:bodyPr>
          <a:lstStyle/>
          <a:p>
            <a:pPr marL="342900" indent="-342900">
              <a:spcBef>
                <a:spcPts val="0"/>
              </a:spcBef>
              <a:buSzPts val="1000"/>
              <a:buFont typeface="Symbol" panose="05050102010706020507" pitchFamily="18" charset="2"/>
              <a:buChar char=""/>
              <a:tabLst>
                <a:tab pos="457200" algn="l"/>
              </a:tabLst>
            </a:pPr>
            <a:r>
              <a:rPr lang="en-US" sz="1800" dirty="0">
                <a:latin typeface="Calibri"/>
                <a:ea typeface="Calibri" panose="020F0502020204030204" pitchFamily="34" charset="0"/>
                <a:cs typeface="Calibri"/>
              </a:rPr>
              <a:t>DPH guidance and reporting requirements in advisory 8/1/2023</a:t>
            </a:r>
            <a:endParaRPr lang="en-US" dirty="0"/>
          </a:p>
          <a:p>
            <a:pPr marL="800100" lvl="1" indent="-342900">
              <a:spcBef>
                <a:spcPts val="0"/>
              </a:spcBef>
              <a:buSzPts val="1000"/>
              <a:buFont typeface="Symbol" panose="05050102010706020507" pitchFamily="18" charset="2"/>
              <a:buChar char=""/>
            </a:pPr>
            <a:r>
              <a:rPr lang="en-US" sz="1600" dirty="0">
                <a:ea typeface="+mn-lt"/>
                <a:cs typeface="+mn-lt"/>
                <a:hlinkClick r:id="rId3"/>
              </a:rPr>
              <a:t>https://www.mass.gov/doc/prepackaged-medication-administration-by-non-map-certified-staff-in-registered-community-programs-pdf/download</a:t>
            </a:r>
            <a:endParaRPr lang="en-US" sz="1600" dirty="0">
              <a:effectLst/>
              <a:latin typeface="Calibri"/>
              <a:ea typeface="Calibri" panose="020F0502020204030204" pitchFamily="34" charset="0"/>
              <a:cs typeface="Calibri"/>
            </a:endParaRPr>
          </a:p>
          <a:p>
            <a:pPr marL="800100" lvl="1" indent="-342900">
              <a:spcBef>
                <a:spcPts val="0"/>
              </a:spcBef>
              <a:buSzPts val="1000"/>
              <a:buFont typeface="Symbol" panose="05050102010706020507" pitchFamily="18" charset="2"/>
              <a:buChar char=""/>
            </a:pPr>
            <a:endParaRPr lang="en-US" sz="1600" dirty="0">
              <a:latin typeface="Gill Sans MT"/>
              <a:cs typeface="Calibri" panose="020F0502020204030204" pitchFamily="34" charset="0"/>
            </a:endParaRPr>
          </a:p>
          <a:p>
            <a:pPr marL="342900" indent="-342900">
              <a:spcBef>
                <a:spcPts val="0"/>
              </a:spcBef>
              <a:buSzPts val="1000"/>
              <a:buFont typeface="Symbol" panose="05050102010706020507" pitchFamily="18" charset="2"/>
              <a:buChar char=""/>
            </a:pPr>
            <a:endParaRPr lang="en-US" sz="1800" dirty="0">
              <a:latin typeface="Calibri"/>
              <a:cs typeface="Calibri" panose="020F0502020204030204" pitchFamily="34" charset="0"/>
            </a:endParaRPr>
          </a:p>
          <a:p>
            <a:pPr marL="800100" lvl="1" indent="-342900">
              <a:spcBef>
                <a:spcPts val="0"/>
              </a:spcBef>
              <a:buSzPts val="1000"/>
              <a:buFont typeface="Symbol" panose="05050102010706020507" pitchFamily="18" charset="2"/>
              <a:buChar char=""/>
            </a:pPr>
            <a:endParaRPr lang="en-US" sz="1600" dirty="0">
              <a:latin typeface="Gill Sans MT"/>
              <a:cs typeface="Calibri" panose="020F0502020204030204" pitchFamily="34" charset="0"/>
            </a:endParaRPr>
          </a:p>
          <a:p>
            <a:pPr marL="800100" lvl="1" indent="-342900">
              <a:spcBef>
                <a:spcPts val="0"/>
              </a:spcBef>
              <a:buSzPts val="1000"/>
              <a:buFont typeface="Symbol" panose="05050102010706020507" pitchFamily="18" charset="2"/>
              <a:buChar char=""/>
            </a:pPr>
            <a:endParaRPr lang="en-US" sz="1600" dirty="0">
              <a:latin typeface="Gill Sans MT"/>
              <a:cs typeface="Calibri" panose="020F0502020204030204" pitchFamily="34" charset="0"/>
            </a:endParaRPr>
          </a:p>
          <a:p>
            <a:pPr marL="800100" lvl="1" indent="-342900">
              <a:spcBef>
                <a:spcPts val="0"/>
              </a:spcBef>
              <a:buSzPts val="1000"/>
              <a:buFont typeface="Symbol" panose="05050102010706020507" pitchFamily="18" charset="2"/>
              <a:buChar char=""/>
            </a:pPr>
            <a:endParaRPr lang="en-US" sz="1600" dirty="0">
              <a:latin typeface="Calibri" panose="020F0502020204030204" pitchFamily="34" charset="0"/>
              <a:cs typeface="Calibri" panose="020F0502020204030204" pitchFamily="34" charset="0"/>
            </a:endParaRPr>
          </a:p>
          <a:p>
            <a:pPr marL="342900" indent="-342900">
              <a:spcBef>
                <a:spcPts val="0"/>
              </a:spcBef>
              <a:buSzPts val="1000"/>
              <a:buFont typeface="Symbol" panose="05050102010706020507" pitchFamily="18" charset="2"/>
              <a:buChar char=""/>
            </a:pPr>
            <a:endParaRPr lang="en-US" sz="1800" dirty="0">
              <a:latin typeface="Calibri" panose="020F0502020204030204" pitchFamily="34" charset="0"/>
              <a:cs typeface="Calibri" panose="020F0502020204030204" pitchFamily="34" charset="0"/>
            </a:endParaRPr>
          </a:p>
          <a:p>
            <a:pPr marL="342900" indent="-342900">
              <a:spcBef>
                <a:spcPts val="0"/>
              </a:spcBef>
              <a:buSzPts val="1000"/>
              <a:buFont typeface="Symbol" panose="05050102010706020507" pitchFamily="18" charset="2"/>
              <a:buChar char=""/>
            </a:pPr>
            <a:endParaRPr lang="en-US" sz="1800" dirty="0">
              <a:latin typeface="Calibri" panose="020F0502020204030204" pitchFamily="34" charset="0"/>
              <a:cs typeface="Calibri" panose="020F0502020204030204" pitchFamily="34" charset="0"/>
            </a:endParaRPr>
          </a:p>
          <a:p>
            <a:endParaRPr lang="en-US" sz="1800">
              <a:latin typeface="Calibri" panose="020F0502020204030204" pitchFamily="34" charset="0"/>
              <a:cs typeface="Calibri" panose="020F0502020204030204" pitchFamily="34" charset="0"/>
            </a:endParaRPr>
          </a:p>
          <a:p>
            <a:endParaRPr lang="en-US"/>
          </a:p>
        </p:txBody>
      </p:sp>
      <p:pic>
        <p:nvPicPr>
          <p:cNvPr id="6" name="Picture 6">
            <a:extLst>
              <a:ext uri="{FF2B5EF4-FFF2-40B4-BE49-F238E27FC236}">
                <a16:creationId xmlns:a16="http://schemas.microsoft.com/office/drawing/2014/main" id="{A0A69AF3-BCD5-427E-BA4D-5F0991426B65}"/>
              </a:ext>
            </a:extLst>
          </p:cNvPr>
          <p:cNvPicPr>
            <a:picLocks noChangeAspect="1"/>
          </p:cNvPicPr>
          <p:nvPr/>
        </p:nvPicPr>
        <p:blipFill>
          <a:blip r:embed="rId4"/>
          <a:stretch>
            <a:fillRect/>
          </a:stretch>
        </p:blipFill>
        <p:spPr>
          <a:xfrm>
            <a:off x="6698672" y="2515546"/>
            <a:ext cx="3308927" cy="4008997"/>
          </a:xfrm>
          <a:prstGeom prst="rect">
            <a:avLst/>
          </a:prstGeom>
        </p:spPr>
      </p:pic>
    </p:spTree>
    <p:extLst>
      <p:ext uri="{BB962C8B-B14F-4D97-AF65-F5344CB8AC3E}">
        <p14:creationId xmlns:p14="http://schemas.microsoft.com/office/powerpoint/2010/main" val="3289638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3053D-766B-E054-1EBF-E183E8DF6C60}"/>
              </a:ext>
            </a:extLst>
          </p:cNvPr>
          <p:cNvSpPr>
            <a:spLocks noGrp="1"/>
          </p:cNvSpPr>
          <p:nvPr>
            <p:ph type="title"/>
          </p:nvPr>
        </p:nvSpPr>
        <p:spPr>
          <a:xfrm>
            <a:off x="1451579" y="804519"/>
            <a:ext cx="9603275" cy="1049235"/>
          </a:xfrm>
        </p:spPr>
        <p:txBody>
          <a:bodyPr>
            <a:normAutofit/>
          </a:bodyPr>
          <a:lstStyle/>
          <a:p>
            <a:r>
              <a:rPr lang="en-US" dirty="0"/>
              <a:t>DPH Waivers</a:t>
            </a:r>
          </a:p>
        </p:txBody>
      </p:sp>
      <p:graphicFrame>
        <p:nvGraphicFramePr>
          <p:cNvPr id="22" name="Text Placeholder 4">
            <a:extLst>
              <a:ext uri="{FF2B5EF4-FFF2-40B4-BE49-F238E27FC236}">
                <a16:creationId xmlns:a16="http://schemas.microsoft.com/office/drawing/2014/main" id="{F25C369E-0FCA-E8CF-250D-4BB713DD9E39}"/>
              </a:ext>
            </a:extLst>
          </p:cNvPr>
          <p:cNvGraphicFramePr>
            <a:graphicFrameLocks noGrp="1"/>
          </p:cNvGraphicFramePr>
          <p:nvPr>
            <p:ph idx="1"/>
          </p:nvPr>
        </p:nvGraphicFramePr>
        <p:xfrm>
          <a:off x="1450975" y="2340435"/>
          <a:ext cx="9604375" cy="3324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3680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087CD-12AD-4C05-BC11-EF707711B315}"/>
              </a:ext>
            </a:extLst>
          </p:cNvPr>
          <p:cNvSpPr>
            <a:spLocks noGrp="1"/>
          </p:cNvSpPr>
          <p:nvPr>
            <p:ph type="title"/>
          </p:nvPr>
        </p:nvSpPr>
        <p:spPr/>
        <p:txBody>
          <a:bodyPr/>
          <a:lstStyle/>
          <a:p>
            <a:r>
              <a:rPr lang="en-US" dirty="0"/>
              <a:t>Mass.gov/</a:t>
            </a:r>
            <a:r>
              <a:rPr lang="en-US" dirty="0" err="1"/>
              <a:t>dph</a:t>
            </a:r>
            <a:r>
              <a:rPr lang="en-US" dirty="0"/>
              <a:t>/map</a:t>
            </a:r>
          </a:p>
        </p:txBody>
      </p:sp>
      <p:pic>
        <p:nvPicPr>
          <p:cNvPr id="6" name="Picture 4">
            <a:extLst>
              <a:ext uri="{FF2B5EF4-FFF2-40B4-BE49-F238E27FC236}">
                <a16:creationId xmlns:a16="http://schemas.microsoft.com/office/drawing/2014/main" id="{EDA245C0-CDB8-68F6-E402-2CE660C07054}"/>
              </a:ext>
            </a:extLst>
          </p:cNvPr>
          <p:cNvPicPr>
            <a:picLocks noChangeAspect="1"/>
          </p:cNvPicPr>
          <p:nvPr/>
        </p:nvPicPr>
        <p:blipFill rotWithShape="1">
          <a:blip r:embed="rId3"/>
          <a:srcRect r="7558"/>
          <a:stretch/>
        </p:blipFill>
        <p:spPr>
          <a:xfrm>
            <a:off x="2112840" y="1962737"/>
            <a:ext cx="7966036" cy="4779809"/>
          </a:xfrm>
          <a:prstGeom prst="rect">
            <a:avLst/>
          </a:prstGeom>
        </p:spPr>
      </p:pic>
    </p:spTree>
    <p:extLst>
      <p:ext uri="{BB962C8B-B14F-4D97-AF65-F5344CB8AC3E}">
        <p14:creationId xmlns:p14="http://schemas.microsoft.com/office/powerpoint/2010/main" val="4094572696"/>
      </p:ext>
    </p:extLst>
  </p:cSld>
  <p:clrMapOvr>
    <a:masterClrMapping/>
  </p:clrMapOvr>
</p:sld>
</file>

<file path=ppt/theme/theme1.xml><?xml version="1.0" encoding="utf-8"?>
<a:theme xmlns:a="http://schemas.openxmlformats.org/drawingml/2006/main" name="Gallery">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591810b0-a6f7-4310-bd0d-d56b138bcd8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8F62F3D2789DA4BB1268888781DE03E" ma:contentTypeVersion="11" ma:contentTypeDescription="Create a new document." ma:contentTypeScope="" ma:versionID="30f961ef485df804f5e2463fcd4a4bef">
  <xsd:schema xmlns:xsd="http://www.w3.org/2001/XMLSchema" xmlns:xs="http://www.w3.org/2001/XMLSchema" xmlns:p="http://schemas.microsoft.com/office/2006/metadata/properties" xmlns:ns3="591810b0-a6f7-4310-bd0d-d56b138bcd83" xmlns:ns4="9a71072e-13b5-44a2-b931-c0496042d744" targetNamespace="http://schemas.microsoft.com/office/2006/metadata/properties" ma:root="true" ma:fieldsID="abf8b7e05d8c5a2b6d66fdcd0d687f17" ns3:_="" ns4:_="">
    <xsd:import namespace="591810b0-a6f7-4310-bd0d-d56b138bcd83"/>
    <xsd:import namespace="9a71072e-13b5-44a2-b931-c0496042d74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1810b0-a6f7-4310-bd0d-d56b138bcd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_activity" ma:index="15"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a71072e-13b5-44a2-b931-c0496042d74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A43026-B979-4BFE-A9BC-4C29231FA44D}">
  <ds:schemaRefs>
    <ds:schemaRef ds:uri="http://schemas.microsoft.com/sharepoint/v3/contenttype/forms"/>
  </ds:schemaRefs>
</ds:datastoreItem>
</file>

<file path=customXml/itemProps2.xml><?xml version="1.0" encoding="utf-8"?>
<ds:datastoreItem xmlns:ds="http://schemas.openxmlformats.org/officeDocument/2006/customXml" ds:itemID="{B65B726C-2A9B-4F90-AE31-1B547ED9F822}">
  <ds:schemaRefs>
    <ds:schemaRef ds:uri="591810b0-a6f7-4310-bd0d-d56b138bcd83"/>
    <ds:schemaRef ds:uri="9a71072e-13b5-44a2-b931-c0496042d74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9448B3B-5320-4ACB-A6B6-F01B4768F24B}">
  <ds:schemaRefs>
    <ds:schemaRef ds:uri="591810b0-a6f7-4310-bd0d-d56b138bcd83"/>
    <ds:schemaRef ds:uri="9a71072e-13b5-44a2-b931-c0496042d74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Gallery</Template>
  <TotalTime>64</TotalTime>
  <Words>5267</Words>
  <Application>Microsoft Office PowerPoint</Application>
  <PresentationFormat>Widescreen</PresentationFormat>
  <Paragraphs>390</Paragraphs>
  <Slides>59</Slides>
  <Notes>59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Arial</vt:lpstr>
      <vt:lpstr>Calibri</vt:lpstr>
      <vt:lpstr>Gill Sans MT</vt:lpstr>
      <vt:lpstr>Symbol</vt:lpstr>
      <vt:lpstr>Gallery</vt:lpstr>
      <vt:lpstr>Summer 2023</vt:lpstr>
      <vt:lpstr>Agenda</vt:lpstr>
      <vt:lpstr>What's new</vt:lpstr>
      <vt:lpstr>Please welcome</vt:lpstr>
      <vt:lpstr>New MAP Policy Manual and guide</vt:lpstr>
      <vt:lpstr>END Of public health emergency 05/11/2023</vt:lpstr>
      <vt:lpstr> prepackaged medications administered by non-map certified staff</vt:lpstr>
      <vt:lpstr>DPH Waivers</vt:lpstr>
      <vt:lpstr>Mass.gov/dph/map</vt:lpstr>
      <vt:lpstr>PowerPoint Presentation</vt:lpstr>
      <vt:lpstr>PowerPoint Presentation</vt:lpstr>
      <vt:lpstr> Rescue Inhalers and Epi-pens</vt:lpstr>
      <vt:lpstr>Map packets</vt:lpstr>
      <vt:lpstr>Map packets</vt:lpstr>
      <vt:lpstr>Map packets</vt:lpstr>
      <vt:lpstr>Submitting a drug incident report (dir)</vt:lpstr>
      <vt:lpstr>Submitting a drug incident report (dir)</vt:lpstr>
      <vt:lpstr>Submitting a drug incident report (dir)</vt:lpstr>
      <vt:lpstr>mcsrs</vt:lpstr>
      <vt:lpstr>Map updates</vt:lpstr>
      <vt:lpstr>  </vt:lpstr>
      <vt:lpstr>how to navigate to the map news website</vt:lpstr>
      <vt:lpstr>TrAnscription Removal from testing Advisory 02/01/2023 </vt:lpstr>
      <vt:lpstr>  </vt:lpstr>
      <vt:lpstr>  </vt:lpstr>
      <vt:lpstr>  </vt:lpstr>
      <vt:lpstr>VALID Healthcare provider  orders - prescriber signature  advisory  02/01/2023</vt:lpstr>
      <vt:lpstr>Document Record Retention Advisory 03/28/2023 </vt:lpstr>
      <vt:lpstr>ERG Recommendations </vt:lpstr>
      <vt:lpstr>Map changes – additions to online RIA Certification course </vt:lpstr>
      <vt:lpstr>Map changes – additions to online RIA Certification course </vt:lpstr>
      <vt:lpstr>Map changes – additions to online RIA Certification course </vt:lpstr>
      <vt:lpstr>Map changes – MAP Knowledge Pre-test</vt:lpstr>
      <vt:lpstr>RIA Price increase</vt:lpstr>
      <vt:lpstr>Reminders</vt:lpstr>
      <vt:lpstr>Who do I contact?</vt:lpstr>
      <vt:lpstr>Map Coordinator contact information</vt:lpstr>
      <vt:lpstr>how to find "Who do I contact" guide and map coordinator contact info</vt:lpstr>
      <vt:lpstr>how to find "Who do I contact" guide and map coordinator contact info</vt:lpstr>
      <vt:lpstr>how to find "Who do I contact" guide and map coordinator contact info</vt:lpstr>
      <vt:lpstr>Drug information sheets or drug information book</vt:lpstr>
      <vt:lpstr>D&amp;s Proctor Information</vt:lpstr>
      <vt:lpstr>D&amp;S Testing:  Zoom Display name</vt:lpstr>
      <vt:lpstr>When to do what...</vt:lpstr>
      <vt:lpstr>what to do when...</vt:lpstr>
      <vt:lpstr>Blended training</vt:lpstr>
      <vt:lpstr>Map training resources and support</vt:lpstr>
      <vt:lpstr>Map training resources and support</vt:lpstr>
      <vt:lpstr>Map training resources and support</vt:lpstr>
      <vt:lpstr>MOODLE ONLINE TRAINING - Post Course Survey</vt:lpstr>
      <vt:lpstr>D&amp;S candidate handbook</vt:lpstr>
      <vt:lpstr>ESL Candidates</vt:lpstr>
      <vt:lpstr>MAP Trainer Status</vt:lpstr>
      <vt:lpstr>www.mapmass.com</vt:lpstr>
      <vt:lpstr>www.mapmass.com</vt:lpstr>
      <vt:lpstr>Accessing webinars</vt:lpstr>
      <vt:lpstr>Accessing webinars</vt:lpstr>
      <vt:lpstr>MAP Certification</vt:lpstr>
      <vt:lpstr>Next MAP Trainer Webinar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Reflection on Learning</dc:title>
  <dc:creator>Lake, Heather (DDS)</dc:creator>
  <cp:lastModifiedBy>Gelinas, Joanna</cp:lastModifiedBy>
  <cp:revision>3691</cp:revision>
  <dcterms:created xsi:type="dcterms:W3CDTF">2022-09-16T17:24:14Z</dcterms:created>
  <dcterms:modified xsi:type="dcterms:W3CDTF">2023-08-22T18:27:35Z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0x01010008F62F3D2789DA4BB1268888781DE03E</vt:lpwstr>
  </property>
</Properties>
</file>